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5"/>
  </p:notesMasterIdLst>
  <p:sldIdLst>
    <p:sldId id="256" r:id="rId2"/>
    <p:sldId id="279" r:id="rId3"/>
    <p:sldId id="261" r:id="rId4"/>
    <p:sldId id="280" r:id="rId5"/>
    <p:sldId id="269" r:id="rId6"/>
    <p:sldId id="272" r:id="rId7"/>
    <p:sldId id="276" r:id="rId8"/>
    <p:sldId id="273" r:id="rId9"/>
    <p:sldId id="277" r:id="rId10"/>
    <p:sldId id="278" r:id="rId11"/>
    <p:sldId id="259" r:id="rId12"/>
    <p:sldId id="266" r:id="rId13"/>
    <p:sldId id="265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Styl Tmavá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7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DD74BD-1045-4012-A1BB-D1FFFAF552D9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1BEF7-2825-4403-88D4-55F118776A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5518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2671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7331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9105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784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134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25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604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93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753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2789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81EA-68B5-4529-860E-EB7C92FD4A9A}" type="datetimeFigureOut">
              <a:rPr lang="cs-CZ" smtClean="0"/>
              <a:t>16. 3. 2016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B88D2-B649-4DDA-88B6-D14DF299611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487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37839" y="1994787"/>
            <a:ext cx="7772400" cy="1368928"/>
          </a:xfrm>
        </p:spPr>
        <p:txBody>
          <a:bodyPr>
            <a:normAutofit/>
          </a:bodyPr>
          <a:lstStyle/>
          <a:p>
            <a:r>
              <a:rPr lang="cs-CZ" sz="3000" b="1" dirty="0"/>
              <a:t>Srovnání sodných a vápenatých sorbentů pro suché čištění spalin ze zařízení na energetické využití </a:t>
            </a:r>
            <a:r>
              <a:rPr lang="cs-CZ" sz="3000" b="1" dirty="0" smtClean="0"/>
              <a:t>odpadu</a:t>
            </a:r>
            <a:endParaRPr lang="cs-CZ" sz="3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4397491"/>
            <a:ext cx="6858000" cy="1655762"/>
          </a:xfrm>
        </p:spPr>
        <p:txBody>
          <a:bodyPr/>
          <a:lstStyle/>
          <a:p>
            <a:r>
              <a:rPr lang="cs-CZ" dirty="0" smtClean="0"/>
              <a:t>Boleslav Zach, </a:t>
            </a:r>
            <a:r>
              <a:rPr lang="cs-CZ" dirty="0"/>
              <a:t>Michael </a:t>
            </a:r>
            <a:r>
              <a:rPr lang="cs-CZ" dirty="0" smtClean="0"/>
              <a:t>Pohořelý, </a:t>
            </a:r>
            <a:r>
              <a:rPr lang="cs-CZ" dirty="0"/>
              <a:t>Michal </a:t>
            </a:r>
            <a:r>
              <a:rPr lang="cs-CZ" dirty="0" err="1" smtClean="0"/>
              <a:t>Šyc</a:t>
            </a:r>
            <a:r>
              <a:rPr lang="cs-CZ" dirty="0" smtClean="0"/>
              <a:t>, </a:t>
            </a:r>
            <a:r>
              <a:rPr lang="cs-CZ" dirty="0"/>
              <a:t>Karel </a:t>
            </a:r>
            <a:r>
              <a:rPr lang="cs-CZ" dirty="0" smtClean="0"/>
              <a:t>Svoboda, </a:t>
            </a:r>
            <a:r>
              <a:rPr lang="cs-CZ" dirty="0"/>
              <a:t>Miroslav </a:t>
            </a:r>
            <a:r>
              <a:rPr lang="cs-CZ" dirty="0" smtClean="0"/>
              <a:t>Punčochář</a:t>
            </a:r>
            <a:endParaRPr lang="cs-CZ" dirty="0"/>
          </a:p>
          <a:p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737839" y="6053253"/>
            <a:ext cx="4140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Odpadové fórum 15.-18. 3. 2016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98" y="191898"/>
            <a:ext cx="2310407" cy="16284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684" y="533219"/>
            <a:ext cx="1761893" cy="945822"/>
          </a:xfrm>
          <a:prstGeom prst="rect">
            <a:avLst/>
          </a:prstGeom>
        </p:spPr>
      </p:pic>
      <p:pic>
        <p:nvPicPr>
          <p:cNvPr id="7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881" y="701475"/>
            <a:ext cx="3214962" cy="609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19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959119"/>
              </p:ext>
            </p:extLst>
          </p:nvPr>
        </p:nvGraphicFramePr>
        <p:xfrm>
          <a:off x="69010" y="94892"/>
          <a:ext cx="9014604" cy="6647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07302"/>
                <a:gridCol w="4507302"/>
              </a:tblGrid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NaHCO</a:t>
                      </a:r>
                      <a:r>
                        <a:rPr lang="cs-CZ" sz="2000" baseline="-25000" dirty="0" smtClean="0"/>
                        <a:t>3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Ca(OH)</a:t>
                      </a:r>
                      <a:r>
                        <a:rPr lang="cs-CZ" sz="2000" baseline="-25000" dirty="0" smtClean="0"/>
                        <a:t>2</a:t>
                      </a:r>
                      <a:endParaRPr lang="cs-CZ" sz="2000" dirty="0"/>
                    </a:p>
                  </a:txBody>
                  <a:tcPr anchor="ctr"/>
                </a:tc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Není</a:t>
                      </a:r>
                      <a:r>
                        <a:rPr lang="cs-CZ" sz="2000" baseline="0" dirty="0" smtClean="0"/>
                        <a:t> ovlivněno teplotou a vlhkostní spalin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Je </a:t>
                      </a:r>
                      <a:r>
                        <a:rPr lang="cs-CZ" sz="2000" baseline="0" dirty="0" smtClean="0"/>
                        <a:t>ovlivněno teplotou a vlhkostní spalin</a:t>
                      </a:r>
                      <a:endParaRPr lang="cs-CZ" sz="2000" dirty="0"/>
                    </a:p>
                  </a:txBody>
                  <a:tcPr anchor="ctr"/>
                </a:tc>
              </a:tr>
              <a:tr h="1108928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Nižší stechiometrické přebytky</a:t>
                      </a:r>
                      <a:r>
                        <a:rPr lang="cs-CZ" sz="2000" baseline="0" dirty="0" smtClean="0"/>
                        <a:t> (srovnatelná hmotnost)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Vyšší stechiometrické přebytky</a:t>
                      </a:r>
                      <a:r>
                        <a:rPr lang="cs-CZ" sz="2000" baseline="0" dirty="0" smtClean="0"/>
                        <a:t> (srovnatelná hmotnost)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Rozpustné produkty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Málo</a:t>
                      </a:r>
                      <a:r>
                        <a:rPr lang="cs-CZ" sz="2000" baseline="0" dirty="0" smtClean="0"/>
                        <a:t> rozpustné produkty</a:t>
                      </a:r>
                      <a:endParaRPr lang="cs-CZ" sz="2000" dirty="0"/>
                    </a:p>
                  </a:txBody>
                  <a:tcPr anchor="ctr"/>
                </a:tc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Lepší z hlediska sorpce </a:t>
                      </a:r>
                      <a:r>
                        <a:rPr lang="cs-CZ" sz="2000" dirty="0" err="1" smtClean="0"/>
                        <a:t>HCl</a:t>
                      </a:r>
                      <a:endParaRPr lang="cs-CZ" sz="2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Horší</a:t>
                      </a:r>
                      <a:r>
                        <a:rPr lang="cs-CZ" sz="2000" baseline="0" dirty="0" smtClean="0"/>
                        <a:t> z hlediska sorpce </a:t>
                      </a:r>
                      <a:r>
                        <a:rPr lang="cs-CZ" sz="2000" baseline="0" dirty="0" err="1" smtClean="0"/>
                        <a:t>HCl</a:t>
                      </a:r>
                      <a:endParaRPr lang="cs-CZ" sz="2000" dirty="0"/>
                    </a:p>
                  </a:txBody>
                  <a:tcPr anchor="ctr"/>
                </a:tc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Horší</a:t>
                      </a:r>
                      <a:r>
                        <a:rPr lang="cs-CZ" sz="2000" baseline="0" dirty="0" smtClean="0"/>
                        <a:t> z hlediska sorpce HF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000" dirty="0" smtClean="0"/>
                        <a:t>Lepší z hlediska sorpce HF</a:t>
                      </a:r>
                    </a:p>
                    <a:p>
                      <a:pPr algn="ctr"/>
                      <a:endParaRPr lang="cs-CZ" sz="2000" dirty="0"/>
                    </a:p>
                  </a:txBody>
                  <a:tcPr anchor="ctr"/>
                </a:tc>
              </a:tr>
              <a:tr h="923022"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Výrazně</a:t>
                      </a:r>
                      <a:r>
                        <a:rPr lang="cs-CZ" sz="2000" baseline="0" dirty="0" smtClean="0"/>
                        <a:t> dražší</a:t>
                      </a:r>
                      <a:endParaRPr lang="cs-CZ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 smtClean="0"/>
                        <a:t>Příznivější</a:t>
                      </a:r>
                      <a:r>
                        <a:rPr lang="cs-CZ" sz="2000" baseline="0" dirty="0" smtClean="0"/>
                        <a:t> cena</a:t>
                      </a:r>
                      <a:endParaRPr lang="cs-CZ" sz="20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617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Experimentální </a:t>
            </a:r>
            <a:r>
              <a:rPr lang="cs-CZ" dirty="0" smtClean="0"/>
              <a:t>aparatura 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6" y="1865894"/>
            <a:ext cx="4453939" cy="4415960"/>
          </a:xfrm>
          <a:prstGeom prst="rect">
            <a:avLst/>
          </a:prstGeom>
          <a:ln w="25400">
            <a:noFill/>
          </a:ln>
        </p:spPr>
      </p:pic>
      <p:sp>
        <p:nvSpPr>
          <p:cNvPr id="5" name="TextovéPole 4"/>
          <p:cNvSpPr txBox="1"/>
          <p:nvPr/>
        </p:nvSpPr>
        <p:spPr>
          <a:xfrm>
            <a:off x="5296365" y="2862070"/>
            <a:ext cx="3218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i="1" dirty="0"/>
              <a:t>1 – retortový </a:t>
            </a:r>
            <a:r>
              <a:rPr lang="pt-PT" i="1" dirty="0" smtClean="0"/>
              <a:t>hořák</a:t>
            </a:r>
            <a:endParaRPr lang="cs-CZ" i="1" dirty="0" smtClean="0"/>
          </a:p>
          <a:p>
            <a:r>
              <a:rPr lang="pt-PT" i="1" dirty="0" smtClean="0"/>
              <a:t>2 </a:t>
            </a:r>
            <a:r>
              <a:rPr lang="pt-PT" i="1" dirty="0"/>
              <a:t>– souproudý vzduchový </a:t>
            </a:r>
            <a:r>
              <a:rPr lang="pt-PT" i="1" dirty="0" smtClean="0"/>
              <a:t>chladič</a:t>
            </a:r>
            <a:endParaRPr lang="cs-CZ" i="1" dirty="0" smtClean="0"/>
          </a:p>
          <a:p>
            <a:r>
              <a:rPr lang="pt-PT" i="1" dirty="0" smtClean="0"/>
              <a:t>3</a:t>
            </a:r>
            <a:r>
              <a:rPr lang="pt-PT" i="1" dirty="0"/>
              <a:t> – spalinovod </a:t>
            </a:r>
            <a:r>
              <a:rPr lang="pt-PT" i="1" dirty="0" smtClean="0"/>
              <a:t>1</a:t>
            </a:r>
            <a:endParaRPr lang="cs-CZ" i="1" dirty="0" smtClean="0"/>
          </a:p>
          <a:p>
            <a:r>
              <a:rPr lang="pt-PT" i="1" dirty="0" smtClean="0"/>
              <a:t>4 </a:t>
            </a:r>
            <a:r>
              <a:rPr lang="pt-PT" i="1" dirty="0"/>
              <a:t>– filtrační </a:t>
            </a:r>
            <a:r>
              <a:rPr lang="pt-PT" i="1" dirty="0" smtClean="0"/>
              <a:t>reaktor</a:t>
            </a:r>
            <a:endParaRPr lang="cs-CZ" i="1" dirty="0" smtClean="0"/>
          </a:p>
          <a:p>
            <a:r>
              <a:rPr lang="pt-PT" i="1" dirty="0" smtClean="0"/>
              <a:t>5 </a:t>
            </a:r>
            <a:r>
              <a:rPr lang="pt-PT" i="1" dirty="0"/>
              <a:t>– spalinovod </a:t>
            </a:r>
            <a:r>
              <a:rPr lang="pt-PT" i="1" dirty="0" smtClean="0"/>
              <a:t>2</a:t>
            </a:r>
            <a:endParaRPr lang="cs-CZ" i="1" dirty="0" smtClean="0"/>
          </a:p>
          <a:p>
            <a:r>
              <a:rPr lang="pt-PT" i="1" dirty="0" smtClean="0"/>
              <a:t>6 </a:t>
            </a:r>
            <a:r>
              <a:rPr lang="pt-PT" i="1" dirty="0"/>
              <a:t>– protiproudý vodní </a:t>
            </a:r>
            <a:r>
              <a:rPr lang="pt-PT" i="1" dirty="0" smtClean="0"/>
              <a:t>chladič</a:t>
            </a:r>
            <a:endParaRPr lang="cs-CZ" i="1" dirty="0" smtClean="0"/>
          </a:p>
          <a:p>
            <a:r>
              <a:rPr lang="pt-PT" i="1" dirty="0" smtClean="0"/>
              <a:t>7</a:t>
            </a:r>
            <a:r>
              <a:rPr lang="pt-PT" i="1" dirty="0"/>
              <a:t> – kondenzační </a:t>
            </a:r>
            <a:r>
              <a:rPr lang="cs-CZ" i="1" dirty="0" smtClean="0"/>
              <a:t>nádoba</a:t>
            </a:r>
          </a:p>
          <a:p>
            <a:r>
              <a:rPr lang="cs-CZ" i="1" dirty="0" smtClean="0"/>
              <a:t>8 </a:t>
            </a:r>
            <a:r>
              <a:rPr lang="cs-CZ" i="1" dirty="0"/>
              <a:t>– </a:t>
            </a:r>
            <a:r>
              <a:rPr lang="cs-CZ" i="1" dirty="0" smtClean="0"/>
              <a:t>průtokoměr</a:t>
            </a:r>
            <a:endParaRPr lang="cs-CZ" i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409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Experimentální </a:t>
            </a:r>
            <a:r>
              <a:rPr lang="cs-CZ" dirty="0" smtClean="0"/>
              <a:t>aparatura II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6" y="1884995"/>
            <a:ext cx="5356956" cy="4017717"/>
          </a:xfrm>
          <a:prstGeom prst="rect">
            <a:avLst/>
          </a:prstGeom>
        </p:spPr>
      </p:pic>
      <p:pic>
        <p:nvPicPr>
          <p:cNvPr id="5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659" y="1884994"/>
            <a:ext cx="3013641" cy="4017717"/>
          </a:xfrm>
        </p:spPr>
      </p:pic>
    </p:spTree>
    <p:extLst>
      <p:ext uri="{BB962C8B-B14F-4D97-AF65-F5344CB8AC3E}">
        <p14:creationId xmlns:p14="http://schemas.microsoft.com/office/powerpoint/2010/main" val="198550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za pozornost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740794" y="2685724"/>
            <a:ext cx="4121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Ing. Boleslav Zach</a:t>
            </a:r>
          </a:p>
          <a:p>
            <a:r>
              <a:rPr lang="cs-CZ" dirty="0" smtClean="0"/>
              <a:t>Laboratoř procesů ochrany prostředí</a:t>
            </a:r>
          </a:p>
          <a:p>
            <a:r>
              <a:rPr lang="cs-CZ" dirty="0" smtClean="0"/>
              <a:t>Ústav chemických procesů AV ČR, v. v. i.</a:t>
            </a:r>
          </a:p>
          <a:p>
            <a:r>
              <a:rPr lang="cs-CZ" dirty="0" smtClean="0"/>
              <a:t>zach@icpf.cas.cz</a:t>
            </a:r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279" y="624528"/>
            <a:ext cx="2242868" cy="412239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0794" y="5055080"/>
            <a:ext cx="70143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Práce vznikla v rámci Centra kompetence pro energetické využití odpadů (projekt TE02000236) s podporou Technologické agentury České republiky a byla spolufinancována z účelové podpory na specifický vysokoškolský výzkum (MŠMT č. 20-SVV/2016).</a:t>
            </a:r>
          </a:p>
        </p:txBody>
      </p:sp>
    </p:spTree>
    <p:extLst>
      <p:ext uri="{BB962C8B-B14F-4D97-AF65-F5344CB8AC3E}">
        <p14:creationId xmlns:p14="http://schemas.microsoft.com/office/powerpoint/2010/main" val="38182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Kontext srovnání sorbentů – současné odstraňování TZL, NO</a:t>
            </a:r>
            <a:r>
              <a:rPr lang="cs-CZ" baseline="-25000" dirty="0"/>
              <a:t>x</a:t>
            </a:r>
            <a:r>
              <a:rPr lang="cs-CZ" dirty="0"/>
              <a:t>, PCDD/F a kyselých složek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95" y="1690689"/>
            <a:ext cx="5716383" cy="221037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296" y="3901064"/>
            <a:ext cx="5716383" cy="22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415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Znečišťující látky ve </a:t>
            </a:r>
            <a:r>
              <a:rPr lang="cs-CZ" dirty="0" smtClean="0"/>
              <a:t>spalinách a emisní limity (ZEVO)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2998735"/>
              </p:ext>
            </p:extLst>
          </p:nvPr>
        </p:nvGraphicFramePr>
        <p:xfrm>
          <a:off x="204159" y="1784196"/>
          <a:ext cx="8731684" cy="4460486"/>
        </p:xfrm>
        <a:graphic>
          <a:graphicData uri="http://schemas.openxmlformats.org/drawingml/2006/table">
            <a:tbl>
              <a:tblPr/>
              <a:tblGrid>
                <a:gridCol w="3092208"/>
                <a:gridCol w="2889439"/>
                <a:gridCol w="2750037"/>
              </a:tblGrid>
              <a:tr h="621672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Kategorie polutantů</a:t>
                      </a:r>
                      <a:endParaRPr lang="cs-CZ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Koncentrace v nečištěných spalinách (mg/m</a:t>
                      </a:r>
                      <a:r>
                        <a:rPr lang="cs-CZ" sz="2000" b="0" i="0" u="none" strike="noStrike" baseline="300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Emisní limity – denní průměry (mg/m</a:t>
                      </a:r>
                      <a:r>
                        <a:rPr lang="cs-CZ" sz="2000" b="0" i="0" u="none" strike="noStrike" baseline="30000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cs-CZ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6E6"/>
                    </a:solidFill>
                  </a:tcPr>
                </a:tc>
              </a:tr>
              <a:tr h="377430">
                <a:tc>
                  <a:txBody>
                    <a:bodyPr/>
                    <a:lstStyle/>
                    <a:p>
                      <a:pPr algn="l" fontAlgn="ctr"/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Prachové částice</a:t>
                      </a:r>
                      <a:endParaRPr lang="cs-CZ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 – 10000</a:t>
                      </a:r>
                      <a:endParaRPr lang="cs-CZ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cs-CZ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HCl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 – 1500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HF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– 20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49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SO</a:t>
                      </a:r>
                      <a:r>
                        <a:rPr lang="en-GB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200 - 800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9322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</a:t>
                      </a:r>
                      <a:r>
                        <a:rPr lang="en-GB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jako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NO</a:t>
                      </a:r>
                      <a:r>
                        <a:rPr lang="en-GB" sz="2000" b="0" i="0" u="none" strike="noStrike" baseline="-25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– 400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74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Hg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 sloučeniny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 – 0,7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377430">
                <a:tc>
                  <a:txBody>
                    <a:bodyPr/>
                    <a:lstStyle/>
                    <a:p>
                      <a:pPr algn="l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Σ (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 a Tl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sloučeniny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1 - 10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0,05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1672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Σ (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As, Co, Cr, Cu,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Mn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Ni, </a:t>
                      </a:r>
                      <a:r>
                        <a:rPr lang="en-GB" sz="2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Pb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endParaRPr lang="cs-CZ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Sb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V, 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Zn</a:t>
                      </a:r>
                      <a:r>
                        <a:rPr lang="cs-CZ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+</a:t>
                      </a: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sloučeniny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– 80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348">
                <a:tc>
                  <a:txBody>
                    <a:bodyPr/>
                    <a:lstStyle/>
                    <a:p>
                      <a:pPr algn="l" fontAlgn="ctr"/>
                      <a:r>
                        <a:rPr lang="el-G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Σ (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PCDD/PCDF)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– 4 ng/m</a:t>
                      </a:r>
                      <a:r>
                        <a:rPr lang="en-GB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 ng/m3</a:t>
                      </a:r>
                    </a:p>
                  </a:txBody>
                  <a:tcPr marL="8585" marR="8585" marT="858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8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Teplotní omezení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Teplotní omezení katalytické oxidace PCDD/F</a:t>
            </a:r>
          </a:p>
          <a:p>
            <a:pPr lvl="1"/>
            <a:r>
              <a:rPr lang="cs-CZ" dirty="0"/>
              <a:t>T &lt; 250 °C</a:t>
            </a:r>
          </a:p>
          <a:p>
            <a:pPr lvl="1"/>
            <a:r>
              <a:rPr lang="cs-CZ" dirty="0"/>
              <a:t>T &gt; 450 °C</a:t>
            </a:r>
          </a:p>
          <a:p>
            <a:pPr lvl="1"/>
            <a:endParaRPr lang="cs-CZ" dirty="0"/>
          </a:p>
          <a:p>
            <a:r>
              <a:rPr lang="cs-CZ" dirty="0"/>
              <a:t>Teplotní omezení  selektivní katalytické redukce NO</a:t>
            </a:r>
            <a:r>
              <a:rPr lang="cs-CZ" baseline="-25000" dirty="0"/>
              <a:t>x</a:t>
            </a:r>
          </a:p>
          <a:p>
            <a:pPr lvl="1"/>
            <a:r>
              <a:rPr lang="cs-CZ" dirty="0"/>
              <a:t>190 °C &lt; T &lt; 390 °C</a:t>
            </a:r>
          </a:p>
          <a:p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→ Kompromisní teplota kolem 220 °C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282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Princip reakce NaHCO</a:t>
            </a:r>
            <a:r>
              <a:rPr lang="cs-CZ" baseline="-25000" dirty="0" smtClean="0"/>
              <a:t>3</a:t>
            </a:r>
            <a:endParaRPr lang="cs-CZ" baseline="-25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Rozklad </a:t>
            </a:r>
            <a:r>
              <a:rPr lang="cs-CZ" dirty="0" smtClean="0"/>
              <a:t>NaHCO</a:t>
            </a:r>
            <a:r>
              <a:rPr lang="cs-CZ" baseline="-25000" dirty="0" smtClean="0"/>
              <a:t>3</a:t>
            </a:r>
          </a:p>
          <a:p>
            <a:pPr marL="342900" lvl="1" indent="0">
              <a:buNone/>
            </a:pPr>
            <a:r>
              <a:rPr lang="cs-CZ" dirty="0" smtClean="0"/>
              <a:t>2NaHCO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→ Na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O + 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r>
              <a:rPr lang="cs-CZ" dirty="0"/>
              <a:t> </a:t>
            </a: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Reakce </a:t>
            </a:r>
            <a:r>
              <a:rPr lang="cs-CZ" dirty="0" smtClean="0"/>
              <a:t>Na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endParaRPr lang="cs-CZ" baseline="-25000" dirty="0"/>
          </a:p>
          <a:p>
            <a:pPr marL="342900" lvl="1" indent="0">
              <a:buNone/>
            </a:pPr>
            <a:r>
              <a:rPr lang="cs-CZ" dirty="0" smtClean="0"/>
              <a:t>Na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+ SO</a:t>
            </a:r>
            <a:r>
              <a:rPr lang="cs-CZ" baseline="-25000" dirty="0"/>
              <a:t>2</a:t>
            </a:r>
            <a:r>
              <a:rPr lang="cs-CZ" dirty="0"/>
              <a:t> → Na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3</a:t>
            </a:r>
            <a:r>
              <a:rPr lang="cs-CZ" dirty="0"/>
              <a:t> + CO</a:t>
            </a:r>
            <a:r>
              <a:rPr lang="cs-CZ" baseline="-25000" dirty="0"/>
              <a:t>2</a:t>
            </a:r>
            <a:r>
              <a:rPr lang="cs-CZ" dirty="0"/>
              <a:t> 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Při rozkladu dochází k tvorbě reaktivního povrchu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Přímé </a:t>
            </a:r>
            <a:r>
              <a:rPr lang="cs-CZ" dirty="0"/>
              <a:t>použití Na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 smtClean="0"/>
              <a:t> je možné, ale:</a:t>
            </a:r>
          </a:p>
          <a:p>
            <a:pPr lvl="1"/>
            <a:r>
              <a:rPr lang="cs-CZ" dirty="0" smtClean="0"/>
              <a:t>je nutná aktivace</a:t>
            </a:r>
          </a:p>
          <a:p>
            <a:pPr lvl="1"/>
            <a:r>
              <a:rPr lang="cs-CZ" dirty="0" smtClean="0"/>
              <a:t>po aktivaci nesmí dojít k další modifikaci povrchu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40286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045"/>
            <a:ext cx="9144000" cy="6861045"/>
          </a:xfrm>
        </p:spPr>
      </p:pic>
    </p:spTree>
    <p:extLst>
      <p:ext uri="{BB962C8B-B14F-4D97-AF65-F5344CB8AC3E}">
        <p14:creationId xmlns:p14="http://schemas.microsoft.com/office/powerpoint/2010/main" val="41526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NaHCO</a:t>
            </a:r>
            <a:r>
              <a:rPr lang="cs-CZ" baseline="-25000" dirty="0"/>
              <a:t>3</a:t>
            </a:r>
            <a:r>
              <a:rPr lang="cs-CZ" dirty="0"/>
              <a:t> vs. Ca(OH)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– Povrch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4128"/>
            <a:ext cx="7886700" cy="4632835"/>
          </a:xfrm>
        </p:spPr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ovrch </a:t>
            </a:r>
            <a:r>
              <a:rPr lang="cs-CZ" dirty="0"/>
              <a:t>vápenatých materiálů se pohybuje běžně v okolí 5–15 </a:t>
            </a:r>
            <a:r>
              <a:rPr lang="cs-CZ" dirty="0" smtClean="0"/>
              <a:t>m</a:t>
            </a:r>
            <a:r>
              <a:rPr lang="cs-CZ" baseline="30000" dirty="0" smtClean="0"/>
              <a:t>2</a:t>
            </a:r>
            <a:r>
              <a:rPr lang="cs-CZ" dirty="0" smtClean="0"/>
              <a:t>/g</a:t>
            </a:r>
          </a:p>
          <a:p>
            <a:r>
              <a:rPr lang="cs-CZ" dirty="0"/>
              <a:t>Některé komerčně vyráběné sorbenty na bázi Ca(OH)</a:t>
            </a:r>
            <a:r>
              <a:rPr lang="cs-CZ" baseline="-25000" dirty="0"/>
              <a:t>2</a:t>
            </a:r>
            <a:r>
              <a:rPr lang="cs-CZ" dirty="0"/>
              <a:t> mají garantovaný povrch přes 40 m</a:t>
            </a:r>
            <a:r>
              <a:rPr lang="cs-CZ" baseline="30000" dirty="0"/>
              <a:t>2</a:t>
            </a:r>
            <a:r>
              <a:rPr lang="cs-CZ" dirty="0"/>
              <a:t>/g</a:t>
            </a:r>
            <a:endParaRPr lang="cs-CZ" dirty="0" smtClean="0"/>
          </a:p>
          <a:p>
            <a:endParaRPr lang="cs-CZ" dirty="0"/>
          </a:p>
          <a:p>
            <a:r>
              <a:rPr lang="cs-CZ" dirty="0"/>
              <a:t>Vliv teploty </a:t>
            </a:r>
            <a:r>
              <a:rPr lang="cs-CZ" dirty="0" smtClean="0"/>
              <a:t>vzniku uhličitanu </a:t>
            </a:r>
            <a:r>
              <a:rPr lang="cs-CZ" dirty="0"/>
              <a:t>sodného (rozkladem </a:t>
            </a:r>
            <a:r>
              <a:rPr lang="cs-CZ" dirty="0" smtClean="0"/>
              <a:t>hydrogenuhličitanu</a:t>
            </a:r>
            <a:r>
              <a:rPr lang="cs-CZ" dirty="0"/>
              <a:t>) na BET povrch </a:t>
            </a:r>
            <a:r>
              <a:rPr lang="cs-CZ" dirty="0" smtClean="0"/>
              <a:t>sorbentu:</a:t>
            </a:r>
          </a:p>
          <a:p>
            <a:pPr marL="0" indent="0">
              <a:buNone/>
            </a:pPr>
            <a:endParaRPr lang="cs-CZ" dirty="0" smtClean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622602"/>
              </p:ext>
            </p:extLst>
          </p:nvPr>
        </p:nvGraphicFramePr>
        <p:xfrm>
          <a:off x="2717560" y="3725249"/>
          <a:ext cx="3708880" cy="2775070"/>
        </p:xfrm>
        <a:graphic>
          <a:graphicData uri="http://schemas.openxmlformats.org/drawingml/2006/table">
            <a:tbl>
              <a:tblPr firstRow="1" firstCol="1" bandRow="1">
                <a:tableStyleId>{5202B0CA-FC54-4496-8BCA-5EF66A818D29}</a:tableStyleId>
              </a:tblPr>
              <a:tblGrid>
                <a:gridCol w="1854440"/>
                <a:gridCol w="1854440"/>
              </a:tblGrid>
              <a:tr h="55501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t [°C]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BET [m</a:t>
                      </a:r>
                      <a:r>
                        <a:rPr lang="cs-CZ" sz="2000" baseline="30000" dirty="0">
                          <a:effectLst/>
                        </a:rPr>
                        <a:t>2</a:t>
                      </a:r>
                      <a:r>
                        <a:rPr lang="cs-CZ" sz="2000" dirty="0">
                          <a:effectLst/>
                        </a:rPr>
                        <a:t>/g]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1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140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11,9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1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300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4,5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1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2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014"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500</a:t>
                      </a:r>
                      <a:endParaRPr lang="cs-CZ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180340" algn="ctr"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&lt; 1</a:t>
                      </a:r>
                      <a:endParaRPr lang="cs-CZ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244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NaHCO</a:t>
            </a:r>
            <a:r>
              <a:rPr lang="cs-CZ" baseline="-25000" dirty="0"/>
              <a:t>3</a:t>
            </a:r>
            <a:r>
              <a:rPr lang="cs-CZ" dirty="0"/>
              <a:t> </a:t>
            </a:r>
            <a:r>
              <a:rPr lang="cs-CZ" dirty="0" smtClean="0"/>
              <a:t>vs. </a:t>
            </a:r>
            <a:r>
              <a:rPr lang="cs-CZ" dirty="0"/>
              <a:t>Ca(OH)</a:t>
            </a:r>
            <a:r>
              <a:rPr lang="cs-CZ" baseline="-25000" dirty="0"/>
              <a:t>2</a:t>
            </a:r>
            <a:r>
              <a:rPr lang="cs-CZ" dirty="0"/>
              <a:t> – D</a:t>
            </a:r>
            <a:r>
              <a:rPr lang="cs-CZ" dirty="0" smtClean="0"/>
              <a:t>ávkované </a:t>
            </a:r>
            <a:r>
              <a:rPr lang="cs-CZ" dirty="0" smtClean="0"/>
              <a:t>množství (stechiometrie a hmotnost)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Stechiometrie</a:t>
            </a:r>
          </a:p>
          <a:p>
            <a:pPr lvl="1"/>
            <a:r>
              <a:rPr lang="cs-CZ" dirty="0" smtClean="0"/>
              <a:t>NaHCO</a:t>
            </a:r>
            <a:r>
              <a:rPr lang="cs-CZ" baseline="-25000" dirty="0" smtClean="0"/>
              <a:t>3</a:t>
            </a:r>
            <a:r>
              <a:rPr lang="cs-CZ" dirty="0" smtClean="0"/>
              <a:t>: 1,1 – 1,4</a:t>
            </a:r>
            <a:endParaRPr lang="cs-CZ" dirty="0" smtClean="0"/>
          </a:p>
          <a:p>
            <a:pPr lvl="1"/>
            <a:r>
              <a:rPr lang="cs-CZ" dirty="0" smtClean="0"/>
              <a:t>Vápenaté sorbenty: 2 – 2,5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 smtClean="0"/>
              <a:t>Dávkovaná hmotnost je srovnatelná</a:t>
            </a:r>
            <a:endParaRPr lang="cs-CZ" dirty="0"/>
          </a:p>
          <a:p>
            <a:pPr lvl="1"/>
            <a:r>
              <a:rPr lang="cs-CZ" dirty="0" smtClean="0"/>
              <a:t>molární </a:t>
            </a:r>
            <a:r>
              <a:rPr lang="cs-CZ" dirty="0"/>
              <a:t>hmotnost Ca(OH)</a:t>
            </a:r>
            <a:r>
              <a:rPr lang="cs-CZ" baseline="-25000" dirty="0"/>
              <a:t>2</a:t>
            </a:r>
            <a:r>
              <a:rPr lang="cs-CZ" dirty="0" smtClean="0"/>
              <a:t> je nižší</a:t>
            </a:r>
          </a:p>
          <a:p>
            <a:pPr lvl="1"/>
            <a:r>
              <a:rPr lang="cs-CZ" dirty="0" smtClean="0"/>
              <a:t>při stejném stechiometrickém přebytku je látkové množství Ca(OH)2 poloviční (</a:t>
            </a:r>
            <a:r>
              <a:rPr lang="cs-CZ" dirty="0"/>
              <a:t>oproti NaHCO</a:t>
            </a:r>
            <a:r>
              <a:rPr lang="cs-CZ" baseline="-25000" dirty="0"/>
              <a:t>3</a:t>
            </a:r>
            <a:r>
              <a:rPr lang="cs-CZ" dirty="0" smtClean="0"/>
              <a:t>)</a:t>
            </a:r>
          </a:p>
          <a:p>
            <a:pPr lvl="1"/>
            <a:endParaRPr lang="cs-CZ" dirty="0"/>
          </a:p>
          <a:p>
            <a:pPr marL="342900" lvl="1" indent="0">
              <a:buNone/>
            </a:pPr>
            <a:r>
              <a:rPr lang="cs-CZ" dirty="0"/>
              <a:t>Ca(OH)</a:t>
            </a:r>
            <a:r>
              <a:rPr lang="cs-CZ" baseline="-25000" dirty="0"/>
              <a:t>2</a:t>
            </a:r>
            <a:r>
              <a:rPr lang="cs-CZ" dirty="0"/>
              <a:t> + SO</a:t>
            </a:r>
            <a:r>
              <a:rPr lang="cs-CZ" baseline="-25000" dirty="0"/>
              <a:t>2</a:t>
            </a:r>
            <a:r>
              <a:rPr lang="cs-CZ" dirty="0"/>
              <a:t> → CaSO</a:t>
            </a:r>
            <a:r>
              <a:rPr lang="cs-CZ" baseline="-25000" dirty="0"/>
              <a:t>3</a:t>
            </a:r>
            <a:r>
              <a:rPr lang="cs-CZ" dirty="0"/>
              <a:t> + </a:t>
            </a:r>
            <a:r>
              <a:rPr lang="cs-CZ" dirty="0" smtClean="0"/>
              <a:t>H</a:t>
            </a:r>
            <a:r>
              <a:rPr lang="cs-CZ" baseline="-25000" dirty="0" smtClean="0"/>
              <a:t>2</a:t>
            </a:r>
            <a:r>
              <a:rPr lang="cs-CZ" dirty="0" smtClean="0"/>
              <a:t>O</a:t>
            </a:r>
          </a:p>
          <a:p>
            <a:pPr lvl="1"/>
            <a:endParaRPr lang="cs-CZ" dirty="0" smtClean="0"/>
          </a:p>
          <a:p>
            <a:pPr marL="342900" lvl="1" indent="0">
              <a:buNone/>
            </a:pPr>
            <a:r>
              <a:rPr lang="cs-CZ" dirty="0" smtClean="0"/>
              <a:t>2NaHCO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→ Na</a:t>
            </a:r>
            <a:r>
              <a:rPr lang="cs-CZ" baseline="-25000" dirty="0"/>
              <a:t>2</a:t>
            </a:r>
            <a:r>
              <a:rPr lang="cs-CZ" dirty="0"/>
              <a:t>CO</a:t>
            </a:r>
            <a:r>
              <a:rPr lang="cs-CZ" baseline="-25000" dirty="0"/>
              <a:t>3</a:t>
            </a:r>
            <a:r>
              <a:rPr lang="cs-CZ" dirty="0"/>
              <a:t> + H</a:t>
            </a:r>
            <a:r>
              <a:rPr lang="cs-CZ" baseline="-25000" dirty="0"/>
              <a:t>2</a:t>
            </a:r>
            <a:r>
              <a:rPr lang="cs-CZ" dirty="0"/>
              <a:t>O + CO</a:t>
            </a:r>
            <a:r>
              <a:rPr lang="cs-CZ" baseline="-25000" dirty="0"/>
              <a:t>2</a:t>
            </a:r>
            <a:r>
              <a:rPr lang="cs-CZ" dirty="0"/>
              <a:t> </a:t>
            </a:r>
          </a:p>
          <a:p>
            <a:pPr marL="342900" lvl="1" indent="0">
              <a:buNone/>
            </a:pPr>
            <a:r>
              <a:rPr lang="cs-CZ" dirty="0" smtClean="0"/>
              <a:t>Na</a:t>
            </a:r>
            <a:r>
              <a:rPr lang="cs-CZ" baseline="-25000" dirty="0" smtClean="0"/>
              <a:t>2</a:t>
            </a:r>
            <a:r>
              <a:rPr lang="cs-CZ" dirty="0" smtClean="0"/>
              <a:t>CO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+ SO</a:t>
            </a:r>
            <a:r>
              <a:rPr lang="cs-CZ" baseline="-25000" dirty="0"/>
              <a:t>2</a:t>
            </a:r>
            <a:r>
              <a:rPr lang="cs-CZ" dirty="0"/>
              <a:t> → Na</a:t>
            </a:r>
            <a:r>
              <a:rPr lang="cs-CZ" baseline="-25000" dirty="0"/>
              <a:t>2</a:t>
            </a:r>
            <a:r>
              <a:rPr lang="cs-CZ" dirty="0"/>
              <a:t>SO</a:t>
            </a:r>
            <a:r>
              <a:rPr lang="cs-CZ" baseline="-25000" dirty="0"/>
              <a:t>3</a:t>
            </a:r>
            <a:r>
              <a:rPr lang="cs-CZ" dirty="0"/>
              <a:t> + CO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  <a:p>
            <a:pPr lvl="1"/>
            <a:endParaRPr lang="cs-CZ" dirty="0" smtClean="0"/>
          </a:p>
          <a:p>
            <a:pPr lvl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107204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NaHCO</a:t>
            </a:r>
            <a:r>
              <a:rPr lang="cs-CZ" baseline="-25000" dirty="0"/>
              <a:t>3</a:t>
            </a:r>
            <a:r>
              <a:rPr lang="cs-CZ" dirty="0"/>
              <a:t> </a:t>
            </a:r>
            <a:r>
              <a:rPr lang="cs-CZ" dirty="0" smtClean="0"/>
              <a:t>vs. </a:t>
            </a:r>
            <a:r>
              <a:rPr lang="cs-CZ" dirty="0"/>
              <a:t>Ca(OH)</a:t>
            </a:r>
            <a:r>
              <a:rPr lang="cs-CZ" baseline="-25000" dirty="0"/>
              <a:t>2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dirty="0" smtClean="0"/>
              <a:t>Další rozdíly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Termodynamické rovnováhy:</a:t>
            </a:r>
          </a:p>
          <a:p>
            <a:pPr lvl="1"/>
            <a:r>
              <a:rPr lang="cs-CZ" dirty="0" smtClean="0"/>
              <a:t>NaHCO</a:t>
            </a:r>
            <a:r>
              <a:rPr lang="cs-CZ" baseline="-25000" dirty="0" smtClean="0"/>
              <a:t>3</a:t>
            </a:r>
            <a:r>
              <a:rPr lang="cs-CZ" dirty="0" smtClean="0"/>
              <a:t>: SO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&gt; </a:t>
            </a:r>
            <a:r>
              <a:rPr lang="cs-CZ" dirty="0" err="1"/>
              <a:t>HCl</a:t>
            </a:r>
            <a:r>
              <a:rPr lang="cs-CZ" dirty="0"/>
              <a:t> &gt; SO</a:t>
            </a:r>
            <a:r>
              <a:rPr lang="cs-CZ" baseline="-25000" dirty="0"/>
              <a:t>2</a:t>
            </a:r>
            <a:r>
              <a:rPr lang="cs-CZ" dirty="0"/>
              <a:t> &gt;&gt; HF &gt; CO</a:t>
            </a:r>
            <a:r>
              <a:rPr lang="cs-CZ" baseline="-25000" dirty="0"/>
              <a:t>2</a:t>
            </a:r>
          </a:p>
          <a:p>
            <a:pPr lvl="1"/>
            <a:r>
              <a:rPr lang="cs-CZ" dirty="0" smtClean="0"/>
              <a:t>Ca(OH)</a:t>
            </a:r>
            <a:r>
              <a:rPr lang="cs-CZ" baseline="-25000" dirty="0" smtClean="0"/>
              <a:t>2</a:t>
            </a:r>
            <a:r>
              <a:rPr lang="cs-CZ" dirty="0" smtClean="0"/>
              <a:t>: SO</a:t>
            </a:r>
            <a:r>
              <a:rPr lang="cs-CZ" baseline="-25000" dirty="0" smtClean="0"/>
              <a:t>3</a:t>
            </a:r>
            <a:r>
              <a:rPr lang="cs-CZ" dirty="0" smtClean="0"/>
              <a:t> </a:t>
            </a:r>
            <a:r>
              <a:rPr lang="cs-CZ" dirty="0"/>
              <a:t>&gt; </a:t>
            </a:r>
            <a:r>
              <a:rPr lang="cs-CZ" dirty="0"/>
              <a:t>HF &gt;</a:t>
            </a:r>
            <a:r>
              <a:rPr lang="cs-CZ" dirty="0" err="1"/>
              <a:t>HCl</a:t>
            </a:r>
            <a:r>
              <a:rPr lang="cs-CZ" dirty="0"/>
              <a:t> &gt;&gt; SO</a:t>
            </a:r>
            <a:r>
              <a:rPr lang="cs-CZ" baseline="-25000" dirty="0"/>
              <a:t>2</a:t>
            </a:r>
            <a:r>
              <a:rPr lang="cs-CZ" dirty="0"/>
              <a:t> &gt; </a:t>
            </a:r>
            <a:r>
              <a:rPr lang="cs-CZ" dirty="0" smtClean="0"/>
              <a:t>CO</a:t>
            </a:r>
            <a:r>
              <a:rPr lang="cs-CZ" baseline="-25000" dirty="0" smtClean="0"/>
              <a:t>2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/>
              <a:t>Ca(OH)</a:t>
            </a:r>
            <a:r>
              <a:rPr lang="cs-CZ" baseline="-25000" dirty="0"/>
              <a:t>2 </a:t>
            </a:r>
            <a:endParaRPr lang="cs-CZ" baseline="-25000" dirty="0" smtClean="0"/>
          </a:p>
          <a:p>
            <a:pPr lvl="1"/>
            <a:r>
              <a:rPr lang="cs-CZ" dirty="0" smtClean="0"/>
              <a:t>horší pro sorpci </a:t>
            </a:r>
            <a:r>
              <a:rPr lang="cs-CZ" dirty="0" err="1" smtClean="0"/>
              <a:t>HCl</a:t>
            </a:r>
            <a:r>
              <a:rPr lang="cs-CZ" dirty="0" smtClean="0"/>
              <a:t> z hlediska termodynamické rovnováhy i kinetiky</a:t>
            </a:r>
          </a:p>
          <a:p>
            <a:pPr lvl="1"/>
            <a:r>
              <a:rPr lang="cs-CZ" dirty="0" smtClean="0"/>
              <a:t>vhodný pro sorpci HF</a:t>
            </a:r>
          </a:p>
          <a:p>
            <a:endParaRPr lang="cs-CZ" dirty="0" smtClean="0"/>
          </a:p>
          <a:p>
            <a:r>
              <a:rPr lang="cs-CZ" dirty="0" smtClean="0"/>
              <a:t>Cena NaHCO</a:t>
            </a:r>
            <a:r>
              <a:rPr lang="cs-CZ" baseline="-25000" dirty="0" smtClean="0"/>
              <a:t>3</a:t>
            </a:r>
            <a:r>
              <a:rPr lang="cs-CZ" dirty="0" smtClean="0"/>
              <a:t> je násobně vyšší než cena vápenatých sorbentů</a:t>
            </a:r>
          </a:p>
          <a:p>
            <a:endParaRPr lang="cs-CZ" dirty="0" smtClean="0"/>
          </a:p>
          <a:p>
            <a:r>
              <a:rPr lang="cs-CZ" dirty="0" smtClean="0"/>
              <a:t>Rozpustnost produktů čištění spalin – vápenaté soli v produktech čištění spalin jsou na rozdíl od sodných většinou málo rozpustné</a:t>
            </a:r>
          </a:p>
        </p:txBody>
      </p:sp>
    </p:spTree>
    <p:extLst>
      <p:ext uri="{BB962C8B-B14F-4D97-AF65-F5344CB8AC3E}">
        <p14:creationId xmlns:p14="http://schemas.microsoft.com/office/powerpoint/2010/main" val="671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TM04033917[[fn=Berlín]]</Template>
  <TotalTime>340</TotalTime>
  <Words>524</Words>
  <Application>Microsoft Office PowerPoint</Application>
  <PresentationFormat>Předvádění na obrazovce (4:3)</PresentationFormat>
  <Paragraphs>126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Srovnání sodných a vápenatých sorbentů pro suché čištění spalin ze zařízení na energetické využití odpadu</vt:lpstr>
      <vt:lpstr>Kontext srovnání sorbentů – současné odstraňování TZL, NOx, PCDD/F a kyselých složek</vt:lpstr>
      <vt:lpstr>Znečišťující látky ve spalinách a emisní limity (ZEVO)</vt:lpstr>
      <vt:lpstr>Teplotní omezení</vt:lpstr>
      <vt:lpstr>Princip reakce NaHCO3</vt:lpstr>
      <vt:lpstr>Prezentace aplikace PowerPoint</vt:lpstr>
      <vt:lpstr>NaHCO3 vs. Ca(OH)2 – Povrch</vt:lpstr>
      <vt:lpstr>NaHCO3 vs. Ca(OH)2 – Dávkované množství (stechiometrie a hmotnost)</vt:lpstr>
      <vt:lpstr>NaHCO3 vs. Ca(OH)2 – Další rozdíly</vt:lpstr>
      <vt:lpstr>Prezentace aplikace PowerPoint</vt:lpstr>
      <vt:lpstr>Experimentální aparatura I</vt:lpstr>
      <vt:lpstr>Experimentální aparatura II</vt:lpstr>
      <vt:lpstr>Děkuji za pozornost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Srovnání sodných a vápenatých sorbentů pro suché čištění spalin ze zařízení na energetické využití odpadu</dc:title>
  <dc:creator>Zach Boleslav</dc:creator>
  <cp:lastModifiedBy>Zach Boleslav UCHP</cp:lastModifiedBy>
  <cp:revision>33</cp:revision>
  <dcterms:created xsi:type="dcterms:W3CDTF">2016-03-14T09:43:29Z</dcterms:created>
  <dcterms:modified xsi:type="dcterms:W3CDTF">2016-03-16T23:58:25Z</dcterms:modified>
</cp:coreProperties>
</file>