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9" r:id="rId2"/>
  </p:sldMasterIdLst>
  <p:notesMasterIdLst>
    <p:notesMasterId r:id="rId32"/>
  </p:notesMasterIdLst>
  <p:handoutMasterIdLst>
    <p:handoutMasterId r:id="rId33"/>
  </p:handoutMasterIdLst>
  <p:sldIdLst>
    <p:sldId id="258" r:id="rId3"/>
    <p:sldId id="274" r:id="rId4"/>
    <p:sldId id="281" r:id="rId5"/>
    <p:sldId id="282" r:id="rId6"/>
    <p:sldId id="293" r:id="rId7"/>
    <p:sldId id="279" r:id="rId8"/>
    <p:sldId id="292" r:id="rId9"/>
    <p:sldId id="280" r:id="rId10"/>
    <p:sldId id="283" r:id="rId11"/>
    <p:sldId id="257" r:id="rId12"/>
    <p:sldId id="285" r:id="rId13"/>
    <p:sldId id="297" r:id="rId14"/>
    <p:sldId id="298" r:id="rId15"/>
    <p:sldId id="286" r:id="rId16"/>
    <p:sldId id="284" r:id="rId17"/>
    <p:sldId id="294" r:id="rId18"/>
    <p:sldId id="295" r:id="rId19"/>
    <p:sldId id="296" r:id="rId20"/>
    <p:sldId id="287" r:id="rId21"/>
    <p:sldId id="267" r:id="rId22"/>
    <p:sldId id="268" r:id="rId23"/>
    <p:sldId id="300" r:id="rId24"/>
    <p:sldId id="275" r:id="rId25"/>
    <p:sldId id="276" r:id="rId26"/>
    <p:sldId id="290" r:id="rId27"/>
    <p:sldId id="291" r:id="rId28"/>
    <p:sldId id="299" r:id="rId29"/>
    <p:sldId id="288" r:id="rId30"/>
    <p:sldId id="261" r:id="rId31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K" initials="P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9F9F"/>
    <a:srgbClr val="C5BEB7"/>
    <a:srgbClr val="2194A2"/>
    <a:srgbClr val="6DA2A2"/>
    <a:srgbClr val="CDBEB3"/>
    <a:srgbClr val="483A30"/>
    <a:srgbClr val="685C53"/>
    <a:srgbClr val="75A7A7"/>
    <a:srgbClr val="82AE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 autoAdjust="0"/>
  </p:normalViewPr>
  <p:slideViewPr>
    <p:cSldViewPr snapToGrid="0">
      <p:cViewPr varScale="1">
        <p:scale>
          <a:sx n="104" d="100"/>
          <a:sy n="104" d="100"/>
        </p:scale>
        <p:origin x="11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9" d="100"/>
          <a:sy n="99" d="100"/>
        </p:scale>
        <p:origin x="3492" y="78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5-23T11:43:44.25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BF13A-569C-45A4-8E72-9274B5CF6540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FD5C-3C45-4EC3-90C1-5D53B0BCAE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740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40AED-ED39-43A7-9CA5-33E1F19BF4E8}" type="datetimeFigureOut">
              <a:rPr lang="cs-CZ" smtClean="0"/>
              <a:t>16.3.2016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46491-F6F0-4BBF-8C50-44978B0117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68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6491-F6F0-4BBF-8C50-44978B011776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61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6491-F6F0-4BBF-8C50-44978B01177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2928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6491-F6F0-4BBF-8C50-44978B01177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47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46491-F6F0-4BBF-8C50-44978B01177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543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na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9816" y="6356351"/>
            <a:ext cx="993359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( </a:t>
            </a:r>
            <a:fld id="{D7AEE8C9-767E-4EBE-A543-890ECED3D2D7}" type="slidenum">
              <a:rPr lang="cs-CZ" smtClean="0"/>
              <a:pPr/>
              <a:t>‹#›</a:t>
            </a:fld>
            <a:r>
              <a:rPr lang="cs-CZ" dirty="0" smtClean="0"/>
              <a:t> )</a:t>
            </a:r>
            <a:endParaRPr lang="cs-CZ" dirty="0"/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873125"/>
            <a:ext cx="8629650" cy="67647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194A2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Nadpis 1</a:t>
            </a:r>
          </a:p>
        </p:txBody>
      </p:sp>
      <p:sp>
        <p:nvSpPr>
          <p:cNvPr id="9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263525" y="1843132"/>
            <a:ext cx="8629650" cy="676478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2194A2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Nadpis 2</a:t>
            </a:r>
          </a:p>
        </p:txBody>
      </p:sp>
      <p:sp>
        <p:nvSpPr>
          <p:cNvPr id="10" name="Zástupný symbol pro text 16"/>
          <p:cNvSpPr>
            <a:spLocks noGrp="1"/>
          </p:cNvSpPr>
          <p:nvPr>
            <p:ph type="body" sz="quarter" idx="15" hasCustomPrompt="1"/>
          </p:nvPr>
        </p:nvSpPr>
        <p:spPr>
          <a:xfrm>
            <a:off x="257175" y="2576347"/>
            <a:ext cx="8629650" cy="676478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2194A2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Nadpis 3</a:t>
            </a:r>
          </a:p>
        </p:txBody>
      </p:sp>
      <p:sp>
        <p:nvSpPr>
          <p:cNvPr id="11" name="Zástupný symbol pro text 16"/>
          <p:cNvSpPr>
            <a:spLocks noGrp="1"/>
          </p:cNvSpPr>
          <p:nvPr>
            <p:ph type="body" sz="quarter" idx="16" hasCustomPrompt="1"/>
          </p:nvPr>
        </p:nvSpPr>
        <p:spPr>
          <a:xfrm>
            <a:off x="250825" y="3755491"/>
            <a:ext cx="8629650" cy="676478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483A30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Text / text</a:t>
            </a:r>
          </a:p>
        </p:txBody>
      </p:sp>
      <p:sp>
        <p:nvSpPr>
          <p:cNvPr id="12" name="Zástupný symbol pro text 16"/>
          <p:cNvSpPr>
            <a:spLocks noGrp="1"/>
          </p:cNvSpPr>
          <p:nvPr>
            <p:ph type="body" sz="quarter" idx="17" hasCustomPrompt="1"/>
          </p:nvPr>
        </p:nvSpPr>
        <p:spPr>
          <a:xfrm>
            <a:off x="250825" y="4664001"/>
            <a:ext cx="8629650" cy="676478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483A30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Text / text</a:t>
            </a:r>
          </a:p>
        </p:txBody>
      </p:sp>
    </p:spTree>
    <p:extLst>
      <p:ext uri="{BB962C8B-B14F-4D97-AF65-F5344CB8AC3E}">
        <p14:creationId xmlns:p14="http://schemas.microsoft.com/office/powerpoint/2010/main" val="29871925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5602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na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9816" y="6356351"/>
            <a:ext cx="993359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( </a:t>
            </a:r>
            <a:fld id="{D7AEE8C9-767E-4EBE-A543-890ECED3D2D7}" type="slidenum">
              <a:rPr lang="cs-CZ" smtClean="0"/>
              <a:pPr/>
              <a:t>‹#›</a:t>
            </a:fld>
            <a:r>
              <a:rPr lang="cs-CZ" dirty="0" smtClean="0"/>
              <a:t> 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9487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cs-CZ" smtClean="0"/>
              <a:t>( </a:t>
            </a:r>
            <a:fld id="{D7AEE8C9-767E-4EBE-A543-890ECED3D2D7}" type="slidenum">
              <a:rPr lang="cs-CZ" smtClean="0"/>
              <a:pPr/>
              <a:t>‹#›</a:t>
            </a:fld>
            <a:r>
              <a:rPr lang="cs-CZ" smtClean="0"/>
              <a:t> )</a:t>
            </a:r>
            <a:endParaRPr lang="cs-CZ" dirty="0"/>
          </a:p>
        </p:txBody>
      </p:sp>
      <p:sp>
        <p:nvSpPr>
          <p:cNvPr id="4" name="Zástupný symbol pro text 16"/>
          <p:cNvSpPr>
            <a:spLocks noGrp="1"/>
          </p:cNvSpPr>
          <p:nvPr>
            <p:ph type="body" sz="quarter" idx="13" hasCustomPrompt="1"/>
          </p:nvPr>
        </p:nvSpPr>
        <p:spPr>
          <a:xfrm>
            <a:off x="263525" y="869405"/>
            <a:ext cx="8629650" cy="748311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2194A2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Nadpis 1</a:t>
            </a:r>
          </a:p>
        </p:txBody>
      </p:sp>
      <p:sp>
        <p:nvSpPr>
          <p:cNvPr id="6" name="Zástupný symbol pro tabulku 5"/>
          <p:cNvSpPr>
            <a:spLocks noGrp="1"/>
          </p:cNvSpPr>
          <p:nvPr>
            <p:ph type="tbl" sz="quarter" idx="14"/>
          </p:nvPr>
        </p:nvSpPr>
        <p:spPr>
          <a:xfrm>
            <a:off x="263525" y="1597025"/>
            <a:ext cx="5665788" cy="369450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rgbClr val="2194A2"/>
                </a:solidFill>
              </a:defRPr>
            </a:lvl1pPr>
          </a:lstStyle>
          <a:p>
            <a:pPr marL="0" indent="0">
              <a:buNone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Kliknutím na ikonu přidáte tabulku.</a:t>
            </a:r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250825" y="5523875"/>
            <a:ext cx="5678488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Tab. 1</a:t>
            </a:r>
            <a:r>
              <a:rPr lang="cs-CZ" sz="140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Popiska </a:t>
            </a:r>
            <a:r>
              <a:rPr lang="cs-CZ" sz="1400" dirty="0" err="1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cs-CZ" sz="140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solidFill>
                <a:srgbClr val="483A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6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57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11187" y="1287020"/>
            <a:ext cx="8013433" cy="16975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200" b="1">
                <a:solidFill>
                  <a:srgbClr val="483A3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Zkoušení různých druhů cementu </a:t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a další experimenty a inovace </a:t>
            </a:r>
            <a:b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 technologii vláknocementových desek</a:t>
            </a:r>
          </a:p>
        </p:txBody>
      </p:sp>
      <p:sp>
        <p:nvSpPr>
          <p:cNvPr id="3" name="Nadpis 1"/>
          <p:cNvSpPr txBox="1">
            <a:spLocks/>
          </p:cNvSpPr>
          <p:nvPr userDrawn="1"/>
        </p:nvSpPr>
        <p:spPr>
          <a:xfrm>
            <a:off x="611187" y="3432812"/>
            <a:ext cx="7446389" cy="12463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aseline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Michal Frank, Radek </a:t>
            </a:r>
            <a:r>
              <a:rPr lang="cs-CZ" sz="2000" baseline="0" dirty="0" err="1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Holešinský</a:t>
            </a:r>
            <a:endParaRPr lang="cs-CZ" sz="2000" baseline="0" dirty="0">
              <a:solidFill>
                <a:srgbClr val="2194A2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64" y="6305443"/>
            <a:ext cx="1675411" cy="4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5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 userDrawn="1"/>
        </p:nvSpPr>
        <p:spPr>
          <a:xfrm>
            <a:off x="530723" y="4262621"/>
            <a:ext cx="621416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i="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Hněvkovského 30/65, 617 00 Brno</a:t>
            </a:r>
          </a:p>
          <a:p>
            <a:pPr>
              <a:spcAft>
                <a:spcPts val="600"/>
              </a:spcAft>
            </a:pPr>
            <a:r>
              <a:rPr lang="cs-CZ" sz="2000" b="0" i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</a:t>
            </a:r>
            <a:r>
              <a:rPr lang="cs-CZ" sz="2000" b="0" i="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+420 777 202 493</a:t>
            </a:r>
          </a:p>
          <a:p>
            <a:pPr>
              <a:spcAft>
                <a:spcPts val="600"/>
              </a:spcAft>
            </a:pPr>
            <a:r>
              <a:rPr lang="cs-CZ" sz="2000" b="0" i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cs-CZ" sz="2000" b="0" i="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frank@vustah.cz, holesinsky@vustah.cz</a:t>
            </a:r>
          </a:p>
          <a:p>
            <a:pPr>
              <a:spcAft>
                <a:spcPts val="600"/>
              </a:spcAft>
            </a:pPr>
            <a:r>
              <a:rPr lang="cs-CZ" sz="2000" b="1" i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www.vustah.cz</a:t>
            </a:r>
          </a:p>
          <a:p>
            <a:endParaRPr lang="cs-CZ" sz="1600" b="1" i="0" dirty="0">
              <a:solidFill>
                <a:srgbClr val="685C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 userDrawn="1"/>
        </p:nvSpPr>
        <p:spPr>
          <a:xfrm>
            <a:off x="611188" y="6129338"/>
            <a:ext cx="4248150" cy="395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845572"/>
            <a:ext cx="6133696" cy="2987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816312"/>
            <a:ext cx="6133706" cy="2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8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0825" y="5096656"/>
            <a:ext cx="8642350" cy="1032682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rgbClr val="483A30"/>
                </a:solidFill>
              </a:defRPr>
            </a:lvl1pPr>
          </a:lstStyle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Děkuji za pozornost.</a:t>
            </a:r>
            <a:endParaRPr lang="cs-CZ" dirty="0"/>
          </a:p>
        </p:txBody>
      </p:sp>
      <p:sp>
        <p:nvSpPr>
          <p:cNvPr id="3" name="Nadpis 1"/>
          <p:cNvSpPr txBox="1">
            <a:spLocks/>
          </p:cNvSpPr>
          <p:nvPr userDrawn="1"/>
        </p:nvSpPr>
        <p:spPr>
          <a:xfrm>
            <a:off x="250825" y="1846289"/>
            <a:ext cx="8642350" cy="10326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685C5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GAČR </a:t>
            </a:r>
            <a:r>
              <a:rPr lang="cs-CZ" sz="2400" b="0" dirty="0" err="1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  <a:endParaRPr lang="cs-CZ" sz="2400" b="0" dirty="0">
              <a:solidFill>
                <a:srgbClr val="483A3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31" y="3116807"/>
            <a:ext cx="3112567" cy="8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0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816" y="6356351"/>
            <a:ext cx="993359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483A30"/>
                </a:solidFill>
              </a:defRPr>
            </a:lvl1pPr>
          </a:lstStyle>
          <a:p>
            <a:r>
              <a:rPr lang="cs-CZ" dirty="0" smtClean="0"/>
              <a:t>( </a:t>
            </a:r>
            <a:fld id="{D7AEE8C9-767E-4EBE-A543-890ECED3D2D7}" type="slidenum">
              <a:rPr lang="cs-CZ" smtClean="0"/>
              <a:pPr/>
              <a:t>‹#›</a:t>
            </a:fld>
            <a:r>
              <a:rPr lang="cs-CZ" dirty="0" smtClean="0"/>
              <a:t> )</a:t>
            </a:r>
            <a:endParaRPr lang="cs-CZ" dirty="0"/>
          </a:p>
        </p:txBody>
      </p:sp>
      <p:sp>
        <p:nvSpPr>
          <p:cNvPr id="7" name="Obdélník 6"/>
          <p:cNvSpPr/>
          <p:nvPr userDrawn="1"/>
        </p:nvSpPr>
        <p:spPr>
          <a:xfrm>
            <a:off x="611188" y="-228"/>
            <a:ext cx="4248150" cy="117271"/>
          </a:xfrm>
          <a:prstGeom prst="rect">
            <a:avLst/>
          </a:prstGeom>
          <a:solidFill>
            <a:srgbClr val="219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1189" y="6561512"/>
            <a:ext cx="4248150" cy="315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4" y="6292756"/>
            <a:ext cx="3899002" cy="18987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69" y="163527"/>
            <a:ext cx="492906" cy="50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4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8" r:id="rId2"/>
    <p:sldLayoutId id="2147483686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61" userDrawn="1">
          <p15:clr>
            <a:srgbClr val="F26B43"/>
          </p15:clr>
        </p15:guide>
        <p15:guide id="2" pos="158" userDrawn="1">
          <p15:clr>
            <a:srgbClr val="F26B43"/>
          </p15:clr>
        </p15:guide>
        <p15:guide id="3" orient="horz" pos="550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pos="52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 userDrawn="1"/>
        </p:nvSpPr>
        <p:spPr>
          <a:xfrm>
            <a:off x="611188" y="-228"/>
            <a:ext cx="4248150" cy="117271"/>
          </a:xfrm>
          <a:prstGeom prst="rect">
            <a:avLst/>
          </a:prstGeom>
          <a:solidFill>
            <a:srgbClr val="219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1189" y="6561512"/>
            <a:ext cx="4248150" cy="315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4" y="6292756"/>
            <a:ext cx="3899002" cy="1898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93" y="199072"/>
            <a:ext cx="2033281" cy="46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5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0" r:id="rId2"/>
    <p:sldLayoutId id="2147483692" r:id="rId3"/>
    <p:sldLayoutId id="214748369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6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orient="horz" pos="459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061" userDrawn="1">
          <p15:clr>
            <a:srgbClr val="F26B43"/>
          </p15:clr>
        </p15:guide>
        <p15:guide id="7" pos="1723" userDrawn="1">
          <p15:clr>
            <a:srgbClr val="F26B43"/>
          </p15:clr>
        </p15:guide>
        <p15:guide id="8" pos="43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9.emf"/><Relationship Id="rId4" Type="http://schemas.openxmlformats.org/officeDocument/2006/relationships/image" Target="../media/image4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6.png"/><Relationship Id="rId4" Type="http://schemas.openxmlformats.org/officeDocument/2006/relationships/image" Target="../media/image13.jpeg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11187" y="1340916"/>
            <a:ext cx="8013433" cy="16975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200" b="1" kern="1200">
                <a:solidFill>
                  <a:srgbClr val="483A3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Využití odpadního materiálu </a:t>
            </a:r>
            <a:endParaRPr lang="cs-CZ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výroby minerální vlny </a:t>
            </a:r>
            <a:endParaRPr lang="cs-CZ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cs-C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stavebních materiálů a produktů</a:t>
            </a:r>
            <a:endParaRPr lang="cs-CZ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984812" y="3875264"/>
            <a:ext cx="7446389" cy="124631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aseline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Ivana Chromková</a:t>
            </a:r>
          </a:p>
          <a:p>
            <a:r>
              <a:rPr lang="cs-CZ" sz="200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Pavel Leber</a:t>
            </a:r>
          </a:p>
          <a:p>
            <a:r>
              <a:rPr lang="cs-CZ" sz="200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Petr Bibora</a:t>
            </a:r>
          </a:p>
          <a:p>
            <a:r>
              <a:rPr lang="cs-CZ" sz="2000" baseline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Jiří Junek</a:t>
            </a:r>
          </a:p>
          <a:p>
            <a:r>
              <a:rPr lang="cs-CZ" sz="200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Michal Frank</a:t>
            </a:r>
            <a:endParaRPr lang="cs-CZ" sz="2000" baseline="0" dirty="0">
              <a:solidFill>
                <a:srgbClr val="2194A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1187" y="117987"/>
            <a:ext cx="4236116" cy="6469626"/>
          </a:xfrm>
          <a:prstGeom prst="rect">
            <a:avLst/>
          </a:prstGeom>
          <a:gradFill flip="none" rotWithShape="1">
            <a:gsLst>
              <a:gs pos="30000">
                <a:srgbClr val="1E9F9F">
                  <a:alpha val="11000"/>
                </a:srgbClr>
              </a:gs>
              <a:gs pos="93000">
                <a:srgbClr val="75A7A7">
                  <a:alpha val="18000"/>
                </a:srgbClr>
              </a:gs>
              <a:gs pos="56000">
                <a:srgbClr val="CDBEB3">
                  <a:alpha val="1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67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16"/>
          <p:cNvSpPr>
            <a:spLocks noGrp="1"/>
          </p:cNvSpPr>
          <p:nvPr>
            <p:ph type="body" sz="quarter" idx="13"/>
          </p:nvPr>
        </p:nvSpPr>
        <p:spPr>
          <a:xfrm>
            <a:off x="393157" y="337805"/>
            <a:ext cx="8342569" cy="67647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194A2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Ověření technologické vhodnosti</a:t>
            </a:r>
          </a:p>
          <a:p>
            <a:pPr marL="0" indent="0"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Směr 1: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smtClean="0">
                <a:cs typeface="Arial" panose="020B0604020202020204" pitchFamily="34" charset="0"/>
              </a:rPr>
              <a:t>SAMONIVELAČNÍ SMĚSI</a:t>
            </a:r>
          </a:p>
          <a:p>
            <a:pPr marL="0" indent="0">
              <a:buNone/>
            </a:pP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16"/>
          </p:nvPr>
        </p:nvSpPr>
        <p:spPr>
          <a:xfrm>
            <a:off x="466797" y="1552322"/>
            <a:ext cx="8268929" cy="295789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483A30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algn="just"/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Zaměření na využití </a:t>
            </a:r>
            <a:r>
              <a:rPr lang="cs-CZ" sz="1800" b="1" dirty="0" err="1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granálií</a:t>
            </a:r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(frakce 0 – 0,5 mm)</a:t>
            </a:r>
          </a:p>
          <a:p>
            <a:pPr algn="just">
              <a:spcBef>
                <a:spcPts val="1200"/>
              </a:spcBef>
            </a:pPr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Testována náhrada přírodního kameniva – křemenného písku</a:t>
            </a:r>
          </a:p>
          <a:p>
            <a:pPr marL="0" indent="0" algn="just">
              <a:spcBef>
                <a:spcPts val="300"/>
              </a:spcBef>
              <a:buNone/>
            </a:pPr>
            <a:r>
              <a:rPr lang="cs-CZ" sz="1800" dirty="0" smtClean="0"/>
              <a:t>			25 </a:t>
            </a:r>
            <a:r>
              <a:rPr lang="cs-CZ" sz="1800" dirty="0"/>
              <a:t>%, 50 %, 75 % a 100 % hmotnosti </a:t>
            </a:r>
            <a:r>
              <a:rPr lang="cs-CZ" sz="1800" dirty="0" smtClean="0"/>
              <a:t>plniva</a:t>
            </a:r>
          </a:p>
          <a:p>
            <a:pPr algn="just"/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Parametry směsi: </a:t>
            </a:r>
            <a:r>
              <a:rPr lang="cs-CZ" sz="1800" dirty="0" smtClean="0"/>
              <a:t>jemnost, tekutost, </a:t>
            </a:r>
          </a:p>
          <a:p>
            <a:pPr algn="just">
              <a:spcBef>
                <a:spcPts val="1200"/>
              </a:spcBef>
            </a:pPr>
            <a:r>
              <a:rPr lang="cs-CZ" b="1" dirty="0" smtClean="0">
                <a:solidFill>
                  <a:srgbClr val="1E9F9F"/>
                </a:solidFill>
              </a:rPr>
              <a:t>Základní posuzované vlastnosti: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sz="1800" b="1" dirty="0" smtClean="0">
                <a:solidFill>
                  <a:schemeClr val="accent3">
                    <a:lumMod val="50000"/>
                  </a:schemeClr>
                </a:solidFill>
              </a:rPr>
              <a:t>pevnost </a:t>
            </a:r>
            <a:r>
              <a:rPr lang="cs-CZ" sz="1800" b="1" dirty="0">
                <a:solidFill>
                  <a:schemeClr val="accent3">
                    <a:lumMod val="50000"/>
                  </a:schemeClr>
                </a:solidFill>
              </a:rPr>
              <a:t>v tahu za </a:t>
            </a:r>
            <a:r>
              <a:rPr lang="cs-CZ" sz="1800" b="1" dirty="0" smtClean="0">
                <a:solidFill>
                  <a:schemeClr val="accent3">
                    <a:lumMod val="50000"/>
                  </a:schemeClr>
                </a:solidFill>
              </a:rPr>
              <a:t>ohybu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sz="1800" b="1" dirty="0" smtClean="0">
                <a:solidFill>
                  <a:schemeClr val="accent3">
                    <a:lumMod val="50000"/>
                  </a:schemeClr>
                </a:solidFill>
              </a:rPr>
              <a:t>pevnost </a:t>
            </a:r>
            <a:r>
              <a:rPr lang="cs-CZ" sz="1800" b="1" dirty="0">
                <a:solidFill>
                  <a:schemeClr val="accent3">
                    <a:lumMod val="50000"/>
                  </a:schemeClr>
                </a:solidFill>
              </a:rPr>
              <a:t>v </a:t>
            </a:r>
            <a:r>
              <a:rPr lang="cs-CZ" sz="1800" b="1" dirty="0" smtClean="0">
                <a:solidFill>
                  <a:schemeClr val="accent3">
                    <a:lumMod val="50000"/>
                  </a:schemeClr>
                </a:solidFill>
              </a:rPr>
              <a:t>tlaku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sz="1800" b="1" dirty="0" smtClean="0">
                <a:solidFill>
                  <a:schemeClr val="accent3">
                    <a:lumMod val="50000"/>
                  </a:schemeClr>
                </a:solidFill>
              </a:rPr>
              <a:t>objemová hmotnost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sz="1800" b="1" dirty="0" smtClean="0">
                <a:solidFill>
                  <a:schemeClr val="accent3">
                    <a:lumMod val="50000"/>
                  </a:schemeClr>
                </a:solidFill>
              </a:rPr>
              <a:t>tepelná vodivost</a:t>
            </a:r>
            <a:endParaRPr lang="cs-CZ" sz="800" dirty="0" smtClean="0">
              <a:solidFill>
                <a:srgbClr val="483A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800"/>
              </a:spcBef>
            </a:pPr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Požadavky na samonivelační směsi dle ČSN EN 13813</a:t>
            </a:r>
          </a:p>
          <a:p>
            <a:pPr lvl="1" algn="just">
              <a:buFontTx/>
              <a:buChar char="-"/>
            </a:pPr>
            <a:r>
              <a:rPr lang="cs-CZ" sz="1800" b="0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Pevnost </a:t>
            </a:r>
            <a:r>
              <a:rPr lang="cs-CZ" sz="1800" b="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v tahu za </a:t>
            </a:r>
            <a:r>
              <a:rPr lang="cs-CZ" sz="1800" b="0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ohybu  		min. </a:t>
            </a:r>
            <a:r>
              <a:rPr lang="cs-CZ" sz="1800" b="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4 </a:t>
            </a:r>
            <a:r>
              <a:rPr lang="cs-CZ" sz="1800" b="0" dirty="0" err="1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MPa</a:t>
            </a:r>
            <a:endParaRPr lang="cs-CZ" sz="1800" b="0" dirty="0" smtClean="0">
              <a:solidFill>
                <a:schemeClr val="accent3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 algn="just">
              <a:buFontTx/>
              <a:buChar char="-"/>
            </a:pPr>
            <a:r>
              <a:rPr lang="cs-CZ" sz="1800" b="0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Pevnost </a:t>
            </a:r>
            <a:r>
              <a:rPr lang="cs-CZ" sz="1800" b="0" dirty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v </a:t>
            </a:r>
            <a:r>
              <a:rPr lang="cs-CZ" sz="1800" b="0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tlaku 			20 </a:t>
            </a:r>
            <a:r>
              <a:rPr lang="cs-CZ" sz="1800" b="0" dirty="0" err="1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MPa</a:t>
            </a:r>
            <a:endParaRPr lang="cs-CZ" sz="1800" b="0" dirty="0" smtClean="0">
              <a:solidFill>
                <a:schemeClr val="accent3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 algn="just">
              <a:buFontTx/>
              <a:buChar char="-"/>
            </a:pPr>
            <a:r>
              <a:rPr lang="cs-CZ" sz="1800" b="0" dirty="0" smtClean="0">
                <a:solidFill>
                  <a:schemeClr val="accent3">
                    <a:lumMod val="50000"/>
                  </a:schemeClr>
                </a:solidFill>
                <a:cs typeface="Arial" panose="020B0604020202020204" pitchFamily="34" charset="0"/>
              </a:rPr>
              <a:t>Objemová hmotnost zatvrdlé směsi	1800 - 2000 kg.m</a:t>
            </a:r>
            <a:r>
              <a:rPr lang="cs-CZ" sz="1800" b="0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¯³</a:t>
            </a:r>
            <a:endParaRPr lang="cs-CZ" sz="1800" b="0" dirty="0" smtClean="0">
              <a:solidFill>
                <a:schemeClr val="accent3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just"/>
            <a:endParaRPr lang="cs-CZ" sz="1800" dirty="0" smtClean="0">
              <a:solidFill>
                <a:srgbClr val="483A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400" dirty="0"/>
          </a:p>
          <a:p>
            <a:pPr marL="0" indent="0" algn="just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173891" y="824300"/>
            <a:ext cx="5869459" cy="556054"/>
          </a:xfrm>
          <a:prstGeom prst="rect">
            <a:avLst/>
          </a:prstGeom>
          <a:solidFill>
            <a:srgbClr val="1E9F9F">
              <a:alpha val="10000"/>
            </a:srgbClr>
          </a:solidFill>
          <a:ln w="12700">
            <a:solidFill>
              <a:srgbClr val="219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16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9" y="864973"/>
            <a:ext cx="6565868" cy="376881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bdélník 3"/>
          <p:cNvSpPr/>
          <p:nvPr/>
        </p:nvSpPr>
        <p:spPr>
          <a:xfrm>
            <a:off x="457200" y="495641"/>
            <a:ext cx="7364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,Bold"/>
              </a:rPr>
              <a:t>Samonivelační směsi po </a:t>
            </a:r>
            <a:r>
              <a:rPr lang="cs-CZ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,Bold"/>
              </a:rPr>
              <a:t>28 dnech zr</a:t>
            </a:r>
            <a:r>
              <a:rPr lang="cs-CZ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á</a:t>
            </a:r>
            <a:r>
              <a:rPr lang="cs-CZ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,Bold"/>
              </a:rPr>
              <a:t>n</a:t>
            </a:r>
            <a:r>
              <a:rPr lang="cs-CZ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í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09" y="3768812"/>
            <a:ext cx="3888009" cy="277383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86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3" b="17116"/>
          <a:stretch/>
        </p:blipFill>
        <p:spPr>
          <a:xfrm>
            <a:off x="924769" y="1133757"/>
            <a:ext cx="4106333" cy="4188940"/>
          </a:xfrm>
          <a:prstGeom prst="rect">
            <a:avLst/>
          </a:prstGeom>
        </p:spPr>
      </p:pic>
      <p:pic>
        <p:nvPicPr>
          <p:cNvPr id="2" name="Picture 2" descr="C:\DOKUMENTY-PETR\PODLAHY 2014\obrázky, tabulky\Obr. 3.jpg"/>
          <p:cNvPicPr>
            <a:picLocks noChangeAspect="1" noChangeArrowheads="1"/>
          </p:cNvPicPr>
          <p:nvPr/>
        </p:nvPicPr>
        <p:blipFill rotWithShape="1">
          <a:blip r:embed="rId3"/>
          <a:srcRect l="2491" t="17911" r="48558" b="27014"/>
          <a:stretch/>
        </p:blipFill>
        <p:spPr bwMode="auto">
          <a:xfrm>
            <a:off x="5530049" y="1739334"/>
            <a:ext cx="2718488" cy="1831230"/>
          </a:xfrm>
          <a:prstGeom prst="rect">
            <a:avLst/>
          </a:prstGeom>
          <a:noFill/>
        </p:spPr>
      </p:pic>
      <p:pic>
        <p:nvPicPr>
          <p:cNvPr id="5" name="Picture 2" descr="C:\DOKUMENTY-PETR\PODLAHY 2014\obrázky, tabulky\Obr. 3.jpg"/>
          <p:cNvPicPr>
            <a:picLocks noChangeAspect="1" noChangeArrowheads="1"/>
          </p:cNvPicPr>
          <p:nvPr/>
        </p:nvPicPr>
        <p:blipFill rotWithShape="1">
          <a:blip r:embed="rId3"/>
          <a:srcRect l="36120" t="10958" r="16853" b="26702"/>
          <a:stretch/>
        </p:blipFill>
        <p:spPr bwMode="auto">
          <a:xfrm>
            <a:off x="5530049" y="3805882"/>
            <a:ext cx="3176182" cy="2520778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50321" y="389923"/>
            <a:ext cx="2829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Samonivelační směsi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4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16902" r="4528"/>
          <a:stretch/>
        </p:blipFill>
        <p:spPr>
          <a:xfrm>
            <a:off x="4658498" y="3740645"/>
            <a:ext cx="3855308" cy="24998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11" y="961084"/>
            <a:ext cx="3932263" cy="26700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/>
          <a:stretch/>
        </p:blipFill>
        <p:spPr>
          <a:xfrm>
            <a:off x="5807722" y="228995"/>
            <a:ext cx="2165157" cy="34021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0"/>
          <a:stretch/>
        </p:blipFill>
        <p:spPr>
          <a:xfrm>
            <a:off x="1070978" y="3740645"/>
            <a:ext cx="3144384" cy="23524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50321" y="389923"/>
            <a:ext cx="4185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Samonivelační směsi - prototyp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5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27" y="1563258"/>
            <a:ext cx="6534150" cy="353377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562678" y="389923"/>
            <a:ext cx="4185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Samonivelační směsi - prototyp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62678" y="5439371"/>
            <a:ext cx="6492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Závěr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: Směs splňovala všechny požadavky dle ČSN EN 13813 </a:t>
            </a:r>
            <a:endParaRPr lang="cs-CZ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62677" y="916927"/>
            <a:ext cx="7555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využití jemné frakce </a:t>
            </a:r>
            <a:r>
              <a:rPr lang="cs-CZ" b="1" dirty="0" err="1">
                <a:solidFill>
                  <a:schemeClr val="accent3">
                    <a:lumMod val="50000"/>
                  </a:schemeClr>
                </a:solidFill>
                <a:latin typeface="Arial,Bold"/>
              </a:rPr>
              <a:t>granálií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 (pod 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0,5 mm) – náhrada 25 % písku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5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16"/>
          <p:cNvSpPr>
            <a:spLocks noGrp="1"/>
          </p:cNvSpPr>
          <p:nvPr>
            <p:ph type="body" sz="quarter" idx="13"/>
          </p:nvPr>
        </p:nvSpPr>
        <p:spPr>
          <a:xfrm>
            <a:off x="550605" y="211311"/>
            <a:ext cx="8342569" cy="67647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194A2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Ověření technologické vhodnosti</a:t>
            </a:r>
          </a:p>
          <a:p>
            <a:pPr marL="0" indent="0">
              <a:buNone/>
            </a:pP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Směr 2: </a:t>
            </a:r>
            <a:r>
              <a:rPr lang="cs-CZ" sz="2800" dirty="0" smtClean="0"/>
              <a:t>TENKOSTĚNNÉ VLÁKNOBETONOVÉ PRVKY</a:t>
            </a:r>
            <a:endParaRPr lang="cs-CZ" sz="2800" dirty="0"/>
          </a:p>
          <a:p>
            <a:pPr marL="0" indent="0">
              <a:buNone/>
            </a:pP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16"/>
          </p:nvPr>
        </p:nvSpPr>
        <p:spPr>
          <a:xfrm>
            <a:off x="550605" y="1655104"/>
            <a:ext cx="8330714" cy="2891117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483A30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algn="just"/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aměření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na použití </a:t>
            </a:r>
            <a:r>
              <a:rPr 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granálií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(frakce 0 –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Ověřována náhrada 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slévárenského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písku</a:t>
            </a:r>
          </a:p>
          <a:p>
            <a:pPr marL="0" indent="0" algn="just">
              <a:buNone/>
            </a:pPr>
            <a:r>
              <a:rPr lang="cs-CZ" sz="1800" dirty="0"/>
              <a:t>	</a:t>
            </a:r>
            <a:r>
              <a:rPr lang="cs-CZ" sz="1800" dirty="0" smtClean="0"/>
              <a:t>	10</a:t>
            </a:r>
            <a:r>
              <a:rPr lang="cs-CZ" sz="1800" dirty="0"/>
              <a:t>, 30, 60, 70, 80, 90, 100 % </a:t>
            </a:r>
            <a:r>
              <a:rPr lang="cs-CZ" sz="1800" dirty="0" smtClean="0"/>
              <a:t>hmotnostních</a:t>
            </a:r>
          </a:p>
          <a:p>
            <a:pPr marL="0" indent="0" algn="just">
              <a:buNone/>
            </a:pPr>
            <a:endParaRPr lang="cs-CZ" sz="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Parametry BS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800" dirty="0" smtClean="0"/>
              <a:t>jemnozrnná </a:t>
            </a:r>
            <a:r>
              <a:rPr lang="cs-CZ" sz="1800" dirty="0" err="1" smtClean="0"/>
              <a:t>vláknobetonová</a:t>
            </a:r>
            <a:r>
              <a:rPr lang="cs-CZ" sz="1800" dirty="0" smtClean="0"/>
              <a:t> směs (max</a:t>
            </a:r>
            <a:r>
              <a:rPr lang="cs-CZ" sz="1800" dirty="0"/>
              <a:t>. </a:t>
            </a:r>
            <a:r>
              <a:rPr lang="cs-CZ" sz="1800" dirty="0" smtClean="0"/>
              <a:t>zrno kameniva do 1</a:t>
            </a:r>
            <a:r>
              <a:rPr lang="cs-CZ" sz="1800" dirty="0"/>
              <a:t> </a:t>
            </a:r>
            <a:r>
              <a:rPr lang="cs-CZ" sz="1800" dirty="0" smtClean="0"/>
              <a:t>mm)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 smtClean="0"/>
              <a:t>	</a:t>
            </a:r>
            <a:r>
              <a:rPr lang="cs-CZ" sz="1800" dirty="0"/>
              <a:t>	</a:t>
            </a:r>
            <a:r>
              <a:rPr lang="cs-CZ" sz="1800" dirty="0" smtClean="0"/>
              <a:t>- litá směs (technologie </a:t>
            </a:r>
            <a:r>
              <a:rPr lang="cs-CZ" sz="1800" dirty="0" err="1" smtClean="0"/>
              <a:t>Premix</a:t>
            </a:r>
            <a:r>
              <a:rPr lang="cs-CZ" sz="1800" dirty="0" smtClean="0"/>
              <a:t>) </a:t>
            </a:r>
            <a:endParaRPr lang="cs-CZ" sz="1800" b="1" dirty="0" smtClean="0">
              <a:solidFill>
                <a:srgbClr val="219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400" b="1" dirty="0">
              <a:solidFill>
                <a:srgbClr val="219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400" b="1" dirty="0" smtClean="0">
              <a:solidFill>
                <a:srgbClr val="219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1800" b="1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posuzované vlastnosti:</a:t>
            </a:r>
            <a:endParaRPr lang="cs-CZ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algn="just">
              <a:buFont typeface="Wingdings" panose="05000000000000000000" pitchFamily="2" charset="2"/>
              <a:buChar char="ü"/>
            </a:pPr>
            <a:r>
              <a:rPr lang="cs-CZ" sz="16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solidFill>
                  <a:srgbClr val="483A30"/>
                </a:solidFill>
                <a:cs typeface="Arial" panose="020B0604020202020204" pitchFamily="34" charset="0"/>
              </a:rPr>
              <a:t>pevnost v tahu za ohybu</a:t>
            </a:r>
          </a:p>
          <a:p>
            <a:pPr lvl="3" algn="just">
              <a:buFont typeface="Wingdings" panose="05000000000000000000" pitchFamily="2" charset="2"/>
              <a:buChar char="ü"/>
            </a:pPr>
            <a:r>
              <a:rPr lang="cs-CZ" b="1" dirty="0">
                <a:solidFill>
                  <a:srgbClr val="483A30"/>
                </a:solidFill>
                <a:cs typeface="Arial" panose="020B0604020202020204" pitchFamily="34" charset="0"/>
              </a:rPr>
              <a:t> </a:t>
            </a:r>
            <a:r>
              <a:rPr lang="cs-CZ" b="1" dirty="0" smtClean="0">
                <a:solidFill>
                  <a:srgbClr val="483A30"/>
                </a:solidFill>
                <a:cs typeface="Arial" panose="020B0604020202020204" pitchFamily="34" charset="0"/>
              </a:rPr>
              <a:t>pevnost v rázu</a:t>
            </a:r>
          </a:p>
          <a:p>
            <a:pPr lvl="3" algn="just">
              <a:buFont typeface="Wingdings" panose="05000000000000000000" pitchFamily="2" charset="2"/>
              <a:buChar char="ü"/>
            </a:pPr>
            <a:r>
              <a:rPr lang="cs-CZ" b="1" dirty="0">
                <a:solidFill>
                  <a:srgbClr val="483A30"/>
                </a:solidFill>
                <a:cs typeface="Arial" panose="020B0604020202020204" pitchFamily="34" charset="0"/>
              </a:rPr>
              <a:t> </a:t>
            </a:r>
            <a:r>
              <a:rPr lang="cs-CZ" b="1" dirty="0" smtClean="0">
                <a:solidFill>
                  <a:srgbClr val="483A30"/>
                </a:solidFill>
                <a:cs typeface="Arial" panose="020B0604020202020204" pitchFamily="34" charset="0"/>
              </a:rPr>
              <a:t>objemová hmotnost</a:t>
            </a:r>
          </a:p>
          <a:p>
            <a:pPr lvl="3" algn="just">
              <a:buFont typeface="Wingdings" panose="05000000000000000000" pitchFamily="2" charset="2"/>
              <a:buChar char="ü"/>
            </a:pPr>
            <a:r>
              <a:rPr lang="cs-CZ" b="1" dirty="0" smtClean="0">
                <a:solidFill>
                  <a:srgbClr val="483A30"/>
                </a:solidFill>
                <a:cs typeface="Arial" panose="020B0604020202020204" pitchFamily="34" charset="0"/>
              </a:rPr>
              <a:t> nasákavost</a:t>
            </a:r>
          </a:p>
          <a:p>
            <a:pPr lvl="3" algn="just">
              <a:buFont typeface="Wingdings" panose="05000000000000000000" pitchFamily="2" charset="2"/>
              <a:buChar char="ü"/>
            </a:pPr>
            <a:r>
              <a:rPr lang="cs-CZ" b="1" dirty="0" smtClean="0">
                <a:solidFill>
                  <a:srgbClr val="483A30"/>
                </a:solidFill>
                <a:cs typeface="Arial" panose="020B0604020202020204" pitchFamily="34" charset="0"/>
              </a:rPr>
              <a:t> trvanlivost</a:t>
            </a:r>
          </a:p>
          <a:p>
            <a:pPr algn="just"/>
            <a:endParaRPr lang="cs-CZ" sz="1400" dirty="0"/>
          </a:p>
          <a:p>
            <a:pPr marL="0" indent="0" algn="just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70719" y="715392"/>
            <a:ext cx="8090486" cy="556054"/>
          </a:xfrm>
          <a:prstGeom prst="rect">
            <a:avLst/>
          </a:prstGeom>
          <a:solidFill>
            <a:srgbClr val="1E9F9F">
              <a:alpha val="10000"/>
            </a:srgbClr>
          </a:solidFill>
          <a:ln w="12700">
            <a:solidFill>
              <a:srgbClr val="219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8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7" y="3135356"/>
            <a:ext cx="3360330" cy="2959557"/>
          </a:xfrm>
          <a:prstGeom prst="rect">
            <a:avLst/>
          </a:prstGeom>
        </p:spPr>
      </p:pic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525408"/>
              </p:ext>
            </p:extLst>
          </p:nvPr>
        </p:nvGraphicFramePr>
        <p:xfrm>
          <a:off x="2298356" y="1482812"/>
          <a:ext cx="6387548" cy="2582333"/>
        </p:xfrm>
        <a:graphic>
          <a:graphicData uri="http://schemas.openxmlformats.org/drawingml/2006/table">
            <a:tbl>
              <a:tblPr/>
              <a:tblGrid>
                <a:gridCol w="6387548"/>
              </a:tblGrid>
              <a:tr h="258233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580768" y="382200"/>
            <a:ext cx="3968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Tenkostěnné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vláknobetonové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prvky</a:t>
            </a:r>
          </a:p>
        </p:txBody>
      </p:sp>
      <p:sp>
        <p:nvSpPr>
          <p:cNvPr id="6" name="Obdélník 5"/>
          <p:cNvSpPr/>
          <p:nvPr/>
        </p:nvSpPr>
        <p:spPr>
          <a:xfrm>
            <a:off x="580768" y="1055530"/>
            <a:ext cx="7364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,Bold"/>
              </a:rPr>
              <a:t>Vláknobeton</a:t>
            </a:r>
            <a:r>
              <a:rPr lang="cs-CZ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,Bold"/>
              </a:rPr>
              <a:t> s 80% náhradou písku po </a:t>
            </a:r>
            <a:r>
              <a:rPr lang="cs-CZ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,Bold"/>
              </a:rPr>
              <a:t>28 dnech zr</a:t>
            </a:r>
            <a:r>
              <a:rPr lang="cs-CZ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á</a:t>
            </a:r>
            <a:r>
              <a:rPr lang="cs-CZ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,Bold"/>
              </a:rPr>
              <a:t>n</a:t>
            </a:r>
            <a:r>
              <a:rPr lang="cs-CZ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</a:rPr>
              <a:t>í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892658"/>
              </p:ext>
            </p:extLst>
          </p:nvPr>
        </p:nvGraphicFramePr>
        <p:xfrm>
          <a:off x="2298356" y="1482812"/>
          <a:ext cx="6387548" cy="25823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00959"/>
                <a:gridCol w="1226710"/>
                <a:gridCol w="1407594"/>
                <a:gridCol w="1252285"/>
              </a:tblGrid>
              <a:tr h="46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Vlastnost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Jednotka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Požadavek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Hodnota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</a:tr>
              <a:tr h="4404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Objemová hmotnost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kg·m</a:t>
                      </a:r>
                      <a:r>
                        <a:rPr lang="cs-CZ" sz="1800" baseline="30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−3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Min. 2030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2130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56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Nasákavost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Max. 10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8,0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4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Pevnost v tahu za ohybu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MPa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Min. 11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13,8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56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Pevnost v </a:t>
                      </a:r>
                      <a:r>
                        <a:rPr lang="cs-CZ" sz="18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rázu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kJ·m</a:t>
                      </a:r>
                      <a:r>
                        <a:rPr lang="cs-CZ" sz="1800" baseline="30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−2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Min. 8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9,3</a:t>
                      </a:r>
                      <a:endParaRPr lang="cs-CZ" sz="18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04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Index mrazuvzdornosti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–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1,0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8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1,2</a:t>
                      </a:r>
                      <a:endParaRPr lang="cs-CZ" sz="18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481" y="5165124"/>
            <a:ext cx="1301578" cy="30299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6557" y="5468124"/>
            <a:ext cx="1905000" cy="41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83" y="1371600"/>
            <a:ext cx="5553917" cy="437429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50321" y="389923"/>
            <a:ext cx="6076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chemeClr val="accent3">
                    <a:lumMod val="50000"/>
                  </a:schemeClr>
                </a:solidFill>
              </a:rPr>
              <a:t>Tenkostěnné </a:t>
            </a:r>
            <a:r>
              <a:rPr lang="cs-CZ" sz="2400" b="1" dirty="0" err="1">
                <a:solidFill>
                  <a:schemeClr val="accent3">
                    <a:lumMod val="50000"/>
                  </a:schemeClr>
                </a:solidFill>
              </a:rPr>
              <a:t>vláknobetonové</a:t>
            </a:r>
            <a:r>
              <a:rPr lang="cs-CZ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prvky - prototyp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62141" y="5745892"/>
            <a:ext cx="3352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err="1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Vláknobetonový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 ozdobný truhlík</a:t>
            </a:r>
            <a:endParaRPr lang="cs-CZ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55122" y="926928"/>
            <a:ext cx="491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využití 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jemné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frakce </a:t>
            </a:r>
            <a:r>
              <a:rPr lang="cs-CZ" b="1" dirty="0" err="1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granálií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 (pod 1 mm)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264" t="7458" r="2830"/>
          <a:stretch/>
        </p:blipFill>
        <p:spPr>
          <a:xfrm>
            <a:off x="1334530" y="1594022"/>
            <a:ext cx="6215448" cy="406110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96558" y="366767"/>
            <a:ext cx="613552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chemeClr val="accent3">
                    <a:lumMod val="50000"/>
                  </a:schemeClr>
                </a:solidFill>
              </a:rPr>
              <a:t>Tenkostěnné </a:t>
            </a:r>
            <a:r>
              <a:rPr lang="cs-CZ" sz="2400" b="1" dirty="0" err="1">
                <a:solidFill>
                  <a:schemeClr val="accent3">
                    <a:lumMod val="50000"/>
                  </a:schemeClr>
                </a:solidFill>
              </a:rPr>
              <a:t>vláknobetonové</a:t>
            </a:r>
            <a:r>
              <a:rPr lang="cs-CZ" sz="2400" b="1" dirty="0">
                <a:solidFill>
                  <a:schemeClr val="accent3">
                    <a:lumMod val="50000"/>
                  </a:schemeClr>
                </a:solidFill>
              </a:rPr>
              <a:t> prvky </a:t>
            </a: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– prototyp</a:t>
            </a:r>
          </a:p>
          <a:p>
            <a:endParaRPr lang="cs-CZ"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využití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hrubé frakce </a:t>
            </a:r>
            <a:r>
              <a:rPr lang="cs-CZ" b="1" dirty="0" err="1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granálií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130837" y="5655124"/>
            <a:ext cx="26228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Arial,Bold"/>
              </a:rPr>
              <a:t>Leštěná betonová dlažba</a:t>
            </a:r>
            <a:endParaRPr lang="cs-CZ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16"/>
          <p:cNvSpPr>
            <a:spLocks noGrp="1"/>
          </p:cNvSpPr>
          <p:nvPr>
            <p:ph type="body" sz="quarter" idx="13"/>
          </p:nvPr>
        </p:nvSpPr>
        <p:spPr>
          <a:xfrm>
            <a:off x="587675" y="221539"/>
            <a:ext cx="8342569" cy="67647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194A2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Ověření technologické vhodnosti</a:t>
            </a:r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16"/>
          </p:nvPr>
        </p:nvSpPr>
        <p:spPr>
          <a:xfrm>
            <a:off x="417870" y="1378753"/>
            <a:ext cx="8268929" cy="2891117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483A30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algn="just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zaměření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 použití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čedičového a skelného vlákna </a:t>
            </a:r>
          </a:p>
          <a:p>
            <a:pPr algn="just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zkoumán přídavek 25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50, 75 a 100 %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objemových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ke srovnávací receptuře betonové směsi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Pozn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ve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výpočtu dávky byla zohledněna objemová hmotnost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čedičového vlákna (100 </a:t>
            </a:r>
            <a:r>
              <a:rPr lang="cs-CZ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kg.m</a:t>
            </a:r>
            <a:r>
              <a:rPr lang="cs-CZ" sz="1600" baseline="300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-3</a:t>
            </a:r>
            <a:r>
              <a:rPr lang="cs-CZ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), resp. skelného vlákna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(226 </a:t>
            </a:r>
            <a:r>
              <a:rPr lang="cs-CZ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kg.m</a:t>
            </a:r>
            <a:r>
              <a:rPr lang="cs-CZ" sz="1600" baseline="30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-3</a:t>
            </a:r>
            <a:r>
              <a:rPr lang="cs-CZ" sz="1600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standardní receptura odpovídala podmínkám kladeným na </a:t>
            </a:r>
            <a:r>
              <a:rPr lang="cs-CZ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vibrolisované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zdící prvky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endParaRPr lang="cs-CZ" sz="2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Požadavky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BS   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800" dirty="0" smtClean="0"/>
              <a:t>jemnozrnná </a:t>
            </a:r>
            <a:r>
              <a:rPr lang="cs-CZ" sz="1800" dirty="0"/>
              <a:t>BS s max. zrnem kameniva do 8 mm</a:t>
            </a:r>
          </a:p>
          <a:p>
            <a:pPr marL="0" indent="0">
              <a:buNone/>
              <a:defRPr/>
            </a:pPr>
            <a:r>
              <a:rPr lang="cs-CZ" sz="1800" dirty="0" smtClean="0"/>
              <a:t>	</a:t>
            </a:r>
            <a:r>
              <a:rPr lang="cs-CZ" sz="1800" dirty="0"/>
              <a:t>	</a:t>
            </a:r>
            <a:r>
              <a:rPr lang="cs-CZ" sz="1800" dirty="0" smtClean="0"/>
              <a:t>- velmi </a:t>
            </a:r>
            <a:r>
              <a:rPr lang="cs-CZ" sz="1800" dirty="0"/>
              <a:t>suché konzistence s vodním součinitelem 0,3 až 0,36 při </a:t>
            </a:r>
            <a:r>
              <a:rPr lang="cs-CZ" sz="1800" dirty="0" smtClean="0"/>
              <a:t>		  použití </a:t>
            </a:r>
            <a:r>
              <a:rPr lang="cs-CZ" sz="1800" dirty="0"/>
              <a:t>speciálních přísad umožňujících lepší a rychlejší zhutnění </a:t>
            </a:r>
            <a:endParaRPr lang="cs-CZ" sz="1800" b="1" dirty="0" smtClean="0">
              <a:solidFill>
                <a:srgbClr val="219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400" b="1" dirty="0" smtClean="0">
              <a:solidFill>
                <a:srgbClr val="219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1800" b="1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Hodnoceno  bylo: </a:t>
            </a:r>
            <a:endParaRPr lang="cs-CZ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způsob </a:t>
            </a:r>
            <a:r>
              <a:rPr lang="cs-CZ" sz="1800" b="1" dirty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zapracování odpadního vlákna do </a:t>
            </a:r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chování směsi při formování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sz="1800" b="1" dirty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výsledné fyzikálně-mechanické vlastnosti, trvanlivost</a:t>
            </a:r>
            <a:endParaRPr lang="cs-CZ" sz="1800" dirty="0" smtClean="0">
              <a:solidFill>
                <a:srgbClr val="483A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400" dirty="0"/>
          </a:p>
          <a:p>
            <a:pPr marL="0" indent="0" algn="just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47600" y="703305"/>
            <a:ext cx="7413589" cy="556054"/>
          </a:xfrm>
          <a:prstGeom prst="rect">
            <a:avLst/>
          </a:prstGeom>
          <a:solidFill>
            <a:srgbClr val="1E9F9F">
              <a:alpha val="10000"/>
            </a:srgbClr>
          </a:solidFill>
          <a:ln w="12700">
            <a:solidFill>
              <a:srgbClr val="219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417870" y="746178"/>
            <a:ext cx="7749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1E9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1E9F9F"/>
                </a:solidFill>
                <a:cs typeface="Arial" panose="020B0604020202020204" pitchFamily="34" charset="0"/>
              </a:rPr>
              <a:t>Směr </a:t>
            </a:r>
            <a:r>
              <a:rPr lang="cs-CZ" sz="2800" b="1" dirty="0" smtClean="0">
                <a:solidFill>
                  <a:srgbClr val="1E9F9F"/>
                </a:solidFill>
                <a:cs typeface="Arial" panose="020B0604020202020204" pitchFamily="34" charset="0"/>
              </a:rPr>
              <a:t>3: </a:t>
            </a:r>
            <a:r>
              <a:rPr lang="cs-CZ" sz="2800" b="1" dirty="0" smtClean="0">
                <a:solidFill>
                  <a:srgbClr val="1E9F9F"/>
                </a:solidFill>
              </a:rPr>
              <a:t>TENKOVRSTVÉ BETONOVÉ TVAROVKY</a:t>
            </a:r>
            <a:endParaRPr lang="cs-CZ" sz="2800" b="1" dirty="0">
              <a:solidFill>
                <a:srgbClr val="1E9F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9334" y="3419565"/>
            <a:ext cx="533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Řešitel : 	Výzkumný ústav stavebních hmot, a.s.	</a:t>
            </a:r>
          </a:p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endParaRPr lang="cs-CZ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                 Strojírny 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Olšovec, s.r.o.</a:t>
            </a:r>
          </a:p>
          <a:p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endParaRPr lang="cs-CZ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                 </a:t>
            </a:r>
            <a:r>
              <a:rPr lang="cs-CZ" b="1" dirty="0" err="1" smtClean="0">
                <a:solidFill>
                  <a:schemeClr val="bg2">
                    <a:lumMod val="25000"/>
                  </a:schemeClr>
                </a:solidFill>
              </a:rPr>
              <a:t>Marshal</a:t>
            </a:r>
            <a:r>
              <a:rPr lang="cs-CZ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</a:rPr>
              <a:t>Logistic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</a:rPr>
              <a:t>, s.r.o.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831" y="2608006"/>
            <a:ext cx="23145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18" y="3754947"/>
            <a:ext cx="1752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43" y="5417258"/>
            <a:ext cx="2647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2284" y="821227"/>
            <a:ext cx="57322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02021147 – Výzkum a vývoj optimálních environmentálně šetrných technologií pro </a:t>
            </a:r>
            <a:r>
              <a:rPr lang="cs-CZ" sz="2000" b="1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a </a:t>
            </a:r>
            <a:r>
              <a:rPr lang="cs-CZ" sz="2000" b="1" dirty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progresivní využití tuhých odpadních materiálů z výroby minerální vlny</a:t>
            </a:r>
            <a:endParaRPr lang="cs-CZ" sz="2000" dirty="0">
              <a:solidFill>
                <a:srgbClr val="219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074" y="1062111"/>
            <a:ext cx="864087" cy="11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3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8929" y="530941"/>
            <a:ext cx="7521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Vyhodnocení zkoušek – pevnost v tahu za ohybu </a:t>
            </a:r>
            <a:endParaRPr lang="cs-CZ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27587" y="1671484"/>
            <a:ext cx="266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27587" y="1681317"/>
            <a:ext cx="266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79987" y="1316901"/>
            <a:ext cx="2664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483A30"/>
                </a:solidFill>
              </a:rPr>
              <a:t>Čedičové vlákno</a:t>
            </a:r>
            <a:endParaRPr lang="cs-CZ" b="1" dirty="0">
              <a:solidFill>
                <a:srgbClr val="483A3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562168" y="1331650"/>
            <a:ext cx="387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483A30"/>
                </a:solidFill>
              </a:rPr>
              <a:t>Skelné vlákno</a:t>
            </a:r>
            <a:endParaRPr lang="cs-CZ" b="1" dirty="0">
              <a:solidFill>
                <a:srgbClr val="483A30"/>
              </a:solidFill>
            </a:endParaRPr>
          </a:p>
        </p:txBody>
      </p:sp>
      <p:pic>
        <p:nvPicPr>
          <p:cNvPr id="1026" name="Graf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5" y="1966195"/>
            <a:ext cx="4326194" cy="361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68" y="1966196"/>
            <a:ext cx="4326193" cy="361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1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7313" y="496457"/>
            <a:ext cx="754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Vyhodnocení zkoušek – pevnost v tlaku</a:t>
            </a:r>
            <a:endParaRPr lang="cs-CZ" sz="2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06475" y="1316901"/>
            <a:ext cx="435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483A30"/>
                </a:solidFill>
              </a:rPr>
              <a:t>Čedičové vlákno</a:t>
            </a:r>
            <a:endParaRPr lang="cs-CZ" b="1" dirty="0">
              <a:solidFill>
                <a:srgbClr val="483A3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62168" y="1331650"/>
            <a:ext cx="428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483A30"/>
                </a:solidFill>
              </a:rPr>
              <a:t>Skelné vlákno</a:t>
            </a:r>
            <a:endParaRPr lang="cs-CZ" b="1" dirty="0">
              <a:solidFill>
                <a:srgbClr val="483A30"/>
              </a:solidFill>
            </a:endParaRPr>
          </a:p>
        </p:txBody>
      </p:sp>
      <p:pic>
        <p:nvPicPr>
          <p:cNvPr id="2050" name="Graf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971624"/>
            <a:ext cx="4355691" cy="360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Graf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67" y="1971624"/>
            <a:ext cx="4375356" cy="360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55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159298"/>
              </p:ext>
            </p:extLst>
          </p:nvPr>
        </p:nvGraphicFramePr>
        <p:xfrm>
          <a:off x="729049" y="1161535"/>
          <a:ext cx="7673546" cy="44871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01795"/>
                <a:gridCol w="998751"/>
                <a:gridCol w="1130385"/>
                <a:gridCol w="854564"/>
                <a:gridCol w="896017"/>
                <a:gridCol w="896017"/>
                <a:gridCol w="896017"/>
              </a:tblGrid>
              <a:tr h="62407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Vlastnost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E9F9F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Jednotka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E9F9F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Beton -standardní </a:t>
                      </a:r>
                      <a:r>
                        <a:rPr lang="cs-CZ" sz="16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receptura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E9F9F">
                        <a:alpha val="20000"/>
                      </a:srgb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Beton s obsahem vlákna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E9F9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1884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Čedičové vlákno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Skelné vlákno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E9F9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7668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1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cs-CZ" sz="11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0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% </a:t>
                      </a:r>
                      <a:r>
                        <a:rPr lang="cs-CZ" sz="11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obj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cs-CZ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% </a:t>
                      </a:r>
                      <a:r>
                        <a:rPr lang="cs-CZ" sz="11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obj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cs-CZ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50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% </a:t>
                      </a:r>
                      <a:r>
                        <a:rPr lang="cs-CZ" sz="11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obj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cs-CZ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% </a:t>
                      </a:r>
                      <a:r>
                        <a:rPr lang="cs-CZ" sz="11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obj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cs-CZ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50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 % </a:t>
                      </a:r>
                      <a:r>
                        <a:rPr lang="cs-CZ" sz="11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obj</a:t>
                      </a:r>
                      <a:r>
                        <a:rPr lang="cs-CZ" sz="11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cs-CZ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1E9F9F">
                        <a:alpha val="20000"/>
                      </a:srgbClr>
                    </a:solidFill>
                  </a:tcPr>
                </a:tc>
              </a:tr>
              <a:tr h="408048">
                <a:tc>
                  <a:txBody>
                    <a:bodyPr/>
                    <a:lstStyle/>
                    <a:p>
                      <a:pPr indent="-1270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Objemová hmotnost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kg·m</a:t>
                      </a:r>
                      <a:r>
                        <a:rPr lang="cs-CZ" sz="1400" b="1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−3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2290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2250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2240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2245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2220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44844">
                <a:tc>
                  <a:txBody>
                    <a:bodyPr/>
                    <a:lstStyle/>
                    <a:p>
                      <a:pPr indent="-1270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Pevnost v tahu za ohybu 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MPa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5,43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BEB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6,41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BEB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6,54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BEB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6,2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BEB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5,9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BEB7">
                        <a:alpha val="50000"/>
                      </a:srgbClr>
                    </a:solidFill>
                  </a:tcPr>
                </a:tc>
              </a:tr>
              <a:tr h="420129">
                <a:tc>
                  <a:txBody>
                    <a:bodyPr/>
                    <a:lstStyle/>
                    <a:p>
                      <a:pPr indent="-1270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Pevnost v tlaku 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MPa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46,31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44,49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44,74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42,33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40,5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2487">
                <a:tc>
                  <a:txBody>
                    <a:bodyPr/>
                    <a:lstStyle/>
                    <a:p>
                      <a:pPr indent="-12700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Pevnost v příčném tahu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MPa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2,25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3,05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2,52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2,88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1,92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305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Nasákavost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4,97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5,46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5,70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6,0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8255"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6,8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3248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Průsak tlakovou vodou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ahoma" panose="020B060403050404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mm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31,75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BEB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42,4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BEB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41,9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BEB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83,0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5BEB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89,9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5BEB7">
                        <a:alpha val="50000"/>
                      </a:srgbClr>
                    </a:solidFill>
                  </a:tcPr>
                </a:tc>
              </a:tr>
              <a:tr h="4448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Součinitel teplené vodivosti λ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W·m</a:t>
                      </a:r>
                      <a:r>
                        <a:rPr lang="cs-CZ" sz="1400" b="1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−1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·K</a:t>
                      </a:r>
                      <a:r>
                        <a:rPr lang="cs-CZ" sz="1400" b="1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−1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2,167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2,117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1,972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2,037</a:t>
                      </a:r>
                      <a:endParaRPr lang="cs-CZ" sz="14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1,710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04801" y="481781"/>
            <a:ext cx="773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483A30"/>
                </a:solidFill>
              </a:rPr>
              <a:t>Fyzikálně mechanické vlastnosti betonů </a:t>
            </a:r>
            <a:r>
              <a:rPr lang="cs-CZ" b="1" dirty="0" smtClean="0">
                <a:solidFill>
                  <a:srgbClr val="483A30"/>
                </a:solidFill>
              </a:rPr>
              <a:t>minerálním vláknem </a:t>
            </a:r>
            <a:r>
              <a:rPr lang="cs-CZ" b="1" dirty="0">
                <a:solidFill>
                  <a:srgbClr val="483A30"/>
                </a:solidFill>
              </a:rPr>
              <a:t>po 28 dnech zrání</a:t>
            </a:r>
          </a:p>
        </p:txBody>
      </p:sp>
    </p:spTree>
    <p:extLst>
      <p:ext uri="{BB962C8B-B14F-4D97-AF65-F5344CB8AC3E}">
        <p14:creationId xmlns:p14="http://schemas.microsoft.com/office/powerpoint/2010/main" val="278569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ál 1"/>
          <p:cNvSpPr/>
          <p:nvPr/>
        </p:nvSpPr>
        <p:spPr>
          <a:xfrm>
            <a:off x="5007892" y="88490"/>
            <a:ext cx="3120103" cy="3077497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3" name="Picture 3" descr="C:\Documents and Settings\chromkova\Dokumenty\PROJEKTY\ALFA - min vlna\fotky\TANEX\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28083" r="8273"/>
          <a:stretch/>
        </p:blipFill>
        <p:spPr bwMode="auto">
          <a:xfrm>
            <a:off x="5520808" y="528484"/>
            <a:ext cx="2094274" cy="222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4687" y="343818"/>
            <a:ext cx="4346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 smtClean="0">
                <a:solidFill>
                  <a:schemeClr val="accent3">
                    <a:lumMod val="50000"/>
                  </a:schemeClr>
                </a:solidFill>
              </a:rPr>
              <a:t>Vibrolisované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 betonové tvarovky -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prototyp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11693" r="7115"/>
          <a:stretch/>
        </p:blipFill>
        <p:spPr>
          <a:xfrm>
            <a:off x="599609" y="815548"/>
            <a:ext cx="4408283" cy="3297162"/>
          </a:xfrm>
          <a:prstGeom prst="rect">
            <a:avLst/>
          </a:prstGeom>
        </p:spPr>
      </p:pic>
      <p:pic>
        <p:nvPicPr>
          <p:cNvPr id="5124" name="Picture 4" descr="C:\Documents and Settings\chromkova\Dokumenty\PROJEKTY\ALFA - min vlna\fotky\TANEX\0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5"/>
          <a:stretch/>
        </p:blipFill>
        <p:spPr bwMode="auto">
          <a:xfrm>
            <a:off x="4141016" y="3165987"/>
            <a:ext cx="4853859" cy="311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2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33632" y="1026539"/>
            <a:ext cx="8056607" cy="2646112"/>
          </a:xfrm>
          <a:prstGeom prst="rect">
            <a:avLst/>
          </a:prstGeom>
          <a:solidFill>
            <a:schemeClr val="tx1">
              <a:lumMod val="50000"/>
              <a:alpha val="0"/>
            </a:schemeClr>
          </a:solidFill>
          <a:ln w="254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637688"/>
              </p:ext>
            </p:extLst>
          </p:nvPr>
        </p:nvGraphicFramePr>
        <p:xfrm>
          <a:off x="333632" y="1037967"/>
          <a:ext cx="8056607" cy="26670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4225"/>
                <a:gridCol w="879122"/>
                <a:gridCol w="1046652"/>
                <a:gridCol w="1046652"/>
                <a:gridCol w="1046652"/>
                <a:gridCol w="1046652"/>
                <a:gridCol w="1046652"/>
              </a:tblGrid>
              <a:tr h="3478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Základní technické parametry 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1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Jednotka</a:t>
                      </a:r>
                      <a:endParaRPr lang="cs-CZ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1430" algn="ctr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- tvárnice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1430" algn="just">
                        <a:lnSpc>
                          <a:spcPct val="115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 vlákna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1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Čedičové vlákno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Skelné vlákno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4999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25 %</a:t>
                      </a:r>
                      <a:r>
                        <a:rPr lang="cs-CZ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r>
                        <a:rPr lang="cs-CZ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25 %</a:t>
                      </a:r>
                      <a:r>
                        <a:rPr lang="cs-CZ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50 %</a:t>
                      </a:r>
                      <a:r>
                        <a:rPr lang="cs-CZ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1000"/>
                      </a:srgbClr>
                    </a:solidFill>
                  </a:tcPr>
                </a:tc>
              </a:tr>
              <a:tr h="4668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Rozměry </a:t>
                      </a:r>
                      <a:r>
                        <a:rPr lang="cs-CZ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dxšxv</a:t>
                      </a: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 x 300 x 195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865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Objemová hmotnost 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kg.m</a:t>
                      </a:r>
                      <a:r>
                        <a:rPr lang="cs-CZ" sz="140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6955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Hmotnost prvku 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20,3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20,6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5080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Pevnost v tlaku 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MPa</a:t>
                      </a:r>
                      <a:endParaRPr lang="cs-CZ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11430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9525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5080" algn="ctr">
                        <a:lnSpc>
                          <a:spcPct val="15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</a:t>
                      </a:r>
                      <a:endParaRPr lang="cs-CZ" sz="16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585816" y="379294"/>
            <a:ext cx="6623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Výsledné vlastnosti – výroba v reálných podmínkách</a:t>
            </a:r>
            <a:endParaRPr lang="cs-CZ" sz="20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33632" y="3919786"/>
            <a:ext cx="840525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Závěr: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potvrzení výsledků 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 laboratorní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etapy</a:t>
            </a:r>
            <a:endParaRPr lang="cs-CZ" dirty="0">
              <a:solidFill>
                <a:schemeClr val="bg2">
                  <a:lumMod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Pevnosti 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v tlaku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tvarovek 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s obsahem skelného vlákna jsou nepatrně nižší ve srovnání s 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tvarovkami 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s obsahem čedičového vlákna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Betony s obsahem skelného vlákna mají nižší objemovou hmotnost ve srovnání s betony s  obsahem čedičového vlákna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2">
                    <a:lumMod val="25000"/>
                  </a:schemeClr>
                </a:solidFill>
              </a:rPr>
              <a:t>Nasákavost betonu s obsahem skelného vlákna je vyšší ve srovnání s betony s  obsahem čedičového </a:t>
            </a:r>
            <a:r>
              <a:rPr lang="cs-CZ" dirty="0" smtClean="0">
                <a:solidFill>
                  <a:schemeClr val="bg2">
                    <a:lumMod val="25000"/>
                  </a:schemeClr>
                </a:solidFill>
              </a:rPr>
              <a:t>vlákna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16"/>
          <p:cNvSpPr>
            <a:spLocks noGrp="1"/>
          </p:cNvSpPr>
          <p:nvPr>
            <p:ph type="body" sz="quarter" idx="13"/>
          </p:nvPr>
        </p:nvSpPr>
        <p:spPr>
          <a:xfrm>
            <a:off x="393157" y="424302"/>
            <a:ext cx="8342569" cy="67647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2194A2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marL="0" indent="0"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Ověření technologické vhodnosti</a:t>
            </a:r>
          </a:p>
          <a:p>
            <a:pPr marL="0" indent="0"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Směr 4: </a:t>
            </a:r>
            <a:r>
              <a:rPr lang="cs-CZ" sz="28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Tepelně-izolační desky</a:t>
            </a:r>
          </a:p>
          <a:p>
            <a:pPr marL="0" indent="0">
              <a:buNone/>
            </a:pPr>
            <a:endParaRPr lang="cs-CZ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16"/>
          </p:nvPr>
        </p:nvSpPr>
        <p:spPr>
          <a:xfrm>
            <a:off x="596357" y="1985265"/>
            <a:ext cx="8268929" cy="295789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483A30"/>
                </a:solidFill>
              </a:defRPr>
            </a:lvl1pPr>
            <a:lvl2pPr>
              <a:defRPr b="1">
                <a:solidFill>
                  <a:srgbClr val="82AEB7"/>
                </a:solidFill>
              </a:defRPr>
            </a:lvl2pPr>
            <a:lvl3pPr>
              <a:defRPr>
                <a:solidFill>
                  <a:srgbClr val="82AEB7"/>
                </a:solidFill>
              </a:defRPr>
            </a:lvl3pPr>
            <a:lvl4pPr>
              <a:defRPr>
                <a:solidFill>
                  <a:srgbClr val="82AEB7"/>
                </a:solidFill>
              </a:defRPr>
            </a:lvl4pPr>
            <a:lvl5pPr>
              <a:defRPr>
                <a:solidFill>
                  <a:srgbClr val="685C53"/>
                </a:solidFill>
              </a:defRPr>
            </a:lvl5pPr>
          </a:lstStyle>
          <a:p>
            <a:pPr algn="just"/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Zaměření na využití odpadního čedičového vlákna</a:t>
            </a:r>
          </a:p>
          <a:p>
            <a:pPr algn="just"/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Testováno </a:t>
            </a:r>
            <a:r>
              <a:rPr lang="cs-CZ" sz="1800" dirty="0"/>
              <a:t>100 % </a:t>
            </a:r>
            <a:r>
              <a:rPr lang="cs-CZ" sz="1800" dirty="0" smtClean="0"/>
              <a:t>využití v objemu desky</a:t>
            </a:r>
          </a:p>
          <a:p>
            <a:pPr algn="just"/>
            <a:r>
              <a:rPr lang="cs-CZ" sz="1800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Výroba – vlákno, pojivo, voda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 smtClean="0"/>
              <a:t> 	pojivo: 	cementové </a:t>
            </a:r>
            <a:r>
              <a:rPr lang="cs-CZ" sz="1800" dirty="0"/>
              <a:t>mléko, </a:t>
            </a:r>
            <a:endParaRPr lang="cs-CZ" sz="18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 smtClean="0"/>
              <a:t>		vodní </a:t>
            </a:r>
            <a:r>
              <a:rPr lang="cs-CZ" sz="1800" dirty="0"/>
              <a:t>sklo </a:t>
            </a:r>
            <a:endParaRPr lang="cs-CZ" sz="1800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cs-CZ" sz="1800" dirty="0" smtClean="0"/>
              <a:t>		</a:t>
            </a:r>
            <a:r>
              <a:rPr lang="cs-CZ" sz="1800" dirty="0" err="1" smtClean="0"/>
              <a:t>Solvarin</a:t>
            </a:r>
            <a:r>
              <a:rPr lang="cs-CZ" sz="1800" dirty="0" smtClean="0"/>
              <a:t> </a:t>
            </a:r>
            <a:r>
              <a:rPr lang="cs-CZ" sz="1800" dirty="0"/>
              <a:t>AK (termicky modifikovaný kukuřičný škrob)</a:t>
            </a:r>
            <a:endParaRPr lang="cs-CZ" sz="1800" b="1" dirty="0" smtClean="0">
              <a:solidFill>
                <a:srgbClr val="483A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1800" dirty="0" smtClean="0"/>
              <a:t>			</a:t>
            </a:r>
          </a:p>
          <a:p>
            <a:pPr algn="just"/>
            <a:r>
              <a:rPr lang="cs-CZ" b="1" dirty="0" smtClean="0">
                <a:solidFill>
                  <a:srgbClr val="1E9F9F"/>
                </a:solidFill>
              </a:rPr>
              <a:t>Základní posuzované vlastnosti: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pevnost 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v tahu za 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ohybu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objemová hmotnost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tepelně-izolační vlastnosti</a:t>
            </a:r>
            <a:endParaRPr lang="cs-CZ" b="1" dirty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endParaRPr lang="cs-CZ" sz="1800" dirty="0" smtClean="0">
              <a:solidFill>
                <a:srgbClr val="483A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400" dirty="0"/>
          </a:p>
          <a:p>
            <a:pPr marL="0" indent="0" algn="just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191296" y="939113"/>
            <a:ext cx="6672649" cy="531341"/>
          </a:xfrm>
          <a:prstGeom prst="rect">
            <a:avLst/>
          </a:prstGeom>
          <a:solidFill>
            <a:srgbClr val="1E9F9F">
              <a:alpha val="10000"/>
            </a:srgbClr>
          </a:solidFill>
          <a:ln w="12700">
            <a:solidFill>
              <a:srgbClr val="219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7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68162" y="35834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041824"/>
              </p:ext>
            </p:extLst>
          </p:nvPr>
        </p:nvGraphicFramePr>
        <p:xfrm>
          <a:off x="3635074" y="2088293"/>
          <a:ext cx="5210175" cy="395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Obrázek" r:id="rId3" imgW="9020175" imgH="5981700" progId="StaticMetafile">
                  <p:embed/>
                </p:oleObj>
              </mc:Choice>
              <mc:Fallback>
                <p:oleObj name="Obrázek" r:id="rId3" imgW="9020175" imgH="5981700" progId="StaticMetafile">
                  <p:embed/>
                  <p:pic>
                    <p:nvPicPr>
                      <p:cNvPr id="0" name="rectole000000001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074" y="2088293"/>
                        <a:ext cx="5210175" cy="395673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/>
          <a:srcRect r="49428"/>
          <a:stretch/>
        </p:blipFill>
        <p:spPr>
          <a:xfrm>
            <a:off x="341422" y="1115484"/>
            <a:ext cx="3019616" cy="338376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50321" y="389923"/>
            <a:ext cx="4392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Tepelně-izolační desky - prototyp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9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180683"/>
              </p:ext>
            </p:extLst>
          </p:nvPr>
        </p:nvGraphicFramePr>
        <p:xfrm>
          <a:off x="1288576" y="957138"/>
          <a:ext cx="6487299" cy="32441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26939"/>
                <a:gridCol w="1545063"/>
                <a:gridCol w="1915297"/>
              </a:tblGrid>
              <a:tr h="509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Vlastnost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Jednotka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Hodnota</a:t>
                      </a:r>
                      <a:endParaRPr lang="cs-CZ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</a:tr>
              <a:tr h="395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Rozměry (délka x šířka)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x 600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3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Tloušťka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20 - 200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5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Objemová hmotnost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kg·m</a:t>
                      </a:r>
                      <a:r>
                        <a:rPr lang="cs-CZ" sz="1600" baseline="30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−3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290 - 330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954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Pevnost v ohybu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MPa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280 - 320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Součinitel tepelné vodivosti λ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W·m</a:t>
                      </a:r>
                      <a:r>
                        <a:rPr lang="cs-CZ" sz="1600" baseline="30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</a:t>
                      </a: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·K</a:t>
                      </a:r>
                      <a:r>
                        <a:rPr lang="cs-CZ" sz="1600" baseline="30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0,050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Objemová tepelná kapacita Cρ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cs-CZ" sz="1600" baseline="30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 J·m</a:t>
                      </a:r>
                      <a:r>
                        <a:rPr lang="cs-CZ" sz="1600" baseline="30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−3</a:t>
                      </a:r>
                      <a:r>
                        <a:rPr lang="cs-CZ" sz="16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·K</a:t>
                      </a:r>
                      <a:r>
                        <a:rPr lang="cs-CZ" sz="1600" baseline="3000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</a:t>
                      </a:r>
                      <a:endParaRPr lang="cs-CZ" sz="160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0,270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3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Součinitel teplotní vodivosti a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cs-CZ" sz="1600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</a:t>
                      </a: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·m</a:t>
                      </a:r>
                      <a:r>
                        <a:rPr lang="cs-CZ" sz="1600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·s</a:t>
                      </a:r>
                      <a:r>
                        <a:rPr lang="cs-CZ" sz="1600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0,220</a:t>
                      </a:r>
                      <a:endParaRPr lang="cs-CZ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136822" y="4337222"/>
            <a:ext cx="69885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Závěr: 	</a:t>
            </a: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Vyrobené izolační desky splňovaly požadavky na tento materiál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Dostatečná tuhost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Tepelně-izolační vlastnosti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Akustické vlastnosti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  <a:p>
            <a:pPr lvl="2"/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Měřené parametry srovnatelné </a:t>
            </a:r>
            <a:r>
              <a:rPr lang="cs-CZ" dirty="0">
                <a:solidFill>
                  <a:schemeClr val="accent3">
                    <a:lumMod val="50000"/>
                  </a:schemeClr>
                </a:solidFill>
              </a:rPr>
              <a:t>s komerčními </a:t>
            </a: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výrobky.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44883" y="1493942"/>
            <a:ext cx="8036690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cs-CZ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 průběhu řešení projektu bylo získáno velké množství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poznatků: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chování odpadního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vlákna a </a:t>
            </a:r>
            <a:r>
              <a:rPr lang="cs-CZ" sz="2000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granálií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z výroby minerální vlny po jeho zapracování do hmoty </a:t>
            </a:r>
            <a:endParaRPr lang="cs-CZ" sz="2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jaký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vliv má obsah vlákna ve hmotě na chování a vlastnosti výsledného stavebního materiálu. </a:t>
            </a:r>
            <a:endParaRPr lang="cs-CZ" sz="2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endParaRPr lang="cs-CZ" sz="20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cs-CZ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Jednotlivé provozní zkoušky ověřily vhodnost technologie výroby ve všech zamýšlených směrech s různým procentem přídavku či náhrady upravených odpadních materiálů z výroby skelné i kamenné minerální vlny v podobě </a:t>
            </a:r>
            <a:r>
              <a:rPr lang="cs-CZ" sz="200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granálií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minerálního vlákna. </a:t>
            </a:r>
            <a:endParaRPr lang="cs-CZ" sz="2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endParaRPr lang="cs-CZ" sz="2000" dirty="0" smtClean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07000"/>
              </a:lnSpc>
              <a:spcAft>
                <a:spcPts val="0"/>
              </a:spcAft>
            </a:pP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Byla potvrzena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uplatnitelnost odpadního materiálu z výroby minerální vlny pro výrobu jiných stavebních hmot a výrobků.</a:t>
            </a:r>
            <a:endParaRPr lang="cs-CZ" sz="20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text 1"/>
          <p:cNvSpPr txBox="1">
            <a:spLocks/>
          </p:cNvSpPr>
          <p:nvPr/>
        </p:nvSpPr>
        <p:spPr>
          <a:xfrm>
            <a:off x="580768" y="638445"/>
            <a:ext cx="8164920" cy="676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b="1" dirty="0" smtClean="0">
                <a:solidFill>
                  <a:srgbClr val="1E9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  <a:endParaRPr lang="cs-CZ" sz="3600" b="1" dirty="0">
              <a:solidFill>
                <a:srgbClr val="1E9F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0722" y="4147091"/>
            <a:ext cx="62141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i="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Hněvkovského 30/65, 617 00 Brno</a:t>
            </a:r>
          </a:p>
          <a:p>
            <a:pPr>
              <a:spcAft>
                <a:spcPts val="600"/>
              </a:spcAft>
            </a:pPr>
            <a:r>
              <a:rPr lang="cs-CZ" b="0" i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</a:t>
            </a:r>
            <a:r>
              <a:rPr lang="cs-CZ" b="0" i="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+420 730 519 708</a:t>
            </a:r>
          </a:p>
          <a:p>
            <a:pPr>
              <a:spcAft>
                <a:spcPts val="600"/>
              </a:spcAft>
            </a:pPr>
            <a:r>
              <a:rPr lang="cs-CZ" b="0" i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cs-CZ" b="0" i="0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chromkova@vustah.cz</a:t>
            </a:r>
          </a:p>
          <a:p>
            <a:pPr>
              <a:spcAft>
                <a:spcPts val="600"/>
              </a:spcAft>
            </a:pPr>
            <a:r>
              <a:rPr lang="cs-CZ" b="1" i="0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www.vustah.cz</a:t>
            </a:r>
          </a:p>
          <a:p>
            <a:endParaRPr lang="cs-CZ" b="1" i="0" dirty="0">
              <a:solidFill>
                <a:srgbClr val="685C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45806" y="1301405"/>
            <a:ext cx="4965291" cy="10326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483A3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Děkuji za pozornost </a:t>
            </a:r>
            <a:endParaRPr lang="cs-CZ" sz="3400" dirty="0"/>
          </a:p>
        </p:txBody>
      </p:sp>
      <p:sp>
        <p:nvSpPr>
          <p:cNvPr id="5" name="Obdélník 4"/>
          <p:cNvSpPr/>
          <p:nvPr/>
        </p:nvSpPr>
        <p:spPr>
          <a:xfrm>
            <a:off x="610393" y="117987"/>
            <a:ext cx="4236116" cy="6469626"/>
          </a:xfrm>
          <a:prstGeom prst="rect">
            <a:avLst/>
          </a:prstGeom>
          <a:gradFill flip="none" rotWithShape="1">
            <a:gsLst>
              <a:gs pos="30000">
                <a:srgbClr val="1E9F9F">
                  <a:alpha val="11000"/>
                </a:srgbClr>
              </a:gs>
              <a:gs pos="93000">
                <a:srgbClr val="75A7A7">
                  <a:alpha val="18000"/>
                </a:srgbClr>
              </a:gs>
              <a:gs pos="56000">
                <a:srgbClr val="CDBEB3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61818" y="3724181"/>
            <a:ext cx="4936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2">
                    <a:lumMod val="2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cs-CZ" sz="2000" dirty="0" smtClean="0">
                <a:solidFill>
                  <a:schemeClr val="bg2">
                    <a:lumMod val="25000"/>
                  </a:schemeClr>
                </a:solidFill>
                <a:latin typeface="Arial Rounded MT Bold" panose="020F0704030504030204" pitchFamily="34" charset="0"/>
              </a:rPr>
              <a:t> Výzkumný ústav stavebních hmot, a.s.</a:t>
            </a:r>
            <a:endParaRPr lang="cs-CZ" sz="2000" dirty="0">
              <a:solidFill>
                <a:schemeClr val="bg2">
                  <a:lumMod val="2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0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6"/>
          <p:cNvSpPr txBox="1">
            <a:spLocks/>
          </p:cNvSpPr>
          <p:nvPr/>
        </p:nvSpPr>
        <p:spPr>
          <a:xfrm>
            <a:off x="550605" y="784635"/>
            <a:ext cx="8342569" cy="676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2194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85C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Výroba čedičového a skelného vlákna</a:t>
            </a:r>
          </a:p>
        </p:txBody>
      </p:sp>
      <p:sp>
        <p:nvSpPr>
          <p:cNvPr id="4" name="Šipka doprava 3"/>
          <p:cNvSpPr/>
          <p:nvPr/>
        </p:nvSpPr>
        <p:spPr>
          <a:xfrm>
            <a:off x="658761" y="2816397"/>
            <a:ext cx="537602" cy="180000"/>
          </a:xfrm>
          <a:prstGeom prst="rightArrow">
            <a:avLst/>
          </a:prstGeom>
          <a:solidFill>
            <a:schemeClr val="bg1"/>
          </a:solidFill>
          <a:ln w="22225">
            <a:solidFill>
              <a:srgbClr val="219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66" y="2500486"/>
            <a:ext cx="4224308" cy="339026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537" t="973" r="1129" b="1026"/>
          <a:stretch/>
        </p:blipFill>
        <p:spPr>
          <a:xfrm>
            <a:off x="358345" y="1461113"/>
            <a:ext cx="4102445" cy="343517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927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6"/>
          <p:cNvSpPr txBox="1">
            <a:spLocks/>
          </p:cNvSpPr>
          <p:nvPr/>
        </p:nvSpPr>
        <p:spPr>
          <a:xfrm>
            <a:off x="526453" y="395437"/>
            <a:ext cx="8342569" cy="1027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2194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85C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Odpad z výroby minerální vlny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24499" y="4005432"/>
            <a:ext cx="79297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řešení projektu byly získány </a:t>
            </a:r>
            <a:r>
              <a:rPr lang="cs-CZ" dirty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vzorky odpadního produktu z výroby čedičové a skelné </a:t>
            </a:r>
            <a:r>
              <a:rPr lang="cs-CZ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vlny: </a:t>
            </a:r>
          </a:p>
          <a:p>
            <a:pPr marL="742950" lvl="1" indent="-285750">
              <a:buFontTx/>
              <a:buChar char="-"/>
            </a:pPr>
            <a:r>
              <a:rPr lang="cs-CZ" b="1" dirty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odpadní vláknitý materiál vzniklý v procesu výroby před vstupem do vytvrzovací komory </a:t>
            </a:r>
          </a:p>
          <a:p>
            <a:pPr marL="742950" lvl="1" indent="-285750">
              <a:buFontTx/>
              <a:buChar char="-"/>
            </a:pPr>
            <a:r>
              <a:rPr lang="cs-CZ" b="1" dirty="0" smtClean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odřezky </a:t>
            </a:r>
            <a:r>
              <a:rPr lang="cs-CZ" b="1" dirty="0">
                <a:solidFill>
                  <a:srgbClr val="483A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 minerální rohože po jejím vytvrzení </a:t>
            </a:r>
            <a:endParaRPr lang="cs-CZ" b="1" dirty="0" smtClean="0">
              <a:solidFill>
                <a:srgbClr val="483A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907436" y="3625463"/>
            <a:ext cx="537602" cy="180000"/>
          </a:xfrm>
          <a:prstGeom prst="rightArrow">
            <a:avLst/>
          </a:prstGeom>
          <a:solidFill>
            <a:schemeClr val="bg1"/>
          </a:solidFill>
          <a:ln w="22225">
            <a:solidFill>
              <a:srgbClr val="219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78025" y="16227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918991"/>
              </p:ext>
            </p:extLst>
          </p:nvPr>
        </p:nvGraphicFramePr>
        <p:xfrm>
          <a:off x="526453" y="1622701"/>
          <a:ext cx="1800225" cy="163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Obrázek" r:id="rId3" imgW="3752850" imgH="3000375" progId="StaticMetafile">
                  <p:embed/>
                </p:oleObj>
              </mc:Choice>
              <mc:Fallback>
                <p:oleObj name="Obrázek" r:id="rId3" imgW="3752850" imgH="3000375" progId="StaticMetafile">
                  <p:embed/>
                  <p:pic>
                    <p:nvPicPr>
                      <p:cNvPr id="0" name="Object 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53" y="1622701"/>
                        <a:ext cx="1800225" cy="163824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906001" y="16227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930863"/>
              </p:ext>
            </p:extLst>
          </p:nvPr>
        </p:nvGraphicFramePr>
        <p:xfrm>
          <a:off x="2629821" y="1622701"/>
          <a:ext cx="1800225" cy="163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Obrázek" r:id="rId5" imgW="0" imgH="0" progId="StaticMetafile">
                  <p:embed/>
                </p:oleObj>
              </mc:Choice>
              <mc:Fallback>
                <p:oleObj name="Obrázek" r:id="rId5" imgW="0" imgH="0" progId="StaticMetafile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9821" y="1622701"/>
                        <a:ext cx="1800225" cy="163824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013854" y="330379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1" name="Objek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546304"/>
              </p:ext>
            </p:extLst>
          </p:nvPr>
        </p:nvGraphicFramePr>
        <p:xfrm>
          <a:off x="4733189" y="1622701"/>
          <a:ext cx="1800225" cy="163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Obrázek" r:id="rId7" imgW="0" imgH="0" progId="StaticMetafile">
                  <p:embed/>
                </p:oleObj>
              </mc:Choice>
              <mc:Fallback>
                <p:oleObj name="Obrázek" r:id="rId7" imgW="0" imgH="0" progId="StaticMetafile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189" y="1622701"/>
                        <a:ext cx="1800225" cy="163824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009368" y="16227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3" name="Objek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9473072"/>
              </p:ext>
            </p:extLst>
          </p:nvPr>
        </p:nvGraphicFramePr>
        <p:xfrm>
          <a:off x="6836557" y="1622700"/>
          <a:ext cx="1800225" cy="1638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Obrázek" r:id="rId9" imgW="0" imgH="0" progId="StaticMetafile">
                  <p:embed/>
                </p:oleObj>
              </mc:Choice>
              <mc:Fallback>
                <p:oleObj name="Obrázek" r:id="rId9" imgW="0" imgH="0" progId="StaticMetafile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6557" y="1622700"/>
                        <a:ext cx="1800225" cy="163824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95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6"/>
          <p:cNvSpPr txBox="1">
            <a:spLocks/>
          </p:cNvSpPr>
          <p:nvPr/>
        </p:nvSpPr>
        <p:spPr>
          <a:xfrm>
            <a:off x="563523" y="395437"/>
            <a:ext cx="8342569" cy="679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1" kern="1200">
                <a:solidFill>
                  <a:srgbClr val="2194A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2AEB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85C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Úprava odpadů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V technologické lince prochází odpadní materiál dílčími procesy:</a:t>
            </a:r>
          </a:p>
          <a:p>
            <a:pPr lvl="0"/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rozvláknění a rozčesání odpadu minerální izolační vlny</a:t>
            </a:r>
          </a:p>
          <a:p>
            <a:pPr lvl="0"/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separace minerální vlny na minerální vlákno a </a:t>
            </a:r>
            <a:r>
              <a:rPr lang="cs-CZ" sz="2000" dirty="0" err="1">
                <a:solidFill>
                  <a:schemeClr val="accent3">
                    <a:lumMod val="50000"/>
                  </a:schemeClr>
                </a:solidFill>
              </a:rPr>
              <a:t>granálie</a:t>
            </a:r>
            <a:endParaRPr lang="cs-CZ" sz="2000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sušení vlhkého odpadu při technologické úpravě</a:t>
            </a:r>
          </a:p>
          <a:p>
            <a:pPr lvl="0"/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třídění </a:t>
            </a:r>
            <a:r>
              <a:rPr lang="cs-CZ" sz="2000" dirty="0" err="1">
                <a:solidFill>
                  <a:schemeClr val="accent3">
                    <a:lumMod val="50000"/>
                  </a:schemeClr>
                </a:solidFill>
              </a:rPr>
              <a:t>granálií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 podle velikosti zrn nad a pod 1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mm</a:t>
            </a:r>
          </a:p>
          <a:p>
            <a:pPr lvl="0"/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balení  (big </a:t>
            </a:r>
            <a:r>
              <a:rPr lang="cs-CZ" sz="2000" dirty="0" err="1" smtClean="0">
                <a:solidFill>
                  <a:schemeClr val="accent3">
                    <a:lumMod val="50000"/>
                  </a:schemeClr>
                </a:solidFill>
              </a:rPr>
              <a:t>bag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, pytle)</a:t>
            </a:r>
            <a:endParaRPr lang="cs-CZ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42" y="4034353"/>
            <a:ext cx="2451788" cy="1977209"/>
          </a:xfrm>
          <a:prstGeom prst="rect">
            <a:avLst/>
          </a:prstGeom>
          <a:noFill/>
        </p:spPr>
      </p:pic>
      <p:pic>
        <p:nvPicPr>
          <p:cNvPr id="5" name="Obráze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42" y="4034353"/>
            <a:ext cx="3825798" cy="2144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603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7146" r="18661" b="23445"/>
          <a:stretch>
            <a:fillRect/>
          </a:stretch>
        </p:blipFill>
        <p:spPr bwMode="auto">
          <a:xfrm>
            <a:off x="442452" y="1037968"/>
            <a:ext cx="2630747" cy="2282400"/>
          </a:xfrm>
          <a:prstGeom prst="rect">
            <a:avLst/>
          </a:prstGeom>
          <a:noFill/>
          <a:ln w="28575">
            <a:solidFill>
              <a:srgbClr val="685C5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Obrázek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4" t="15398" b="40012"/>
          <a:stretch/>
        </p:blipFill>
        <p:spPr bwMode="auto">
          <a:xfrm>
            <a:off x="2242967" y="3906752"/>
            <a:ext cx="2638994" cy="2282400"/>
          </a:xfrm>
          <a:prstGeom prst="rect">
            <a:avLst/>
          </a:prstGeom>
          <a:noFill/>
          <a:ln w="28575">
            <a:solidFill>
              <a:srgbClr val="685C5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čedičová vln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t="2089" r="7681"/>
          <a:stretch>
            <a:fillRect/>
          </a:stretch>
        </p:blipFill>
        <p:spPr bwMode="auto">
          <a:xfrm>
            <a:off x="3214374" y="1037968"/>
            <a:ext cx="2666234" cy="2282400"/>
          </a:xfrm>
          <a:prstGeom prst="rect">
            <a:avLst/>
          </a:prstGeom>
          <a:noFill/>
          <a:ln w="25400">
            <a:solidFill>
              <a:srgbClr val="1E9F9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skelná vlna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4250" r="8064" b="5827"/>
          <a:stretch>
            <a:fillRect/>
          </a:stretch>
        </p:blipFill>
        <p:spPr bwMode="auto">
          <a:xfrm>
            <a:off x="5014191" y="3894078"/>
            <a:ext cx="2718240" cy="2295074"/>
          </a:xfrm>
          <a:prstGeom prst="rect">
            <a:avLst/>
          </a:prstGeom>
          <a:noFill/>
          <a:ln w="25400">
            <a:solidFill>
              <a:srgbClr val="1E9F9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45404" y="317239"/>
            <a:ext cx="61407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 smtClean="0">
                <a:solidFill>
                  <a:srgbClr val="1E9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Odpadní vlna a její úprava</a:t>
            </a:r>
            <a:endParaRPr lang="cs-CZ" sz="3000" b="1" dirty="0">
              <a:solidFill>
                <a:srgbClr val="1E9F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073199" y="3329336"/>
            <a:ext cx="343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Čedičové vlákno přečištěné</a:t>
            </a:r>
            <a:endParaRPr lang="cs-CZ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71099" y="6194999"/>
            <a:ext cx="3322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Skelné </a:t>
            </a:r>
            <a:r>
              <a:rPr lang="cs-CZ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vlákno přečištěné</a:t>
            </a:r>
          </a:p>
          <a:p>
            <a:endParaRPr lang="cs-CZ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t="6094" r="13374" b="12123"/>
          <a:stretch/>
        </p:blipFill>
        <p:spPr>
          <a:xfrm>
            <a:off x="6021784" y="1043982"/>
            <a:ext cx="2668315" cy="2282400"/>
          </a:xfrm>
          <a:prstGeom prst="rect">
            <a:avLst/>
          </a:prstGeom>
          <a:ln w="25400">
            <a:solidFill>
              <a:srgbClr val="1E9F9F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6064562" y="3320368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Odseparované </a:t>
            </a:r>
            <a:r>
              <a:rPr lang="cs-CZ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granálie</a:t>
            </a:r>
            <a:endParaRPr lang="cs-CZ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412" y="894866"/>
            <a:ext cx="3708166" cy="2458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412" y="3735064"/>
            <a:ext cx="3708166" cy="24588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55523" y="3353666"/>
            <a:ext cx="189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accent3">
                    <a:lumMod val="50000"/>
                  </a:schemeClr>
                </a:solidFill>
              </a:rPr>
              <a:t>Granálie</a:t>
            </a: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 0 – 1 mm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55523" y="6181798"/>
            <a:ext cx="196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accent3">
                    <a:lumMod val="50000"/>
                  </a:schemeClr>
                </a:solidFill>
              </a:rPr>
              <a:t>Granálie</a:t>
            </a: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 nad 1 mm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610273" y="5095912"/>
            <a:ext cx="17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Minerální vlákna 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0" y="1712278"/>
            <a:ext cx="3491255" cy="3282776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45819" y="395416"/>
            <a:ext cx="335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Odpadní materiál - mikroskop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843928"/>
              </p:ext>
            </p:extLst>
          </p:nvPr>
        </p:nvGraphicFramePr>
        <p:xfrm>
          <a:off x="572155" y="3793474"/>
          <a:ext cx="7876122" cy="2211909"/>
        </p:xfrm>
        <a:graphic>
          <a:graphicData uri="http://schemas.openxmlformats.org/drawingml/2006/table">
            <a:tbl>
              <a:tblPr firstRow="1" firstCol="1" bandRow="1"/>
              <a:tblGrid>
                <a:gridCol w="1489796"/>
                <a:gridCol w="1208505"/>
                <a:gridCol w="1271015"/>
                <a:gridCol w="1243418"/>
                <a:gridCol w="1337124"/>
                <a:gridCol w="1326264"/>
              </a:tblGrid>
              <a:tr h="563522">
                <a:tc rowSpan="2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Sledovaný       parametr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Stanovení škodlivých látek*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Ekotoxicita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Sypná hmotnost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Objemová hmotnost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</a:tr>
              <a:tr h="32551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ve výluhu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sušině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19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(kg.m</a:t>
                      </a:r>
                      <a:r>
                        <a:rPr lang="cs-CZ" sz="1400" b="1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-3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1E9F9F">
                        <a:alpha val="1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(kg.m</a:t>
                      </a:r>
                      <a:r>
                        <a:rPr lang="cs-CZ" sz="1400" b="1" baseline="300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-3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F9F">
                        <a:alpha val="19000"/>
                      </a:srgbClr>
                    </a:solidFill>
                  </a:tcPr>
                </a:tc>
              </a:tr>
              <a:tr h="46599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Čedičová vlna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Splňuje</a:t>
                      </a: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Limit I (inertní)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Překročení limitních hodnot      </a:t>
                      </a:r>
                      <a:endParaRPr lang="cs-CZ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</a:t>
                      </a: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Cd, </a:t>
                      </a:r>
                      <a:r>
                        <a:rPr lang="cs-CZ" sz="14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Cr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Vyhovuje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102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43">
                <a:tc rowSpan="2">
                  <a:txBody>
                    <a:bodyPr/>
                    <a:lstStyle/>
                    <a:p>
                      <a:r>
                        <a:rPr lang="cs-CZ" sz="1400" b="1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Granálie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05566">
                <a:tc vMerge="1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Vyhovuje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/>
                          <a:ea typeface="Times New Roman"/>
                        </a:rPr>
                        <a:t>1200 - 1600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/>
                          <a:ea typeface="Times New Roman"/>
                        </a:rPr>
                        <a:t>2000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764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Skelná vlna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Vyhovuje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-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cs-CZ" sz="1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226</a:t>
                      </a:r>
                      <a:endParaRPr lang="cs-CZ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26473" y="347061"/>
            <a:ext cx="7644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Ověřování využití odpadní vlny a </a:t>
            </a:r>
            <a:r>
              <a:rPr lang="cs-CZ" sz="3000" b="1" dirty="0" err="1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granálií</a:t>
            </a:r>
            <a:endParaRPr lang="cs-CZ" sz="3000" b="1" dirty="0">
              <a:solidFill>
                <a:srgbClr val="219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7837" y="1054605"/>
            <a:ext cx="778475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Stanovení vstupních parametrů 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800" b="1" dirty="0" smtClean="0">
                <a:solidFill>
                  <a:schemeClr val="accent3">
                    <a:lumMod val="50000"/>
                  </a:schemeClr>
                </a:solidFill>
              </a:rPr>
              <a:t>      </a:t>
            </a:r>
          </a:p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Ekologická vhodnost</a:t>
            </a:r>
            <a:r>
              <a:rPr lang="cs-CZ" b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Analýza obsahu nebezpečných látek ve výluhu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chemeClr val="accent3">
                    <a:lumMod val="50000"/>
                  </a:schemeClr>
                </a:solidFill>
              </a:rPr>
              <a:t>Ekotoxicita</a:t>
            </a:r>
            <a:endParaRPr lang="cs-CZ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Radioaktivita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800" dirty="0" smtClean="0"/>
          </a:p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Základní fyzikálně-mechanické parametry: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Objemová hmotnost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accent3">
                    <a:lumMod val="50000"/>
                  </a:schemeClr>
                </a:solidFill>
              </a:rPr>
              <a:t>Sypná hmotnost</a:t>
            </a:r>
            <a:endParaRPr lang="cs-CZ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52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7683" y="1066363"/>
            <a:ext cx="808181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2. Stanovení technologické vhodnosti:</a:t>
            </a:r>
          </a:p>
          <a:p>
            <a:endParaRPr lang="cs-CZ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     Řešení 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projektu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bylo rozděleno do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4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okruhů, které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měly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ověřit vhodnost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	využití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odpadu při výrobě stavebních hmot: </a:t>
            </a:r>
          </a:p>
          <a:p>
            <a:pPr marL="2571750" lvl="5" indent="-28575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Samonivelační směsi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571750" lvl="5" indent="-28575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Tenkostěnné </a:t>
            </a:r>
            <a:r>
              <a:rPr lang="cs-CZ" sz="2400" b="1" dirty="0" err="1" smtClean="0">
                <a:solidFill>
                  <a:schemeClr val="accent3">
                    <a:lumMod val="50000"/>
                  </a:schemeClr>
                </a:solidFill>
              </a:rPr>
              <a:t>vláknobetonové</a:t>
            </a: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 prvky</a:t>
            </a:r>
            <a:endParaRPr lang="cs-CZ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571750" lvl="5" indent="-28575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Tenkovrstvé betonové tvarovky</a:t>
            </a:r>
          </a:p>
          <a:p>
            <a:pPr marL="2571750" lvl="5" indent="-28575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accent3">
                    <a:lumMod val="50000"/>
                  </a:schemeClr>
                </a:solidFill>
              </a:rPr>
              <a:t>Tepelně-izolační desky</a:t>
            </a:r>
          </a:p>
          <a:p>
            <a:pPr marL="2571750" lvl="5" indent="-285750">
              <a:buFont typeface="Wingdings" panose="05000000000000000000" pitchFamily="2" charset="2"/>
              <a:buChar char="§"/>
            </a:pPr>
            <a:endParaRPr lang="cs-CZ" b="1" dirty="0">
              <a:solidFill>
                <a:schemeClr val="accent3">
                  <a:lumMod val="50000"/>
                </a:schemeClr>
              </a:solidFill>
            </a:endParaRPr>
          </a:p>
          <a:p>
            <a:pPr lvl="5"/>
            <a:endParaRPr lang="cs-CZ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cs-CZ" dirty="0" smtClean="0"/>
              <a:t> </a:t>
            </a:r>
            <a:r>
              <a:rPr lang="cs-CZ" sz="2000" b="1" dirty="0" err="1" smtClean="0">
                <a:solidFill>
                  <a:srgbClr val="1E9F9F"/>
                </a:solidFill>
              </a:rPr>
              <a:t>Granálie</a:t>
            </a:r>
            <a:r>
              <a:rPr lang="cs-CZ" sz="2000" b="1" dirty="0" smtClean="0">
                <a:solidFill>
                  <a:srgbClr val="1E9F9F"/>
                </a:solidFill>
              </a:rPr>
              <a:t>  -</a:t>
            </a:r>
            <a:r>
              <a:rPr lang="cs-CZ" sz="2000" b="1" dirty="0" smtClean="0">
                <a:solidFill>
                  <a:srgbClr val="6DA2A2"/>
                </a:solidFill>
              </a:rPr>
              <a:t>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	výroba stavebních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hmot typu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samonivelační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směsi </a:t>
            </a:r>
            <a:endParaRPr lang="cs-CZ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	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	a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tenkostěnné </a:t>
            </a:r>
            <a:r>
              <a:rPr lang="cs-CZ" sz="2000" dirty="0" err="1">
                <a:solidFill>
                  <a:schemeClr val="accent3">
                    <a:lumMod val="50000"/>
                  </a:schemeClr>
                </a:solidFill>
              </a:rPr>
              <a:t>vláknobetonové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 prvky.</a:t>
            </a:r>
          </a:p>
          <a:p>
            <a:pPr lvl="0"/>
            <a:r>
              <a:rPr lang="cs-CZ" sz="2000" b="1" dirty="0">
                <a:solidFill>
                  <a:srgbClr val="1E9F9F"/>
                </a:solidFill>
              </a:rPr>
              <a:t>Přečištěná minerální vlna </a:t>
            </a:r>
            <a:r>
              <a:rPr lang="cs-CZ" sz="2000" b="1" dirty="0" smtClean="0">
                <a:solidFill>
                  <a:srgbClr val="1E9F9F"/>
                </a:solidFill>
              </a:rPr>
              <a:t>-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        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výroba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betonové směsi pro výrobu </a:t>
            </a:r>
            <a:r>
              <a:rPr lang="cs-CZ" sz="2000" dirty="0" smtClean="0">
                <a:solidFill>
                  <a:schemeClr val="accent3">
                    <a:lumMod val="50000"/>
                  </a:schemeClr>
                </a:solidFill>
              </a:rPr>
              <a:t>			tenkostěnných tvarovek </a:t>
            </a:r>
            <a:r>
              <a:rPr lang="cs-CZ" sz="2000" dirty="0">
                <a:solidFill>
                  <a:schemeClr val="accent3">
                    <a:lumMod val="50000"/>
                  </a:schemeClr>
                </a:solidFill>
              </a:rPr>
              <a:t>a tepelně izolačních desek.</a:t>
            </a:r>
          </a:p>
          <a:p>
            <a:pPr lvl="5"/>
            <a:endParaRPr lang="cs-CZ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Šipka doprava 2"/>
          <p:cNvSpPr/>
          <p:nvPr/>
        </p:nvSpPr>
        <p:spPr>
          <a:xfrm>
            <a:off x="823034" y="2903838"/>
            <a:ext cx="705416" cy="377528"/>
          </a:xfrm>
          <a:prstGeom prst="rightArrow">
            <a:avLst/>
          </a:prstGeom>
          <a:solidFill>
            <a:schemeClr val="bg1"/>
          </a:solidFill>
          <a:ln w="22225">
            <a:solidFill>
              <a:srgbClr val="219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518983" y="420032"/>
            <a:ext cx="785889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dirty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Ověřování </a:t>
            </a:r>
            <a:r>
              <a:rPr lang="cs-CZ" sz="2600" b="1" dirty="0" smtClean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využitelnosti </a:t>
            </a:r>
            <a:r>
              <a:rPr lang="cs-CZ" sz="2600" b="1" dirty="0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odpadní vlny a </a:t>
            </a:r>
            <a:r>
              <a:rPr lang="cs-CZ" sz="2600" b="1" dirty="0" err="1">
                <a:solidFill>
                  <a:srgbClr val="2194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granálií</a:t>
            </a:r>
            <a:endParaRPr lang="cs-CZ" sz="2600" b="1" dirty="0">
              <a:solidFill>
                <a:srgbClr val="2194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5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lo prezentace">
  <a:themeElements>
    <a:clrScheme name="Vlastní 1">
      <a:dk1>
        <a:srgbClr val="CBC5B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ustah_svetla_pok" id="{D842BFDF-74A0-4AFB-AA3E-744ABD0B41AC}" vid="{A132C62A-09E8-4302-9CD5-0EE4A266CA1F}"/>
    </a:ext>
  </a:extLst>
</a:theme>
</file>

<file path=ppt/theme/theme2.xml><?xml version="1.0" encoding="utf-8"?>
<a:theme xmlns:a="http://schemas.openxmlformats.org/drawingml/2006/main" name="1_Uvodni strana">
  <a:themeElements>
    <a:clrScheme name="Vlastní 1">
      <a:dk1>
        <a:srgbClr val="CBC5B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ustah_svetla_pok" id="{D842BFDF-74A0-4AFB-AA3E-744ABD0B41AC}" vid="{A672BC26-FCB4-4C7A-BD1E-AB457C46267E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vustah_svetla_pok</Template>
  <TotalTime>2551</TotalTime>
  <Words>737</Words>
  <Application>Microsoft Office PowerPoint</Application>
  <PresentationFormat>Předvádění na obrazovce (4:3)</PresentationFormat>
  <Paragraphs>345</Paragraphs>
  <Slides>29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40" baseType="lpstr">
      <vt:lpstr>Arial</vt:lpstr>
      <vt:lpstr>Arial Rounded MT Bold</vt:lpstr>
      <vt:lpstr>Arial,Bold</vt:lpstr>
      <vt:lpstr>Calibri</vt:lpstr>
      <vt:lpstr>Calibri Light</vt:lpstr>
      <vt:lpstr>Tahoma</vt:lpstr>
      <vt:lpstr>Times New Roman</vt:lpstr>
      <vt:lpstr>Wingdings</vt:lpstr>
      <vt:lpstr>Telo prezentace</vt:lpstr>
      <vt:lpstr>1_Uvodni strana</vt:lpstr>
      <vt:lpstr>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Zkoušení různých druhů cementu  a další experimenty a inovace  v technologii vláknocementových desek</dc:title>
  <dc:creator>PK</dc:creator>
  <cp:lastModifiedBy>Chromková Ivana</cp:lastModifiedBy>
  <cp:revision>137</cp:revision>
  <dcterms:created xsi:type="dcterms:W3CDTF">2014-05-01T18:51:43Z</dcterms:created>
  <dcterms:modified xsi:type="dcterms:W3CDTF">2016-03-16T15:16:59Z</dcterms:modified>
</cp:coreProperties>
</file>