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62" r:id="rId3"/>
    <p:sldId id="374" r:id="rId4"/>
    <p:sldId id="373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4" r:id="rId14"/>
    <p:sldId id="383" r:id="rId15"/>
    <p:sldId id="385" r:id="rId16"/>
    <p:sldId id="386" r:id="rId17"/>
    <p:sldId id="387" r:id="rId18"/>
    <p:sldId id="388" r:id="rId19"/>
  </p:sldIdLst>
  <p:sldSz cx="9145588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71"/>
    <a:srgbClr val="042CAA"/>
    <a:srgbClr val="FF3300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7981" autoAdjust="0"/>
    <p:restoredTop sz="96305" autoAdjust="0"/>
  </p:normalViewPr>
  <p:slideViewPr>
    <p:cSldViewPr snapToGrid="0" showGuides="1">
      <p:cViewPr>
        <p:scale>
          <a:sx n="66" d="100"/>
          <a:sy n="66" d="100"/>
        </p:scale>
        <p:origin x="-1272" y="-27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981098716827063"/>
          <c:y val="2.1012413267391155E-2"/>
          <c:w val="0.85940196564039761"/>
          <c:h val="0.83985988529631361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Data</c:v>
                </c:pt>
              </c:strCache>
            </c:strRef>
          </c:tx>
          <c:spPr>
            <a:ln w="28575">
              <a:noFill/>
            </a:ln>
          </c:spP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>
                  <c:v>2263897.0832780004</c:v>
                </c:pt>
                <c:pt idx="1">
                  <c:v>2257700.8606149983</c:v>
                </c:pt>
                <c:pt idx="2">
                  <c:v>2172832.6298180004</c:v>
                </c:pt>
                <c:pt idx="3">
                  <c:v>2210958.6207960001</c:v>
                </c:pt>
                <c:pt idx="4">
                  <c:v>2158787.723888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Predikce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List1!$C$2:$C$17</c:f>
              <c:numCache>
                <c:formatCode>General</c:formatCode>
                <c:ptCount val="16"/>
                <c:pt idx="11" formatCode="@">
                  <c:v>2147085.14</c:v>
                </c:pt>
                <c:pt idx="15" formatCode="@">
                  <c:v>2140417.5099999998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689408"/>
        <c:axId val="34690944"/>
      </c:scatterChart>
      <c:scatterChart>
        <c:scatterStyle val="smoothMarker"/>
        <c:varyColors val="0"/>
        <c:ser>
          <c:idx val="2"/>
          <c:order val="2"/>
          <c:tx>
            <c:strRef>
              <c:f>List1!$D$1</c:f>
              <c:strCache>
                <c:ptCount val="1"/>
                <c:pt idx="0">
                  <c:v>SumOfPred</c:v>
                </c:pt>
              </c:strCache>
            </c:strRef>
          </c:tx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List1!$D$2:$D$17</c:f>
              <c:numCache>
                <c:formatCode>General</c:formatCode>
                <c:ptCount val="16"/>
                <c:pt idx="0">
                  <c:v>2275739.9251400786</c:v>
                </c:pt>
                <c:pt idx="1">
                  <c:v>2226925.8060332416</c:v>
                </c:pt>
                <c:pt idx="2">
                  <c:v>2201998.0386907798</c:v>
                </c:pt>
                <c:pt idx="3">
                  <c:v>2185862.3939645034</c:v>
                </c:pt>
                <c:pt idx="4">
                  <c:v>2173896.3810144048</c:v>
                </c:pt>
                <c:pt idx="5">
                  <c:v>2164384.7494098106</c:v>
                </c:pt>
                <c:pt idx="6">
                  <c:v>2156494.458444234</c:v>
                </c:pt>
                <c:pt idx="7">
                  <c:v>2149756.0205701017</c:v>
                </c:pt>
                <c:pt idx="8">
                  <c:v>2143878.238453324</c:v>
                </c:pt>
                <c:pt idx="9">
                  <c:v>2138667.9060840285</c:v>
                </c:pt>
                <c:pt idx="10">
                  <c:v>2133990.2285768269</c:v>
                </c:pt>
                <c:pt idx="11">
                  <c:v>2129747.4213196551</c:v>
                </c:pt>
                <c:pt idx="12">
                  <c:v>2125866.297453329</c:v>
                </c:pt>
                <c:pt idx="13">
                  <c:v>2122290.6596124684</c:v>
                </c:pt>
                <c:pt idx="14">
                  <c:v>2118976.4230164667</c:v>
                </c:pt>
                <c:pt idx="15">
                  <c:v>2115888.3713837056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PredOfSum</c:v>
                </c:pt>
              </c:strCache>
            </c:strRef>
          </c:tx>
          <c:spPr>
            <a:ln w="38100">
              <a:solidFill>
                <a:sysClr val="window" lastClr="FFFFFF">
                  <a:lumMod val="50000"/>
                </a:sysClr>
              </a:solidFill>
              <a:prstDash val="dash"/>
            </a:ln>
          </c:spPr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List1!$E$2:$E$17</c:f>
              <c:numCache>
                <c:formatCode>General</c:formatCode>
                <c:ptCount val="16"/>
                <c:pt idx="0">
                  <c:v>2273622.3098373907</c:v>
                </c:pt>
                <c:pt idx="1">
                  <c:v>2229205.597368896</c:v>
                </c:pt>
                <c:pt idx="2">
                  <c:v>2203658.1199918967</c:v>
                </c:pt>
                <c:pt idx="3">
                  <c:v>2185723.7184572928</c:v>
                </c:pt>
                <c:pt idx="4">
                  <c:v>2171921.3446570886</c:v>
                </c:pt>
                <c:pt idx="5">
                  <c:v>2160713.935966264</c:v>
                </c:pt>
                <c:pt idx="6">
                  <c:v>2151287.0064763092</c:v>
                </c:pt>
                <c:pt idx="7">
                  <c:v>2143156.9977657413</c:v>
                </c:pt>
                <c:pt idx="8">
                  <c:v>2136013.4232786866</c:v>
                </c:pt>
                <c:pt idx="9">
                  <c:v>2129645.1209761472</c:v>
                </c:pt>
                <c:pt idx="10">
                  <c:v>2123902.002291047</c:v>
                </c:pt>
                <c:pt idx="11">
                  <c:v>2118673.593356831</c:v>
                </c:pt>
                <c:pt idx="12">
                  <c:v>2113876.2364614885</c:v>
                </c:pt>
                <c:pt idx="13">
                  <c:v>2109445.0713926908</c:v>
                </c:pt>
                <c:pt idx="14">
                  <c:v>2105328.8038052195</c:v>
                </c:pt>
                <c:pt idx="15">
                  <c:v>2101486.174062008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689408"/>
        <c:axId val="34690944"/>
      </c:scatterChart>
      <c:valAx>
        <c:axId val="3468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34690944"/>
        <c:crosses val="autoZero"/>
        <c:crossBetween val="midCat"/>
      </c:valAx>
      <c:valAx>
        <c:axId val="346909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cs-CZ" b="0" i="0"/>
                </a:pPr>
                <a:r>
                  <a:rPr lang="en-US"/>
                  <a:t>Produkce</a:t>
                </a:r>
                <a:r>
                  <a:rPr lang="en-US" baseline="0"/>
                  <a:t>  SKO [kt]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3472222222222222E-2"/>
              <c:y val="0.28153168657479605"/>
            </c:manualLayout>
          </c:layout>
          <c:overlay val="0"/>
        </c:title>
        <c:numFmt formatCode="#,##0" sourceLinked="0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34689408"/>
        <c:crosses val="autoZero"/>
        <c:crossBetween val="midCat"/>
        <c:dispUnits>
          <c:builtInUnit val="thousands"/>
        </c:dispUnits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28648129921259863"/>
          <c:y val="0.93169947506561723"/>
          <c:w val="0.71351870078740109"/>
          <c:h val="6.1923054042339824E-2"/>
        </c:manualLayout>
      </c:layout>
      <c:overlay val="0"/>
      <c:spPr>
        <a:ln w="25400">
          <a:noFill/>
        </a:ln>
      </c:spPr>
      <c:txPr>
        <a:bodyPr/>
        <a:lstStyle/>
        <a:p>
          <a:pPr rtl="0">
            <a:defRPr lang="cs-CZ" sz="1000"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800" b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981098716827063"/>
          <c:y val="2.1012413267391155E-2"/>
          <c:w val="0.85940196564039761"/>
          <c:h val="0.83985988529631361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Data</c:v>
                </c:pt>
              </c:strCache>
            </c:strRef>
          </c:tx>
          <c:spPr>
            <a:ln w="28575">
              <a:noFill/>
            </a:ln>
          </c:spP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>
                  <c:v>232264.29834799987</c:v>
                </c:pt>
                <c:pt idx="1">
                  <c:v>272691.88130999997</c:v>
                </c:pt>
                <c:pt idx="2">
                  <c:v>297915.80431500007</c:v>
                </c:pt>
                <c:pt idx="3">
                  <c:v>310861.63072399999</c:v>
                </c:pt>
                <c:pt idx="4">
                  <c:v>308875.36366400006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Predikce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List1!$C$2:$C$17</c:f>
              <c:numCache>
                <c:formatCode>General</c:formatCode>
                <c:ptCount val="16"/>
                <c:pt idx="11" formatCode="@">
                  <c:v>330484.86</c:v>
                </c:pt>
                <c:pt idx="15" formatCode="@">
                  <c:v>335768.45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57056"/>
        <c:axId val="35762944"/>
      </c:scatterChart>
      <c:scatterChart>
        <c:scatterStyle val="smoothMarker"/>
        <c:varyColors val="0"/>
        <c:ser>
          <c:idx val="2"/>
          <c:order val="2"/>
          <c:tx>
            <c:strRef>
              <c:f>List1!$D$1</c:f>
              <c:strCache>
                <c:ptCount val="1"/>
                <c:pt idx="0">
                  <c:v>SumOfPred</c:v>
                </c:pt>
              </c:strCache>
            </c:strRef>
          </c:tx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List1!$D$2:$D$17</c:f>
              <c:numCache>
                <c:formatCode>General</c:formatCode>
                <c:ptCount val="16"/>
                <c:pt idx="0">
                  <c:v>230670.33806194531</c:v>
                </c:pt>
                <c:pt idx="1">
                  <c:v>277420.76339909987</c:v>
                </c:pt>
                <c:pt idx="2">
                  <c:v>294817.36518936045</c:v>
                </c:pt>
                <c:pt idx="3">
                  <c:v>305753.68854834046</c:v>
                </c:pt>
                <c:pt idx="4">
                  <c:v>313730.65330617042</c:v>
                </c:pt>
                <c:pt idx="5">
                  <c:v>320004.5311281436</c:v>
                </c:pt>
                <c:pt idx="6">
                  <c:v>325170.26251462498</c:v>
                </c:pt>
                <c:pt idx="7">
                  <c:v>329557.13657179079</c:v>
                </c:pt>
                <c:pt idx="8">
                  <c:v>333366.69670204056</c:v>
                </c:pt>
                <c:pt idx="9">
                  <c:v>336731.32112889504</c:v>
                </c:pt>
                <c:pt idx="10">
                  <c:v>339742.63868005975</c:v>
                </c:pt>
                <c:pt idx="11">
                  <c:v>342466.69756754889</c:v>
                </c:pt>
                <c:pt idx="12">
                  <c:v>344952.67254698259</c:v>
                </c:pt>
                <c:pt idx="13">
                  <c:v>347238.15666763304</c:v>
                </c:pt>
                <c:pt idx="14">
                  <c:v>349352.52924015617</c:v>
                </c:pt>
                <c:pt idx="15">
                  <c:v>351319.18272711721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PredOfSum</c:v>
                </c:pt>
              </c:strCache>
            </c:strRef>
          </c:tx>
          <c:spPr>
            <a:ln w="38100">
              <a:solidFill>
                <a:sysClr val="window" lastClr="FFFFFF">
                  <a:lumMod val="50000"/>
                </a:sysClr>
              </a:solidFill>
              <a:prstDash val="dash"/>
            </a:ln>
          </c:spPr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List1!$E$2:$E$17</c:f>
              <c:numCache>
                <c:formatCode>General</c:formatCode>
                <c:ptCount val="16"/>
                <c:pt idx="0">
                  <c:v>231572.12452989788</c:v>
                </c:pt>
                <c:pt idx="1">
                  <c:v>276470.54457008286</c:v>
                </c:pt>
                <c:pt idx="2">
                  <c:v>295255.29426429805</c:v>
                </c:pt>
                <c:pt idx="3">
                  <c:v>306062.15114695835</c:v>
                </c:pt>
                <c:pt idx="4">
                  <c:v>313247.31673313229</c:v>
                </c:pt>
                <c:pt idx="5">
                  <c:v>318442.78552337497</c:v>
                </c:pt>
                <c:pt idx="6">
                  <c:v>322412.17598077841</c:v>
                </c:pt>
                <c:pt idx="7">
                  <c:v>325565.35814214556</c:v>
                </c:pt>
                <c:pt idx="8">
                  <c:v>328144.04492067033</c:v>
                </c:pt>
                <c:pt idx="9">
                  <c:v>330300.95001877443</c:v>
                </c:pt>
                <c:pt idx="10">
                  <c:v>332137.78371598385</c:v>
                </c:pt>
                <c:pt idx="11">
                  <c:v>333725.17448559724</c:v>
                </c:pt>
                <c:pt idx="12">
                  <c:v>335113.85772388853</c:v>
                </c:pt>
                <c:pt idx="13">
                  <c:v>336341.31644917553</c:v>
                </c:pt>
                <c:pt idx="14">
                  <c:v>337435.9055998617</c:v>
                </c:pt>
                <c:pt idx="15">
                  <c:v>338419.51265075424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57056"/>
        <c:axId val="35762944"/>
      </c:scatterChart>
      <c:valAx>
        <c:axId val="35757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35762944"/>
        <c:crosses val="autoZero"/>
        <c:crossBetween val="midCat"/>
      </c:valAx>
      <c:valAx>
        <c:axId val="357629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cs-CZ" b="0" i="0"/>
                </a:pPr>
                <a:r>
                  <a:rPr lang="en-US"/>
                  <a:t>Papir -</a:t>
                </a:r>
                <a:r>
                  <a:rPr lang="en-US" baseline="0"/>
                  <a:t> separovany sber [kt]</a:t>
                </a:r>
                <a:r>
                  <a:rPr lang="cs-CZ" baseline="0"/>
                  <a:t>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3472222222222222E-2"/>
              <c:y val="0.28153168657479605"/>
            </c:manualLayout>
          </c:layout>
          <c:overlay val="0"/>
        </c:title>
        <c:numFmt formatCode="#,##0" sourceLinked="0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35757056"/>
        <c:crosses val="autoZero"/>
        <c:crossBetween val="midCat"/>
        <c:dispUnits>
          <c:builtInUnit val="thousands"/>
        </c:dispUnits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28648129921259863"/>
          <c:y val="0.93169947506561723"/>
          <c:w val="0.71351870078740121"/>
          <c:h val="6.1923054042339824E-2"/>
        </c:manualLayout>
      </c:layout>
      <c:overlay val="0"/>
      <c:spPr>
        <a:ln w="25400">
          <a:noFill/>
        </a:ln>
      </c:spPr>
      <c:txPr>
        <a:bodyPr/>
        <a:lstStyle/>
        <a:p>
          <a:pPr rtl="0">
            <a:defRPr lang="cs-CZ" sz="1000"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800" b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981098716827063"/>
          <c:y val="2.1012413267391155E-2"/>
          <c:w val="0.85940196564039761"/>
          <c:h val="0.83985988529631361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Data</c:v>
                </c:pt>
              </c:strCache>
            </c:strRef>
          </c:tx>
          <c:spPr>
            <a:ln w="28575">
              <a:noFill/>
            </a:ln>
          </c:spP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 formatCode="@">
                  <c:v>229576.25</c:v>
                </c:pt>
                <c:pt idx="1">
                  <c:v>208490.41999999995</c:v>
                </c:pt>
                <c:pt idx="2">
                  <c:v>185540.23100000006</c:v>
                </c:pt>
                <c:pt idx="3">
                  <c:v>175831.87000000005</c:v>
                </c:pt>
                <c:pt idx="4">
                  <c:v>172392.13000000006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Predikce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List1!$C$2:$C$17</c:f>
              <c:numCache>
                <c:formatCode>General</c:formatCode>
                <c:ptCount val="16"/>
                <c:pt idx="11" formatCode="@">
                  <c:v>154505.84</c:v>
                </c:pt>
                <c:pt idx="15" formatCode="@">
                  <c:v>149521.54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92768"/>
        <c:axId val="40994304"/>
      </c:scatterChart>
      <c:scatterChart>
        <c:scatterStyle val="smoothMarker"/>
        <c:varyColors val="0"/>
        <c:ser>
          <c:idx val="2"/>
          <c:order val="2"/>
          <c:tx>
            <c:strRef>
              <c:f>List1!$D$1</c:f>
              <c:strCache>
                <c:ptCount val="1"/>
                <c:pt idx="0">
                  <c:v>SumOfPred</c:v>
                </c:pt>
              </c:strCache>
            </c:strRef>
          </c:tx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List1!$D$2:$D$17</c:f>
              <c:numCache>
                <c:formatCode>General</c:formatCode>
                <c:ptCount val="16"/>
                <c:pt idx="0">
                  <c:v>243092.27380979431</c:v>
                </c:pt>
                <c:pt idx="1">
                  <c:v>201643.41382955053</c:v>
                </c:pt>
                <c:pt idx="2">
                  <c:v>187264.77672652571</c:v>
                </c:pt>
                <c:pt idx="3">
                  <c:v>178395.14836075008</c:v>
                </c:pt>
                <c:pt idx="4">
                  <c:v>171738.35626135117</c:v>
                </c:pt>
                <c:pt idx="5">
                  <c:v>166532.88965564975</c:v>
                </c:pt>
                <c:pt idx="6">
                  <c:v>162228.36117295193</c:v>
                </c:pt>
                <c:pt idx="7">
                  <c:v>158557.9555086279</c:v>
                </c:pt>
                <c:pt idx="8">
                  <c:v>155357.90819851478</c:v>
                </c:pt>
                <c:pt idx="9">
                  <c:v>152520.40623552693</c:v>
                </c:pt>
                <c:pt idx="10">
                  <c:v>149970.69341070228</c:v>
                </c:pt>
                <c:pt idx="11">
                  <c:v>147654.81460515628</c:v>
                </c:pt>
                <c:pt idx="12">
                  <c:v>145532.56192014046</c:v>
                </c:pt>
                <c:pt idx="13">
                  <c:v>143573.17770087902</c:v>
                </c:pt>
                <c:pt idx="14">
                  <c:v>141752.61435327429</c:v>
                </c:pt>
                <c:pt idx="15">
                  <c:v>140051.71962844531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PredOfSum</c:v>
                </c:pt>
              </c:strCache>
            </c:strRef>
          </c:tx>
          <c:spPr>
            <a:ln w="38100">
              <a:solidFill>
                <a:sysClr val="window" lastClr="FFFFFF">
                  <a:lumMod val="50000"/>
                </a:sysClr>
              </a:solidFill>
              <a:prstDash val="dash"/>
            </a:ln>
          </c:spPr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List1!$E$2:$E$17</c:f>
              <c:numCache>
                <c:formatCode>General</c:formatCode>
                <c:ptCount val="16"/>
                <c:pt idx="0">
                  <c:v>240302.53791302865</c:v>
                </c:pt>
                <c:pt idx="1">
                  <c:v>205322.5385609527</c:v>
                </c:pt>
                <c:pt idx="2">
                  <c:v>188396.87050725069</c:v>
                </c:pt>
                <c:pt idx="3">
                  <c:v>177736.67523546639</c:v>
                </c:pt>
                <c:pt idx="4">
                  <c:v>170162.00254039851</c:v>
                </c:pt>
                <c:pt idx="5">
                  <c:v>164388.78574803376</c:v>
                </c:pt>
                <c:pt idx="6">
                  <c:v>159781.2008792111</c:v>
                </c:pt>
                <c:pt idx="7">
                  <c:v>155981.96198481406</c:v>
                </c:pt>
                <c:pt idx="8">
                  <c:v>152772.06531446023</c:v>
                </c:pt>
                <c:pt idx="9">
                  <c:v>150008.43741157721</c:v>
                </c:pt>
                <c:pt idx="10">
                  <c:v>147592.93312638078</c:v>
                </c:pt>
                <c:pt idx="11">
                  <c:v>145455.57370853296</c:v>
                </c:pt>
                <c:pt idx="12">
                  <c:v>143544.87220152811</c:v>
                </c:pt>
                <c:pt idx="13">
                  <c:v>141821.94852825181</c:v>
                </c:pt>
                <c:pt idx="14">
                  <c:v>140256.79190593344</c:v>
                </c:pt>
                <c:pt idx="15">
                  <c:v>138825.79967682285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92768"/>
        <c:axId val="40994304"/>
      </c:scatterChart>
      <c:valAx>
        <c:axId val="409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40994304"/>
        <c:crosses val="autoZero"/>
        <c:crossBetween val="midCat"/>
      </c:valAx>
      <c:valAx>
        <c:axId val="409943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cs-CZ" b="0" i="0"/>
                </a:pPr>
                <a:r>
                  <a:rPr lang="en-US" baseline="0"/>
                  <a:t>Papir v SKO </a:t>
                </a:r>
                <a:r>
                  <a:rPr lang="cs-CZ" baseline="0"/>
                  <a:t>[kt]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3472222222222222E-2"/>
              <c:y val="0.28153168657479605"/>
            </c:manualLayout>
          </c:layout>
          <c:overlay val="0"/>
        </c:title>
        <c:numFmt formatCode="#,##0" sourceLinked="0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40992768"/>
        <c:crosses val="autoZero"/>
        <c:crossBetween val="midCat"/>
        <c:dispUnits>
          <c:builtInUnit val="thousands"/>
        </c:dispUnits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28648129921259863"/>
          <c:y val="0.93169947506561723"/>
          <c:w val="0.71351870078740121"/>
          <c:h val="6.1923054042339824E-2"/>
        </c:manualLayout>
      </c:layout>
      <c:overlay val="0"/>
      <c:spPr>
        <a:ln w="25400">
          <a:noFill/>
        </a:ln>
      </c:spPr>
      <c:txPr>
        <a:bodyPr/>
        <a:lstStyle/>
        <a:p>
          <a:pPr rtl="0">
            <a:defRPr lang="cs-CZ" sz="1000"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800" b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981098716827063"/>
          <c:y val="2.1012413267391155E-2"/>
          <c:w val="0.85940196564039761"/>
          <c:h val="0.83985988529631361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Data</c:v>
                </c:pt>
              </c:strCache>
            </c:strRef>
          </c:tx>
          <c:spPr>
            <a:ln w="28575">
              <a:noFill/>
            </a:ln>
          </c:spP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>
                  <c:v>84067.904763999933</c:v>
                </c:pt>
                <c:pt idx="1">
                  <c:v>91699.651343999984</c:v>
                </c:pt>
                <c:pt idx="2">
                  <c:v>97438.214042999971</c:v>
                </c:pt>
                <c:pt idx="3">
                  <c:v>105293.95025899996</c:v>
                </c:pt>
                <c:pt idx="4">
                  <c:v>108788.80069800002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Predikce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List1!$C$2:$C$17</c:f>
              <c:numCache>
                <c:formatCode>General</c:formatCode>
                <c:ptCount val="16"/>
                <c:pt idx="11" formatCode="@">
                  <c:v>116471.4</c:v>
                </c:pt>
                <c:pt idx="15" formatCode="@">
                  <c:v>119323.2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63168"/>
        <c:axId val="41064704"/>
      </c:scatterChart>
      <c:scatterChart>
        <c:scatterStyle val="smoothMarker"/>
        <c:varyColors val="0"/>
        <c:ser>
          <c:idx val="2"/>
          <c:order val="2"/>
          <c:tx>
            <c:strRef>
              <c:f>List1!$D$1</c:f>
              <c:strCache>
                <c:ptCount val="1"/>
                <c:pt idx="0">
                  <c:v>SumOfPred</c:v>
                </c:pt>
              </c:strCache>
            </c:strRef>
          </c:tx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List1!$D$2:$D$17</c:f>
              <c:numCache>
                <c:formatCode>General</c:formatCode>
                <c:ptCount val="16"/>
                <c:pt idx="0">
                  <c:v>82184.453814390072</c:v>
                </c:pt>
                <c:pt idx="1">
                  <c:v>93964.652255666399</c:v>
                </c:pt>
                <c:pt idx="2">
                  <c:v>99950.493475206677</c:v>
                </c:pt>
                <c:pt idx="3">
                  <c:v>104022.20448585239</c:v>
                </c:pt>
                <c:pt idx="4">
                  <c:v>107104.48817454983</c:v>
                </c:pt>
                <c:pt idx="5">
                  <c:v>109581.84191916457</c:v>
                </c:pt>
                <c:pt idx="6">
                  <c:v>111651.18944055778</c:v>
                </c:pt>
                <c:pt idx="7">
                  <c:v>113426.87346815641</c:v>
                </c:pt>
                <c:pt idx="8">
                  <c:v>114981.16426462935</c:v>
                </c:pt>
                <c:pt idx="9">
                  <c:v>116362.63667682566</c:v>
                </c:pt>
                <c:pt idx="10">
                  <c:v>117605.50105163772</c:v>
                </c:pt>
                <c:pt idx="11">
                  <c:v>118734.75360643058</c:v>
                </c:pt>
                <c:pt idx="12">
                  <c:v>119769.20912406097</c:v>
                </c:pt>
                <c:pt idx="13">
                  <c:v>120723.38136836188</c:v>
                </c:pt>
                <c:pt idx="14">
                  <c:v>121608.69940067308</c:v>
                </c:pt>
                <c:pt idx="15">
                  <c:v>122434.32260384192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PredOfSum</c:v>
                </c:pt>
              </c:strCache>
            </c:strRef>
          </c:tx>
          <c:spPr>
            <a:ln w="38100">
              <a:solidFill>
                <a:sysClr val="window" lastClr="FFFFFF">
                  <a:lumMod val="50000"/>
                </a:sysClr>
              </a:solidFill>
              <a:prstDash val="dash"/>
            </a:ln>
          </c:spPr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List1!$E$2:$E$17</c:f>
              <c:numCache>
                <c:formatCode>General</c:formatCode>
                <c:ptCount val="16"/>
                <c:pt idx="0">
                  <c:v>82556.96075215943</c:v>
                </c:pt>
                <c:pt idx="1">
                  <c:v>93401.693314231408</c:v>
                </c:pt>
                <c:pt idx="2">
                  <c:v>99668.764931488418</c:v>
                </c:pt>
                <c:pt idx="3">
                  <c:v>104081.34202251153</c:v>
                </c:pt>
                <c:pt idx="4">
                  <c:v>107484.70889917451</c:v>
                </c:pt>
                <c:pt idx="5">
                  <c:v>110253.01319271792</c:v>
                </c:pt>
                <c:pt idx="6">
                  <c:v>112584.88267497199</c:v>
                </c:pt>
                <c:pt idx="7">
                  <c:v>114598.41986463009</c:v>
                </c:pt>
                <c:pt idx="8">
                  <c:v>116369.55331837664</c:v>
                </c:pt>
                <c:pt idx="9">
                  <c:v>117949.979016515</c:v>
                </c:pt>
                <c:pt idx="10">
                  <c:v>119376.47691850155</c:v>
                </c:pt>
                <c:pt idx="11">
                  <c:v>120676.14282031993</c:v>
                </c:pt>
                <c:pt idx="12">
                  <c:v>121869.51157025616</c:v>
                </c:pt>
                <c:pt idx="13">
                  <c:v>122972.51543822371</c:v>
                </c:pt>
                <c:pt idx="14">
                  <c:v>123997.76276257924</c:v>
                </c:pt>
                <c:pt idx="15">
                  <c:v>124955.40157428345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63168"/>
        <c:axId val="41064704"/>
      </c:scatterChart>
      <c:valAx>
        <c:axId val="410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41064704"/>
        <c:crosses val="autoZero"/>
        <c:crossBetween val="midCat"/>
      </c:valAx>
      <c:valAx>
        <c:axId val="410647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cs-CZ" b="0" i="0"/>
                </a:pPr>
                <a:r>
                  <a:rPr lang="en-US" baseline="0"/>
                  <a:t>Plast - separovany sber  </a:t>
                </a:r>
                <a:r>
                  <a:rPr lang="cs-CZ" baseline="0"/>
                  <a:t>[</a:t>
                </a:r>
                <a:r>
                  <a:rPr lang="en-US" baseline="0"/>
                  <a:t>kt</a:t>
                </a:r>
                <a:r>
                  <a:rPr lang="cs-CZ" baseline="0"/>
                  <a:t>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3472222222222222E-2"/>
              <c:y val="0.28153168657479605"/>
            </c:manualLayout>
          </c:layout>
          <c:overlay val="0"/>
        </c:title>
        <c:numFmt formatCode="#,##0" sourceLinked="0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41063168"/>
        <c:crosses val="autoZero"/>
        <c:crossBetween val="midCat"/>
        <c:dispUnits>
          <c:builtInUnit val="thousands"/>
        </c:dispUnits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28648129921259863"/>
          <c:y val="0.93169947506561723"/>
          <c:w val="0.71351870078740121"/>
          <c:h val="6.1923054042339824E-2"/>
        </c:manualLayout>
      </c:layout>
      <c:overlay val="0"/>
      <c:spPr>
        <a:ln w="25400">
          <a:noFill/>
        </a:ln>
      </c:spPr>
      <c:txPr>
        <a:bodyPr/>
        <a:lstStyle/>
        <a:p>
          <a:pPr rtl="0">
            <a:defRPr lang="cs-CZ" sz="1000"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800" b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981098716827063"/>
          <c:y val="2.1012413267391155E-2"/>
          <c:w val="0.85940196564039761"/>
          <c:h val="0.83985988529631361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Data</c:v>
                </c:pt>
              </c:strCache>
            </c:strRef>
          </c:tx>
          <c:spPr>
            <a:ln w="28575">
              <a:noFill/>
            </a:ln>
          </c:spP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List1!$B$2:$B$17</c:f>
              <c:numCache>
                <c:formatCode>General</c:formatCode>
                <c:ptCount val="16"/>
                <c:pt idx="0" formatCode="0">
                  <c:v>234459.27000000002</c:v>
                </c:pt>
                <c:pt idx="1">
                  <c:v>240136.35000000006</c:v>
                </c:pt>
                <c:pt idx="2">
                  <c:v>235553.67000000007</c:v>
                </c:pt>
                <c:pt idx="3">
                  <c:v>229915.46999999991</c:v>
                </c:pt>
                <c:pt idx="4">
                  <c:v>222743.02999999991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Predikce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List1!$C$2:$C$17</c:f>
              <c:numCache>
                <c:formatCode>General</c:formatCode>
                <c:ptCount val="16"/>
                <c:pt idx="11" formatCode="@">
                  <c:v>219013.16</c:v>
                </c:pt>
                <c:pt idx="15" formatCode="@">
                  <c:v>216786.27000000002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08992"/>
        <c:axId val="41110528"/>
      </c:scatterChart>
      <c:scatterChart>
        <c:scatterStyle val="smoothMarker"/>
        <c:varyColors val="0"/>
        <c:ser>
          <c:idx val="2"/>
          <c:order val="2"/>
          <c:tx>
            <c:strRef>
              <c:f>List1!$D$1</c:f>
              <c:strCache>
                <c:ptCount val="1"/>
                <c:pt idx="0">
                  <c:v>SumOfPred</c:v>
                </c:pt>
              </c:strCache>
            </c:strRef>
          </c:tx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List1!$D$2:$D$16</c:f>
              <c:numCache>
                <c:formatCode>General</c:formatCode>
                <c:ptCount val="15"/>
                <c:pt idx="0">
                  <c:v>240183.05604206634</c:v>
                </c:pt>
                <c:pt idx="1">
                  <c:v>235595.39242342988</c:v>
                </c:pt>
                <c:pt idx="2">
                  <c:v>232007.44344368301</c:v>
                </c:pt>
                <c:pt idx="3">
                  <c:v>229481.04053010905</c:v>
                </c:pt>
                <c:pt idx="4">
                  <c:v>227571.99544853918</c:v>
                </c:pt>
                <c:pt idx="5">
                  <c:v>226032.8495770861</c:v>
                </c:pt>
                <c:pt idx="6">
                  <c:v>224745.26768117456</c:v>
                </c:pt>
                <c:pt idx="7">
                  <c:v>223639.68586493479</c:v>
                </c:pt>
                <c:pt idx="8">
                  <c:v>222671.78598624066</c:v>
                </c:pt>
                <c:pt idx="9">
                  <c:v>221811.61631481702</c:v>
                </c:pt>
                <c:pt idx="10">
                  <c:v>221037.99818617266</c:v>
                </c:pt>
                <c:pt idx="11">
                  <c:v>220335.41101752708</c:v>
                </c:pt>
                <c:pt idx="12">
                  <c:v>219692.14579377955</c:v>
                </c:pt>
                <c:pt idx="13">
                  <c:v>219099.15418135855</c:v>
                </c:pt>
                <c:pt idx="14">
                  <c:v>218549.30102186691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PredOfSum</c:v>
                </c:pt>
              </c:strCache>
            </c:strRef>
          </c:tx>
          <c:spPr>
            <a:ln w="38100">
              <a:solidFill>
                <a:sysClr val="window" lastClr="FFFFFF">
                  <a:lumMod val="50000"/>
                </a:sysClr>
              </a:solidFill>
              <a:prstDash val="dash"/>
            </a:ln>
          </c:spPr>
          <c:marker>
            <c:symbol val="none"/>
          </c:marker>
          <c:xVal>
            <c:numRef>
              <c:f>List1!$A$2:$A$17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xVal>
          <c:yVal>
            <c:numRef>
              <c:f>List1!$E$2:$E$17</c:f>
              <c:numCache>
                <c:formatCode>General</c:formatCode>
                <c:ptCount val="16"/>
                <c:pt idx="0">
                  <c:v>240526.08530006476</c:v>
                </c:pt>
                <c:pt idx="1">
                  <c:v>235021.90196069272</c:v>
                </c:pt>
                <c:pt idx="2">
                  <c:v>231828.58703394883</c:v>
                </c:pt>
                <c:pt idx="3">
                  <c:v>229574.64190622559</c:v>
                </c:pt>
                <c:pt idx="4">
                  <c:v>227833.0310346545</c:v>
                </c:pt>
                <c:pt idx="5">
                  <c:v>226414.3516743654</c:v>
                </c:pt>
                <c:pt idx="6">
                  <c:v>225217.8981385135</c:v>
                </c:pt>
                <c:pt idx="7">
                  <c:v>224183.71644617757</c:v>
                </c:pt>
                <c:pt idx="8">
                  <c:v>223273.22109701173</c:v>
                </c:pt>
                <c:pt idx="9">
                  <c:v>222460.11700440873</c:v>
                </c:pt>
                <c:pt idx="10">
                  <c:v>221725.68091330625</c:v>
                </c:pt>
                <c:pt idx="11">
                  <c:v>221056.10937368154</c:v>
                </c:pt>
                <c:pt idx="12">
                  <c:v>220440.93439748092</c:v>
                </c:pt>
                <c:pt idx="13">
                  <c:v>219872.02934744908</c:v>
                </c:pt>
                <c:pt idx="14">
                  <c:v>219342.95946894493</c:v>
                </c:pt>
                <c:pt idx="15">
                  <c:v>218848.54297819498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08992"/>
        <c:axId val="41110528"/>
      </c:scatterChart>
      <c:valAx>
        <c:axId val="41108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41110528"/>
        <c:crosses val="autoZero"/>
        <c:crossBetween val="midCat"/>
      </c:valAx>
      <c:valAx>
        <c:axId val="411105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cs-CZ" b="0" i="0"/>
                </a:pPr>
                <a:r>
                  <a:rPr lang="en-US" baseline="0"/>
                  <a:t>Plast v SKO  </a:t>
                </a:r>
                <a:r>
                  <a:rPr lang="cs-CZ" baseline="0"/>
                  <a:t>[kt]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3472222222222222E-2"/>
              <c:y val="0.28153168657479605"/>
            </c:manualLayout>
          </c:layout>
          <c:overlay val="0"/>
        </c:title>
        <c:numFmt formatCode="General" sourceLinked="0"/>
        <c:majorTickMark val="out"/>
        <c:minorTickMark val="none"/>
        <c:tickLblPos val="low"/>
        <c:spPr>
          <a:ln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cs-CZ"/>
            </a:pPr>
            <a:endParaRPr lang="cs-CZ"/>
          </a:p>
        </c:txPr>
        <c:crossAx val="41108992"/>
        <c:crosses val="autoZero"/>
        <c:crossBetween val="midCat"/>
        <c:dispUnits>
          <c:builtInUnit val="thousands"/>
        </c:dispUnits>
      </c:valAx>
      <c:spPr>
        <a:solidFill>
          <a:srgbClr val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28648129921259863"/>
          <c:y val="0.93169947506561723"/>
          <c:w val="0.71351870078740121"/>
          <c:h val="6.1923054042339824E-2"/>
        </c:manualLayout>
      </c:layout>
      <c:overlay val="0"/>
      <c:spPr>
        <a:ln w="25400">
          <a:noFill/>
        </a:ln>
      </c:spPr>
      <c:txPr>
        <a:bodyPr/>
        <a:lstStyle/>
        <a:p>
          <a:pPr rtl="0">
            <a:defRPr lang="cs-CZ" sz="1000"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800" b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cs-CZ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DF828-E23C-4E84-8EE4-F83FAAE9060B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CF7F8-05D5-4A87-B043-AC7DD2F8C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5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235785" y="5772151"/>
            <a:ext cx="4301284" cy="1019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119" y="1562100"/>
            <a:ext cx="8349350" cy="1863725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119" y="3485022"/>
            <a:ext cx="8349350" cy="23925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19" y="400267"/>
            <a:ext cx="3245827" cy="106285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906" y="724695"/>
            <a:ext cx="3471723" cy="414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721" y="6181723"/>
            <a:ext cx="2214147" cy="30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2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45021" y="365125"/>
            <a:ext cx="1550462" cy="53975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59" y="365125"/>
            <a:ext cx="6852046" cy="53975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8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 - nadpis blo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119" y="504826"/>
            <a:ext cx="8349350" cy="2920999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119" y="3485022"/>
            <a:ext cx="8349350" cy="23925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644244" y="5962630"/>
            <a:ext cx="4151240" cy="62867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55061" y="174627"/>
            <a:ext cx="840423" cy="365125"/>
          </a:xfrm>
        </p:spPr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856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235785" y="5772151"/>
            <a:ext cx="4301284" cy="1019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119" y="1562100"/>
            <a:ext cx="8349350" cy="1863725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119" y="3485022"/>
            <a:ext cx="8349350" cy="23925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19" y="400267"/>
            <a:ext cx="3245827" cy="106285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906" y="724695"/>
            <a:ext cx="3471723" cy="414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049" y="6181724"/>
            <a:ext cx="2214147" cy="30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02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50105" y="1458109"/>
            <a:ext cx="416553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953" y="1458109"/>
            <a:ext cx="416553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29954" y="5962630"/>
            <a:ext cx="4165530" cy="62867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05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487" y="165089"/>
            <a:ext cx="8442997" cy="1235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2487" y="1458108"/>
            <a:ext cx="4146475" cy="875517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4F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52488" y="2395539"/>
            <a:ext cx="4146475" cy="34051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954" y="1458108"/>
            <a:ext cx="4165530" cy="875517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4F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953" y="2395539"/>
            <a:ext cx="4165530" cy="34051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629954" y="5962630"/>
            <a:ext cx="4165530" cy="628670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11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88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105" y="457200"/>
            <a:ext cx="3229536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08250" y="457201"/>
            <a:ext cx="5087233" cy="531495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50105" y="2057400"/>
            <a:ext cx="3229536" cy="3714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39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105" y="457200"/>
            <a:ext cx="3229536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29686" y="472281"/>
            <a:ext cx="5065798" cy="53189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50105" y="2057401"/>
            <a:ext cx="3229536" cy="3733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38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87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50105" y="174626"/>
            <a:ext cx="8445379" cy="1206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0105" y="1448598"/>
            <a:ext cx="8445379" cy="4361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4244" y="5962630"/>
            <a:ext cx="4151240" cy="628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955061" y="174627"/>
            <a:ext cx="840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4F71"/>
                </a:solidFill>
              </a:defRPr>
            </a:lvl1pPr>
          </a:lstStyle>
          <a:p>
            <a:fld id="{4E750E62-2F50-410A-9DC6-A3C9D0AA17A4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240" y="6114376"/>
            <a:ext cx="2725219" cy="32498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5" y="5962631"/>
            <a:ext cx="1193213" cy="62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7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rgbClr val="004F7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Pokrok ve vývoji nástroje pro predikci produkce a složení komunálních odpadů</a:t>
            </a:r>
            <a:endParaRPr lang="cs-CZ" sz="4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7646" y="4013200"/>
            <a:ext cx="8349350" cy="1965932"/>
          </a:xfrm>
        </p:spPr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. Šomplák</a:t>
            </a:r>
          </a:p>
          <a:p>
            <a:r>
              <a:rPr lang="cs-CZ" dirty="0" smtClean="0"/>
              <a:t>TVIP 2016</a:t>
            </a:r>
          </a:p>
          <a:p>
            <a:r>
              <a:rPr lang="cs-CZ" dirty="0" smtClean="0"/>
              <a:t>Hustopeče, 17.3.2016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2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94F71"/>
                </a:solidFill>
              </a:rPr>
              <a:t>Možné přístupy k prognóze produkce odpadů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105" y="1104900"/>
            <a:ext cx="8445379" cy="4867275"/>
          </a:xfrm>
        </p:spPr>
        <p:txBody>
          <a:bodyPr>
            <a:normAutofit fontScale="55000" lnSpcReduction="20000"/>
          </a:bodyPr>
          <a:lstStyle/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sz="2900" dirty="0" smtClean="0"/>
              <a:t>Model </a:t>
            </a:r>
            <a:r>
              <a:rPr lang="cs-CZ" sz="2900" dirty="0"/>
              <a:t>2 (označeno </a:t>
            </a:r>
            <a:r>
              <a:rPr lang="cs-CZ" sz="2900" dirty="0" err="1"/>
              <a:t>PredofSum</a:t>
            </a:r>
            <a:r>
              <a:rPr lang="cs-CZ" sz="2900" dirty="0"/>
              <a:t>) – nejdříve je provedena územní agregace produkce celého kraje resp. ČR a následně na těchto datech provedena prognóza (symbolicky „</a:t>
            </a:r>
            <a:r>
              <a:rPr lang="cs-CZ" sz="2900" dirty="0">
                <a:sym typeface="Symbol"/>
              </a:rPr>
              <a:t></a:t>
            </a:r>
            <a:r>
              <a:rPr lang="cs-CZ" sz="2900" baseline="-25000" dirty="0"/>
              <a:t>G</a:t>
            </a:r>
            <a:r>
              <a:rPr lang="cs-CZ" sz="2900" dirty="0"/>
              <a:t>, </a:t>
            </a:r>
            <a:r>
              <a:rPr lang="cs-CZ" sz="2900" dirty="0">
                <a:sym typeface="Symbol"/>
              </a:rPr>
              <a:t></a:t>
            </a:r>
            <a:r>
              <a:rPr lang="cs-CZ" sz="2900" dirty="0"/>
              <a:t>“).</a:t>
            </a:r>
          </a:p>
          <a:p>
            <a:pPr lvl="0"/>
            <a:r>
              <a:rPr lang="cs-CZ" sz="2900" dirty="0"/>
              <a:t>Model 3 (označeno jako </a:t>
            </a:r>
            <a:r>
              <a:rPr lang="cs-CZ" sz="2900" dirty="0" err="1"/>
              <a:t>SumofPred</a:t>
            </a:r>
            <a:r>
              <a:rPr lang="cs-CZ" sz="2900" dirty="0"/>
              <a:t>) – nejdříve jsou provedeny prognózy jednotlivě pro všechny ORP, které jsou poté sečteny (symbolicky „</a:t>
            </a:r>
            <a:r>
              <a:rPr lang="cs-CZ" sz="2900" dirty="0">
                <a:sym typeface="Symbol"/>
              </a:rPr>
              <a:t></a:t>
            </a:r>
            <a:r>
              <a:rPr lang="cs-CZ" sz="2900" dirty="0"/>
              <a:t>,</a:t>
            </a:r>
            <a:r>
              <a:rPr lang="cs-CZ" sz="2900" dirty="0">
                <a:sym typeface="Symbol"/>
              </a:rPr>
              <a:t></a:t>
            </a:r>
            <a:r>
              <a:rPr lang="cs-CZ" sz="2900" baseline="-25000" dirty="0"/>
              <a:t>G</a:t>
            </a:r>
            <a:r>
              <a:rPr lang="cs-CZ" sz="2900" dirty="0"/>
              <a:t>“).</a:t>
            </a:r>
          </a:p>
          <a:p>
            <a:endParaRPr lang="cs-CZ" b="1" dirty="0">
              <a:solidFill>
                <a:srgbClr val="094F71"/>
              </a:solidFill>
            </a:endParaRPr>
          </a:p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438" y="1227137"/>
            <a:ext cx="4962525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16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4325" y="174626"/>
            <a:ext cx="8831264" cy="12065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Ukázka detailního pohledu na prognózu NO</a:t>
            </a:r>
            <a:endParaRPr lang="cs-CZ" sz="3200" dirty="0"/>
          </a:p>
        </p:txBody>
      </p:sp>
      <p:sp>
        <p:nvSpPr>
          <p:cNvPr id="4" name="Obdélník 1"/>
          <p:cNvSpPr>
            <a:spLocks noChangeArrowheads="1"/>
          </p:cNvSpPr>
          <p:nvPr/>
        </p:nvSpPr>
        <p:spPr bwMode="auto">
          <a:xfrm>
            <a:off x="490538" y="3659188"/>
            <a:ext cx="3516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200" dirty="0">
                <a:solidFill>
                  <a:schemeClr val="tx1"/>
                </a:solidFill>
              </a:rPr>
              <a:t>K. č. 120109 - Odpadní řezné emulze a roztoky neobsahující halogeny (ORP Beroun)</a:t>
            </a:r>
          </a:p>
        </p:txBody>
      </p:sp>
      <p:sp>
        <p:nvSpPr>
          <p:cNvPr id="5" name="Obdélník 2"/>
          <p:cNvSpPr>
            <a:spLocks noChangeArrowheads="1"/>
          </p:cNvSpPr>
          <p:nvPr/>
        </p:nvSpPr>
        <p:spPr bwMode="auto">
          <a:xfrm>
            <a:off x="4584700" y="368458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200" dirty="0">
                <a:solidFill>
                  <a:schemeClr val="tx1"/>
                </a:solidFill>
              </a:rPr>
              <a:t>K. č. 120302 - Odpady z odmašťování vodní parou (ORP Beroun)</a:t>
            </a:r>
          </a:p>
        </p:txBody>
      </p:sp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4473575" y="1225550"/>
            <a:ext cx="39766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altLang="cs-CZ" sz="1200" dirty="0">
                <a:solidFill>
                  <a:schemeClr val="tx1"/>
                </a:solidFill>
              </a:rPr>
              <a:t>Odpad vhodný pro </a:t>
            </a:r>
            <a:r>
              <a:rPr lang="cs-CZ" altLang="cs-CZ" sz="1200" dirty="0" err="1" smtClean="0">
                <a:solidFill>
                  <a:schemeClr val="tx1"/>
                </a:solidFill>
              </a:rPr>
              <a:t>deemulgaci</a:t>
            </a:r>
            <a:r>
              <a:rPr lang="cs-CZ" altLang="cs-CZ" sz="1200" dirty="0" smtClean="0">
                <a:solidFill>
                  <a:schemeClr val="tx1"/>
                </a:solidFill>
              </a:rPr>
              <a:t> / neutralizaci (ČR</a:t>
            </a:r>
            <a:r>
              <a:rPr lang="cs-CZ" altLang="cs-CZ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407988" y="1725613"/>
            <a:ext cx="367188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dirty="0">
                <a:solidFill>
                  <a:schemeClr val="tx1"/>
                </a:solidFill>
              </a:rPr>
              <a:t>Není srovnatelný trend mezi</a:t>
            </a:r>
          </a:p>
          <a:p>
            <a:r>
              <a:rPr lang="cs-CZ" altLang="cs-CZ" dirty="0">
                <a:solidFill>
                  <a:schemeClr val="tx1"/>
                </a:solidFill>
              </a:rPr>
              <a:t>konkrétními typy odpadů ani územními celky (za ČR rostoucí trend, za menší územní jednotku klesající apod.) 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1592263"/>
            <a:ext cx="442912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4033838"/>
            <a:ext cx="40767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875" y="4021138"/>
            <a:ext cx="4076700" cy="191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55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Ukázka detailního pohledu na prognózu </a:t>
            </a:r>
            <a:r>
              <a:rPr lang="cs-CZ" sz="3200" dirty="0" smtClean="0"/>
              <a:t>BRKO</a:t>
            </a:r>
            <a:endParaRPr lang="cs-CZ" sz="3200" dirty="0"/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4789488" y="1233488"/>
            <a:ext cx="225266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altLang="cs-CZ" dirty="0">
                <a:solidFill>
                  <a:schemeClr val="tx1"/>
                </a:solidFill>
              </a:rPr>
              <a:t>Vesnická zástavba</a:t>
            </a:r>
          </a:p>
        </p:txBody>
      </p:sp>
      <p:sp>
        <p:nvSpPr>
          <p:cNvPr id="5" name="TextovéPole 8"/>
          <p:cNvSpPr txBox="1">
            <a:spLocks noChangeArrowheads="1"/>
          </p:cNvSpPr>
          <p:nvPr/>
        </p:nvSpPr>
        <p:spPr bwMode="auto">
          <a:xfrm>
            <a:off x="4840288" y="3897313"/>
            <a:ext cx="20574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chemeClr val="tx1"/>
                </a:solidFill>
              </a:rPr>
              <a:t>Městská zástavba</a:t>
            </a:r>
          </a:p>
        </p:txBody>
      </p:sp>
      <p:sp>
        <p:nvSpPr>
          <p:cNvPr id="6" name="TextovéPole 2"/>
          <p:cNvSpPr txBox="1">
            <a:spLocks noChangeArrowheads="1"/>
          </p:cNvSpPr>
          <p:nvPr/>
        </p:nvSpPr>
        <p:spPr bwMode="auto">
          <a:xfrm>
            <a:off x="422275" y="1945581"/>
            <a:ext cx="3778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Není </a:t>
            </a:r>
            <a:r>
              <a:rPr lang="cs-CZ" altLang="cs-CZ" dirty="0"/>
              <a:t>možné přistupovat </a:t>
            </a:r>
            <a:r>
              <a:rPr lang="cs-CZ" altLang="cs-CZ" dirty="0" smtClean="0"/>
              <a:t>ke </a:t>
            </a:r>
            <a:r>
              <a:rPr lang="cs-CZ" altLang="cs-CZ" dirty="0"/>
              <a:t>všem územním </a:t>
            </a:r>
            <a:r>
              <a:rPr lang="cs-CZ" altLang="cs-CZ" dirty="0" smtClean="0"/>
              <a:t>celkům stejnou </a:t>
            </a:r>
            <a:r>
              <a:rPr lang="cs-CZ" altLang="cs-CZ" dirty="0"/>
              <a:t>funkcí popisující </a:t>
            </a:r>
            <a:r>
              <a:rPr lang="cs-CZ" altLang="cs-CZ" dirty="0" smtClean="0"/>
              <a:t>trend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Nelze udělat prognózu pro větší uzemní celek (ČR) a následně hodnoty rozpočítat na nižší územní celek (ORP)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620838"/>
            <a:ext cx="4429125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4244975"/>
            <a:ext cx="44386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97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/>
              <a:t>Uvažované </a:t>
            </a:r>
            <a:r>
              <a:rPr lang="cs-CZ" altLang="cs-CZ" sz="3200" dirty="0" smtClean="0"/>
              <a:t>parametry a rovnice </a:t>
            </a:r>
            <a:r>
              <a:rPr lang="cs-CZ" altLang="cs-CZ" sz="3200" dirty="0"/>
              <a:t>pro KO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105" y="1228725"/>
            <a:ext cx="8445379" cy="4581525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cs-CZ" dirty="0"/>
              <a:t>separovaný papír (SEP-PAP) – na základě dat z ISOH,</a:t>
            </a:r>
          </a:p>
          <a:p>
            <a:pPr>
              <a:defRPr/>
            </a:pPr>
            <a:r>
              <a:rPr lang="cs-CZ" dirty="0" smtClean="0"/>
              <a:t>separovaný </a:t>
            </a:r>
            <a:r>
              <a:rPr lang="cs-CZ" dirty="0"/>
              <a:t>plast (SEP-PLA) – na základě dat z ISOH,</a:t>
            </a:r>
          </a:p>
          <a:p>
            <a:pPr>
              <a:defRPr/>
            </a:pPr>
            <a:r>
              <a:rPr lang="cs-CZ" dirty="0" smtClean="0"/>
              <a:t>zbytkový </a:t>
            </a:r>
            <a:r>
              <a:rPr lang="cs-CZ" dirty="0"/>
              <a:t>papír v SKO (PAP v SKO) – na základě odhadů,</a:t>
            </a:r>
          </a:p>
          <a:p>
            <a:pPr>
              <a:defRPr/>
            </a:pPr>
            <a:r>
              <a:rPr lang="cs-CZ" dirty="0" smtClean="0"/>
              <a:t>zbytkový </a:t>
            </a:r>
            <a:r>
              <a:rPr lang="cs-CZ" dirty="0"/>
              <a:t>plast v SKO (PLA v SKO) – na základě odhadů,</a:t>
            </a:r>
          </a:p>
          <a:p>
            <a:pPr>
              <a:defRPr/>
            </a:pPr>
            <a:r>
              <a:rPr lang="cs-CZ" dirty="0" smtClean="0"/>
              <a:t>SKO </a:t>
            </a:r>
            <a:r>
              <a:rPr lang="cs-CZ" dirty="0"/>
              <a:t>– na základě dat z ISOH,</a:t>
            </a:r>
          </a:p>
          <a:p>
            <a:pPr>
              <a:defRPr/>
            </a:pPr>
            <a:r>
              <a:rPr lang="cs-CZ" dirty="0"/>
              <a:t>c</a:t>
            </a:r>
            <a:r>
              <a:rPr lang="cs-CZ" dirty="0" smtClean="0"/>
              <a:t>elkový </a:t>
            </a:r>
            <a:r>
              <a:rPr lang="cs-CZ" dirty="0"/>
              <a:t>uvažovaný odpad (SKO + SEP-PAP + SEP-PLA) – na základě dat z ISOH</a:t>
            </a:r>
            <a:r>
              <a:rPr lang="cs-CZ" dirty="0" smtClean="0"/>
              <a:t>,</a:t>
            </a:r>
            <a:endParaRPr lang="cs-CZ" dirty="0"/>
          </a:p>
          <a:p>
            <a:pPr>
              <a:defRPr/>
            </a:pPr>
            <a:r>
              <a:rPr lang="cs-CZ" dirty="0"/>
              <a:t>s</a:t>
            </a:r>
            <a:r>
              <a:rPr lang="cs-CZ" dirty="0" smtClean="0"/>
              <a:t>eparované </a:t>
            </a:r>
            <a:r>
              <a:rPr lang="cs-CZ" dirty="0"/>
              <a:t>složky celkem (SEP-PAP + SEP-PLA) – na základě dat z ISOH</a:t>
            </a:r>
            <a:r>
              <a:rPr lang="cs-CZ" dirty="0" smtClean="0"/>
              <a:t>,</a:t>
            </a:r>
            <a:endParaRPr lang="cs-CZ" dirty="0"/>
          </a:p>
          <a:p>
            <a:pPr>
              <a:defRPr/>
            </a:pPr>
            <a:r>
              <a:rPr lang="cs-CZ" dirty="0" err="1"/>
              <a:t>s</a:t>
            </a:r>
            <a:r>
              <a:rPr lang="cs-CZ" dirty="0" err="1" smtClean="0"/>
              <a:t>eparovatelné</a:t>
            </a:r>
            <a:r>
              <a:rPr lang="cs-CZ" dirty="0" smtClean="0"/>
              <a:t> </a:t>
            </a:r>
            <a:r>
              <a:rPr lang="cs-CZ" dirty="0"/>
              <a:t>složky v SKO (PAP v SKO + PLA v SKO) – na základě </a:t>
            </a:r>
            <a:r>
              <a:rPr lang="cs-CZ" dirty="0" smtClean="0"/>
              <a:t>odhadů a dat z ISOH,</a:t>
            </a:r>
            <a:endParaRPr lang="cs-CZ" dirty="0"/>
          </a:p>
          <a:p>
            <a:pPr>
              <a:defRPr/>
            </a:pPr>
            <a:r>
              <a:rPr lang="cs-CZ" dirty="0" err="1"/>
              <a:t>s</a:t>
            </a:r>
            <a:r>
              <a:rPr lang="cs-CZ" dirty="0" err="1" smtClean="0"/>
              <a:t>eparovatelné</a:t>
            </a:r>
            <a:r>
              <a:rPr lang="cs-CZ" dirty="0" smtClean="0"/>
              <a:t> </a:t>
            </a:r>
            <a:r>
              <a:rPr lang="cs-CZ" dirty="0"/>
              <a:t>složky celkem (SEP-PAP + SEP-PLA + PAP v SKO + PLA v SKO) – na základě odhadů a dat z ISOH</a:t>
            </a:r>
            <a:r>
              <a:rPr lang="cs-CZ" dirty="0" smtClean="0"/>
              <a:t>,</a:t>
            </a:r>
            <a:endParaRPr lang="cs-CZ" dirty="0"/>
          </a:p>
          <a:p>
            <a:pPr>
              <a:defRPr/>
            </a:pPr>
            <a:r>
              <a:rPr lang="cs-CZ" dirty="0" smtClean="0"/>
              <a:t>papír </a:t>
            </a:r>
            <a:r>
              <a:rPr lang="cs-CZ" dirty="0"/>
              <a:t>celkem (SEP-PAP + PAP v SKO) – </a:t>
            </a:r>
            <a:r>
              <a:rPr lang="cs-CZ" dirty="0" smtClean="0"/>
              <a:t>na </a:t>
            </a:r>
            <a:r>
              <a:rPr lang="cs-CZ" dirty="0"/>
              <a:t>základě odhadů a dat z ISOH</a:t>
            </a:r>
            <a:r>
              <a:rPr lang="cs-CZ" dirty="0" smtClean="0"/>
              <a:t>,</a:t>
            </a:r>
            <a:endParaRPr lang="cs-CZ" dirty="0"/>
          </a:p>
          <a:p>
            <a:pPr>
              <a:defRPr/>
            </a:pPr>
            <a:r>
              <a:rPr lang="cs-CZ" dirty="0" smtClean="0"/>
              <a:t>plast </a:t>
            </a:r>
            <a:r>
              <a:rPr lang="cs-CZ" dirty="0"/>
              <a:t>celkem (SEP-PLA + PLA v SKO) – na základě odhadů a dat z ISOH</a:t>
            </a:r>
            <a:r>
              <a:rPr lang="cs-CZ" dirty="0" smtClean="0"/>
              <a:t>,</a:t>
            </a:r>
            <a:endParaRPr lang="cs-CZ" dirty="0"/>
          </a:p>
          <a:p>
            <a:pPr>
              <a:defRPr/>
            </a:pPr>
            <a:r>
              <a:rPr lang="cs-CZ" dirty="0"/>
              <a:t>m</a:t>
            </a:r>
            <a:r>
              <a:rPr lang="cs-CZ" dirty="0" smtClean="0"/>
              <a:t>íra </a:t>
            </a:r>
            <a:r>
              <a:rPr lang="cs-CZ" dirty="0"/>
              <a:t>separace MS papíru (SEP-PAP / (SEP-PAP + PAP v SKO)) – na základě odhadů a dat z ISOH</a:t>
            </a:r>
            <a:r>
              <a:rPr lang="cs-CZ" dirty="0" smtClean="0"/>
              <a:t>,</a:t>
            </a:r>
            <a:endParaRPr lang="cs-CZ" dirty="0"/>
          </a:p>
          <a:p>
            <a:pPr>
              <a:defRPr/>
            </a:pPr>
            <a:r>
              <a:rPr lang="cs-CZ" dirty="0"/>
              <a:t>m</a:t>
            </a:r>
            <a:r>
              <a:rPr lang="cs-CZ" dirty="0" smtClean="0"/>
              <a:t>íra </a:t>
            </a:r>
            <a:r>
              <a:rPr lang="cs-CZ" dirty="0"/>
              <a:t>separace MS plastu (SP-PLA /(SEP- PLA + PAL v SKO)) – na základě odhadů a dat z ISOH</a:t>
            </a:r>
            <a:r>
              <a:rPr lang="cs-CZ" dirty="0" smtClean="0"/>
              <a:t>.</a:t>
            </a:r>
            <a:endParaRPr lang="cs-CZ" dirty="0"/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78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Výhled produkce SKO v ČR ze systému obce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350838" y="1449388"/>
          <a:ext cx="8443912" cy="4360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970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Výhled </a:t>
            </a:r>
            <a:r>
              <a:rPr lang="cs-CZ" sz="3200" dirty="0" smtClean="0"/>
              <a:t>množství </a:t>
            </a:r>
            <a:r>
              <a:rPr lang="cs-CZ" sz="3200" dirty="0"/>
              <a:t>papíru v ČR (systém obce)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73966"/>
              </p:ext>
            </p:extLst>
          </p:nvPr>
        </p:nvGraphicFramePr>
        <p:xfrm>
          <a:off x="217488" y="2630488"/>
          <a:ext cx="432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195609506"/>
              </p:ext>
            </p:extLst>
          </p:nvPr>
        </p:nvGraphicFramePr>
        <p:xfrm>
          <a:off x="4662646" y="2646362"/>
          <a:ext cx="432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90525" y="1743759"/>
            <a:ext cx="405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Výhled množství vytříděného papíru v ČR (systém obce)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10150" y="1715183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Výhled zbytkového množství papíru v SKO v ČR (systém obce)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7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Výhled množství </a:t>
            </a:r>
            <a:r>
              <a:rPr lang="cs-CZ" sz="3200" dirty="0" smtClean="0"/>
              <a:t>plastu </a:t>
            </a:r>
            <a:r>
              <a:rPr lang="cs-CZ" sz="3200" dirty="0"/>
              <a:t>v ČR (systém obce)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655684"/>
              </p:ext>
            </p:extLst>
          </p:nvPr>
        </p:nvGraphicFramePr>
        <p:xfrm>
          <a:off x="255588" y="2671765"/>
          <a:ext cx="432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790947313"/>
              </p:ext>
            </p:extLst>
          </p:nvPr>
        </p:nvGraphicFramePr>
        <p:xfrm>
          <a:off x="4567396" y="2668589"/>
          <a:ext cx="432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71500" y="1704065"/>
            <a:ext cx="379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Výhled množství vytříděného plastu v ČR (systém obce)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38700" y="1736420"/>
            <a:ext cx="3914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Výhled množství plastu v SKO v ČR (systém obce)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18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8205" y="460376"/>
            <a:ext cx="8445379" cy="1206500"/>
          </a:xfrm>
        </p:spPr>
        <p:txBody>
          <a:bodyPr>
            <a:normAutofit/>
          </a:bodyPr>
          <a:lstStyle/>
          <a:p>
            <a:r>
              <a:rPr lang="cs-CZ" sz="3200" dirty="0"/>
              <a:t>Sumarizace výsledků analýzy vybraných složek KO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369356"/>
              </p:ext>
            </p:extLst>
          </p:nvPr>
        </p:nvGraphicFramePr>
        <p:xfrm>
          <a:off x="1653699" y="2244249"/>
          <a:ext cx="5838190" cy="2923540"/>
        </p:xfrm>
        <a:graphic>
          <a:graphicData uri="http://schemas.openxmlformats.org/drawingml/2006/table">
            <a:tbl>
              <a:tblPr firstRow="1" firstCol="1" bandRow="1"/>
              <a:tblGrid>
                <a:gridCol w="1118870"/>
                <a:gridCol w="1179830"/>
                <a:gridCol w="1179830"/>
                <a:gridCol w="1179830"/>
                <a:gridCol w="1179830"/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cs-CZ" sz="1200" b="1" dirty="0">
                        <a:solidFill>
                          <a:srgbClr val="80808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2013 [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kt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]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2013 [kg/obyv.]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2024 [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kt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]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2024 [kg/obyv.]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SKO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2 158,8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205,6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2 140,4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203,5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SKO (firemní)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748,3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71,2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624,9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59,4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SEP-PAP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308,9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29,4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335,7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31,9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PAP v SKO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172,4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16,4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149,5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14,2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PAP celkem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481,3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45,8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485,3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46,1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MS PAP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64,2 %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69,2 %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SEP-PLA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108,8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10,3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119,3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11,3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PLA v SKO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222,7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21,2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216,7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20,6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PLA celkem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331,5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31,5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336,1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31,9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MS PLA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32,8 %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35,5 %</a:t>
                      </a:r>
                      <a:endParaRPr lang="cs-CZ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cs-CZ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13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105" y="2250169"/>
            <a:ext cx="8445379" cy="1206500"/>
          </a:xfrm>
        </p:spPr>
        <p:txBody>
          <a:bodyPr/>
          <a:lstStyle/>
          <a:p>
            <a:pPr algn="ctr"/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42851" y="3012157"/>
            <a:ext cx="8445379" cy="1206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rgbClr val="004F7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000" dirty="0" smtClean="0"/>
              <a:t>Radovan Šomplák</a:t>
            </a:r>
          </a:p>
          <a:p>
            <a:pPr algn="ctr"/>
            <a:r>
              <a:rPr lang="cs-CZ" sz="2000" dirty="0" smtClean="0"/>
              <a:t>somplak@upei.fme.vutbr.cz</a:t>
            </a: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1" y="208415"/>
            <a:ext cx="2257425" cy="20288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730" y="220889"/>
            <a:ext cx="20955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94F71"/>
                </a:solidFill>
              </a:rPr>
              <a:t>Studie: </a:t>
            </a:r>
            <a:r>
              <a:rPr lang="cs-CZ" sz="2800" i="1" dirty="0">
                <a:solidFill>
                  <a:srgbClr val="094F71"/>
                </a:solidFill>
              </a:rPr>
              <a:t>Příprava podkladů pro oblast podpory odpadového hospodářství 2014 až 2020</a:t>
            </a:r>
            <a:r>
              <a:rPr lang="cs-CZ" sz="2800" dirty="0">
                <a:solidFill>
                  <a:srgbClr val="094F71"/>
                </a:solidFill>
              </a:rPr>
              <a:t> </a:t>
            </a:r>
            <a:endParaRPr lang="en-US" sz="2800" dirty="0">
              <a:solidFill>
                <a:srgbClr val="094F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630" y="1390650"/>
            <a:ext cx="8445379" cy="436245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700" b="1" dirty="0">
                <a:cs typeface="Times New Roman" panose="02020603050405020304" pitchFamily="18" charset="0"/>
              </a:rPr>
              <a:t>V roce 201</a:t>
            </a:r>
            <a:r>
              <a:rPr lang="cs-CZ" sz="1700" b="1" dirty="0">
                <a:cs typeface="Times New Roman" panose="02020603050405020304" pitchFamily="18" charset="0"/>
              </a:rPr>
              <a:t>5 byla zpracována rozsáhlá studie pro </a:t>
            </a:r>
            <a:r>
              <a:rPr lang="cs-CZ" sz="1700" b="1" dirty="0">
                <a:cs typeface="Times New Roman" panose="02020603050405020304" pitchFamily="18" charset="0"/>
              </a:rPr>
              <a:t>MŽP (hlavní řešitel</a:t>
            </a:r>
            <a:r>
              <a:rPr lang="cs-CZ" sz="1700" b="1" dirty="0" smtClean="0">
                <a:cs typeface="Times New Roman" panose="02020603050405020304" pitchFamily="18" charset="0"/>
              </a:rPr>
              <a:t>: Ernst &amp; </a:t>
            </a:r>
            <a:r>
              <a:rPr lang="cs-CZ" sz="1700" b="1" dirty="0" err="1" smtClean="0">
                <a:cs typeface="Times New Roman" panose="02020603050405020304" pitchFamily="18" charset="0"/>
              </a:rPr>
              <a:t>Young</a:t>
            </a:r>
            <a:r>
              <a:rPr lang="cs-CZ" sz="1700" b="1" dirty="0" smtClean="0">
                <a:cs typeface="Times New Roman" panose="02020603050405020304" pitchFamily="18" charset="0"/>
              </a:rPr>
              <a:t>)</a:t>
            </a:r>
            <a:endParaRPr lang="cs-CZ" sz="1700" b="1" dirty="0"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1700" b="1" dirty="0">
                <a:cs typeface="Times New Roman" panose="02020603050405020304" pitchFamily="18" charset="0"/>
              </a:rPr>
              <a:t>Klíčový </a:t>
            </a:r>
            <a:r>
              <a:rPr lang="cs-CZ" sz="1700" b="1" dirty="0" smtClean="0">
                <a:cs typeface="Times New Roman" panose="02020603050405020304" pitchFamily="18" charset="0"/>
              </a:rPr>
              <a:t>dokument za VUT: </a:t>
            </a:r>
            <a:r>
              <a:rPr lang="cs-CZ" sz="1700" b="1" i="1" dirty="0">
                <a:cs typeface="Times New Roman" panose="02020603050405020304" pitchFamily="18" charset="0"/>
              </a:rPr>
              <a:t>Návrh optimální sítě zařízení v krajích a v ČR</a:t>
            </a:r>
            <a:endParaRPr lang="cs-CZ" sz="1700" b="1" dirty="0">
              <a:cs typeface="Times New Roman" panose="0202060305040502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cs-CZ" sz="1400" b="1" dirty="0" smtClean="0"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400" dirty="0" smtClean="0">
                <a:cs typeface="Times New Roman" panose="02020603050405020304" pitchFamily="18" charset="0"/>
              </a:rPr>
              <a:t>Studie byla zaměřena na:</a:t>
            </a:r>
            <a:endParaRPr lang="cs-CZ" sz="1400" dirty="0"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600"/>
              </a:spcBef>
            </a:pPr>
            <a:r>
              <a:rPr lang="cs-CZ" sz="1400" dirty="0" smtClean="0">
                <a:cs typeface="Times New Roman" panose="02020603050405020304" pitchFamily="18" charset="0"/>
              </a:rPr>
              <a:t>Komunální odpady (KO)</a:t>
            </a:r>
            <a:endParaRPr lang="cs-CZ" sz="1400" dirty="0"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Separované </a:t>
            </a:r>
            <a:r>
              <a:rPr lang="cs-CZ" sz="1400" dirty="0" smtClean="0">
                <a:cs typeface="Times New Roman" panose="02020603050405020304" pitchFamily="18" charset="0"/>
              </a:rPr>
              <a:t>odpady (PAP, PLAST, aj.)</a:t>
            </a:r>
            <a:endParaRPr lang="cs-CZ" sz="1400" dirty="0"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Zbytkové </a:t>
            </a:r>
            <a:r>
              <a:rPr lang="cs-CZ" sz="1400" dirty="0" smtClean="0">
                <a:cs typeface="Times New Roman" panose="02020603050405020304" pitchFamily="18" charset="0"/>
              </a:rPr>
              <a:t>odpady (převážně SKO)</a:t>
            </a:r>
            <a:endParaRPr lang="cs-CZ" sz="1400" dirty="0"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Nebezpečné </a:t>
            </a:r>
            <a:r>
              <a:rPr lang="cs-CZ" sz="1400" dirty="0" smtClean="0">
                <a:cs typeface="Times New Roman" panose="02020603050405020304" pitchFamily="18" charset="0"/>
              </a:rPr>
              <a:t>odpady (NO)</a:t>
            </a:r>
            <a:endParaRPr lang="cs-CZ" sz="1400" dirty="0"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Biologicky rozložitelné </a:t>
            </a:r>
            <a:r>
              <a:rPr lang="cs-CZ" sz="1400" dirty="0" smtClean="0">
                <a:cs typeface="Times New Roman" panose="02020603050405020304" pitchFamily="18" charset="0"/>
              </a:rPr>
              <a:t>odpady (BRO) </a:t>
            </a:r>
            <a:endParaRPr lang="cs-CZ" sz="1400" dirty="0"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600"/>
              </a:spcBef>
            </a:pPr>
            <a:endParaRPr lang="cs-CZ" sz="1400" dirty="0">
              <a:cs typeface="Times New Roman" panose="0202060305040502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cs-CZ" sz="1400" dirty="0">
                <a:cs typeface="Times New Roman" panose="02020603050405020304" pitchFamily="18" charset="0"/>
              </a:rPr>
              <a:t>Hlavní výstup obsahoval: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Posouzení stávající zpracovatelské infrastruktury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Návrhy nových zpracovatelských kapacit pro podporu efektivnějšího nakládání s odpady v </a:t>
            </a:r>
            <a:r>
              <a:rPr lang="cs-CZ" sz="1400" dirty="0" smtClean="0">
                <a:cs typeface="Times New Roman" panose="02020603050405020304" pitchFamily="18" charset="0"/>
              </a:rPr>
              <a:t>souladu s </a:t>
            </a:r>
            <a:r>
              <a:rPr lang="cs-CZ" sz="1400" dirty="0">
                <a:cs typeface="Times New Roman" panose="02020603050405020304" pitchFamily="18" charset="0"/>
              </a:rPr>
              <a:t>hierarchií nakládání s odpady</a:t>
            </a:r>
          </a:p>
          <a:p>
            <a:pPr marL="342900" indent="-342900">
              <a:spcBef>
                <a:spcPts val="600"/>
              </a:spcBef>
            </a:pPr>
            <a:endParaRPr lang="cs-CZ" sz="1400" dirty="0"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400" dirty="0">
                <a:cs typeface="Times New Roman" panose="02020603050405020304" pitchFamily="18" charset="0"/>
              </a:rPr>
              <a:t>Nutné vstupní parametry pro provedení analýzy: </a:t>
            </a:r>
            <a:endParaRPr lang="cs-CZ" sz="1400" dirty="0" smtClean="0"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1600" b="1" dirty="0" smtClean="0"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Kvalitní </a:t>
            </a:r>
            <a:r>
              <a:rPr lang="cs-CZ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odhad produkce odpadů v letech 2014 – 2020 (2024)</a:t>
            </a:r>
          </a:p>
        </p:txBody>
      </p:sp>
    </p:spTree>
    <p:extLst>
      <p:ext uri="{BB962C8B-B14F-4D97-AF65-F5344CB8AC3E}">
        <p14:creationId xmlns:p14="http://schemas.microsoft.com/office/powerpoint/2010/main" val="336177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>
                <a:solidFill>
                  <a:srgbClr val="094F71"/>
                </a:solidFill>
              </a:rPr>
              <a:t>Datová základna - </a:t>
            </a:r>
            <a:r>
              <a:rPr lang="cs-CZ" sz="2800" dirty="0" smtClean="0">
                <a:solidFill>
                  <a:srgbClr val="094F71"/>
                </a:solidFill>
              </a:rPr>
              <a:t>odpady</a:t>
            </a:r>
            <a:endParaRPr lang="cs-CZ" sz="2800" dirty="0">
              <a:solidFill>
                <a:srgbClr val="094F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105" y="1277148"/>
            <a:ext cx="8445379" cy="4361652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cs-CZ" sz="1400" dirty="0">
                <a:cs typeface="Times New Roman" panose="02020603050405020304" pitchFamily="18" charset="0"/>
              </a:rPr>
              <a:t>Základem prognózy byla analýza trendu historických dat z období 2009 až 2013. V tomto příspěvku je shrnut: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Odhad složení SKO v období 2009–2013.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Prognóza produkce do sledovaného období 2020 a 2024 založená na analýze trendu.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Odhad produkce SKO a tříděných složek KO (papír, plasty) v období 2020 a 2024.</a:t>
            </a:r>
          </a:p>
          <a:p>
            <a:pPr marL="285750" lvl="0" indent="-285750">
              <a:spcBef>
                <a:spcPts val="600"/>
              </a:spcBef>
            </a:pPr>
            <a:endParaRPr lang="cs-CZ" sz="1400" dirty="0"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400" dirty="0">
                <a:cs typeface="Times New Roman" panose="02020603050405020304" pitchFamily="18" charset="0"/>
              </a:rPr>
              <a:t>Analýza produkce vybraných KO popsaných v tomto textu se věnuje následujícím typům odpadů:</a:t>
            </a:r>
          </a:p>
          <a:p>
            <a:pPr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 </a:t>
            </a:r>
            <a:r>
              <a:rPr lang="cs-CZ" sz="1400" dirty="0" smtClean="0">
                <a:cs typeface="Times New Roman" panose="02020603050405020304" pitchFamily="18" charset="0"/>
              </a:rPr>
              <a:t>SKO – </a:t>
            </a:r>
            <a:r>
              <a:rPr lang="cs-CZ" sz="1400" dirty="0">
                <a:cs typeface="Times New Roman" panose="02020603050405020304" pitchFamily="18" charset="0"/>
              </a:rPr>
              <a:t>systém obce (odpad produkovaný obcemi a občany obce).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 smtClean="0">
                <a:cs typeface="Times New Roman" panose="02020603050405020304" pitchFamily="18" charset="0"/>
              </a:rPr>
              <a:t>SKO </a:t>
            </a:r>
            <a:r>
              <a:rPr lang="cs-CZ" sz="1400" dirty="0">
                <a:cs typeface="Times New Roman" panose="02020603050405020304" pitchFamily="18" charset="0"/>
              </a:rPr>
              <a:t>– produkce firem (mimo systém obce).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Vybrané tříděné složky komunálního odpadu – SEP-PAP, SEP- PLAST (systém obce).</a:t>
            </a:r>
          </a:p>
          <a:p>
            <a:pPr>
              <a:spcBef>
                <a:spcPts val="600"/>
              </a:spcBef>
            </a:pPr>
            <a:endParaRPr lang="cs-CZ" sz="1400" dirty="0"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400" dirty="0">
                <a:cs typeface="Times New Roman" panose="02020603050405020304" pitchFamily="18" charset="0"/>
              </a:rPr>
              <a:t>Základní vstupní datové sady:</a:t>
            </a:r>
          </a:p>
          <a:p>
            <a:pPr marL="28575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veřejně dostupná databáze VISOH (data z období 2009 až 2013, bez rozlišení původce). Produkce jednotlivých odpadových sub-toků byla vypočítána na základě principu metodiky Zpracování matematického vyjádření výpočtu “soustavy indikátorů OH”. Do produkce jednotlivých odpadových sub-toků byly uvažovány kódy způsobu nakládání A00, BN30, AN60.</a:t>
            </a:r>
          </a:p>
          <a:p>
            <a:pPr marL="285750" lvl="0" indent="-285750">
              <a:spcBef>
                <a:spcPts val="600"/>
              </a:spcBef>
            </a:pPr>
            <a:r>
              <a:rPr lang="cs-CZ" sz="1400" dirty="0">
                <a:cs typeface="Times New Roman" panose="02020603050405020304" pitchFamily="18" charset="0"/>
              </a:rPr>
              <a:t>data poskytnutá agenturou CENIA na základě požadavku autorů (data do roku 2013, odpad produkovaný obcemi a občany obce). Jednalo se o kódy způsobu nakládání A00 a BN30</a:t>
            </a:r>
            <a:r>
              <a:rPr lang="cs-CZ" sz="1400" dirty="0" smtClean="0">
                <a:cs typeface="Times New Roman" panose="02020603050405020304" pitchFamily="18" charset="0"/>
              </a:rPr>
              <a:t>.</a:t>
            </a:r>
            <a:endParaRPr lang="cs-CZ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4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94F71"/>
                </a:solidFill>
              </a:rPr>
              <a:t>Postup prognózy </a:t>
            </a:r>
            <a:r>
              <a:rPr lang="cs-CZ" sz="2800" dirty="0" smtClean="0">
                <a:solidFill>
                  <a:srgbClr val="094F71"/>
                </a:solidFill>
              </a:rPr>
              <a:t>produkce</a:t>
            </a:r>
            <a:endParaRPr lang="cs-CZ" sz="2800" dirty="0">
              <a:solidFill>
                <a:srgbClr val="094F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ts val="1800"/>
              </a:spcBef>
              <a:buFont typeface="+mj-lt"/>
              <a:buAutoNum type="arabicPeriod"/>
            </a:pPr>
            <a:r>
              <a:rPr lang="cs-CZ" sz="2000" dirty="0">
                <a:cs typeface="Times New Roman" panose="02020603050405020304" pitchFamily="18" charset="0"/>
              </a:rPr>
              <a:t>Odhad složení SKO v roce 2009 (dostupné </a:t>
            </a:r>
            <a:r>
              <a:rPr lang="cs-CZ" sz="2000" dirty="0" smtClean="0">
                <a:cs typeface="Times New Roman" panose="02020603050405020304" pitchFamily="18" charset="0"/>
              </a:rPr>
              <a:t>rozbory a data ISOH).</a:t>
            </a:r>
            <a:endParaRPr lang="cs-CZ" sz="2000" dirty="0"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800"/>
              </a:spcBef>
              <a:buFont typeface="+mj-lt"/>
              <a:buAutoNum type="arabicPeriod"/>
            </a:pPr>
            <a:r>
              <a:rPr lang="cs-CZ" sz="2000" dirty="0">
                <a:cs typeface="Times New Roman" panose="02020603050405020304" pitchFamily="18" charset="0"/>
              </a:rPr>
              <a:t>Odhad složení pro období 2010 – 2013 (dostupná data z ISOH).</a:t>
            </a:r>
          </a:p>
          <a:p>
            <a:pPr marL="342900" lvl="0" indent="-342900">
              <a:spcBef>
                <a:spcPts val="1800"/>
              </a:spcBef>
              <a:buFont typeface="+mj-lt"/>
              <a:buAutoNum type="arabicPeriod"/>
            </a:pPr>
            <a:r>
              <a:rPr lang="cs-CZ" sz="2000" dirty="0">
                <a:cs typeface="Times New Roman" panose="02020603050405020304" pitchFamily="18" charset="0"/>
              </a:rPr>
              <a:t>Analýza trendu do roku 2024.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59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630" y="0"/>
            <a:ext cx="8445379" cy="12065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94F71"/>
                </a:solidFill>
              </a:rPr>
              <a:t>Rozbory odpadů v období kolem roku 2009</a:t>
            </a:r>
            <a:endParaRPr lang="cs-CZ" sz="2800" dirty="0">
              <a:solidFill>
                <a:srgbClr val="094F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580" y="1019973"/>
            <a:ext cx="8445379" cy="4361652"/>
          </a:xfrm>
        </p:spPr>
        <p:txBody>
          <a:bodyPr>
            <a:normAutofit/>
          </a:bodyPr>
          <a:lstStyle/>
          <a:p>
            <a:pPr marL="285750" lvl="0" indent="-285750"/>
            <a:r>
              <a:rPr lang="cs-CZ" sz="1200" dirty="0">
                <a:cs typeface="Times New Roman" panose="02020603050405020304" pitchFamily="18" charset="0"/>
              </a:rPr>
              <a:t>tři typy zástavby, 12 rozborů pro každou zástavbu v období 11/2008 až 10/2009, </a:t>
            </a:r>
            <a:r>
              <a:rPr lang="cs-CZ" sz="1200" dirty="0" err="1">
                <a:cs typeface="Times New Roman" panose="02020603050405020304" pitchFamily="18" charset="0"/>
              </a:rPr>
              <a:t>VaV</a:t>
            </a:r>
            <a:r>
              <a:rPr lang="cs-CZ" sz="1200" dirty="0">
                <a:cs typeface="Times New Roman" panose="02020603050405020304" pitchFamily="18" charset="0"/>
              </a:rPr>
              <a:t>/SP/2f1/132/08</a:t>
            </a:r>
          </a:p>
          <a:p>
            <a:pPr marL="285750" lvl="0" indent="-285750"/>
            <a:r>
              <a:rPr lang="cs-CZ" sz="1200" dirty="0">
                <a:cs typeface="Times New Roman" panose="02020603050405020304" pitchFamily="18" charset="0"/>
              </a:rPr>
              <a:t>čtyři typy zástavby, Hl. m. Praha, dva rozbory pro každou zástavbu v období 11/2007 až 04/2008</a:t>
            </a:r>
          </a:p>
          <a:p>
            <a:pPr marL="285750" lvl="0" indent="-285750"/>
            <a:r>
              <a:rPr lang="cs-CZ" sz="1200" dirty="0">
                <a:cs typeface="Times New Roman" panose="02020603050405020304" pitchFamily="18" charset="0"/>
              </a:rPr>
              <a:t>městská zástavba, město A (region severní Morava), dva rozbory v období 2/2012</a:t>
            </a:r>
          </a:p>
          <a:p>
            <a:pPr marL="285750" lvl="0" indent="-285750"/>
            <a:r>
              <a:rPr lang="cs-CZ" sz="1200" dirty="0">
                <a:cs typeface="Times New Roman" panose="02020603050405020304" pitchFamily="18" charset="0"/>
              </a:rPr>
              <a:t>dva typy zástavby, město B (region jižní Čechy), tři rozbory pro každý typ zástavby v roce 2008</a:t>
            </a:r>
          </a:p>
          <a:p>
            <a:pPr marL="285750" lvl="0" indent="-285750"/>
            <a:r>
              <a:rPr lang="cs-CZ" sz="1200" dirty="0">
                <a:cs typeface="Times New Roman" panose="02020603050405020304" pitchFamily="18" charset="0"/>
              </a:rPr>
              <a:t>tři typy zástavby, Plzeň, čtyři rozbory pro každý typ zástavby v roce 2009, TIC</a:t>
            </a:r>
          </a:p>
          <a:p>
            <a:pPr marL="285750" lvl="0" indent="-285750"/>
            <a:r>
              <a:rPr lang="cs-CZ" sz="1200" dirty="0">
                <a:cs typeface="Times New Roman" panose="02020603050405020304" pitchFamily="18" charset="0"/>
              </a:rPr>
              <a:t>tři typy zástavby, Olomouc, výsledná hodnota ze série 24 měření pro každý typ zástavby v období 09/2008 až 08/2010, </a:t>
            </a:r>
            <a:r>
              <a:rPr lang="cs-CZ" sz="1200" dirty="0" err="1">
                <a:cs typeface="Times New Roman" panose="02020603050405020304" pitchFamily="18" charset="0"/>
              </a:rPr>
              <a:t>VaV</a:t>
            </a:r>
            <a:r>
              <a:rPr lang="cs-CZ" sz="1200" dirty="0">
                <a:cs typeface="Times New Roman" panose="02020603050405020304" pitchFamily="18" charset="0"/>
              </a:rPr>
              <a:t> SP/2f1/166/08</a:t>
            </a:r>
          </a:p>
          <a:p>
            <a:pPr marL="285750" lvl="0" indent="-285750"/>
            <a:r>
              <a:rPr lang="cs-CZ" sz="1200" dirty="0">
                <a:cs typeface="Times New Roman" panose="02020603050405020304" pitchFamily="18" charset="0"/>
              </a:rPr>
              <a:t>dva typy zástavby, Jihlava, rozbor pro každou zástavbu v roce 2012, EAV- BOKU Vídeň</a:t>
            </a:r>
            <a:r>
              <a:rPr lang="cs-CZ" sz="1200" dirty="0" smtClean="0">
                <a:cs typeface="Times New Roman" panose="02020603050405020304" pitchFamily="18" charset="0"/>
              </a:rPr>
              <a:t>.</a:t>
            </a:r>
          </a:p>
          <a:p>
            <a:pPr marL="285750" lvl="0" indent="-285750"/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Ukázka </a:t>
            </a:r>
            <a:r>
              <a:rPr lang="cs-CZ" sz="1200" dirty="0">
                <a:cs typeface="Times New Roman" panose="02020603050405020304" pitchFamily="18" charset="0"/>
              </a:rPr>
              <a:t>složení SKO pro různé typy zástavby je uvedena (zdroj: </a:t>
            </a:r>
            <a:r>
              <a:rPr lang="cs-CZ" sz="1200" dirty="0" err="1">
                <a:cs typeface="Times New Roman" panose="02020603050405020304" pitchFamily="18" charset="0"/>
              </a:rPr>
              <a:t>VaV</a:t>
            </a:r>
            <a:r>
              <a:rPr lang="cs-CZ" sz="1200" dirty="0">
                <a:cs typeface="Times New Roman" panose="02020603050405020304" pitchFamily="18" charset="0"/>
              </a:rPr>
              <a:t>/SP/2f1/132/08)</a:t>
            </a:r>
          </a:p>
          <a:p>
            <a:pPr marL="285750" lvl="0" indent="-285750"/>
            <a:endParaRPr lang="cs-CZ" sz="1200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96641"/>
              </p:ext>
            </p:extLst>
          </p:nvPr>
        </p:nvGraphicFramePr>
        <p:xfrm>
          <a:off x="1575435" y="3885423"/>
          <a:ext cx="5897880" cy="1678940"/>
        </p:xfrm>
        <a:graphic>
          <a:graphicData uri="http://schemas.openxmlformats.org/drawingml/2006/table">
            <a:tbl>
              <a:tblPr firstRow="1" firstCol="1" bandRow="1"/>
              <a:tblGrid>
                <a:gridCol w="1356360"/>
                <a:gridCol w="1513840"/>
                <a:gridCol w="1513840"/>
                <a:gridCol w="1513840"/>
              </a:tblGrid>
              <a:tr h="31877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Frakce</a:t>
                      </a:r>
                      <a:r>
                        <a:rPr lang="en-US" sz="800" b="1" dirty="0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800" b="1" dirty="0" err="1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nad</a:t>
                      </a:r>
                      <a:r>
                        <a:rPr lang="en-US" sz="800" b="1" dirty="0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40 mm</a:t>
                      </a:r>
                      <a:endParaRPr lang="cs-CZ" sz="800" b="1" dirty="0">
                        <a:solidFill>
                          <a:srgbClr val="80808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Centrálně</a:t>
                      </a:r>
                      <a:r>
                        <a:rPr lang="en-US" sz="800" b="1" dirty="0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800" b="1" dirty="0" err="1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vytápěná</a:t>
                      </a:r>
                      <a:r>
                        <a:rPr lang="en-US" sz="800" b="1" dirty="0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800" b="1" dirty="0" err="1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zástavba</a:t>
                      </a:r>
                      <a:endParaRPr lang="cs-CZ" sz="800" b="1" dirty="0">
                        <a:solidFill>
                          <a:srgbClr val="80808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Lokálně vytápěná zástavba</a:t>
                      </a:r>
                      <a:endParaRPr lang="cs-CZ" sz="800" b="1">
                        <a:solidFill>
                          <a:srgbClr val="80808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80808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Smíšená zábava</a:t>
                      </a:r>
                      <a:endParaRPr lang="cs-CZ" sz="800" b="1">
                        <a:solidFill>
                          <a:srgbClr val="80808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3505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Papír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16,2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6,4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18,6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25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Plast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14,1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7,9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14,4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Sklo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6,4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2,3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6,7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Kovy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2,4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2,2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Biologický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21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12,6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24,7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Textil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6,3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2,5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4,6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3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Minerální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5,6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0,8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5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extrémních hodnot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769322"/>
              </p:ext>
            </p:extLst>
          </p:nvPr>
        </p:nvGraphicFramePr>
        <p:xfrm>
          <a:off x="1651794" y="2738758"/>
          <a:ext cx="5822950" cy="688975"/>
        </p:xfrm>
        <a:graphic>
          <a:graphicData uri="http://schemas.openxmlformats.org/drawingml/2006/table">
            <a:tbl>
              <a:tblPr firstRow="1" firstCol="1" bandRow="1"/>
              <a:tblGrid>
                <a:gridCol w="653415"/>
                <a:gridCol w="653415"/>
                <a:gridCol w="653415"/>
                <a:gridCol w="653415"/>
                <a:gridCol w="654050"/>
                <a:gridCol w="814070"/>
                <a:gridCol w="1051560"/>
                <a:gridCol w="689610"/>
              </a:tblGrid>
              <a:tr h="2952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2013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Testovací hodnota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Kritická hodnota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Závěr</a:t>
                      </a:r>
                      <a:endParaRPr lang="cs-CZ" sz="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120 908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26 809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21 863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24 645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25 561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0,95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0,78</a:t>
                      </a:r>
                      <a:endParaRPr lang="cs-CZ" sz="8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1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chyba</a:t>
                      </a:r>
                      <a:endParaRPr lang="cs-CZ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28625" y="2215677"/>
            <a:ext cx="841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Údaje o produkci SKO (k. č. 200301) z databáze ISOH pro ORP Mladá Boleslav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46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94F71"/>
                </a:solidFill>
              </a:rPr>
              <a:t>Odhad složení SKO v roce 2009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022" y="2973575"/>
            <a:ext cx="3084843" cy="226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788" y="2625724"/>
            <a:ext cx="2232025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122670"/>
              </p:ext>
            </p:extLst>
          </p:nvPr>
        </p:nvGraphicFramePr>
        <p:xfrm>
          <a:off x="1543472" y="1491794"/>
          <a:ext cx="4982210" cy="753110"/>
        </p:xfrm>
        <a:graphic>
          <a:graphicData uri="http://schemas.openxmlformats.org/drawingml/2006/table">
            <a:tbl>
              <a:tblPr firstRow="1" firstCol="1" bandRow="1"/>
              <a:tblGrid>
                <a:gridCol w="2182495"/>
                <a:gridCol w="689610"/>
                <a:gridCol w="689610"/>
                <a:gridCol w="689610"/>
                <a:gridCol w="730885"/>
              </a:tblGrid>
              <a:tr h="351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Typ </a:t>
                      </a:r>
                      <a:r>
                        <a:rPr lang="cs-CZ" sz="10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zástavby v ČR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(počet obyv. na jedno č. p.)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0–8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8–30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30–60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60–1200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378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000" b="0">
                          <a:effectLst/>
                          <a:latin typeface="Arial"/>
                          <a:ea typeface="Times New Roman"/>
                          <a:cs typeface="Arial"/>
                        </a:rPr>
                        <a:t>Procentuální zastoupení</a:t>
                      </a:r>
                      <a:endParaRPr lang="cs-CZ" sz="10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51,7 %</a:t>
                      </a:r>
                      <a:endParaRPr lang="cs-CZ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20,3 %</a:t>
                      </a:r>
                      <a:endParaRPr lang="cs-CZ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17,8 %</a:t>
                      </a:r>
                      <a:endParaRPr lang="cs-CZ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cs-CZ" sz="1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10,3 %</a:t>
                      </a:r>
                      <a:endParaRPr lang="cs-CZ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5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094F71"/>
                </a:solidFill>
              </a:rPr>
              <a:t>Odhad složení SKO v roce </a:t>
            </a:r>
            <a:r>
              <a:rPr lang="cs-CZ" sz="3200" dirty="0" smtClean="0">
                <a:solidFill>
                  <a:srgbClr val="094F71"/>
                </a:solidFill>
              </a:rPr>
              <a:t>2009 - 2013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Produkce se mění v souladu s celkovou změnou KO (zde myšleno jako součet vybraných složek KO</a:t>
            </a:r>
            <a:r>
              <a:rPr lang="cs-CZ" dirty="0" smtClean="0"/>
              <a:t>).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2" y="4043540"/>
            <a:ext cx="2534523" cy="163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71475" y="2724150"/>
            <a:ext cx="67537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Celkové množství papíru je dáno změnou produkce KO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Množství </a:t>
            </a:r>
            <a:r>
              <a:rPr lang="cs-CZ" sz="2000" dirty="0"/>
              <a:t>tříděného sběru je </a:t>
            </a:r>
            <a:r>
              <a:rPr lang="cs-CZ" sz="2000" dirty="0" smtClean="0"/>
              <a:t>známo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Množství papíru v SKO je dopočítáno jako rozdíl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5251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584" y="0"/>
            <a:ext cx="8445379" cy="1206500"/>
          </a:xfrm>
        </p:spPr>
        <p:txBody>
          <a:bodyPr>
            <a:normAutofit/>
          </a:bodyPr>
          <a:lstStyle/>
          <a:p>
            <a:pPr lvl="0"/>
            <a:r>
              <a:rPr lang="cs-CZ" sz="3200" dirty="0">
                <a:solidFill>
                  <a:srgbClr val="094F71"/>
                </a:solidFill>
              </a:rPr>
              <a:t>Analýza trendu do roku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21530" y="908625"/>
                <a:ext cx="8445379" cy="455295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sz="1600" dirty="0"/>
                  <a:t>Uvažované modely jsou následující:</a:t>
                </a:r>
              </a:p>
              <a:p>
                <a:pPr lvl="0">
                  <a:spcBef>
                    <a:spcPts val="600"/>
                  </a:spcBef>
                </a:pPr>
                <a:r>
                  <a:rPr lang="cs-CZ" sz="1600" dirty="0"/>
                  <a:t>p</a:t>
                </a:r>
                <a:r>
                  <a:rPr lang="cs-CZ" sz="1600" dirty="0" smtClean="0"/>
                  <a:t>oslední </a:t>
                </a:r>
                <a:r>
                  <a:rPr lang="cs-CZ" sz="1600" dirty="0"/>
                  <a:t>uvedená hodnota – rok </a:t>
                </a:r>
                <a:r>
                  <a:rPr lang="cs-CZ" sz="1600" dirty="0" smtClean="0"/>
                  <a:t>2013</a:t>
                </a:r>
                <a:endParaRPr lang="cs-CZ" sz="1600" dirty="0"/>
              </a:p>
              <a:p>
                <a:pPr lvl="0">
                  <a:spcBef>
                    <a:spcPts val="600"/>
                  </a:spcBef>
                </a:pPr>
                <a:r>
                  <a:rPr lang="cs-CZ" sz="1600" dirty="0"/>
                  <a:t>h</a:t>
                </a:r>
                <a:r>
                  <a:rPr lang="cs-CZ" sz="1600" dirty="0" smtClean="0"/>
                  <a:t>odnota </a:t>
                </a:r>
                <a:r>
                  <a:rPr lang="cs-CZ" sz="1600" dirty="0"/>
                  <a:t>z analýzy trendu pro rok </a:t>
                </a:r>
                <a:r>
                  <a:rPr lang="cs-CZ" sz="1600" dirty="0" smtClean="0"/>
                  <a:t>2024</a:t>
                </a:r>
                <a:endParaRPr lang="cs-CZ" sz="1600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cs-CZ" sz="1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sz="1600" dirty="0"/>
                  <a:t>Pro trend </a:t>
                </a:r>
                <a:r>
                  <a:rPr lang="cs-CZ" sz="1600" dirty="0" smtClean="0"/>
                  <a:t>byla </a:t>
                </a:r>
                <a:r>
                  <a:rPr lang="cs-CZ" sz="1600" dirty="0"/>
                  <a:t>uvažována mocninná funkce, která je tvaru</a:t>
                </a:r>
                <a:r>
                  <a:rPr lang="cs-CZ" sz="1600" dirty="0" smtClean="0"/>
                  <a:t>:</a:t>
                </a:r>
                <a:r>
                  <a:rPr lang="cs-CZ" sz="1600" dirty="0"/>
                  <a:t> </a:t>
                </a:r>
              </a:p>
              <a:p>
                <a:pPr marL="0" indent="0" algn="ctr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cs-CZ" sz="1600" i="1">
                        <a:latin typeface="Cambria Math"/>
                      </a:rPr>
                      <m:t>𝑦</m:t>
                    </m:r>
                    <m:r>
                      <a:rPr lang="cs-CZ" sz="1600">
                        <a:latin typeface="Cambria Math"/>
                      </a:rPr>
                      <m:t>=</m:t>
                    </m:r>
                    <m:r>
                      <a:rPr lang="cs-CZ" sz="1600" i="1">
                        <a:latin typeface="Cambria Math"/>
                      </a:rPr>
                      <m:t>𝑎</m:t>
                    </m:r>
                    <m:r>
                      <a:rPr lang="cs-CZ" sz="1600">
                        <a:latin typeface="Cambria Math"/>
                      </a:rPr>
                      <m:t>+</m:t>
                    </m:r>
                    <m:r>
                      <a:rPr lang="cs-CZ" sz="1600" i="1"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cs-CZ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sz="16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1600" i="1">
                            <a:latin typeface="Cambria Math"/>
                          </a:rPr>
                          <m:t>𝑐</m:t>
                        </m:r>
                      </m:sup>
                    </m:sSup>
                    <m:r>
                      <a:rPr lang="cs-CZ" sz="1600">
                        <a:latin typeface="Cambria Math"/>
                      </a:rPr>
                      <m:t>,</m:t>
                    </m:r>
                  </m:oMath>
                </a14:m>
                <a:r>
                  <a:rPr lang="cs-CZ" sz="1600" dirty="0"/>
                  <a:t> 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sz="1600" dirty="0"/>
                  <a:t>kde koeficienty </a:t>
                </a:r>
                <a:r>
                  <a:rPr lang="cs-CZ" sz="1600" i="1" dirty="0"/>
                  <a:t>a, b, c</a:t>
                </a:r>
                <a:r>
                  <a:rPr lang="cs-CZ" sz="1600" dirty="0"/>
                  <a:t> vychází z minimalizace čtverců odchylek (rozdíl mezi daty a modelem – metoda nejmenších čtverců MNČ</a:t>
                </a:r>
                <a:r>
                  <a:rPr lang="cs-CZ" sz="1600" dirty="0" smtClean="0"/>
                  <a:t>).</a:t>
                </a:r>
                <a:r>
                  <a:rPr lang="cs-CZ" sz="1600" dirty="0"/>
                  <a:t> 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1530" y="908625"/>
                <a:ext cx="8445379" cy="4552950"/>
              </a:xfrm>
              <a:blipFill rotWithShape="1">
                <a:blip r:embed="rId2"/>
                <a:stretch>
                  <a:fillRect l="-433" t="-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3348038"/>
            <a:ext cx="6243638" cy="310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68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ecna_sablona_prezentace_UPI_FSI_VUT__CS__format_16-9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1" id="{FF4BE892-2CC0-420D-AE55-5AF0C38A218A}" vid="{9AED615F-87F5-4290-A213-D41FB2D2F36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obecna_sablona_prezentace_UPI_FSI_VUT__CS__format_16-9</Template>
  <TotalTime>2052</TotalTime>
  <Words>825</Words>
  <Application>Microsoft Office PowerPoint</Application>
  <PresentationFormat>Vlastní</PresentationFormat>
  <Paragraphs>237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obecna_sablona_prezentace_UPI_FSI_VUT__CS__format_16-9</vt:lpstr>
      <vt:lpstr>Pokrok ve vývoji nástroje pro predikci produkce a složení komunálních odpadů</vt:lpstr>
      <vt:lpstr>Studie: Příprava podkladů pro oblast podpory odpadového hospodářství 2014 až 2020 </vt:lpstr>
      <vt:lpstr>Datová základna - odpady</vt:lpstr>
      <vt:lpstr>Postup prognózy produkce</vt:lpstr>
      <vt:lpstr>Rozbory odpadů v období kolem roku 2009</vt:lpstr>
      <vt:lpstr>Identifikace extrémních hodnot</vt:lpstr>
      <vt:lpstr>Odhad složení SKO v roce 2009</vt:lpstr>
      <vt:lpstr>Odhad složení SKO v roce 2009 - 2013</vt:lpstr>
      <vt:lpstr>Analýza trendu do roku 2024</vt:lpstr>
      <vt:lpstr>Možné přístupy k prognóze produkce odpadů</vt:lpstr>
      <vt:lpstr>Ukázka detailního pohledu na prognózu NO</vt:lpstr>
      <vt:lpstr>Ukázka detailního pohledu na prognózu BRKO</vt:lpstr>
      <vt:lpstr>Uvažované parametry a rovnice pro KO</vt:lpstr>
      <vt:lpstr>Výhled produkce SKO v ČR ze systému obce</vt:lpstr>
      <vt:lpstr>Výhled množství papíru v ČR (systém obce)</vt:lpstr>
      <vt:lpstr>Výhled množství plastu v ČR (systém obce)</vt:lpstr>
      <vt:lpstr>Sumarizace výsledků analýzy vybraných složek KO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Pavlas</dc:creator>
  <cp:lastModifiedBy>Radovan Šomplák</cp:lastModifiedBy>
  <cp:revision>97</cp:revision>
  <dcterms:created xsi:type="dcterms:W3CDTF">2016-02-12T09:09:44Z</dcterms:created>
  <dcterms:modified xsi:type="dcterms:W3CDTF">2016-03-17T07:37:17Z</dcterms:modified>
</cp:coreProperties>
</file>