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70" r:id="rId5"/>
    <p:sldId id="287" r:id="rId6"/>
    <p:sldId id="288" r:id="rId7"/>
    <p:sldId id="289" r:id="rId8"/>
    <p:sldId id="292" r:id="rId9"/>
    <p:sldId id="290" r:id="rId10"/>
    <p:sldId id="294" r:id="rId11"/>
    <p:sldId id="296" r:id="rId12"/>
    <p:sldId id="297" r:id="rId13"/>
    <p:sldId id="298" r:id="rId14"/>
    <p:sldId id="300" r:id="rId15"/>
    <p:sldId id="299" r:id="rId16"/>
    <p:sldId id="293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025198"/>
    <a:srgbClr val="F8771D"/>
    <a:srgbClr val="C0C0C0"/>
    <a:srgbClr val="83CA66"/>
    <a:srgbClr val="000000"/>
    <a:srgbClr val="BBE5B9"/>
    <a:srgbClr val="58F13F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97" d="100"/>
          <a:sy n="97" d="100"/>
        </p:scale>
        <p:origin x="7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AFF6C-1FCA-4C2E-BA9F-58725187FE81}" type="datetimeFigureOut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05FB1-CC20-4BE9-9392-E888728946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5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2A04F-793D-41BB-A661-E035D42B0305}" type="slidenum">
              <a:rPr lang="cs-CZ" smtClean="0"/>
              <a:pPr/>
              <a:t>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073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1186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625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68688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8153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42342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74749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8029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351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0746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8191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3787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2941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5907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1700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0070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AD90-4B1E-4A8C-8674-990579BC7A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5DB1-BAF5-49D3-B399-E349920E6B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43F2-5F69-48BF-B478-C8306D1CA2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40EC-C3BB-4072-B4B0-C5E9956D1C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095A-1823-4E22-A3FF-37A743DD87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09BF-5C89-4A13-9B55-64BCA584FE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62803-B4C8-4635-8ABF-5516636C20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E81-AFCD-4FDC-AD0E-3CA66F4197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7C71-A314-4308-9A6C-4E10D833EB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7435-565E-4A68-A8B9-EF62AC9A9B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398C-A928-4647-A5B3-D823878817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132565-E162-4805-9D16-949852BA78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844823"/>
            <a:ext cx="9144000" cy="1296145"/>
          </a:xfrm>
          <a:prstGeom prst="rect">
            <a:avLst/>
          </a:prstGeom>
          <a:gradFill>
            <a:gsLst>
              <a:gs pos="0">
                <a:schemeClr val="accent1">
                  <a:alpha val="39000"/>
                  <a:lumMod val="97000"/>
                  <a:lumOff val="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067944" y="4660098"/>
            <a:ext cx="5221287" cy="792163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Biodegradabilní materiály</a:t>
            </a:r>
            <a:endParaRPr lang="es-E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35496" y="4797152"/>
            <a:ext cx="3816424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Doc. Mgr. Marek Koutný, 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Ph.D.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3" y="1993507"/>
            <a:ext cx="9144000" cy="1008112"/>
          </a:xfrm>
          <a:prstGeom prst="rect">
            <a:avLst/>
          </a:prstGeom>
          <a:solidFill>
            <a:srgbClr val="83CA6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985956"/>
            <a:ext cx="89289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8771D"/>
                </a:solidFill>
                <a:latin typeface="Comic Sans MS" panose="030F0702030302020204" pitchFamily="66" charset="0"/>
              </a:rPr>
              <a:t>Universita Tomáše Bati ve Zlíně</a:t>
            </a:r>
          </a:p>
          <a:p>
            <a:r>
              <a:rPr lang="cs-CZ" sz="2000" b="1" dirty="0" smtClean="0">
                <a:solidFill>
                  <a:srgbClr val="025198"/>
                </a:solidFill>
                <a:latin typeface="Comic Sans MS" panose="030F0702030302020204" pitchFamily="66" charset="0"/>
              </a:rPr>
              <a:t>Fakulta technologická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Ústav inženýrství ochrany životního prostředí</a:t>
            </a:r>
            <a:endParaRPr lang="cs-CZ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6"/>
          <p:cNvSpPr>
            <a:spLocks noGrp="1"/>
          </p:cNvSpPr>
          <p:nvPr>
            <p:ph type="title"/>
          </p:nvPr>
        </p:nvSpPr>
        <p:spPr>
          <a:xfrm>
            <a:off x="45556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Konvenční polymery s </a:t>
            </a:r>
            <a:r>
              <a:rPr lang="cs-CZ" sz="36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prooxidanty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cs-CZ" sz="36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57200" y="1417638"/>
            <a:ext cx="6851104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Technologicky zvládnuto (LDPE, HDPE?, PP?)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Možnost programování degradace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Obsah těžkých kovů není problém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Nevyřešená otázka biodegradace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Současnost = pokles zájmu o technologii</a:t>
            </a:r>
          </a:p>
        </p:txBody>
      </p:sp>
      <p:pic>
        <p:nvPicPr>
          <p:cNvPr id="23" name="Picture 7" descr="PE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1" r="18511" b="13370"/>
          <a:stretch/>
        </p:blipFill>
        <p:spPr bwMode="auto">
          <a:xfrm>
            <a:off x="455560" y="3861047"/>
            <a:ext cx="2065594" cy="19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8" descr="PEdegr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2" r="12960" b="13013"/>
          <a:stretch/>
        </p:blipFill>
        <p:spPr>
          <a:xfrm>
            <a:off x="3680471" y="3861047"/>
            <a:ext cx="2065594" cy="19991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2915816" y="4860613"/>
            <a:ext cx="369993" cy="61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Terminologie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Biodegradabilní</a:t>
            </a:r>
            <a:endParaRPr lang="cs-CZ" sz="24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Kompostovatelné</a:t>
            </a:r>
            <a:endParaRPr lang="cs-CZ" sz="24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Mineralizace Biopolymer</a:t>
            </a: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bioplast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bio-</a:t>
            </a:r>
            <a:r>
              <a:rPr lang="cs-CZ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based</a:t>
            </a: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polymer</a:t>
            </a:r>
            <a:endParaRPr lang="cs-CZ" sz="24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Environmentálně degradabilní/fragmentující, 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hydro-</a:t>
            </a: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bio)degradabilní, </a:t>
            </a:r>
            <a:r>
              <a:rPr lang="cs-CZ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oxo</a:t>
            </a: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-(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bio)degradabilní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Normy (ISO, ASTM, …;vs</a:t>
            </a: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listí, dřevo) </a:t>
            </a:r>
          </a:p>
          <a:p>
            <a:pPr eaLnBrk="1" hangingPunct="1"/>
            <a:endParaRPr lang="cs-CZ" sz="24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2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latin typeface="Comic Sans MS" panose="030F0702030302020204" pitchFamily="66" charset="0"/>
              </a:rPr>
              <a:t>Aplikace biodegradabilních materiálů</a:t>
            </a:r>
          </a:p>
        </p:txBody>
      </p:sp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Znovupoužití</a:t>
            </a:r>
          </a:p>
          <a:p>
            <a:pPr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Recyklace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Materiálová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Energetická</a:t>
            </a:r>
          </a:p>
          <a:p>
            <a:pPr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Biodegradace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Kompatibilita s materiálovými toky odpadů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Design vlastností podle aplikace</a:t>
            </a:r>
          </a:p>
        </p:txBody>
      </p:sp>
    </p:spTree>
    <p:extLst>
      <p:ext uri="{BB962C8B-B14F-4D97-AF65-F5344CB8AC3E}">
        <p14:creationId xmlns:p14="http://schemas.microsoft.com/office/powerpoint/2010/main" val="37835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Stabilita cca 1-2 měsíce na poli, odolnost vůči vodě, větru, slunci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Dobré mechanické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Konec životního cyklu</a:t>
            </a:r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lvl="2" eaLnBrk="1" hangingPunct="1"/>
            <a:r>
              <a:rPr lang="cs-CZ" sz="20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: Sběr, kompostování, fragmentace (týden), biodegradace (měsíce)</a:t>
            </a:r>
          </a:p>
          <a:p>
            <a:pPr lvl="2" eaLnBrk="1" hangingPunct="1"/>
            <a:r>
              <a:rPr lang="cs-CZ" sz="20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adB</a:t>
            </a:r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: Zaorání, fragmentace, biodegradace v půdě (rok)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Aplikace I.: Mulčovací 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fólie</a:t>
            </a:r>
            <a:endParaRPr lang="cs-CZ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347" y="4414196"/>
            <a:ext cx="2342375" cy="17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5943" y="4414196"/>
            <a:ext cx="1463769" cy="17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 cstate="print"/>
          <a:srcRect b="9520"/>
          <a:stretch/>
        </p:blipFill>
        <p:spPr bwMode="auto">
          <a:xfrm>
            <a:off x="4240963" y="4414196"/>
            <a:ext cx="2564809" cy="17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722" y="4414196"/>
            <a:ext cx="2785943" cy="17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Stabilita alespoň rok při skladování v suchu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Dobré mechanické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Konec životního cyklu</a:t>
            </a:r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lvl="2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Sběr, kompostování, fragmentace (týden), biodegradace (měsíce)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Aplikace 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II.: Pytle na bioodpad</a:t>
            </a:r>
            <a:endParaRPr lang="cs-CZ" dirty="0"/>
          </a:p>
        </p:txBody>
      </p:sp>
      <p:pic>
        <p:nvPicPr>
          <p:cNvPr id="11266" name="Picture 2" descr="http://www.blueskiesrecycling.com/media/catalog/product/cache/1/image/9df78eab33525d08d6e5fb8d27136e95/e/c/ecosafe_compostable_bag_64_gallon_per_roll_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827724"/>
            <a:ext cx="2971800" cy="23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725"/>
            <a:ext cx="3980237" cy="21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packaging-gateway.com/contractor_images/tpbi/3-compostable-bag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37" y="3827725"/>
            <a:ext cx="2143894" cy="21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adpis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Závěr - Perspektivy</a:t>
            </a:r>
          </a:p>
        </p:txBody>
      </p:sp>
      <p:sp>
        <p:nvSpPr>
          <p:cNvPr id="14" name="Zástupný symbol pro obsah 7"/>
          <p:cNvSpPr>
            <a:spLocks noGrp="1"/>
          </p:cNvSpPr>
          <p:nvPr>
            <p:ph idx="1"/>
          </p:nvPr>
        </p:nvSpPr>
        <p:spPr>
          <a:xfrm>
            <a:off x="457200" y="139117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Zlepšení vlastností pomocí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-směsí s dalšími polymery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-řízenou morfologií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-plniva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-aditiva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Materiály s definovanou dobou života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Cena? 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Obnovitelné zdroje?</a:t>
            </a:r>
          </a:p>
        </p:txBody>
      </p:sp>
    </p:spTree>
    <p:extLst>
      <p:ext uri="{BB962C8B-B14F-4D97-AF65-F5344CB8AC3E}">
        <p14:creationId xmlns:p14="http://schemas.microsoft.com/office/powerpoint/2010/main" val="37032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8" t="1173" r="1554" b="53122"/>
          <a:stretch/>
        </p:blipFill>
        <p:spPr>
          <a:xfrm>
            <a:off x="6006352" y="-17848"/>
            <a:ext cx="3137647" cy="281483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51719" r="1113" b="3507"/>
          <a:stretch/>
        </p:blipFill>
        <p:spPr>
          <a:xfrm>
            <a:off x="6006351" y="3422274"/>
            <a:ext cx="3137649" cy="28642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8"/>
            <a:ext cx="3137646" cy="274311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254" r="50950" b="53550"/>
          <a:stretch/>
        </p:blipFill>
        <p:spPr>
          <a:xfrm>
            <a:off x="3134884" y="-11208"/>
            <a:ext cx="2874232" cy="280819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51296" r="50901" b="3726"/>
          <a:stretch/>
        </p:blipFill>
        <p:spPr>
          <a:xfrm>
            <a:off x="0" y="3429000"/>
            <a:ext cx="3132119" cy="285749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6" t="35033" r="666" b="37124"/>
          <a:stretch/>
        </p:blipFill>
        <p:spPr>
          <a:xfrm>
            <a:off x="3132119" y="3422274"/>
            <a:ext cx="2874232" cy="2864226"/>
          </a:xfrm>
          <a:prstGeom prst="rect">
            <a:avLst/>
          </a:prstGeom>
        </p:spPr>
      </p:pic>
      <p:sp>
        <p:nvSpPr>
          <p:cNvPr id="20" name="TextovéPole 5"/>
          <p:cNvSpPr txBox="1">
            <a:spLocks noChangeArrowheads="1"/>
          </p:cNvSpPr>
          <p:nvPr/>
        </p:nvSpPr>
        <p:spPr bwMode="auto">
          <a:xfrm>
            <a:off x="0" y="2712064"/>
            <a:ext cx="9143999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Děkuji za pozornost</a:t>
            </a:r>
            <a:endParaRPr lang="cs-CZ" sz="48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Ústav inženýrství ochrany životního prostředí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8338337" cy="2188371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Biodegradabilita látek a materiálů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Půda, kompostování, voda, sedimenty, anaerobní (skládky)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Mikrobiologie biodegradace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Změny materiálových vlastností při biodegradaci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Zaloha\Dokumenty26042010\PUBLIKACE\PEdegrad\Clermont2008Presentation\korzika2008 008.jpg"/>
          <p:cNvPicPr>
            <a:picLocks noChangeAspect="1" noChangeArrowheads="1"/>
          </p:cNvPicPr>
          <p:nvPr/>
        </p:nvPicPr>
        <p:blipFill rotWithShape="1">
          <a:blip r:embed="rId5" cstate="print"/>
          <a:srcRect l="24073" r="8415"/>
          <a:stretch/>
        </p:blipFill>
        <p:spPr bwMode="auto">
          <a:xfrm>
            <a:off x="7668344" y="3360236"/>
            <a:ext cx="1475656" cy="25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Zaloha\Dokumenty26042010\PUBLIKACE\PEdegrad\Clermont2008Presentation\korzika2008 001.jpg"/>
          <p:cNvPicPr>
            <a:picLocks noChangeAspect="1" noChangeArrowheads="1"/>
          </p:cNvPicPr>
          <p:nvPr/>
        </p:nvPicPr>
        <p:blipFill rotWithShape="1">
          <a:blip r:embed="rId6" cstate="print"/>
          <a:srcRect l="5699" r="4053"/>
          <a:stretch/>
        </p:blipFill>
        <p:spPr bwMode="auto">
          <a:xfrm>
            <a:off x="2157623" y="3364417"/>
            <a:ext cx="2474847" cy="25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5229"/>
          <a:stretch/>
        </p:blipFill>
        <p:spPr>
          <a:xfrm>
            <a:off x="4644008" y="3373268"/>
            <a:ext cx="3024336" cy="2573571"/>
          </a:xfrm>
          <a:prstGeom prst="rect">
            <a:avLst/>
          </a:prstGeom>
        </p:spPr>
      </p:pic>
      <p:pic>
        <p:nvPicPr>
          <p:cNvPr id="11" name="Picture 3" descr="F:\Zaloha\Dokumenty26042010\PUBLIKACE\PEdegrad\Clermont2008Presentation\korzika2008 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64418"/>
            <a:ext cx="2171488" cy="258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0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Biodegradabilní materiály - rozdělení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8338337" cy="247640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Syntetické, z petrochemických zdrojů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 obnovitelných  zdrojů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Monomer z OZ, chemická polymerace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Biotechnologická produkce polymeru</a:t>
            </a:r>
          </a:p>
          <a:p>
            <a:pPr eaLnBrk="1" hangingPunct="1"/>
            <a:r>
              <a:rPr lang="cs-CZ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Prooxidanty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pro konvenční polymery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Kombinace, směsi, aditiva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8" t="1173" r="1554" b="53122"/>
          <a:stretch/>
        </p:blipFill>
        <p:spPr>
          <a:xfrm>
            <a:off x="338118" y="3789040"/>
            <a:ext cx="3768893" cy="23597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51719" r="1113" b="3507"/>
          <a:stretch/>
        </p:blipFill>
        <p:spPr>
          <a:xfrm>
            <a:off x="4719467" y="3789039"/>
            <a:ext cx="3703906" cy="235971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267077" y="4725143"/>
            <a:ext cx="9361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203181" y="3789039"/>
            <a:ext cx="1516286" cy="936104"/>
          </a:xfrm>
          <a:prstGeom prst="line">
            <a:avLst/>
          </a:prstGeom>
          <a:ln w="28575">
            <a:solidFill>
              <a:srgbClr val="8E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03181" y="5517231"/>
            <a:ext cx="1516286" cy="631519"/>
          </a:xfrm>
          <a:prstGeom prst="line">
            <a:avLst/>
          </a:prstGeom>
          <a:ln w="28575">
            <a:solidFill>
              <a:srgbClr val="8E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reviews.123rf.com/images/molekuul/molekuul1312/molekuul131200022/24396745-Polylactic-acid-PLA-polylactide-bioplastic-chemical-structure-Compostable-polymer-used-in-medical-im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2" y="1593793"/>
            <a:ext cx="3621088" cy="24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457200" y="0"/>
            <a:ext cx="8023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Polymléčná</a:t>
            </a:r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-kyselina, (PLA)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Nerozpustný ve vodě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nepolární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Obvykle nízká </a:t>
            </a:r>
            <a:r>
              <a:rPr lang="cs-CZ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krystalinita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Křehký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charset="0"/>
              </a:rPr>
              <a:t>~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5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%)</a:t>
            </a:r>
          </a:p>
          <a:p>
            <a:pPr eaLnBrk="1" hangingPunct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m, 160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°C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Tg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58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°C</a:t>
            </a:r>
            <a:endParaRPr lang="cs-CZ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Příznivá cena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Masová produkce z obnovitelných zdrojů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Biodegradace v kompostu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Poly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(butylen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adipát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cs-CZ" sz="3200" i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co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tereftalát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), (PBAT)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Nerozpustný ve vodě, nepolární</a:t>
            </a:r>
          </a:p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Relativně vysoká </a:t>
            </a:r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krystalinita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(~30%)</a:t>
            </a:r>
          </a:p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Pružný (&gt;400%)</a:t>
            </a:r>
          </a:p>
          <a:p>
            <a:pPr eaLnBrk="1" hangingPunct="1"/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Tm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120 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°C</a:t>
            </a:r>
            <a:endParaRPr lang="cs-CZ" sz="28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Tg, -30 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°C</a:t>
            </a:r>
          </a:p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Biodegradace v kompostu x půdě</a:t>
            </a:r>
            <a:endParaRPr lang="cs-CZ" sz="28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184" y="2793032"/>
            <a:ext cx="5989034" cy="9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DOKUMENTY\diplomky\DP201011\Pis\Termofilní aktinomycety 2011\P124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50407"/>
            <a:ext cx="2500312" cy="17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8" descr="H:\Ecoflex\Nová složka\Bratcice2\Safranin Bratčice\50d_Br_600xSaf1.ti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2" y="4350406"/>
            <a:ext cx="2359720" cy="17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2"/>
          <p:cNvPicPr>
            <a:picLocks noChangeAspect="1" noChangeArrowheads="1"/>
          </p:cNvPicPr>
          <p:nvPr/>
        </p:nvPicPr>
        <p:blipFill rotWithShape="1">
          <a:blip r:embed="rId8" cstate="print"/>
          <a:srcRect b="10045"/>
          <a:stretch/>
        </p:blipFill>
        <p:spPr bwMode="auto">
          <a:xfrm>
            <a:off x="4860032" y="4353901"/>
            <a:ext cx="2232248" cy="175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8"/>
          <p:cNvPicPr/>
          <p:nvPr/>
        </p:nvPicPr>
        <p:blipFill rotWithShape="1">
          <a:blip r:embed="rId9" cstate="print"/>
          <a:srcRect b="10020"/>
          <a:stretch/>
        </p:blipFill>
        <p:spPr bwMode="auto">
          <a:xfrm>
            <a:off x="7092280" y="4350405"/>
            <a:ext cx="2051720" cy="17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4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2564904"/>
            <a:ext cx="459105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Další materiály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Polybutylensukcinát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(PBS)</a:t>
            </a:r>
          </a:p>
          <a:p>
            <a:pPr eaLnBrk="1" hangingPunct="1"/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Poly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(butylen </a:t>
            </a:r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sukcinát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-co-</a:t>
            </a:r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adipát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), (PBSA)</a:t>
            </a:r>
          </a:p>
          <a:p>
            <a:pPr eaLnBrk="1" hangingPunct="1"/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Polykaprolakton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(PCL)</a:t>
            </a:r>
          </a:p>
          <a:p>
            <a:pPr marL="0" indent="0" eaLnBrk="1" hangingPunct="1">
              <a:buNone/>
            </a:pPr>
            <a:endParaRPr lang="cs-CZ" sz="28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Polyvinylalkohol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(PVA)</a:t>
            </a:r>
          </a:p>
          <a:p>
            <a:pPr eaLnBrk="1" hangingPunct="1"/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Polyhydroxybutyrát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valerát</a:t>
            </a:r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), (PHB) (PHVB)</a:t>
            </a: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65990"/>
              </p:ext>
            </p:extLst>
          </p:nvPr>
        </p:nvGraphicFramePr>
        <p:xfrm>
          <a:off x="1547664" y="4869160"/>
          <a:ext cx="5887144" cy="1071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Image" r:id="rId7" imgW="7187040" imgH="1307880" progId="Photoshop.Image.6">
                  <p:embed/>
                </p:oleObj>
              </mc:Choice>
              <mc:Fallback>
                <p:oleObj name="Image" r:id="rId7" imgW="7187040" imgH="1307880" progId="Photoshop.Image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4869160"/>
                        <a:ext cx="5887144" cy="1071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8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Dostupná biodegradabilní plniva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Škrob</a:t>
            </a:r>
          </a:p>
          <a:p>
            <a:pPr lvl="1"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plastifikace</a:t>
            </a:r>
          </a:p>
          <a:p>
            <a:pPr marL="0" indent="0" eaLnBrk="1" hangingPunct="1">
              <a:buNone/>
            </a:pPr>
            <a:endParaRPr lang="cs-CZ" sz="28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Celulóza</a:t>
            </a:r>
          </a:p>
          <a:p>
            <a:pPr lvl="1"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Moučka</a:t>
            </a:r>
          </a:p>
          <a:p>
            <a:pPr lvl="1"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Celulózová mikro a </a:t>
            </a:r>
            <a:r>
              <a:rPr lang="cs-CZ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nanovlákna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nanokrystaly</a:t>
            </a:r>
            <a:endParaRPr lang="cs-CZ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pubs.rsc.org/services/images/RSCpubs.ePlatform.Service.FreeContent.ImageService.svc/ImageService/Articleimage/2014/GC/c3gc41733f/c3gc41733f-f3_hi-r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10" y="4511296"/>
            <a:ext cx="3891316" cy="15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8/80/Amylopektin_Sessel.svg/2000px-Amylopektin_Sesse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54435"/>
            <a:ext cx="2575764" cy="20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.directindustry.com/images_di/photo-g/blown-film-extrusion-line-film-22926-23746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1528" r="2332" b="2280"/>
          <a:stretch/>
        </p:blipFill>
        <p:spPr bwMode="auto">
          <a:xfrm>
            <a:off x="4650352" y="1484784"/>
            <a:ext cx="4493647" cy="47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Nároky na reálný materiál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Zpracovatelské vlastnosti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Vyfukování filmů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Mechanické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Spotřebitelské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Biodegradabilita (normy)</a:t>
            </a:r>
          </a:p>
          <a:p>
            <a:pPr eaLnBrk="1" hangingPunct="1"/>
            <a:endParaRPr lang="cs-CZ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3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Kombinace, směsi, aditiva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Matrice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PLA, PBAT, PCL, PHB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Složky zlepšující zpracovatelské, mechanické, uživatelské vlastnosti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PBAT, PHB, aditiva, plniva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Plnivo - zvýšení % biodegradability, snížení ceny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Škrob, celulóza</a:t>
            </a: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8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37742</TotalTime>
  <Words>427</Words>
  <Application>Microsoft Office PowerPoint</Application>
  <PresentationFormat>Předvádění na obrazovce (4:3)</PresentationFormat>
  <Paragraphs>103</Paragraphs>
  <Slides>16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Diseño predeterminado</vt:lpstr>
      <vt:lpstr>Image</vt:lpstr>
      <vt:lpstr>Biodegradabilní materiály</vt:lpstr>
      <vt:lpstr>Ústav inženýrství ochrany životního prostředí</vt:lpstr>
      <vt:lpstr>Biodegradabilní materiály - rozdělení</vt:lpstr>
      <vt:lpstr>Prezentace aplikace PowerPoint</vt:lpstr>
      <vt:lpstr>Poly(butylen adipát-co-tereftalát), (PBAT)</vt:lpstr>
      <vt:lpstr>Další materiály</vt:lpstr>
      <vt:lpstr>Dostupná biodegradabilní plniva</vt:lpstr>
      <vt:lpstr>Nároky na reálný materiál</vt:lpstr>
      <vt:lpstr>Kombinace, směsi, aditiva</vt:lpstr>
      <vt:lpstr>Konvenční polymery s prooxidanty </vt:lpstr>
      <vt:lpstr>Terminologie</vt:lpstr>
      <vt:lpstr>Aplikace biodegradabilních materiálů</vt:lpstr>
      <vt:lpstr>Aplikace I.: Mulčovací fólie</vt:lpstr>
      <vt:lpstr>Aplikace II.: Pytle na bioodpad</vt:lpstr>
      <vt:lpstr>Závěr - Perspektivy</vt:lpstr>
      <vt:lpstr>Prezentace aplikace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Koutný Marek</cp:lastModifiedBy>
  <cp:revision>1863</cp:revision>
  <dcterms:created xsi:type="dcterms:W3CDTF">2010-05-23T14:28:12Z</dcterms:created>
  <dcterms:modified xsi:type="dcterms:W3CDTF">2016-03-15T09:05:00Z</dcterms:modified>
</cp:coreProperties>
</file>