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  <p:sldMasterId id="2147483696" r:id="rId4"/>
    <p:sldMasterId id="2147483708" r:id="rId5"/>
  </p:sldMasterIdLst>
  <p:sldIdLst>
    <p:sldId id="256" r:id="rId6"/>
    <p:sldId id="279" r:id="rId7"/>
    <p:sldId id="273" r:id="rId8"/>
    <p:sldId id="278" r:id="rId9"/>
    <p:sldId id="280" r:id="rId10"/>
    <p:sldId id="274" r:id="rId11"/>
    <p:sldId id="266" r:id="rId12"/>
    <p:sldId id="267" r:id="rId13"/>
    <p:sldId id="270" r:id="rId14"/>
    <p:sldId id="271" r:id="rId15"/>
    <p:sldId id="281" r:id="rId16"/>
    <p:sldId id="282" r:id="rId17"/>
    <p:sldId id="284" r:id="rId18"/>
    <p:sldId id="259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B1FF"/>
    <a:srgbClr val="00007A"/>
    <a:srgbClr val="FFD500"/>
    <a:srgbClr val="917E5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3F060-270F-B447-95DB-96A731C8F3A0}" type="datetimeFigureOut">
              <a:rPr lang="en-US" smtClean="0"/>
              <a:pPr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14FE-3A94-7746-B3D6-8101820667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589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3F060-270F-B447-95DB-96A731C8F3A0}" type="datetimeFigureOut">
              <a:rPr lang="en-US" smtClean="0"/>
              <a:pPr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14FE-3A94-7746-B3D6-8101820667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0674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3F060-270F-B447-95DB-96A731C8F3A0}" type="datetimeFigureOut">
              <a:rPr lang="en-US" smtClean="0"/>
              <a:pPr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14FE-3A94-7746-B3D6-8101820667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4343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3F060-270F-B447-95DB-96A731C8F3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14FE-3A94-7746-B3D6-8101820667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0055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3F060-270F-B447-95DB-96A731C8F3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14FE-3A94-7746-B3D6-8101820667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2931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3F060-270F-B447-95DB-96A731C8F3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14FE-3A94-7746-B3D6-8101820667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4899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3F060-270F-B447-95DB-96A731C8F3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14FE-3A94-7746-B3D6-8101820667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31583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3F060-270F-B447-95DB-96A731C8F3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14FE-3A94-7746-B3D6-8101820667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13436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3F060-270F-B447-95DB-96A731C8F3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14FE-3A94-7746-B3D6-8101820667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93466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3F060-270F-B447-95DB-96A731C8F3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14FE-3A94-7746-B3D6-8101820667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61938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3F060-270F-B447-95DB-96A731C8F3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14FE-3A94-7746-B3D6-8101820667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271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3F060-270F-B447-95DB-96A731C8F3A0}" type="datetimeFigureOut">
              <a:rPr lang="en-US" smtClean="0"/>
              <a:pPr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14FE-3A94-7746-B3D6-8101820667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66350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3F060-270F-B447-95DB-96A731C8F3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14FE-3A94-7746-B3D6-8101820667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28176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3F060-270F-B447-95DB-96A731C8F3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14FE-3A94-7746-B3D6-8101820667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38675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3F060-270F-B447-95DB-96A731C8F3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14FE-3A94-7746-B3D6-8101820667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1061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3F060-270F-B447-95DB-96A731C8F3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14FE-3A94-7746-B3D6-8101820667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00553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3F060-270F-B447-95DB-96A731C8F3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14FE-3A94-7746-B3D6-8101820667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29315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3F060-270F-B447-95DB-96A731C8F3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14FE-3A94-7746-B3D6-8101820667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4899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3F060-270F-B447-95DB-96A731C8F3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14FE-3A94-7746-B3D6-8101820667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31583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3F060-270F-B447-95DB-96A731C8F3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14FE-3A94-7746-B3D6-8101820667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13436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3F060-270F-B447-95DB-96A731C8F3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14FE-3A94-7746-B3D6-8101820667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93466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3F060-270F-B447-95DB-96A731C8F3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14FE-3A94-7746-B3D6-8101820667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6193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3F060-270F-B447-95DB-96A731C8F3A0}" type="datetimeFigureOut">
              <a:rPr lang="en-US" smtClean="0"/>
              <a:pPr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14FE-3A94-7746-B3D6-8101820667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79643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3F060-270F-B447-95DB-96A731C8F3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14FE-3A94-7746-B3D6-8101820667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2711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3F060-270F-B447-95DB-96A731C8F3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14FE-3A94-7746-B3D6-8101820667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28176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3F060-270F-B447-95DB-96A731C8F3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14FE-3A94-7746-B3D6-8101820667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38675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3F060-270F-B447-95DB-96A731C8F3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14FE-3A94-7746-B3D6-8101820667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1061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3F060-270F-B447-95DB-96A731C8F3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14FE-3A94-7746-B3D6-8101820667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93683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3F060-270F-B447-95DB-96A731C8F3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14FE-3A94-7746-B3D6-8101820667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42248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3F060-270F-B447-95DB-96A731C8F3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14FE-3A94-7746-B3D6-8101820667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00506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3F060-270F-B447-95DB-96A731C8F3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14FE-3A94-7746-B3D6-8101820667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55912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3F060-270F-B447-95DB-96A731C8F3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14FE-3A94-7746-B3D6-8101820667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97796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3F060-270F-B447-95DB-96A731C8F3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14FE-3A94-7746-B3D6-8101820667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8322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3F060-270F-B447-95DB-96A731C8F3A0}" type="datetimeFigureOut">
              <a:rPr lang="en-US" smtClean="0"/>
              <a:pPr/>
              <a:t>2/16/2016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14FE-3A94-7746-B3D6-8101820667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00250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3F060-270F-B447-95DB-96A731C8F3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14FE-3A94-7746-B3D6-8101820667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28935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3F060-270F-B447-95DB-96A731C8F3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14FE-3A94-7746-B3D6-8101820667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05809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3F060-270F-B447-95DB-96A731C8F3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14FE-3A94-7746-B3D6-8101820667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2205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3F060-270F-B447-95DB-96A731C8F3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14FE-3A94-7746-B3D6-8101820667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52677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3F060-270F-B447-95DB-96A731C8F3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14FE-3A94-7746-B3D6-8101820667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43075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3F060-270F-B447-95DB-96A731C8F3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14FE-3A94-7746-B3D6-8101820667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9424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3F060-270F-B447-95DB-96A731C8F3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14FE-3A94-7746-B3D6-8101820667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16808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3F060-270F-B447-95DB-96A731C8F3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14FE-3A94-7746-B3D6-8101820667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12062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3F060-270F-B447-95DB-96A731C8F3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14FE-3A94-7746-B3D6-8101820667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91527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3F060-270F-B447-95DB-96A731C8F3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14FE-3A94-7746-B3D6-8101820667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1375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3F060-270F-B447-95DB-96A731C8F3A0}" type="datetimeFigureOut">
              <a:rPr lang="en-US" smtClean="0"/>
              <a:pPr/>
              <a:t>2/16/2016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14FE-3A94-7746-B3D6-8101820667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949580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3F060-270F-B447-95DB-96A731C8F3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14FE-3A94-7746-B3D6-8101820667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99513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3F060-270F-B447-95DB-96A731C8F3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14FE-3A94-7746-B3D6-8101820667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244424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3F060-270F-B447-95DB-96A731C8F3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14FE-3A94-7746-B3D6-8101820667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37148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3F060-270F-B447-95DB-96A731C8F3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14FE-3A94-7746-B3D6-8101820667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199434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3F060-270F-B447-95DB-96A731C8F3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14FE-3A94-7746-B3D6-8101820667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722143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3F060-270F-B447-95DB-96A731C8F3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14FE-3A94-7746-B3D6-8101820667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9191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3F060-270F-B447-95DB-96A731C8F3A0}" type="datetimeFigureOut">
              <a:rPr lang="en-US" smtClean="0"/>
              <a:pPr/>
              <a:t>2/16/2016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14FE-3A94-7746-B3D6-8101820667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6074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3F060-270F-B447-95DB-96A731C8F3A0}" type="datetimeFigureOut">
              <a:rPr lang="en-US" smtClean="0"/>
              <a:pPr/>
              <a:t>2/16/2016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14FE-3A94-7746-B3D6-8101820667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360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3F060-270F-B447-95DB-96A731C8F3A0}" type="datetimeFigureOut">
              <a:rPr lang="en-US" smtClean="0"/>
              <a:pPr/>
              <a:t>2/16/2016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14FE-3A94-7746-B3D6-8101820667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5637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3F060-270F-B447-95DB-96A731C8F3A0}" type="datetimeFigureOut">
              <a:rPr lang="en-US" smtClean="0"/>
              <a:pPr/>
              <a:t>2/16/2016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C14FE-3A94-7746-B3D6-8101820667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1106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3F060-270F-B447-95DB-96A731C8F3A0}" type="datetimeFigureOut">
              <a:rPr lang="en-US" smtClean="0"/>
              <a:pPr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C14FE-3A94-7746-B3D6-8101820667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869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3F060-270F-B447-95DB-96A731C8F3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C14FE-3A94-7746-B3D6-8101820667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2852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3F060-270F-B447-95DB-96A731C8F3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C14FE-3A94-7746-B3D6-8101820667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2852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3F060-270F-B447-95DB-96A731C8F3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C14FE-3A94-7746-B3D6-8101820667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765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3F060-270F-B447-95DB-96A731C8F3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C14FE-3A94-7746-B3D6-81018206673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4510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cslloyd.cz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ha-cz.cz/cache/images/galleryPreviewBig/mdo2-hlavni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3299" y="302522"/>
            <a:ext cx="8346837" cy="3974329"/>
          </a:xfrm>
        </p:spPr>
        <p:txBody>
          <a:bodyPr anchor="t">
            <a:no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cs-CZ" sz="2400" b="1" dirty="0" smtClean="0">
                <a:solidFill>
                  <a:schemeClr val="bg1"/>
                </a:solidFill>
                <a:ea typeface="Calibri"/>
                <a:cs typeface="Times New Roman"/>
              </a:rPr>
              <a:t/>
            </a:r>
            <a:br>
              <a:rPr lang="cs-CZ" sz="2400" b="1" dirty="0" smtClean="0">
                <a:solidFill>
                  <a:schemeClr val="bg1"/>
                </a:solidFill>
                <a:ea typeface="Calibri"/>
                <a:cs typeface="Times New Roman"/>
              </a:rPr>
            </a:br>
            <a:r>
              <a:rPr lang="cs-CZ" sz="2400" b="1" dirty="0" smtClean="0">
                <a:solidFill>
                  <a:schemeClr val="bg1"/>
                </a:solidFill>
                <a:ea typeface="Calibri"/>
                <a:cs typeface="Times New Roman"/>
              </a:rPr>
              <a:t>                           </a:t>
            </a:r>
            <a:r>
              <a:rPr lang="cs-CZ" sz="3200" b="1" dirty="0" smtClean="0">
                <a:solidFill>
                  <a:schemeClr val="bg1"/>
                </a:solidFill>
                <a:ea typeface="Calibri"/>
                <a:cs typeface="Times New Roman"/>
              </a:rPr>
              <a:t>TVIP Hustopeče 25.3.2016</a:t>
            </a:r>
            <a:br>
              <a:rPr lang="cs-CZ" sz="3200" b="1" dirty="0" smtClean="0">
                <a:solidFill>
                  <a:schemeClr val="bg1"/>
                </a:solidFill>
                <a:ea typeface="Calibri"/>
                <a:cs typeface="Times New Roman"/>
              </a:rPr>
            </a:br>
            <a:r>
              <a:rPr lang="cs-CZ" sz="2400" b="1" dirty="0" smtClean="0">
                <a:solidFill>
                  <a:schemeClr val="bg1"/>
                </a:solidFill>
                <a:ea typeface="Calibri"/>
                <a:cs typeface="Times New Roman"/>
              </a:rPr>
              <a:t/>
            </a:r>
            <a:br>
              <a:rPr lang="cs-CZ" sz="2400" b="1" dirty="0" smtClean="0">
                <a:solidFill>
                  <a:schemeClr val="bg1"/>
                </a:solidFill>
                <a:ea typeface="Calibri"/>
                <a:cs typeface="Times New Roman"/>
              </a:rPr>
            </a:br>
            <a:r>
              <a:rPr lang="cs-CZ" sz="3200" b="1" dirty="0" smtClean="0">
                <a:solidFill>
                  <a:schemeClr val="bg1"/>
                </a:solidFill>
                <a:ea typeface="Calibri"/>
                <a:cs typeface="Times New Roman"/>
              </a:rPr>
              <a:t>Metodika </a:t>
            </a:r>
            <a:r>
              <a:rPr lang="cs-CZ" sz="3200" b="1" dirty="0">
                <a:solidFill>
                  <a:schemeClr val="bg1"/>
                </a:solidFill>
                <a:ea typeface="Calibri"/>
                <a:cs typeface="Times New Roman"/>
              </a:rPr>
              <a:t>měření emisí výfukových plynů lodních </a:t>
            </a:r>
            <a:r>
              <a:rPr lang="cs-CZ" sz="3200" b="1" dirty="0" smtClean="0">
                <a:solidFill>
                  <a:schemeClr val="bg1"/>
                </a:solidFill>
                <a:ea typeface="Calibri"/>
                <a:cs typeface="Times New Roman"/>
              </a:rPr>
              <a:t>motorů  </a:t>
            </a:r>
            <a:r>
              <a:rPr lang="cs-CZ" sz="3200" b="1" dirty="0">
                <a:solidFill>
                  <a:schemeClr val="bg1"/>
                </a:solidFill>
                <a:ea typeface="Calibri"/>
                <a:cs typeface="Times New Roman"/>
              </a:rPr>
              <a:t>instalovaných na plavidlech</a:t>
            </a:r>
            <a:r>
              <a:rPr lang="cs-CZ" sz="3200" dirty="0">
                <a:solidFill>
                  <a:schemeClr val="bg1"/>
                </a:solidFill>
                <a:ea typeface="Calibri"/>
                <a:cs typeface="Times New Roman"/>
              </a:rPr>
              <a:t/>
            </a:r>
            <a:br>
              <a:rPr lang="cs-CZ" sz="3200" dirty="0">
                <a:solidFill>
                  <a:schemeClr val="bg1"/>
                </a:solidFill>
                <a:ea typeface="Calibri"/>
                <a:cs typeface="Times New Roman"/>
              </a:rPr>
            </a:br>
            <a:r>
              <a:rPr lang="cs-CZ" sz="3200" b="1" dirty="0" smtClean="0">
                <a:solidFill>
                  <a:schemeClr val="bg1"/>
                </a:solidFill>
                <a:ea typeface="Calibri"/>
                <a:cs typeface="Times New Roman"/>
              </a:rPr>
              <a:t>( </a:t>
            </a:r>
            <a:r>
              <a:rPr lang="cs-CZ" sz="3200" b="1" dirty="0">
                <a:solidFill>
                  <a:schemeClr val="bg1"/>
                </a:solidFill>
                <a:ea typeface="Calibri"/>
                <a:cs typeface="Times New Roman"/>
              </a:rPr>
              <a:t>Projekt v rámci programu TAČR – β – TB0300MD010 </a:t>
            </a:r>
            <a:r>
              <a:rPr lang="cs-CZ" sz="2400" b="1" dirty="0" smtClean="0">
                <a:solidFill>
                  <a:schemeClr val="bg1"/>
                </a:solidFill>
                <a:ea typeface="Calibri"/>
                <a:cs typeface="Times New Roman"/>
              </a:rPr>
              <a:t>)</a:t>
            </a:r>
            <a:br>
              <a:rPr lang="cs-CZ" sz="2400" b="1" dirty="0" smtClean="0">
                <a:solidFill>
                  <a:schemeClr val="bg1"/>
                </a:solidFill>
                <a:ea typeface="Calibri"/>
                <a:cs typeface="Times New Roman"/>
              </a:rPr>
            </a:br>
            <a:r>
              <a:rPr lang="cs-CZ" sz="2400" b="1" dirty="0" smtClean="0">
                <a:solidFill>
                  <a:schemeClr val="bg1"/>
                </a:solidFill>
                <a:ea typeface="Calibri"/>
                <a:cs typeface="Times New Roman"/>
              </a:rPr>
              <a:t/>
            </a:r>
            <a:br>
              <a:rPr lang="cs-CZ" sz="2400" b="1" dirty="0" smtClean="0">
                <a:solidFill>
                  <a:schemeClr val="bg1"/>
                </a:solidFill>
                <a:ea typeface="Calibri"/>
                <a:cs typeface="Times New Roman"/>
              </a:rPr>
            </a:br>
            <a:r>
              <a:rPr lang="cs-CZ" sz="2400" b="1" dirty="0">
                <a:solidFill>
                  <a:schemeClr val="bg1"/>
                </a:solidFill>
                <a:ea typeface="Calibri"/>
                <a:cs typeface="Times New Roman"/>
              </a:rPr>
              <a:t/>
            </a:r>
            <a:br>
              <a:rPr lang="cs-CZ" sz="2400" b="1" dirty="0">
                <a:solidFill>
                  <a:schemeClr val="bg1"/>
                </a:solidFill>
                <a:ea typeface="Calibri"/>
                <a:cs typeface="Times New Roman"/>
              </a:rPr>
            </a:br>
            <a:r>
              <a:rPr lang="cs-CZ" sz="2400" b="1" dirty="0" smtClean="0">
                <a:solidFill>
                  <a:schemeClr val="bg1"/>
                </a:solidFill>
                <a:ea typeface="Calibri"/>
                <a:cs typeface="Times New Roman"/>
              </a:rPr>
              <a:t/>
            </a:r>
            <a:br>
              <a:rPr lang="cs-CZ" sz="2400" b="1" dirty="0" smtClean="0">
                <a:solidFill>
                  <a:schemeClr val="bg1"/>
                </a:solidFill>
                <a:ea typeface="Calibri"/>
                <a:cs typeface="Times New Roman"/>
              </a:rPr>
            </a:br>
            <a:r>
              <a:rPr lang="cs-CZ" sz="2400" b="1" dirty="0">
                <a:solidFill>
                  <a:schemeClr val="bg1"/>
                </a:solidFill>
                <a:ea typeface="Calibri"/>
                <a:cs typeface="Times New Roman"/>
              </a:rPr>
              <a:t/>
            </a:r>
            <a:br>
              <a:rPr lang="cs-CZ" sz="2400" b="1" dirty="0">
                <a:solidFill>
                  <a:schemeClr val="bg1"/>
                </a:solidFill>
                <a:ea typeface="Calibri"/>
                <a:cs typeface="Times New Roman"/>
              </a:rPr>
            </a:br>
            <a:r>
              <a:rPr lang="cs-CZ" sz="2400" b="1" dirty="0" smtClean="0">
                <a:solidFill>
                  <a:schemeClr val="bg1"/>
                </a:solidFill>
                <a:ea typeface="Calibri"/>
                <a:cs typeface="Times New Roman"/>
              </a:rPr>
              <a:t>                                     Ing. Jiří Dynybyl, MBA</a:t>
            </a:r>
            <a:r>
              <a:rPr lang="cs-CZ" sz="2400" dirty="0">
                <a:ea typeface="Calibri"/>
                <a:cs typeface="Times New Roman"/>
              </a:rPr>
              <a:t/>
            </a:r>
            <a:br>
              <a:rPr lang="cs-CZ" sz="2400" dirty="0">
                <a:ea typeface="Calibri"/>
                <a:cs typeface="Times New Roman"/>
              </a:rPr>
            </a:br>
            <a:endParaRPr 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1033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68423"/>
            <a:ext cx="8229600" cy="1175040"/>
          </a:xfrm>
        </p:spPr>
        <p:txBody>
          <a:bodyPr anchor="b">
            <a:normAutofit/>
          </a:bodyPr>
          <a:lstStyle/>
          <a:p>
            <a:pPr algn="l">
              <a:lnSpc>
                <a:spcPct val="80000"/>
              </a:lnSpc>
            </a:pPr>
            <a:r>
              <a:rPr lang="cs-CZ" sz="2800" b="1" dirty="0" smtClean="0">
                <a:solidFill>
                  <a:srgbClr val="00B1FF"/>
                </a:solidFill>
              </a:rPr>
              <a:t>                                          </a:t>
            </a:r>
            <a:r>
              <a:rPr lang="cs-CZ" sz="3200" b="1" dirty="0" smtClean="0">
                <a:solidFill>
                  <a:srgbClr val="00B1FF"/>
                </a:solidFill>
              </a:rPr>
              <a:t>Závěry</a:t>
            </a:r>
            <a:endParaRPr lang="en-US" sz="3200" b="1" dirty="0">
              <a:solidFill>
                <a:srgbClr val="00B1FF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806617"/>
            <a:ext cx="8229600" cy="4856083"/>
          </a:xfrm>
        </p:spPr>
        <p:txBody>
          <a:bodyPr>
            <a:noAutofit/>
          </a:bodyPr>
          <a:lstStyle/>
          <a:p>
            <a:r>
              <a:rPr lang="cs-CZ" sz="2800" dirty="0" smtClean="0"/>
              <a:t>Výrobci přenosných – provozních analyzátorů výfukových plynů se podřizují  metodice používané u automobilů, která se omezuje na kouřivost </a:t>
            </a:r>
          </a:p>
          <a:p>
            <a:r>
              <a:rPr lang="cs-CZ" sz="2800" dirty="0" smtClean="0"/>
              <a:t>S ohledem na technickou možnost nastavení režimů motoru pro měření byla zvolena jako reálná varianta volnoběžných a jmenovitých otáček bez zatížení a test volné akcelerace</a:t>
            </a:r>
          </a:p>
          <a:p>
            <a:r>
              <a:rPr lang="cs-CZ" sz="2800" dirty="0" smtClean="0"/>
              <a:t>Podle naměřených výsledků byla doporučena jako vhodná veličina kouřivost při jmenovitých otáčkách a doplňkově výsledek akceleračního testu</a:t>
            </a:r>
          </a:p>
          <a:p>
            <a:r>
              <a:rPr lang="cs-CZ" sz="2800" dirty="0" smtClean="0"/>
              <a:t>Výsledek bude použit jako metodika pro použití dotací na </a:t>
            </a:r>
            <a:r>
              <a:rPr lang="cs-CZ" sz="2800" dirty="0" err="1" smtClean="0"/>
              <a:t>remotorizace</a:t>
            </a:r>
            <a:r>
              <a:rPr lang="cs-CZ" sz="2800" dirty="0" smtClean="0"/>
              <a:t> starších plavidel.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92794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68423"/>
            <a:ext cx="8229600" cy="1175040"/>
          </a:xfrm>
        </p:spPr>
        <p:txBody>
          <a:bodyPr anchor="b">
            <a:normAutofit/>
          </a:bodyPr>
          <a:lstStyle/>
          <a:p>
            <a:pPr algn="l">
              <a:lnSpc>
                <a:spcPct val="80000"/>
              </a:lnSpc>
            </a:pPr>
            <a:r>
              <a:rPr lang="cs-CZ" sz="3200" b="1" dirty="0" smtClean="0">
                <a:solidFill>
                  <a:srgbClr val="00B1FF"/>
                </a:solidFill>
              </a:rPr>
              <a:t>                                    Závěry</a:t>
            </a:r>
            <a:endParaRPr lang="en-US" sz="3200" b="1" dirty="0">
              <a:solidFill>
                <a:srgbClr val="00B1FF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59307" y="1108267"/>
            <a:ext cx="8761863" cy="4856083"/>
          </a:xfrm>
        </p:spPr>
        <p:txBody>
          <a:bodyPr>
            <a:noAutofit/>
          </a:bodyPr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cs-CZ" sz="2400" dirty="0" smtClean="0">
                <a:latin typeface="NimbusSansL-Regu"/>
                <a:ea typeface="Calibri" panose="020F0502020204030204" pitchFamily="34" charset="0"/>
                <a:cs typeface="NimbusSansL-Regu"/>
              </a:rPr>
              <a:t>Podle 302/2001 Sb. Je pro vozidla stanoveno 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cs-CZ" sz="2400" dirty="0" smtClean="0">
                <a:latin typeface="NimbusSansL-Regu"/>
                <a:ea typeface="Calibri" panose="020F0502020204030204" pitchFamily="34" charset="0"/>
                <a:cs typeface="NimbusSansL-Regu"/>
              </a:rPr>
              <a:t>„ Kouřivost </a:t>
            </a:r>
            <a:r>
              <a:rPr lang="cs-CZ" sz="2400" dirty="0">
                <a:latin typeface="NimbusSansL-Regu"/>
                <a:ea typeface="Calibri" panose="020F0502020204030204" pitchFamily="34" charset="0"/>
                <a:cs typeface="NimbusSansL-Regu"/>
              </a:rPr>
              <a:t>motoru, vyjádřená součinitelem absorpce "k", nesmí překročit:</a:t>
            </a:r>
            <a:endParaRPr lang="cs-CZ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5000"/>
              </a:lnSpc>
              <a:spcAft>
                <a:spcPts val="0"/>
              </a:spcAft>
              <a:buAutoNum type="alphaLcParenR"/>
            </a:pPr>
            <a:r>
              <a:rPr lang="cs-CZ" sz="2400" dirty="0" smtClean="0">
                <a:latin typeface="NimbusSansL-Regu"/>
                <a:ea typeface="Calibri" panose="020F0502020204030204" pitchFamily="34" charset="0"/>
                <a:cs typeface="NimbusSansL-Regu"/>
              </a:rPr>
              <a:t>u </a:t>
            </a:r>
            <a:r>
              <a:rPr lang="cs-CZ" sz="2400" dirty="0">
                <a:latin typeface="NimbusSansL-Regu"/>
                <a:ea typeface="Calibri" panose="020F0502020204030204" pitchFamily="34" charset="0"/>
                <a:cs typeface="NimbusSansL-Regu"/>
              </a:rPr>
              <a:t>vozidel vyrobených do 31. prosince 1980 hodnotu 4 m-1</a:t>
            </a:r>
            <a:r>
              <a:rPr lang="cs-CZ" sz="2400" dirty="0" smtClean="0">
                <a:latin typeface="NimbusSansL-Regu"/>
                <a:ea typeface="Calibri" panose="020F0502020204030204" pitchFamily="34" charset="0"/>
                <a:cs typeface="NimbusSansL-Regu"/>
              </a:rPr>
              <a:t>,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cs-CZ" sz="2400" dirty="0">
                <a:latin typeface="NimbusSansL-Regu"/>
                <a:ea typeface="Calibri" panose="020F0502020204030204" pitchFamily="34" charset="0"/>
                <a:cs typeface="NimbusSansL-Regu"/>
              </a:rPr>
              <a:t>c) u vozidel, u kterých korigovaný součinitel absorpce nebyl stanoven </a:t>
            </a:r>
            <a:r>
              <a:rPr lang="cs-CZ" sz="2400" dirty="0" smtClean="0">
                <a:latin typeface="NimbusSansL-Regu"/>
                <a:ea typeface="Calibri" panose="020F0502020204030204" pitchFamily="34" charset="0"/>
                <a:cs typeface="NimbusSansL-Regu"/>
              </a:rPr>
              <a:t>a vyrobené po 31.prosinci 1980</a:t>
            </a:r>
            <a:endParaRPr lang="cs-CZ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cs-CZ" sz="2400" dirty="0">
                <a:latin typeface="NimbusSansL-Regu"/>
                <a:ea typeface="Calibri" panose="020F0502020204030204" pitchFamily="34" charset="0"/>
                <a:cs typeface="NimbusSansL-Regu"/>
              </a:rPr>
              <a:t>- u motorů s atmosférickým sáním: 2,5 </a:t>
            </a:r>
            <a:r>
              <a:rPr lang="cs-CZ" sz="2400" dirty="0" smtClean="0">
                <a:latin typeface="NimbusSansL-Regu"/>
                <a:ea typeface="Calibri" panose="020F0502020204030204" pitchFamily="34" charset="0"/>
                <a:cs typeface="NimbusSansL-Regu"/>
              </a:rPr>
              <a:t>m-1; - </a:t>
            </a:r>
            <a:r>
              <a:rPr lang="cs-CZ" sz="2400" dirty="0">
                <a:latin typeface="NimbusSansL-Regu"/>
                <a:ea typeface="Calibri" panose="020F0502020204030204" pitchFamily="34" charset="0"/>
                <a:cs typeface="NimbusSansL-Regu"/>
              </a:rPr>
              <a:t>u přeplňovaných motorů: 3,0 m-1 nebo u vozidel poprvé registrovaných nebo </a:t>
            </a:r>
            <a:r>
              <a:rPr lang="cs-CZ" sz="2400" dirty="0" smtClean="0">
                <a:latin typeface="NimbusSansL-Regu"/>
                <a:ea typeface="Calibri" panose="020F0502020204030204" pitchFamily="34" charset="0"/>
                <a:cs typeface="NimbusSansL-Regu"/>
              </a:rPr>
              <a:t>poprvé uvedených </a:t>
            </a:r>
            <a:r>
              <a:rPr lang="cs-CZ" sz="2400" dirty="0">
                <a:latin typeface="NimbusSansL-Regu"/>
                <a:ea typeface="Calibri" panose="020F0502020204030204" pitchFamily="34" charset="0"/>
                <a:cs typeface="NimbusSansL-Regu"/>
              </a:rPr>
              <a:t>do provozu od 1. ledna 2007: 1,5 </a:t>
            </a:r>
            <a:r>
              <a:rPr lang="cs-CZ" sz="2400" dirty="0" smtClean="0">
                <a:latin typeface="NimbusSansL-Regu"/>
                <a:ea typeface="Calibri" panose="020F0502020204030204" pitchFamily="34" charset="0"/>
                <a:cs typeface="NimbusSansL-Regu"/>
              </a:rPr>
              <a:t>m-1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cs-CZ" sz="2400" dirty="0" smtClean="0">
                <a:latin typeface="NimbusSansL-Regu"/>
                <a:ea typeface="Calibri" panose="020F0502020204030204" pitchFamily="34" charset="0"/>
                <a:cs typeface="Times New Roman" panose="02020603050405020304" pitchFamily="18" charset="0"/>
              </a:rPr>
              <a:t>Výsledek u plavidel  ukazuje, že plavidla nepředstavují žádného významného znečišťovatele ovzduší .  </a:t>
            </a:r>
            <a:endParaRPr lang="cs-CZ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934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68423"/>
            <a:ext cx="8229600" cy="1175040"/>
          </a:xfrm>
        </p:spPr>
        <p:txBody>
          <a:bodyPr anchor="b">
            <a:normAutofit/>
          </a:bodyPr>
          <a:lstStyle/>
          <a:p>
            <a:pPr algn="l">
              <a:lnSpc>
                <a:spcPct val="80000"/>
              </a:lnSpc>
            </a:pPr>
            <a:r>
              <a:rPr lang="cs-CZ" sz="3200" b="1" dirty="0" smtClean="0">
                <a:solidFill>
                  <a:srgbClr val="00B1FF"/>
                </a:solidFill>
              </a:rPr>
              <a:t>                                    Závěry</a:t>
            </a:r>
            <a:endParaRPr lang="en-US" sz="3200" b="1" dirty="0">
              <a:solidFill>
                <a:srgbClr val="00B1FF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175106"/>
            <a:ext cx="8229600" cy="4856083"/>
          </a:xfrm>
        </p:spPr>
        <p:txBody>
          <a:bodyPr>
            <a:noAutofit/>
          </a:bodyPr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endParaRPr lang="cs-CZ" sz="2400" dirty="0" smtClean="0">
              <a:latin typeface="NimbusSansL-Regu"/>
              <a:ea typeface="Calibri" panose="020F0502020204030204" pitchFamily="34" charset="0"/>
              <a:cs typeface="NimbusSansL-Regu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endParaRPr lang="cs-CZ" sz="2400" dirty="0">
              <a:latin typeface="NimbusSansL-Regu"/>
              <a:ea typeface="Calibri" panose="020F0502020204030204" pitchFamily="34" charset="0"/>
              <a:cs typeface="NimbusSansL-Regu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cs-CZ" sz="2400" dirty="0" smtClean="0">
                <a:latin typeface="NimbusSansL-Regu"/>
                <a:ea typeface="Calibri" panose="020F0502020204030204" pitchFamily="34" charset="0"/>
                <a:cs typeface="NimbusSansL-Regu"/>
              </a:rPr>
              <a:t>Současné diskuse, vyvolané VW:</a:t>
            </a:r>
            <a:endParaRPr lang="cs-CZ" sz="2400" dirty="0">
              <a:latin typeface="NimbusSansL-Regu"/>
              <a:ea typeface="Calibri" panose="020F0502020204030204" pitchFamily="34" charset="0"/>
              <a:cs typeface="NimbusSansL-Regu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cs-CZ" sz="2400" dirty="0" smtClean="0">
                <a:latin typeface="NimbusSansL-Regu"/>
                <a:ea typeface="Calibri" panose="020F0502020204030204" pitchFamily="34" charset="0"/>
                <a:cs typeface="NimbusSansL-Regu"/>
              </a:rPr>
              <a:t>Měření emisí podle normalizovaných režimů poskytuje pouze velice hrubý odhad, k jakým exhalacím dochází ve skutečném provozu</a:t>
            </a:r>
          </a:p>
          <a:p>
            <a:pPr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cs-CZ" sz="2400" dirty="0" smtClean="0">
                <a:latin typeface="NimbusSansL-Regu"/>
                <a:ea typeface="Calibri" panose="020F0502020204030204" pitchFamily="34" charset="0"/>
                <a:cs typeface="NimbusSansL-Regu"/>
              </a:rPr>
              <a:t>I měření v STK poskytuje velice omezenou a hrubou informaci, platnou pouze v okamžiku měření</a:t>
            </a:r>
          </a:p>
        </p:txBody>
      </p:sp>
    </p:spTree>
    <p:extLst>
      <p:ext uri="{BB962C8B-B14F-4D97-AF65-F5344CB8AC3E}">
        <p14:creationId xmlns:p14="http://schemas.microsoft.com/office/powerpoint/2010/main" xmlns="" val="170375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68423"/>
            <a:ext cx="8229600" cy="1175040"/>
          </a:xfrm>
        </p:spPr>
        <p:txBody>
          <a:bodyPr anchor="b">
            <a:normAutofit/>
          </a:bodyPr>
          <a:lstStyle/>
          <a:p>
            <a:pPr algn="l">
              <a:lnSpc>
                <a:spcPct val="80000"/>
              </a:lnSpc>
            </a:pPr>
            <a:r>
              <a:rPr lang="cs-CZ" sz="3200" b="1" dirty="0" smtClean="0">
                <a:solidFill>
                  <a:srgbClr val="00B1FF"/>
                </a:solidFill>
              </a:rPr>
              <a:t>                                    Závěry</a:t>
            </a:r>
            <a:endParaRPr lang="en-US" sz="3200" b="1" dirty="0">
              <a:solidFill>
                <a:srgbClr val="00B1FF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819110"/>
            <a:ext cx="8229600" cy="4856083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cs-CZ" sz="2400" dirty="0" smtClean="0">
                <a:latin typeface="NimbusSansL-Regu"/>
                <a:ea typeface="Calibri" panose="020F0502020204030204" pitchFamily="34" charset="0"/>
                <a:cs typeface="NimbusSansL-Regu"/>
              </a:rPr>
              <a:t>Významnější by bylo, aby dopravce řídil svou činnost podle požadavků norem </a:t>
            </a:r>
            <a:r>
              <a:rPr lang="cs-CZ" sz="2400" b="1" dirty="0" smtClean="0">
                <a:solidFill>
                  <a:srgbClr val="FF0000"/>
                </a:solidFill>
                <a:latin typeface="NimbusSansL-Regu"/>
                <a:ea typeface="Calibri" panose="020F0502020204030204" pitchFamily="34" charset="0"/>
                <a:cs typeface="NimbusSansL-Regu"/>
              </a:rPr>
              <a:t>ISO 9001 a ISO 14 001 </a:t>
            </a:r>
            <a:r>
              <a:rPr lang="cs-CZ" sz="2400" dirty="0" smtClean="0">
                <a:latin typeface="NimbusSansL-Regu"/>
                <a:ea typeface="Calibri" panose="020F0502020204030204" pitchFamily="34" charset="0"/>
                <a:cs typeface="NimbusSansL-Regu"/>
              </a:rPr>
              <a:t>a sledoval:</a:t>
            </a:r>
          </a:p>
          <a:p>
            <a:pPr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cs-CZ" sz="2400" dirty="0" smtClean="0">
                <a:latin typeface="NimbusSansL-Regu"/>
                <a:ea typeface="Calibri" panose="020F0502020204030204" pitchFamily="34" charset="0"/>
                <a:cs typeface="NimbusSansL-Regu"/>
              </a:rPr>
              <a:t>zjištění zdrojů -  infrastruktury </a:t>
            </a:r>
            <a:r>
              <a:rPr lang="cs-CZ" sz="2400" dirty="0" smtClean="0">
                <a:solidFill>
                  <a:prstClr val="black"/>
                </a:solidFill>
                <a:latin typeface="NimbusSansL-Regu"/>
                <a:ea typeface="Calibri" panose="020F0502020204030204" pitchFamily="34" charset="0"/>
                <a:cs typeface="NimbusSansL-Regu"/>
              </a:rPr>
              <a:t> </a:t>
            </a:r>
            <a:r>
              <a:rPr lang="cs-CZ" sz="2400" dirty="0">
                <a:solidFill>
                  <a:prstClr val="black"/>
                </a:solidFill>
                <a:latin typeface="NimbusSansL-Regu"/>
                <a:ea typeface="Calibri" panose="020F0502020204030204" pitchFamily="34" charset="0"/>
                <a:cs typeface="NimbusSansL-Regu"/>
              </a:rPr>
              <a:t>- </a:t>
            </a:r>
            <a:r>
              <a:rPr lang="cs-CZ" sz="2400" dirty="0" smtClean="0">
                <a:solidFill>
                  <a:prstClr val="black"/>
                </a:solidFill>
                <a:latin typeface="NimbusSansL-Regu"/>
                <a:ea typeface="Calibri" panose="020F0502020204030204" pitchFamily="34" charset="0"/>
                <a:cs typeface="NimbusSansL-Regu"/>
              </a:rPr>
              <a:t>použití </a:t>
            </a:r>
            <a:r>
              <a:rPr lang="cs-CZ" sz="2400" dirty="0">
                <a:solidFill>
                  <a:prstClr val="black"/>
                </a:solidFill>
                <a:latin typeface="NimbusSansL-Regu"/>
                <a:ea typeface="Calibri" panose="020F0502020204030204" pitchFamily="34" charset="0"/>
                <a:cs typeface="NimbusSansL-Regu"/>
              </a:rPr>
              <a:t>výrobcem </a:t>
            </a:r>
            <a:r>
              <a:rPr lang="cs-CZ" sz="2400" dirty="0" smtClean="0">
                <a:solidFill>
                  <a:prstClr val="black"/>
                </a:solidFill>
                <a:latin typeface="NimbusSansL-Regu"/>
                <a:ea typeface="Calibri" panose="020F0502020204030204" pitchFamily="34" charset="0"/>
                <a:cs typeface="NimbusSansL-Regu"/>
              </a:rPr>
              <a:t>předepsaných </a:t>
            </a:r>
            <a:r>
              <a:rPr lang="cs-CZ" sz="2400" dirty="0">
                <a:solidFill>
                  <a:prstClr val="black"/>
                </a:solidFill>
                <a:latin typeface="NimbusSansL-Regu"/>
                <a:ea typeface="Calibri" panose="020F0502020204030204" pitchFamily="34" charset="0"/>
                <a:cs typeface="NimbusSansL-Regu"/>
              </a:rPr>
              <a:t>náhradních dílů</a:t>
            </a:r>
            <a:r>
              <a:rPr lang="cs-CZ" sz="2400" dirty="0" smtClean="0">
                <a:latin typeface="NimbusSansL-Regu"/>
                <a:ea typeface="Calibri" panose="020F0502020204030204" pitchFamily="34" charset="0"/>
                <a:cs typeface="NimbusSansL-Regu"/>
              </a:rPr>
              <a:t>; </a:t>
            </a:r>
          </a:p>
          <a:p>
            <a:pPr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cs-CZ" sz="2400" dirty="0" smtClean="0">
                <a:latin typeface="NimbusSansL-Regu"/>
                <a:ea typeface="Calibri" panose="020F0502020204030204" pitchFamily="34" charset="0"/>
                <a:cs typeface="NimbusSansL-Regu"/>
              </a:rPr>
              <a:t>nápravných a preventivních opatřeními -  údržbu, zaměřenou na   parametry motoru předepsané výrobcem - , které jsou předpokladem, že emise jsou dodržené i bez provozního měření – časování dodávky paliva, teplota chladící vody , zpětný tlak výfukových plynů.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5630" y="5333999"/>
            <a:ext cx="4621169" cy="104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86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2531"/>
            <a:ext cx="8229600" cy="1143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>
                <a:solidFill>
                  <a:schemeClr val="bg1"/>
                </a:solidFill>
              </a:rPr>
              <a:t>DĚKUJI</a:t>
            </a:r>
            <a:r>
              <a:rPr lang="en-US" dirty="0">
                <a:solidFill>
                  <a:schemeClr val="bg1"/>
                </a:solidFill>
              </a:rPr>
              <a:t> Z</a:t>
            </a:r>
            <a:r>
              <a:rPr lang="en-US" dirty="0" smtClean="0">
                <a:solidFill>
                  <a:schemeClr val="bg1"/>
                </a:solidFill>
              </a:rPr>
              <a:t>A POZORNOST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1" y="1600200"/>
            <a:ext cx="6407624" cy="4525963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>
                <a:solidFill>
                  <a:schemeClr val="bg1">
                    <a:lumMod val="95000"/>
                  </a:schemeClr>
                </a:solidFill>
              </a:rPr>
              <a:t>Československý </a:t>
            </a:r>
            <a:r>
              <a:rPr lang="cs-CZ" b="1" dirty="0" err="1" smtClean="0">
                <a:solidFill>
                  <a:schemeClr val="bg1">
                    <a:lumMod val="95000"/>
                  </a:schemeClr>
                </a:solidFill>
              </a:rPr>
              <a:t>Lloyd</a:t>
            </a:r>
            <a:r>
              <a:rPr lang="cs-CZ" b="1" dirty="0" smtClean="0">
                <a:solidFill>
                  <a:schemeClr val="bg1">
                    <a:lumMod val="95000"/>
                  </a:schemeClr>
                </a:solidFill>
              </a:rPr>
              <a:t> spol. s r.o.</a:t>
            </a:r>
          </a:p>
          <a:p>
            <a:pPr marL="0" indent="0">
              <a:buNone/>
            </a:pPr>
            <a:endParaRPr lang="cs-CZ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bg1">
                    <a:lumMod val="95000"/>
                  </a:schemeClr>
                </a:solidFill>
              </a:rPr>
              <a:t>Pobřežní 620/3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bg1">
                    <a:lumMod val="95000"/>
                  </a:schemeClr>
                </a:solidFill>
              </a:rPr>
              <a:t>186 00 Praha 8-Karlín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bg1">
                    <a:lumMod val="95000"/>
                  </a:schemeClr>
                </a:solidFill>
                <a:hlinkClick r:id="rId3"/>
              </a:rPr>
              <a:t>info@cslloyd.cz</a:t>
            </a:r>
            <a:endParaRPr lang="cs-CZ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bg1">
                    <a:lumMod val="95000"/>
                  </a:schemeClr>
                </a:solidFill>
              </a:rPr>
              <a:t>Mob.: 777767714</a:t>
            </a:r>
            <a:endParaRPr lang="cs-CZ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54577" y="2822275"/>
            <a:ext cx="3389423" cy="30149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508575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6862"/>
            <a:ext cx="8229600" cy="1143000"/>
          </a:xfrm>
        </p:spPr>
        <p:txBody>
          <a:bodyPr anchor="b">
            <a:normAutofit/>
          </a:bodyPr>
          <a:lstStyle/>
          <a:p>
            <a:pPr algn="l">
              <a:lnSpc>
                <a:spcPct val="80000"/>
              </a:lnSpc>
            </a:pPr>
            <a:r>
              <a:rPr lang="cs-CZ" sz="2800" dirty="0" smtClean="0">
                <a:solidFill>
                  <a:srgbClr val="00B1FF"/>
                </a:solidFill>
              </a:rPr>
              <a:t>                                     </a:t>
            </a:r>
            <a:r>
              <a:rPr lang="cs-CZ" sz="3200" b="1" dirty="0" smtClean="0">
                <a:solidFill>
                  <a:srgbClr val="00B1FF"/>
                </a:solidFill>
              </a:rPr>
              <a:t>Lodě ≥ 20 m</a:t>
            </a:r>
            <a:endParaRPr lang="en-US" sz="3200" b="1" dirty="0">
              <a:solidFill>
                <a:srgbClr val="00B1FF"/>
              </a:solidFill>
            </a:endParaRPr>
          </a:p>
        </p:txBody>
      </p:sp>
      <p:pic>
        <p:nvPicPr>
          <p:cNvPr id="4" name="Picture 2" descr="lod3"/>
          <p:cNvPicPr>
            <a:picLocks noChangeAspect="1" noChangeArrowheads="1"/>
          </p:cNvPicPr>
          <p:nvPr/>
        </p:nvPicPr>
        <p:blipFill>
          <a:blip r:embed="rId3">
            <a:lum bright="14000" contrast="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3565" y="846138"/>
            <a:ext cx="6916870" cy="5420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8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3957851"/>
            <a:ext cx="3458435" cy="230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4326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0670"/>
            <a:ext cx="8229600" cy="531261"/>
          </a:xfrm>
        </p:spPr>
        <p:txBody>
          <a:bodyPr anchor="b">
            <a:normAutofit/>
          </a:bodyPr>
          <a:lstStyle/>
          <a:p>
            <a:pPr algn="l">
              <a:lnSpc>
                <a:spcPct val="80000"/>
              </a:lnSpc>
            </a:pPr>
            <a:r>
              <a:rPr lang="cs-CZ" sz="2800" dirty="0" smtClean="0">
                <a:solidFill>
                  <a:srgbClr val="00B1FF"/>
                </a:solidFill>
              </a:rPr>
              <a:t>                                     </a:t>
            </a:r>
            <a:r>
              <a:rPr lang="cs-CZ" sz="3200" b="1" dirty="0" smtClean="0">
                <a:solidFill>
                  <a:srgbClr val="00B1FF"/>
                </a:solidFill>
              </a:rPr>
              <a:t>Výchozí situace</a:t>
            </a:r>
            <a:endParaRPr lang="en-US" sz="3200" b="1" dirty="0">
              <a:solidFill>
                <a:srgbClr val="00B1FF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106494"/>
            <a:ext cx="8229600" cy="4679782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Aft>
                <a:spcPts val="1000"/>
              </a:spcAft>
              <a:buNone/>
            </a:pPr>
            <a:r>
              <a:rPr lang="cs-CZ" sz="9800" b="1" dirty="0" smtClean="0">
                <a:ea typeface="Calibri"/>
                <a:cs typeface="Times New Roman"/>
              </a:rPr>
              <a:t>                           </a:t>
            </a:r>
            <a:r>
              <a:rPr lang="cs-CZ" sz="11200" b="1" dirty="0" smtClean="0">
                <a:ea typeface="Calibri"/>
                <a:cs typeface="Times New Roman"/>
              </a:rPr>
              <a:t>Velká </a:t>
            </a:r>
            <a:r>
              <a:rPr lang="cs-CZ" sz="11200" b="1" dirty="0">
                <a:ea typeface="Calibri"/>
                <a:cs typeface="Times New Roman"/>
              </a:rPr>
              <a:t>vnitrozemská </a:t>
            </a:r>
            <a:r>
              <a:rPr lang="cs-CZ" sz="11200" b="1" dirty="0" smtClean="0">
                <a:ea typeface="Calibri"/>
                <a:cs typeface="Times New Roman"/>
              </a:rPr>
              <a:t>plavidla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cs-CZ" sz="9600" b="1" dirty="0" smtClean="0">
                <a:ea typeface="Calibri"/>
                <a:cs typeface="Times New Roman"/>
              </a:rPr>
              <a:t>2006/87/EC technické požadavky na vnitrozemská plavidla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cs-CZ" sz="9600" b="1" dirty="0" smtClean="0">
                <a:ea typeface="Calibri"/>
                <a:cs typeface="Times New Roman"/>
              </a:rPr>
              <a:t>Zákon 114/1995 Sb. O vnitrozemské plavbě a vyhláška 223/1995 Sb.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cs-CZ" sz="9600" b="1" dirty="0" smtClean="0">
                <a:ea typeface="Calibri"/>
                <a:cs typeface="Times New Roman"/>
              </a:rPr>
              <a:t>2004/26/EC</a:t>
            </a:r>
            <a:r>
              <a:rPr lang="cs-CZ" sz="9600" dirty="0" smtClean="0">
                <a:ea typeface="Calibri"/>
                <a:cs typeface="Times New Roman"/>
              </a:rPr>
              <a:t> </a:t>
            </a:r>
            <a:r>
              <a:rPr lang="cs-CZ" sz="9600" dirty="0">
                <a:ea typeface="Calibri"/>
                <a:cs typeface="Times New Roman"/>
              </a:rPr>
              <a:t>upravila původní směrnici </a:t>
            </a:r>
            <a:r>
              <a:rPr lang="cs-CZ" sz="9600" b="1" dirty="0">
                <a:ea typeface="Calibri"/>
                <a:cs typeface="Times New Roman"/>
              </a:rPr>
              <a:t>97/68/ES</a:t>
            </a:r>
            <a:r>
              <a:rPr lang="cs-CZ" sz="9600" dirty="0">
                <a:ea typeface="Calibri"/>
                <a:cs typeface="Times New Roman"/>
              </a:rPr>
              <a:t> na emise pro nesilniční motorová vozidla ; bylo zavedeno pro vnitrozemská plavidla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cs-CZ" sz="8000" dirty="0">
                <a:ea typeface="Calibri"/>
                <a:cs typeface="Times New Roman"/>
              </a:rPr>
              <a:t>Použitá norma </a:t>
            </a:r>
            <a:r>
              <a:rPr lang="cs-CZ" sz="9600" b="1" dirty="0">
                <a:solidFill>
                  <a:srgbClr val="FF0000"/>
                </a:solidFill>
                <a:ea typeface="Calibri"/>
                <a:cs typeface="Times New Roman"/>
              </a:rPr>
              <a:t>EN ISO  8178 </a:t>
            </a:r>
            <a:r>
              <a:rPr lang="cs-CZ" sz="8000" dirty="0">
                <a:ea typeface="Calibri"/>
                <a:cs typeface="Times New Roman"/>
              </a:rPr>
              <a:t>– laboratoř, dynamometr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cs-CZ" sz="8000" dirty="0">
                <a:ea typeface="Calibri"/>
                <a:cs typeface="Times New Roman"/>
              </a:rPr>
              <a:t>- přesně stanovené režimy, váhy, měření </a:t>
            </a:r>
            <a:r>
              <a:rPr lang="cs-CZ" sz="8000" dirty="0" err="1">
                <a:ea typeface="Calibri"/>
                <a:cs typeface="Times New Roman"/>
              </a:rPr>
              <a:t>Mk</a:t>
            </a:r>
            <a:r>
              <a:rPr lang="cs-CZ" sz="8000" dirty="0">
                <a:ea typeface="Calibri"/>
                <a:cs typeface="Times New Roman"/>
              </a:rPr>
              <a:t> ,P a </a:t>
            </a:r>
            <a:r>
              <a:rPr lang="cs-CZ" sz="8000" dirty="0" smtClean="0">
                <a:ea typeface="Calibri"/>
                <a:cs typeface="Times New Roman"/>
              </a:rPr>
              <a:t>otáček , certifikované palivo.</a:t>
            </a:r>
            <a:endParaRPr lang="cs-CZ" sz="80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cs-CZ" sz="8000" dirty="0">
                <a:ea typeface="Calibri"/>
                <a:cs typeface="Times New Roman"/>
              </a:rPr>
              <a:t>- průtokoměry paliva, vzduchu výfukových plynů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cs-CZ" sz="8000" dirty="0">
                <a:ea typeface="Calibri"/>
                <a:cs typeface="Times New Roman"/>
              </a:rPr>
              <a:t>- měřeno a korigováno na teplotu ,tlak, vlhkost, tlak v sání, - korekce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cs-CZ" sz="8000" dirty="0">
                <a:ea typeface="Calibri"/>
                <a:cs typeface="Times New Roman"/>
              </a:rPr>
              <a:t>Hodnoty jsou stanovené pro </a:t>
            </a:r>
            <a:r>
              <a:rPr lang="cs-CZ" sz="8000" b="1" dirty="0">
                <a:ea typeface="Calibri"/>
                <a:cs typeface="Times New Roman"/>
              </a:rPr>
              <a:t>CO; </a:t>
            </a:r>
            <a:r>
              <a:rPr lang="cs-CZ" sz="8000" b="1" dirty="0" err="1">
                <a:ea typeface="Calibri"/>
                <a:cs typeface="Times New Roman"/>
              </a:rPr>
              <a:t>HC+NO</a:t>
            </a:r>
            <a:r>
              <a:rPr lang="cs-CZ" sz="8000" b="1" baseline="-25000" dirty="0" err="1">
                <a:ea typeface="Calibri"/>
                <a:cs typeface="Times New Roman"/>
              </a:rPr>
              <a:t>x</a:t>
            </a:r>
            <a:r>
              <a:rPr lang="cs-CZ" sz="8000" b="1" dirty="0">
                <a:ea typeface="Calibri"/>
                <a:cs typeface="Times New Roman"/>
              </a:rPr>
              <a:t>; PT</a:t>
            </a:r>
            <a:endParaRPr lang="cs-CZ" sz="80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cs-CZ" sz="6400" b="1" dirty="0">
                <a:ea typeface="Calibri"/>
                <a:cs typeface="Times New Roman"/>
              </a:rPr>
              <a:t> </a:t>
            </a:r>
            <a:endParaRPr lang="cs-CZ" sz="6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1424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0670"/>
            <a:ext cx="8229600" cy="531261"/>
          </a:xfrm>
        </p:spPr>
        <p:txBody>
          <a:bodyPr anchor="b">
            <a:normAutofit/>
          </a:bodyPr>
          <a:lstStyle/>
          <a:p>
            <a:pPr algn="l">
              <a:lnSpc>
                <a:spcPct val="80000"/>
              </a:lnSpc>
            </a:pPr>
            <a:r>
              <a:rPr lang="cs-CZ" sz="3200" b="1" dirty="0" smtClean="0">
                <a:solidFill>
                  <a:srgbClr val="00B1FF"/>
                </a:solidFill>
              </a:rPr>
              <a:t>                        Výchozí situace</a:t>
            </a:r>
            <a:endParaRPr lang="en-US" sz="3200" b="1" dirty="0">
              <a:solidFill>
                <a:srgbClr val="00B1FF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890434"/>
            <a:ext cx="8229600" cy="3858987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cs-CZ" sz="2800" dirty="0" smtClean="0">
                <a:latin typeface="Calibri" panose="020F0502020204030204" pitchFamily="34" charset="0"/>
                <a:ea typeface="EUAlbertina-Regular-Identity-H"/>
                <a:cs typeface="EUAlbertina-Regular-Identity-H"/>
              </a:rPr>
              <a:t>Měření </a:t>
            </a:r>
            <a:r>
              <a:rPr lang="cs-CZ" sz="2800" dirty="0">
                <a:latin typeface="Calibri" panose="020F0502020204030204" pitchFamily="34" charset="0"/>
                <a:ea typeface="EUAlbertina-Regular-Identity-H"/>
                <a:cs typeface="EUAlbertina-Regular-Identity-H"/>
              </a:rPr>
              <a:t>je pak prováděno podle </a:t>
            </a: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2004/26/EC s použitím normy ISO 8178 -4, zkušební cyklus E3. Problém je v tom, že norma předepisuje režimy chodu motoru, které je nutno modelovat na zkušebním stanovišti s přesným </a:t>
            </a:r>
            <a:r>
              <a:rPr lang="cs-CZ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dynamometrem.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cs-CZ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Podle </a:t>
            </a: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zkušebního cyklu E3  jsou předepsány režimy</a:t>
            </a:r>
            <a:r>
              <a:rPr lang="cs-CZ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800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3222747"/>
              </p:ext>
            </p:extLst>
          </p:nvPr>
        </p:nvGraphicFramePr>
        <p:xfrm>
          <a:off x="590266" y="4127841"/>
          <a:ext cx="7963468" cy="886462"/>
        </p:xfrm>
        <a:graphic>
          <a:graphicData uri="http://schemas.openxmlformats.org/drawingml/2006/table">
            <a:tbl>
              <a:tblPr/>
              <a:tblGrid>
                <a:gridCol w="2457608"/>
                <a:gridCol w="1490375"/>
                <a:gridCol w="1312738"/>
                <a:gridCol w="1267440"/>
                <a:gridCol w="1435307"/>
              </a:tblGrid>
              <a:tr h="4432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Otáčky (%)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23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Výkon (%)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Obdélník 3"/>
          <p:cNvSpPr/>
          <p:nvPr/>
        </p:nvSpPr>
        <p:spPr>
          <a:xfrm>
            <a:off x="590266" y="5170003"/>
            <a:ext cx="8308074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r>
              <a:rPr lang="cs-CZ" sz="2800" b="1" dirty="0">
                <a:solidFill>
                  <a:prstClr val="black"/>
                </a:solidFill>
                <a:ea typeface="Calibri"/>
                <a:cs typeface="Times New Roman"/>
              </a:rPr>
              <a:t>Sterilní podmínky , laboratorní vybavení za několik milionů, nepřenosné, cenu si může dovolit pouze výrobce.</a:t>
            </a:r>
          </a:p>
        </p:txBody>
      </p:sp>
    </p:spTree>
    <p:extLst>
      <p:ext uri="{BB962C8B-B14F-4D97-AF65-F5344CB8AC3E}">
        <p14:creationId xmlns:p14="http://schemas.microsoft.com/office/powerpoint/2010/main" xmlns="" val="3994308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0670"/>
            <a:ext cx="8229600" cy="531261"/>
          </a:xfrm>
        </p:spPr>
        <p:txBody>
          <a:bodyPr anchor="b">
            <a:normAutofit/>
          </a:bodyPr>
          <a:lstStyle/>
          <a:p>
            <a:pPr algn="l">
              <a:lnSpc>
                <a:spcPct val="80000"/>
              </a:lnSpc>
            </a:pPr>
            <a:r>
              <a:rPr lang="cs-CZ" sz="3200" b="1" dirty="0" smtClean="0">
                <a:solidFill>
                  <a:srgbClr val="00B1FF"/>
                </a:solidFill>
              </a:rPr>
              <a:t>                        Výchozí situace</a:t>
            </a:r>
            <a:endParaRPr lang="en-US" sz="3200" b="1" dirty="0">
              <a:solidFill>
                <a:srgbClr val="00B1FF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626300"/>
            <a:ext cx="8229600" cy="4846452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cs-CZ" sz="6400" b="1" dirty="0">
                <a:ea typeface="Calibri"/>
                <a:cs typeface="Times New Roman"/>
              </a:rPr>
              <a:t> </a:t>
            </a:r>
            <a:endParaRPr lang="cs-CZ" sz="6400" dirty="0"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cs-CZ" sz="112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cs-CZ" sz="1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cs-CZ" sz="1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Navíc </a:t>
            </a:r>
            <a:r>
              <a:rPr lang="cs-CZ" sz="11200" dirty="0">
                <a:ea typeface="Calibri" panose="020F0502020204030204" pitchFamily="34" charset="0"/>
                <a:cs typeface="Times New Roman" panose="02020603050405020304" pitchFamily="18" charset="0"/>
              </a:rPr>
              <a:t>hodnoty při měření nového motoru na stanovišti, kde je podle ISO 8178 simulováno zatížení, jsou uváděny v jednotkách  g/kWh .</a:t>
            </a:r>
          </a:p>
          <a:p>
            <a:pPr marL="0" indent="0">
              <a:buNone/>
            </a:pPr>
            <a:r>
              <a:rPr lang="cs-CZ" sz="11200" dirty="0">
                <a:ea typeface="Calibri" panose="020F0502020204030204" pitchFamily="34" charset="0"/>
                <a:cs typeface="Times New Roman" panose="02020603050405020304" pitchFamily="18" charset="0"/>
              </a:rPr>
              <a:t>Metody měření , použité při homologaci lodních motorů , jsou  pro již instalované motory na plavidle </a:t>
            </a:r>
            <a:r>
              <a:rPr lang="cs-CZ" sz="11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nepoužitelné</a:t>
            </a:r>
          </a:p>
          <a:p>
            <a:pPr marL="0" indent="0">
              <a:buNone/>
            </a:pPr>
            <a:endParaRPr lang="cs-CZ" sz="11200" b="1" dirty="0" smtClean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cs-CZ" sz="12800" b="1" dirty="0">
                <a:solidFill>
                  <a:srgbClr val="FF0000"/>
                </a:solidFill>
                <a:ea typeface="Calibri"/>
                <a:cs typeface="Times New Roman"/>
              </a:rPr>
              <a:t>Měření plavidel v provozu není v Evropě nikde legislativně upraveno ani prováděno !</a:t>
            </a:r>
            <a:endParaRPr lang="cs-CZ" sz="128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cs-CZ" sz="12800" b="1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cs-CZ" sz="12800" b="1" dirty="0" smtClean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cs-CZ" sz="12800" b="1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cs-CZ" sz="12800" b="1" dirty="0" smtClean="0">
              <a:solidFill>
                <a:srgbClr val="FF0000"/>
              </a:solidFill>
              <a:ea typeface="Calibri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76410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30845"/>
            <a:ext cx="8229600" cy="1175040"/>
          </a:xfrm>
        </p:spPr>
        <p:txBody>
          <a:bodyPr anchor="b">
            <a:normAutofit/>
          </a:bodyPr>
          <a:lstStyle/>
          <a:p>
            <a:pPr algn="l">
              <a:lnSpc>
                <a:spcPct val="80000"/>
              </a:lnSpc>
            </a:pPr>
            <a:r>
              <a:rPr lang="cs-CZ" sz="3200" b="1" dirty="0" smtClean="0">
                <a:solidFill>
                  <a:srgbClr val="00B1FF"/>
                </a:solidFill>
              </a:rPr>
              <a:t>                      Podmínky – možnosti  projektu</a:t>
            </a:r>
            <a:endParaRPr lang="en-US" sz="3200" b="1" dirty="0">
              <a:solidFill>
                <a:srgbClr val="00B1FF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4370" y="844195"/>
            <a:ext cx="8229600" cy="5884151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cs-CZ" sz="4400" dirty="0" smtClean="0">
                <a:ea typeface="Calibri"/>
                <a:cs typeface="Times New Roman"/>
              </a:rPr>
              <a:t>Dostupná aparatura :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cs-CZ" sz="4400" dirty="0" smtClean="0">
                <a:ea typeface="Calibri"/>
                <a:cs typeface="Times New Roman"/>
              </a:rPr>
              <a:t>Přenosná zařízení, používaná v STK pro vznětové motory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cs-CZ" sz="4400" dirty="0" smtClean="0">
                <a:ea typeface="Calibri"/>
                <a:cs typeface="Times New Roman"/>
              </a:rPr>
              <a:t>  - podle vyhlášky  </a:t>
            </a:r>
            <a:r>
              <a:rPr lang="cs-CZ" sz="4400" dirty="0">
                <a:latin typeface="NimbusSansL-Bold"/>
                <a:ea typeface="Calibri" panose="020F0502020204030204" pitchFamily="34" charset="0"/>
                <a:cs typeface="NimbusSansL-Bold"/>
              </a:rPr>
              <a:t>302/2001 </a:t>
            </a:r>
            <a:r>
              <a:rPr lang="cs-CZ" sz="4400" dirty="0" smtClean="0">
                <a:latin typeface="NimbusSansL-Bold"/>
                <a:ea typeface="Calibri" panose="020F0502020204030204" pitchFamily="34" charset="0"/>
                <a:cs typeface="NimbusSansL-Bold"/>
              </a:rPr>
              <a:t>Sb. o </a:t>
            </a:r>
            <a:r>
              <a:rPr lang="cs-CZ" sz="4400" dirty="0">
                <a:latin typeface="NimbusSansL-Bold"/>
                <a:ea typeface="Calibri" panose="020F0502020204030204" pitchFamily="34" charset="0"/>
                <a:cs typeface="NimbusSansL-Bold"/>
              </a:rPr>
              <a:t>technických prohlídkách a měření emisí </a:t>
            </a:r>
            <a:r>
              <a:rPr lang="cs-CZ" sz="4400" dirty="0" smtClean="0">
                <a:latin typeface="NimbusSansL-Bold"/>
                <a:ea typeface="Calibri" panose="020F0502020204030204" pitchFamily="34" charset="0"/>
                <a:cs typeface="NimbusSansL-Bold"/>
              </a:rPr>
              <a:t>vozidel- </a:t>
            </a:r>
            <a:r>
              <a:rPr lang="cs-CZ" sz="4400" dirty="0" smtClean="0">
                <a:ea typeface="Calibri"/>
                <a:cs typeface="Times New Roman"/>
              </a:rPr>
              <a:t> měřena pouze kouřivost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cs-CZ" b="1" dirty="0" smtClean="0">
                <a:solidFill>
                  <a:srgbClr val="00B1FF"/>
                </a:solidFill>
                <a:ea typeface="+mj-ea"/>
                <a:cs typeface="+mj-cs"/>
              </a:rPr>
              <a:t>Analyzátor </a:t>
            </a:r>
            <a:r>
              <a:rPr lang="cs-CZ" b="1" dirty="0">
                <a:solidFill>
                  <a:srgbClr val="00B1FF"/>
                </a:solidFill>
                <a:ea typeface="+mj-ea"/>
                <a:cs typeface="+mj-cs"/>
              </a:rPr>
              <a:t>CAPELEC CAP </a:t>
            </a:r>
            <a:r>
              <a:rPr lang="cs-CZ" b="1" dirty="0" smtClean="0">
                <a:solidFill>
                  <a:srgbClr val="00B1FF"/>
                </a:solidFill>
                <a:ea typeface="+mj-ea"/>
                <a:cs typeface="+mj-cs"/>
              </a:rPr>
              <a:t>3201-GO                    </a:t>
            </a:r>
            <a:r>
              <a:rPr lang="cs-CZ" b="1" kern="1800" dirty="0" err="1" smtClean="0">
                <a:solidFill>
                  <a:srgbClr val="00B0F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Opacimetr</a:t>
            </a:r>
            <a:r>
              <a:rPr lang="cs-CZ" b="1" kern="1800" dirty="0" smtClean="0">
                <a:solidFill>
                  <a:srgbClr val="00B0F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kern="1800" dirty="0">
                <a:solidFill>
                  <a:srgbClr val="00B0F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b="1" kern="1800" dirty="0" err="1">
                <a:solidFill>
                  <a:srgbClr val="00B0F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kouřoměr</a:t>
            </a:r>
            <a:r>
              <a:rPr lang="cs-CZ" b="1" kern="1800" dirty="0">
                <a:solidFill>
                  <a:srgbClr val="00B0F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) typ </a:t>
            </a:r>
            <a:endParaRPr lang="cs-CZ" b="1" kern="1800" dirty="0" smtClean="0">
              <a:solidFill>
                <a:srgbClr val="00B0F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cs-CZ" b="1" kern="1800" dirty="0">
                <a:solidFill>
                  <a:srgbClr val="00B0F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kern="1800" dirty="0" smtClean="0">
                <a:solidFill>
                  <a:srgbClr val="00B0F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MDO2</a:t>
            </a:r>
            <a:r>
              <a:rPr lang="cs-CZ" b="1" dirty="0" smtClean="0">
                <a:solidFill>
                  <a:srgbClr val="00B0F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cs-CZ" b="1" dirty="0">
                <a:solidFill>
                  <a:srgbClr val="00B0F0"/>
                </a:solidFill>
                <a:latin typeface="Calibri" panose="020F0502020204030204" pitchFamily="34" charset="0"/>
                <a:ea typeface="+mj-ea"/>
                <a:cs typeface="+mj-cs"/>
              </a:rPr>
              <a:t>AVL DO 285</a:t>
            </a:r>
            <a:endParaRPr lang="cs-CZ" dirty="0">
              <a:solidFill>
                <a:srgbClr val="00B0F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755"/>
              </a:spcAft>
            </a:pPr>
            <a:endParaRPr lang="cs-CZ" dirty="0" smtClean="0">
              <a:solidFill>
                <a:srgbClr val="0D2631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755"/>
              </a:spcAft>
            </a:pPr>
            <a:endParaRPr lang="cs-CZ" dirty="0">
              <a:solidFill>
                <a:srgbClr val="0D2631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755"/>
              </a:spcAft>
            </a:pPr>
            <a:endParaRPr lang="cs-CZ" dirty="0" smtClean="0">
              <a:solidFill>
                <a:srgbClr val="0D2631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755"/>
              </a:spcAft>
            </a:pPr>
            <a:endParaRPr lang="cs-CZ" sz="3100" dirty="0" smtClean="0">
              <a:solidFill>
                <a:srgbClr val="0D2631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lnSpc>
                <a:spcPct val="115000"/>
              </a:lnSpc>
              <a:spcAft>
                <a:spcPts val="1755"/>
              </a:spcAft>
              <a:buNone/>
            </a:pPr>
            <a:r>
              <a:rPr lang="cs-CZ" sz="4400" dirty="0" smtClean="0">
                <a:solidFill>
                  <a:srgbClr val="0D263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CAP 3201-GO se ukázal jako nevyhovující</a:t>
            </a:r>
            <a:endParaRPr lang="cs-CZ" sz="4400" dirty="0">
              <a:solidFill>
                <a:srgbClr val="0D2631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755"/>
              </a:spcAft>
            </a:pPr>
            <a:endParaRPr lang="cs-CZ" dirty="0" smtClean="0">
              <a:solidFill>
                <a:srgbClr val="0D2631"/>
              </a:solidFill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cs-CZ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cs-CZ" dirty="0" smtClean="0">
              <a:ea typeface="Calibri"/>
              <a:cs typeface="Times New Roman"/>
            </a:endParaRPr>
          </a:p>
          <a:p>
            <a:endParaRPr lang="en-GB" dirty="0"/>
          </a:p>
        </p:txBody>
      </p:sp>
      <p:pic>
        <p:nvPicPr>
          <p:cNvPr id="4" name="obrázek 1" descr="Opacimetr (kouřoměr) typ MDO2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30522" y="3573748"/>
            <a:ext cx="2919582" cy="2176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817" y="3573747"/>
            <a:ext cx="2997839" cy="2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64505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5827"/>
            <a:ext cx="8229600" cy="681574"/>
          </a:xfrm>
        </p:spPr>
        <p:txBody>
          <a:bodyPr anchor="b">
            <a:normAutofit/>
          </a:bodyPr>
          <a:lstStyle/>
          <a:p>
            <a:pPr algn="l">
              <a:lnSpc>
                <a:spcPct val="80000"/>
              </a:lnSpc>
            </a:pPr>
            <a:r>
              <a:rPr lang="cs-CZ" sz="2800" b="1" dirty="0" smtClean="0">
                <a:solidFill>
                  <a:srgbClr val="00B1FF"/>
                </a:solidFill>
              </a:rPr>
              <a:t>                                   </a:t>
            </a:r>
            <a:r>
              <a:rPr lang="cs-CZ" sz="3200" b="1" dirty="0" smtClean="0">
                <a:solidFill>
                  <a:srgbClr val="00B1FF"/>
                </a:solidFill>
              </a:rPr>
              <a:t>Režimy měření</a:t>
            </a:r>
            <a:endParaRPr lang="en-US" sz="3200" b="1" dirty="0">
              <a:solidFill>
                <a:srgbClr val="00B1FF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734106"/>
            <a:ext cx="8229600" cy="35885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Obdobně jako ve vyhlášce 302/2001 Sb. Je možné měřit kouřivost při nezatížených režimech – byly vybrány režimy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- volnoběh</a:t>
            </a:r>
          </a:p>
          <a:p>
            <a:pPr marL="0" indent="0">
              <a:buNone/>
            </a:pPr>
            <a:r>
              <a:rPr lang="cs-CZ" dirty="0" smtClean="0"/>
              <a:t>- nezatížené jmenovité otáčky</a:t>
            </a:r>
          </a:p>
          <a:p>
            <a:pPr marL="0" indent="0">
              <a:buNone/>
            </a:pPr>
            <a:r>
              <a:rPr lang="cs-CZ" dirty="0" smtClean="0"/>
              <a:t>- test volné akcelerace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7808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27546" y="135603"/>
            <a:ext cx="7902054" cy="944563"/>
          </a:xfrm>
        </p:spPr>
        <p:txBody>
          <a:bodyPr anchor="b">
            <a:normAutofit/>
          </a:bodyPr>
          <a:lstStyle/>
          <a:p>
            <a:pPr algn="l">
              <a:lnSpc>
                <a:spcPct val="80000"/>
              </a:lnSpc>
            </a:pPr>
            <a:r>
              <a:rPr lang="cs-CZ" sz="3200" b="1" dirty="0">
                <a:solidFill>
                  <a:srgbClr val="00B0F0"/>
                </a:solidFill>
                <a:latin typeface="Calibri" panose="020F0502020204030204" pitchFamily="34" charset="0"/>
              </a:rPr>
              <a:t>Měřící aparatura </a:t>
            </a:r>
            <a:r>
              <a:rPr lang="cs-CZ" sz="3200" b="1" dirty="0" err="1">
                <a:solidFill>
                  <a:srgbClr val="00B0F0"/>
                </a:solidFill>
                <a:latin typeface="Calibri" panose="020F0502020204030204" pitchFamily="34" charset="0"/>
              </a:rPr>
              <a:t>kouřoměr</a:t>
            </a:r>
            <a:r>
              <a:rPr lang="cs-CZ" sz="3200" b="1" dirty="0">
                <a:solidFill>
                  <a:srgbClr val="00B0F0"/>
                </a:solidFill>
                <a:latin typeface="Calibri" panose="020F0502020204030204" pitchFamily="34" charset="0"/>
              </a:rPr>
              <a:t> ( </a:t>
            </a:r>
            <a:r>
              <a:rPr lang="cs-CZ" sz="3200" b="1" dirty="0" err="1">
                <a:solidFill>
                  <a:srgbClr val="00B0F0"/>
                </a:solidFill>
                <a:latin typeface="Calibri" panose="020F0502020204030204" pitchFamily="34" charset="0"/>
              </a:rPr>
              <a:t>opacimetr</a:t>
            </a:r>
            <a:r>
              <a:rPr lang="cs-CZ" sz="3200" b="1" dirty="0">
                <a:solidFill>
                  <a:srgbClr val="00B0F0"/>
                </a:solidFill>
                <a:latin typeface="Calibri" panose="020F0502020204030204" pitchFamily="34" charset="0"/>
              </a:rPr>
              <a:t>) typ MDO 2 – AVL DO </a:t>
            </a:r>
            <a:r>
              <a:rPr lang="cs-CZ" sz="32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285</a:t>
            </a:r>
            <a:endParaRPr lang="en-US" sz="3200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Obrázek 4" descr="C:\Users\Acer\Documents\Dokumenty maly 1210_2013\Emise\TAČR MD 8_2014\Metodika\201502A0\P4030035 - kopi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761" y="1110153"/>
            <a:ext cx="6524905" cy="4010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 descr="C:\Users\Acer\Documents\Dokumenty maly 1210_2013\Emise\TAČR MD 8_2014\Metodika\201502A0\AVL\TT120\RemorkĂ©r TT 120 - 300914 akcelerace.g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760" y="5120164"/>
            <a:ext cx="5549900" cy="1747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37808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2618"/>
            <a:ext cx="8229600" cy="1175040"/>
          </a:xfrm>
        </p:spPr>
        <p:txBody>
          <a:bodyPr anchor="b">
            <a:normAutofit/>
          </a:bodyPr>
          <a:lstStyle/>
          <a:p>
            <a:pPr algn="l">
              <a:lnSpc>
                <a:spcPct val="80000"/>
              </a:lnSpc>
            </a:pPr>
            <a:r>
              <a:rPr lang="cs-CZ" sz="3200" b="1" dirty="0" smtClean="0">
                <a:solidFill>
                  <a:srgbClr val="00B1FF"/>
                </a:solidFill>
              </a:rPr>
              <a:t>Výsledky měření typických plavidel – osobní lodě, remorkéry</a:t>
            </a:r>
            <a:endParaRPr lang="en-US" sz="3200" b="1" dirty="0">
              <a:solidFill>
                <a:srgbClr val="00B1FF"/>
              </a:solidFill>
            </a:endParaRPr>
          </a:p>
        </p:txBody>
      </p:sp>
      <p:graphicFrame>
        <p:nvGraphicFramePr>
          <p:cNvPr id="3" name="Zástupný symbol pro obsah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63811057"/>
              </p:ext>
            </p:extLst>
          </p:nvPr>
        </p:nvGraphicFramePr>
        <p:xfrm>
          <a:off x="799610" y="1307658"/>
          <a:ext cx="7340251" cy="5337824"/>
        </p:xfrm>
        <a:graphic>
          <a:graphicData uri="http://schemas.openxmlformats.org/drawingml/2006/table">
            <a:tbl>
              <a:tblPr firstRow="1" firstCol="1" bandRow="1"/>
              <a:tblGrid>
                <a:gridCol w="1202726"/>
                <a:gridCol w="2524519"/>
                <a:gridCol w="798063"/>
                <a:gridCol w="684630"/>
                <a:gridCol w="917129"/>
                <a:gridCol w="1213184"/>
              </a:tblGrid>
              <a:tr h="5249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Jméno lodi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Motor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r.v.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cs-CZ" sz="1600" b="1" baseline="-25000">
                          <a:effectLst/>
                          <a:latin typeface="Calibri"/>
                          <a:ea typeface="Calibri"/>
                          <a:cs typeface="Times New Roman"/>
                        </a:rPr>
                        <a:t>volnoběh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cs-CZ" sz="1600" b="1" baseline="-25000">
                          <a:effectLst/>
                          <a:latin typeface="Calibri"/>
                          <a:ea typeface="Calibri"/>
                          <a:cs typeface="Times New Roman"/>
                        </a:rPr>
                        <a:t>střední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cs-CZ" sz="1600" b="1" baseline="-25000">
                          <a:effectLst/>
                          <a:latin typeface="Calibri"/>
                          <a:ea typeface="Calibri"/>
                          <a:cs typeface="Times New Roman"/>
                        </a:rPr>
                        <a:t>jm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Akcelerační test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9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Andante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IFA 6-VD 14,5/12-2 SRV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r.v.1983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0,04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0,12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0,56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0,39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54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Porto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CATERPILLAR CAT 03056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r.v. 2014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0,01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0,01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0,03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0,03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chyba záznamu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9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Natal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CATERPILLAR CAT 03056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r.v</a:t>
                      </a:r>
                      <a:r>
                        <a:rPr lang="cs-CZ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 2014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0,01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0,00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0,00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1,43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9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TR 439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ČKD Hořovice 6L 150 PV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r.v.1975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0,01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0,9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2,63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9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CALYPSO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IFA 6-VD 14,5/12-2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r.v</a:t>
                      </a:r>
                      <a:r>
                        <a:rPr lang="cs-CZ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 1987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0,01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0,2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4,19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9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TAURUS 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DAEWO MD 136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r.v</a:t>
                      </a:r>
                      <a:r>
                        <a:rPr lang="cs-CZ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 2004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0,01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0,01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0,03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0,13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8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TRD 120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Tatra 928, r.v. 1995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0,02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0,08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0,44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4,78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8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TRD 120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Tatra 928, </a:t>
                      </a:r>
                      <a:r>
                        <a:rPr lang="cs-CZ" sz="1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r.v</a:t>
                      </a:r>
                      <a:r>
                        <a:rPr lang="cs-CZ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. 1995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0,04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0,04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Times New Roman"/>
                        </a:rPr>
                        <a:t>0,79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2,42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8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TRD 120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Volvo Penta D7B TA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0,02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0,02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0,06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0,14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8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TRD 120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Volvo </a:t>
                      </a:r>
                      <a:r>
                        <a:rPr lang="cs-CZ" sz="1600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Penta</a:t>
                      </a:r>
                      <a:r>
                        <a:rPr lang="cs-CZ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THD 70C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0,03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0,05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0,1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0,1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2794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SL_PREZENTACE-sablon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SL_PREZENTACE-sablon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SL_PREZENTACE-sablon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4_CSL_PREZENTACE-sablon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5_CSL_PREZENTACE-sablon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CSL_PREZENTACE-sablona.potx</Template>
  <TotalTime>1324</TotalTime>
  <Words>675</Words>
  <Application>Microsoft Office PowerPoint</Application>
  <PresentationFormat>Předvádění na obrazovce (4:3)</PresentationFormat>
  <Paragraphs>161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5</vt:i4>
      </vt:variant>
      <vt:variant>
        <vt:lpstr>Nadpisy snímků</vt:lpstr>
      </vt:variant>
      <vt:variant>
        <vt:i4>14</vt:i4>
      </vt:variant>
    </vt:vector>
  </HeadingPairs>
  <TitlesOfParts>
    <vt:vector size="19" baseType="lpstr">
      <vt:lpstr>CSL_PREZENTACE-sablona</vt:lpstr>
      <vt:lpstr>1_CSL_PREZENTACE-sablona</vt:lpstr>
      <vt:lpstr>2_CSL_PREZENTACE-sablona</vt:lpstr>
      <vt:lpstr>4_CSL_PREZENTACE-sablona</vt:lpstr>
      <vt:lpstr>5_CSL_PREZENTACE-sablona</vt:lpstr>
      <vt:lpstr>                            TVIP Hustopeče 25.3.2016  Metodika měření emisí výfukových plynů lodních motorů  instalovaných na plavidlech ( Projekt v rámci programu TAČR – β – TB0300MD010 )                                          Ing. Jiří Dynybyl, MBA </vt:lpstr>
      <vt:lpstr>                                     Lodě ≥ 20 m</vt:lpstr>
      <vt:lpstr>                                     Výchozí situace</vt:lpstr>
      <vt:lpstr>                        Výchozí situace</vt:lpstr>
      <vt:lpstr>                        Výchozí situace</vt:lpstr>
      <vt:lpstr>                      Podmínky – možnosti  projektu</vt:lpstr>
      <vt:lpstr>                                   Režimy měření</vt:lpstr>
      <vt:lpstr>Měřící aparatura kouřoměr ( opacimetr) typ MDO 2 – AVL DO 285</vt:lpstr>
      <vt:lpstr>Výsledky měření typických plavidel – osobní lodě, remorkéry</vt:lpstr>
      <vt:lpstr>                                          Závěry</vt:lpstr>
      <vt:lpstr>                                    Závěry</vt:lpstr>
      <vt:lpstr>                                    Závěry</vt:lpstr>
      <vt:lpstr>                                    Závěry</vt:lpstr>
      <vt:lpstr>DĚKUJI ZA POZORNOST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Štěpa</dc:creator>
  <cp:lastModifiedBy>ondrej prochazka</cp:lastModifiedBy>
  <cp:revision>71</cp:revision>
  <dcterms:created xsi:type="dcterms:W3CDTF">2013-02-11T16:50:34Z</dcterms:created>
  <dcterms:modified xsi:type="dcterms:W3CDTF">2016-02-16T07:17:37Z</dcterms:modified>
</cp:coreProperties>
</file>