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91" r:id="rId2"/>
    <p:sldId id="256" r:id="rId3"/>
    <p:sldId id="257" r:id="rId4"/>
    <p:sldId id="259" r:id="rId5"/>
    <p:sldId id="260" r:id="rId6"/>
    <p:sldId id="363" r:id="rId7"/>
    <p:sldId id="261" r:id="rId8"/>
    <p:sldId id="262" r:id="rId9"/>
    <p:sldId id="263" r:id="rId10"/>
    <p:sldId id="285" r:id="rId11"/>
    <p:sldId id="282" r:id="rId12"/>
    <p:sldId id="355" r:id="rId13"/>
    <p:sldId id="358" r:id="rId14"/>
    <p:sldId id="287" r:id="rId15"/>
    <p:sldId id="288" r:id="rId16"/>
    <p:sldId id="292" r:id="rId17"/>
    <p:sldId id="315" r:id="rId18"/>
    <p:sldId id="317" r:id="rId19"/>
    <p:sldId id="318" r:id="rId20"/>
    <p:sldId id="320" r:id="rId21"/>
    <p:sldId id="321" r:id="rId22"/>
    <p:sldId id="322" r:id="rId23"/>
    <p:sldId id="353" r:id="rId24"/>
    <p:sldId id="354" r:id="rId25"/>
    <p:sldId id="323" r:id="rId26"/>
    <p:sldId id="324" r:id="rId27"/>
    <p:sldId id="327" r:id="rId28"/>
    <p:sldId id="385" r:id="rId29"/>
    <p:sldId id="383" r:id="rId30"/>
    <p:sldId id="384" r:id="rId31"/>
    <p:sldId id="364" r:id="rId32"/>
    <p:sldId id="386" r:id="rId33"/>
    <p:sldId id="387" r:id="rId34"/>
    <p:sldId id="388" r:id="rId35"/>
    <p:sldId id="389" r:id="rId36"/>
    <p:sldId id="366" r:id="rId37"/>
    <p:sldId id="367" r:id="rId38"/>
    <p:sldId id="390" r:id="rId39"/>
    <p:sldId id="368" r:id="rId40"/>
    <p:sldId id="369" r:id="rId41"/>
    <p:sldId id="370" r:id="rId42"/>
    <p:sldId id="392" r:id="rId43"/>
    <p:sldId id="393" r:id="rId44"/>
    <p:sldId id="394" r:id="rId45"/>
    <p:sldId id="395" r:id="rId46"/>
    <p:sldId id="396" r:id="rId47"/>
    <p:sldId id="397" r:id="rId48"/>
    <p:sldId id="398" r:id="rId49"/>
    <p:sldId id="399" r:id="rId50"/>
    <p:sldId id="400" r:id="rId51"/>
    <p:sldId id="401" r:id="rId52"/>
    <p:sldId id="402" r:id="rId53"/>
    <p:sldId id="300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75" autoAdjust="0"/>
  </p:normalViewPr>
  <p:slideViewPr>
    <p:cSldViewPr>
      <p:cViewPr varScale="1">
        <p:scale>
          <a:sx n="103" d="100"/>
          <a:sy n="103" d="100"/>
        </p:scale>
        <p:origin x="-11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&#237;&#353;a\Downloads\HernT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&#237;&#353;a\Desktop\v&#253;sledky%20hernychov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Porovnani!$B$4:$B$167</c:f>
              <c:numCache>
                <c:formatCode>General</c:formatCode>
                <c:ptCount val="164"/>
                <c:pt idx="0">
                  <c:v>2130</c:v>
                </c:pt>
                <c:pt idx="1">
                  <c:v>2120</c:v>
                </c:pt>
                <c:pt idx="2">
                  <c:v>2110</c:v>
                </c:pt>
                <c:pt idx="3">
                  <c:v>2100</c:v>
                </c:pt>
                <c:pt idx="4">
                  <c:v>2090</c:v>
                </c:pt>
                <c:pt idx="5">
                  <c:v>2080</c:v>
                </c:pt>
                <c:pt idx="6">
                  <c:v>2070</c:v>
                </c:pt>
                <c:pt idx="7">
                  <c:v>2060</c:v>
                </c:pt>
                <c:pt idx="8">
                  <c:v>2050</c:v>
                </c:pt>
                <c:pt idx="9">
                  <c:v>2040</c:v>
                </c:pt>
                <c:pt idx="10">
                  <c:v>2030</c:v>
                </c:pt>
                <c:pt idx="11">
                  <c:v>2020</c:v>
                </c:pt>
                <c:pt idx="12">
                  <c:v>2010</c:v>
                </c:pt>
                <c:pt idx="13">
                  <c:v>2000</c:v>
                </c:pt>
                <c:pt idx="14">
                  <c:v>1990</c:v>
                </c:pt>
                <c:pt idx="15">
                  <c:v>1980</c:v>
                </c:pt>
                <c:pt idx="16">
                  <c:v>1970</c:v>
                </c:pt>
                <c:pt idx="17">
                  <c:v>1960</c:v>
                </c:pt>
                <c:pt idx="18">
                  <c:v>1950</c:v>
                </c:pt>
                <c:pt idx="19">
                  <c:v>1940</c:v>
                </c:pt>
                <c:pt idx="20">
                  <c:v>1930</c:v>
                </c:pt>
                <c:pt idx="21">
                  <c:v>1920</c:v>
                </c:pt>
                <c:pt idx="22">
                  <c:v>1910</c:v>
                </c:pt>
                <c:pt idx="23">
                  <c:v>1900</c:v>
                </c:pt>
                <c:pt idx="24">
                  <c:v>1890</c:v>
                </c:pt>
                <c:pt idx="25">
                  <c:v>1880</c:v>
                </c:pt>
                <c:pt idx="26">
                  <c:v>1870</c:v>
                </c:pt>
                <c:pt idx="27">
                  <c:v>1860</c:v>
                </c:pt>
                <c:pt idx="28">
                  <c:v>1850</c:v>
                </c:pt>
                <c:pt idx="29">
                  <c:v>1840</c:v>
                </c:pt>
                <c:pt idx="30">
                  <c:v>1830</c:v>
                </c:pt>
                <c:pt idx="31">
                  <c:v>1820</c:v>
                </c:pt>
                <c:pt idx="32">
                  <c:v>1810</c:v>
                </c:pt>
                <c:pt idx="33">
                  <c:v>1800</c:v>
                </c:pt>
                <c:pt idx="34">
                  <c:v>1790</c:v>
                </c:pt>
                <c:pt idx="35">
                  <c:v>1780</c:v>
                </c:pt>
                <c:pt idx="36">
                  <c:v>1770</c:v>
                </c:pt>
                <c:pt idx="37">
                  <c:v>1760</c:v>
                </c:pt>
                <c:pt idx="38">
                  <c:v>1750</c:v>
                </c:pt>
                <c:pt idx="39">
                  <c:v>1740</c:v>
                </c:pt>
                <c:pt idx="40">
                  <c:v>1730</c:v>
                </c:pt>
                <c:pt idx="41">
                  <c:v>1720</c:v>
                </c:pt>
                <c:pt idx="42">
                  <c:v>1710</c:v>
                </c:pt>
                <c:pt idx="43">
                  <c:v>1700</c:v>
                </c:pt>
                <c:pt idx="44">
                  <c:v>1690</c:v>
                </c:pt>
                <c:pt idx="45">
                  <c:v>1680</c:v>
                </c:pt>
                <c:pt idx="46">
                  <c:v>1670</c:v>
                </c:pt>
                <c:pt idx="47">
                  <c:v>1660</c:v>
                </c:pt>
                <c:pt idx="48">
                  <c:v>1650</c:v>
                </c:pt>
                <c:pt idx="49">
                  <c:v>1640</c:v>
                </c:pt>
                <c:pt idx="50">
                  <c:v>1630</c:v>
                </c:pt>
                <c:pt idx="51">
                  <c:v>1620</c:v>
                </c:pt>
                <c:pt idx="52">
                  <c:v>1610</c:v>
                </c:pt>
                <c:pt idx="53">
                  <c:v>1600</c:v>
                </c:pt>
                <c:pt idx="54">
                  <c:v>1590</c:v>
                </c:pt>
                <c:pt idx="55">
                  <c:v>1580</c:v>
                </c:pt>
                <c:pt idx="56">
                  <c:v>1570</c:v>
                </c:pt>
                <c:pt idx="57">
                  <c:v>1560</c:v>
                </c:pt>
                <c:pt idx="58">
                  <c:v>1550</c:v>
                </c:pt>
                <c:pt idx="59">
                  <c:v>1540</c:v>
                </c:pt>
                <c:pt idx="60">
                  <c:v>1530</c:v>
                </c:pt>
                <c:pt idx="61">
                  <c:v>1520</c:v>
                </c:pt>
                <c:pt idx="62">
                  <c:v>1510</c:v>
                </c:pt>
                <c:pt idx="63">
                  <c:v>1500</c:v>
                </c:pt>
                <c:pt idx="64">
                  <c:v>1490</c:v>
                </c:pt>
                <c:pt idx="65">
                  <c:v>1480</c:v>
                </c:pt>
                <c:pt idx="66">
                  <c:v>1470</c:v>
                </c:pt>
                <c:pt idx="67">
                  <c:v>1460</c:v>
                </c:pt>
                <c:pt idx="68">
                  <c:v>1450</c:v>
                </c:pt>
                <c:pt idx="69">
                  <c:v>1440</c:v>
                </c:pt>
                <c:pt idx="70">
                  <c:v>1430</c:v>
                </c:pt>
                <c:pt idx="71">
                  <c:v>1420</c:v>
                </c:pt>
                <c:pt idx="72">
                  <c:v>1410</c:v>
                </c:pt>
                <c:pt idx="73">
                  <c:v>1400</c:v>
                </c:pt>
                <c:pt idx="74">
                  <c:v>1390</c:v>
                </c:pt>
                <c:pt idx="75">
                  <c:v>1380</c:v>
                </c:pt>
                <c:pt idx="76">
                  <c:v>1370</c:v>
                </c:pt>
                <c:pt idx="77">
                  <c:v>1360</c:v>
                </c:pt>
                <c:pt idx="78">
                  <c:v>1350</c:v>
                </c:pt>
                <c:pt idx="79">
                  <c:v>1340</c:v>
                </c:pt>
                <c:pt idx="80">
                  <c:v>1330</c:v>
                </c:pt>
                <c:pt idx="81">
                  <c:v>1320</c:v>
                </c:pt>
                <c:pt idx="82">
                  <c:v>1310</c:v>
                </c:pt>
                <c:pt idx="83">
                  <c:v>1300</c:v>
                </c:pt>
                <c:pt idx="84">
                  <c:v>1290</c:v>
                </c:pt>
                <c:pt idx="85">
                  <c:v>1280</c:v>
                </c:pt>
                <c:pt idx="86">
                  <c:v>1270</c:v>
                </c:pt>
                <c:pt idx="87">
                  <c:v>1260</c:v>
                </c:pt>
                <c:pt idx="88">
                  <c:v>1250</c:v>
                </c:pt>
                <c:pt idx="89">
                  <c:v>1240</c:v>
                </c:pt>
                <c:pt idx="90">
                  <c:v>1230</c:v>
                </c:pt>
                <c:pt idx="91">
                  <c:v>1220</c:v>
                </c:pt>
                <c:pt idx="92">
                  <c:v>1210</c:v>
                </c:pt>
                <c:pt idx="93">
                  <c:v>1200</c:v>
                </c:pt>
                <c:pt idx="94">
                  <c:v>1190</c:v>
                </c:pt>
                <c:pt idx="95">
                  <c:v>1180</c:v>
                </c:pt>
                <c:pt idx="96">
                  <c:v>1170</c:v>
                </c:pt>
                <c:pt idx="97">
                  <c:v>1160</c:v>
                </c:pt>
                <c:pt idx="98">
                  <c:v>1150</c:v>
                </c:pt>
                <c:pt idx="99">
                  <c:v>1140</c:v>
                </c:pt>
                <c:pt idx="100">
                  <c:v>1130</c:v>
                </c:pt>
                <c:pt idx="101">
                  <c:v>1120</c:v>
                </c:pt>
                <c:pt idx="102">
                  <c:v>1110</c:v>
                </c:pt>
                <c:pt idx="103">
                  <c:v>1100</c:v>
                </c:pt>
                <c:pt idx="104">
                  <c:v>1090</c:v>
                </c:pt>
                <c:pt idx="105">
                  <c:v>1080</c:v>
                </c:pt>
                <c:pt idx="106">
                  <c:v>1070</c:v>
                </c:pt>
                <c:pt idx="107">
                  <c:v>1060</c:v>
                </c:pt>
                <c:pt idx="108">
                  <c:v>1050</c:v>
                </c:pt>
                <c:pt idx="109">
                  <c:v>1040</c:v>
                </c:pt>
                <c:pt idx="110">
                  <c:v>1030</c:v>
                </c:pt>
                <c:pt idx="111">
                  <c:v>1020</c:v>
                </c:pt>
                <c:pt idx="112">
                  <c:v>1010</c:v>
                </c:pt>
                <c:pt idx="113">
                  <c:v>1000</c:v>
                </c:pt>
                <c:pt idx="114">
                  <c:v>990</c:v>
                </c:pt>
                <c:pt idx="115">
                  <c:v>980</c:v>
                </c:pt>
                <c:pt idx="116">
                  <c:v>970</c:v>
                </c:pt>
                <c:pt idx="117">
                  <c:v>960</c:v>
                </c:pt>
                <c:pt idx="118">
                  <c:v>950</c:v>
                </c:pt>
                <c:pt idx="119">
                  <c:v>940</c:v>
                </c:pt>
                <c:pt idx="120">
                  <c:v>930</c:v>
                </c:pt>
                <c:pt idx="121">
                  <c:v>920</c:v>
                </c:pt>
                <c:pt idx="122">
                  <c:v>910</c:v>
                </c:pt>
                <c:pt idx="123">
                  <c:v>900</c:v>
                </c:pt>
                <c:pt idx="124">
                  <c:v>890</c:v>
                </c:pt>
                <c:pt idx="125">
                  <c:v>880</c:v>
                </c:pt>
                <c:pt idx="126">
                  <c:v>870</c:v>
                </c:pt>
                <c:pt idx="127">
                  <c:v>860</c:v>
                </c:pt>
                <c:pt idx="128">
                  <c:v>850</c:v>
                </c:pt>
                <c:pt idx="129">
                  <c:v>840</c:v>
                </c:pt>
                <c:pt idx="130">
                  <c:v>830</c:v>
                </c:pt>
                <c:pt idx="131">
                  <c:v>820</c:v>
                </c:pt>
                <c:pt idx="132">
                  <c:v>810</c:v>
                </c:pt>
                <c:pt idx="133">
                  <c:v>800</c:v>
                </c:pt>
                <c:pt idx="134">
                  <c:v>790</c:v>
                </c:pt>
                <c:pt idx="135">
                  <c:v>780</c:v>
                </c:pt>
                <c:pt idx="136">
                  <c:v>770</c:v>
                </c:pt>
                <c:pt idx="137">
                  <c:v>760</c:v>
                </c:pt>
                <c:pt idx="138">
                  <c:v>750</c:v>
                </c:pt>
                <c:pt idx="139">
                  <c:v>740</c:v>
                </c:pt>
                <c:pt idx="140">
                  <c:v>730</c:v>
                </c:pt>
                <c:pt idx="141">
                  <c:v>720</c:v>
                </c:pt>
                <c:pt idx="142">
                  <c:v>710</c:v>
                </c:pt>
                <c:pt idx="143">
                  <c:v>700</c:v>
                </c:pt>
                <c:pt idx="144">
                  <c:v>690</c:v>
                </c:pt>
                <c:pt idx="145">
                  <c:v>680</c:v>
                </c:pt>
                <c:pt idx="146">
                  <c:v>670</c:v>
                </c:pt>
                <c:pt idx="147">
                  <c:v>660</c:v>
                </c:pt>
                <c:pt idx="148">
                  <c:v>650</c:v>
                </c:pt>
                <c:pt idx="149">
                  <c:v>640</c:v>
                </c:pt>
                <c:pt idx="150">
                  <c:v>630</c:v>
                </c:pt>
                <c:pt idx="151">
                  <c:v>620</c:v>
                </c:pt>
                <c:pt idx="152">
                  <c:v>610</c:v>
                </c:pt>
                <c:pt idx="153">
                  <c:v>600</c:v>
                </c:pt>
                <c:pt idx="154">
                  <c:v>590</c:v>
                </c:pt>
                <c:pt idx="155">
                  <c:v>580</c:v>
                </c:pt>
                <c:pt idx="156">
                  <c:v>570</c:v>
                </c:pt>
                <c:pt idx="157">
                  <c:v>560</c:v>
                </c:pt>
                <c:pt idx="158">
                  <c:v>550</c:v>
                </c:pt>
                <c:pt idx="159">
                  <c:v>540</c:v>
                </c:pt>
                <c:pt idx="160">
                  <c:v>530</c:v>
                </c:pt>
                <c:pt idx="161">
                  <c:v>520</c:v>
                </c:pt>
                <c:pt idx="162">
                  <c:v>510</c:v>
                </c:pt>
                <c:pt idx="163">
                  <c:v>500</c:v>
                </c:pt>
              </c:numCache>
            </c:numRef>
          </c:xVal>
          <c:yVal>
            <c:numRef>
              <c:f>Porovnani!$C$4:$C$167</c:f>
              <c:numCache>
                <c:formatCode>General</c:formatCode>
                <c:ptCount val="164"/>
                <c:pt idx="0">
                  <c:v>2.609</c:v>
                </c:pt>
                <c:pt idx="1">
                  <c:v>2.609</c:v>
                </c:pt>
                <c:pt idx="2">
                  <c:v>2.665</c:v>
                </c:pt>
                <c:pt idx="3">
                  <c:v>2.593</c:v>
                </c:pt>
                <c:pt idx="4">
                  <c:v>2.6559999999999997</c:v>
                </c:pt>
                <c:pt idx="5">
                  <c:v>2.5939999999999999</c:v>
                </c:pt>
                <c:pt idx="6">
                  <c:v>2.3379999999999996</c:v>
                </c:pt>
                <c:pt idx="7">
                  <c:v>2.4789999999999996</c:v>
                </c:pt>
                <c:pt idx="8">
                  <c:v>2.407</c:v>
                </c:pt>
                <c:pt idx="9">
                  <c:v>2.4409999999999998</c:v>
                </c:pt>
                <c:pt idx="10">
                  <c:v>2.4919999999999995</c:v>
                </c:pt>
                <c:pt idx="11">
                  <c:v>2.5949999999999998</c:v>
                </c:pt>
                <c:pt idx="12">
                  <c:v>2.3559999999999994</c:v>
                </c:pt>
                <c:pt idx="13">
                  <c:v>2.4309999999999996</c:v>
                </c:pt>
                <c:pt idx="14">
                  <c:v>2.4689999999999999</c:v>
                </c:pt>
                <c:pt idx="15">
                  <c:v>2.0870000000000002</c:v>
                </c:pt>
                <c:pt idx="16">
                  <c:v>2.3839999999999999</c:v>
                </c:pt>
                <c:pt idx="17">
                  <c:v>2.5189999999999997</c:v>
                </c:pt>
                <c:pt idx="18">
                  <c:v>2.2200000000000002</c:v>
                </c:pt>
                <c:pt idx="19">
                  <c:v>2.3329999999999997</c:v>
                </c:pt>
                <c:pt idx="20">
                  <c:v>2.3409999999999997</c:v>
                </c:pt>
                <c:pt idx="21">
                  <c:v>2.3069999999999995</c:v>
                </c:pt>
                <c:pt idx="22">
                  <c:v>2.4169999999999994</c:v>
                </c:pt>
                <c:pt idx="23">
                  <c:v>2.2759999999999998</c:v>
                </c:pt>
                <c:pt idx="24">
                  <c:v>2.1030000000000002</c:v>
                </c:pt>
                <c:pt idx="25">
                  <c:v>2.2709999999999999</c:v>
                </c:pt>
                <c:pt idx="26">
                  <c:v>2.407</c:v>
                </c:pt>
                <c:pt idx="27">
                  <c:v>2.1880000000000002</c:v>
                </c:pt>
                <c:pt idx="28">
                  <c:v>2.0070000000000001</c:v>
                </c:pt>
                <c:pt idx="29">
                  <c:v>2.5349999999999997</c:v>
                </c:pt>
                <c:pt idx="30">
                  <c:v>2.2570000000000001</c:v>
                </c:pt>
                <c:pt idx="31">
                  <c:v>2.282</c:v>
                </c:pt>
                <c:pt idx="32">
                  <c:v>2.4259999999999997</c:v>
                </c:pt>
                <c:pt idx="33">
                  <c:v>2.1059999999999999</c:v>
                </c:pt>
                <c:pt idx="34">
                  <c:v>2.101</c:v>
                </c:pt>
                <c:pt idx="35">
                  <c:v>2.11</c:v>
                </c:pt>
                <c:pt idx="36">
                  <c:v>2.2000000000000002</c:v>
                </c:pt>
                <c:pt idx="37">
                  <c:v>2.3239999999999998</c:v>
                </c:pt>
                <c:pt idx="38">
                  <c:v>2.3969999999999994</c:v>
                </c:pt>
                <c:pt idx="39">
                  <c:v>2.0319999999999996</c:v>
                </c:pt>
                <c:pt idx="40">
                  <c:v>2.2429999999999999</c:v>
                </c:pt>
                <c:pt idx="41">
                  <c:v>2.0259999999999998</c:v>
                </c:pt>
                <c:pt idx="42">
                  <c:v>2.2989999999999999</c:v>
                </c:pt>
                <c:pt idx="43">
                  <c:v>2.2840000000000003</c:v>
                </c:pt>
                <c:pt idx="44">
                  <c:v>2.2719999999999998</c:v>
                </c:pt>
                <c:pt idx="45">
                  <c:v>2.202</c:v>
                </c:pt>
                <c:pt idx="46">
                  <c:v>2.181</c:v>
                </c:pt>
                <c:pt idx="47">
                  <c:v>2.3419999999999996</c:v>
                </c:pt>
                <c:pt idx="48">
                  <c:v>2.3529999999999998</c:v>
                </c:pt>
                <c:pt idx="49">
                  <c:v>1.899</c:v>
                </c:pt>
                <c:pt idx="50">
                  <c:v>1.9279999999999997</c:v>
                </c:pt>
                <c:pt idx="51">
                  <c:v>2.149</c:v>
                </c:pt>
                <c:pt idx="52">
                  <c:v>2.0359999999999996</c:v>
                </c:pt>
                <c:pt idx="53">
                  <c:v>2.0749999999999997</c:v>
                </c:pt>
                <c:pt idx="54">
                  <c:v>2.1970000000000001</c:v>
                </c:pt>
                <c:pt idx="55">
                  <c:v>2.2450000000000001</c:v>
                </c:pt>
                <c:pt idx="56">
                  <c:v>2.1919999999999997</c:v>
                </c:pt>
                <c:pt idx="57">
                  <c:v>2.3489999999999998</c:v>
                </c:pt>
                <c:pt idx="58">
                  <c:v>2.0049999999999999</c:v>
                </c:pt>
                <c:pt idx="59">
                  <c:v>2.14</c:v>
                </c:pt>
                <c:pt idx="60">
                  <c:v>1.9830000000000001</c:v>
                </c:pt>
                <c:pt idx="61">
                  <c:v>2.0369999999999995</c:v>
                </c:pt>
                <c:pt idx="62">
                  <c:v>2.089</c:v>
                </c:pt>
                <c:pt idx="63">
                  <c:v>1.9860000000000002</c:v>
                </c:pt>
                <c:pt idx="64">
                  <c:v>2.2189999999999999</c:v>
                </c:pt>
                <c:pt idx="65">
                  <c:v>2.173</c:v>
                </c:pt>
                <c:pt idx="66">
                  <c:v>2.1509999999999998</c:v>
                </c:pt>
                <c:pt idx="67">
                  <c:v>2.0819999999999999</c:v>
                </c:pt>
                <c:pt idx="68">
                  <c:v>2.1319999999999997</c:v>
                </c:pt>
                <c:pt idx="69">
                  <c:v>1.7749999999999997</c:v>
                </c:pt>
                <c:pt idx="70">
                  <c:v>1.9139999999999997</c:v>
                </c:pt>
                <c:pt idx="71">
                  <c:v>1.9670000000000001</c:v>
                </c:pt>
                <c:pt idx="72">
                  <c:v>1.899</c:v>
                </c:pt>
                <c:pt idx="73">
                  <c:v>1.659</c:v>
                </c:pt>
                <c:pt idx="74">
                  <c:v>1.9800000000000002</c:v>
                </c:pt>
                <c:pt idx="75">
                  <c:v>1.9300000000000002</c:v>
                </c:pt>
                <c:pt idx="76">
                  <c:v>2.0459999999999998</c:v>
                </c:pt>
                <c:pt idx="77">
                  <c:v>2.0409999999999999</c:v>
                </c:pt>
                <c:pt idx="78">
                  <c:v>1.714</c:v>
                </c:pt>
                <c:pt idx="79">
                  <c:v>1.734</c:v>
                </c:pt>
                <c:pt idx="80">
                  <c:v>1.774</c:v>
                </c:pt>
                <c:pt idx="81">
                  <c:v>1.831</c:v>
                </c:pt>
                <c:pt idx="82">
                  <c:v>1.5580000000000001</c:v>
                </c:pt>
                <c:pt idx="83">
                  <c:v>1.6859999999999997</c:v>
                </c:pt>
                <c:pt idx="84">
                  <c:v>1.9730000000000001</c:v>
                </c:pt>
                <c:pt idx="85">
                  <c:v>1.7149999999999999</c:v>
                </c:pt>
                <c:pt idx="86">
                  <c:v>2.1280000000000001</c:v>
                </c:pt>
                <c:pt idx="87">
                  <c:v>1.8580000000000001</c:v>
                </c:pt>
                <c:pt idx="88">
                  <c:v>1.6859999999999997</c:v>
                </c:pt>
                <c:pt idx="89">
                  <c:v>1.625</c:v>
                </c:pt>
                <c:pt idx="90">
                  <c:v>1.7169999999999999</c:v>
                </c:pt>
                <c:pt idx="91">
                  <c:v>1.593</c:v>
                </c:pt>
                <c:pt idx="92">
                  <c:v>1.647</c:v>
                </c:pt>
                <c:pt idx="93">
                  <c:v>1.6980000000000002</c:v>
                </c:pt>
                <c:pt idx="94">
                  <c:v>1.7429999999999999</c:v>
                </c:pt>
                <c:pt idx="95">
                  <c:v>1.59</c:v>
                </c:pt>
                <c:pt idx="96">
                  <c:v>1.6879999999999997</c:v>
                </c:pt>
                <c:pt idx="97">
                  <c:v>1.46</c:v>
                </c:pt>
                <c:pt idx="98">
                  <c:v>1.5589999999999997</c:v>
                </c:pt>
                <c:pt idx="99">
                  <c:v>1.627</c:v>
                </c:pt>
                <c:pt idx="100">
                  <c:v>1.7129999999999999</c:v>
                </c:pt>
                <c:pt idx="101">
                  <c:v>1.3640000000000001</c:v>
                </c:pt>
                <c:pt idx="102">
                  <c:v>1.6400000000000001</c:v>
                </c:pt>
                <c:pt idx="103">
                  <c:v>1.3260000000000001</c:v>
                </c:pt>
                <c:pt idx="104">
                  <c:v>1.2309999999999999</c:v>
                </c:pt>
                <c:pt idx="105">
                  <c:v>1.3900000000000001</c:v>
                </c:pt>
                <c:pt idx="106">
                  <c:v>1.675</c:v>
                </c:pt>
                <c:pt idx="107">
                  <c:v>1.2849999999999997</c:v>
                </c:pt>
                <c:pt idx="108">
                  <c:v>1.4039999999999995</c:v>
                </c:pt>
                <c:pt idx="109">
                  <c:v>1.637</c:v>
                </c:pt>
                <c:pt idx="110">
                  <c:v>1.4229999999999998</c:v>
                </c:pt>
                <c:pt idx="111">
                  <c:v>1.254</c:v>
                </c:pt>
                <c:pt idx="112">
                  <c:v>1.3029999999999997</c:v>
                </c:pt>
                <c:pt idx="113">
                  <c:v>1.4929999999999999</c:v>
                </c:pt>
                <c:pt idx="114">
                  <c:v>1.6300000000000001</c:v>
                </c:pt>
                <c:pt idx="115">
                  <c:v>1.4169999999999998</c:v>
                </c:pt>
                <c:pt idx="116">
                  <c:v>1.4109999999999998</c:v>
                </c:pt>
                <c:pt idx="117">
                  <c:v>1.0389999999999997</c:v>
                </c:pt>
                <c:pt idx="118">
                  <c:v>1.016</c:v>
                </c:pt>
                <c:pt idx="119">
                  <c:v>1.0640000000000001</c:v>
                </c:pt>
                <c:pt idx="120">
                  <c:v>0.80400000000000005</c:v>
                </c:pt>
                <c:pt idx="121">
                  <c:v>0.69099999999999995</c:v>
                </c:pt>
                <c:pt idx="122">
                  <c:v>0.81899999999999995</c:v>
                </c:pt>
                <c:pt idx="123">
                  <c:v>0.6090000000000001</c:v>
                </c:pt>
                <c:pt idx="124">
                  <c:v>0.89900000000000002</c:v>
                </c:pt>
                <c:pt idx="125">
                  <c:v>0.66600000000000015</c:v>
                </c:pt>
                <c:pt idx="126">
                  <c:v>0.84300000000000008</c:v>
                </c:pt>
                <c:pt idx="127">
                  <c:v>0.66700000000000015</c:v>
                </c:pt>
                <c:pt idx="128">
                  <c:v>0.92700000000000005</c:v>
                </c:pt>
                <c:pt idx="129">
                  <c:v>0.94199999999999995</c:v>
                </c:pt>
                <c:pt idx="130">
                  <c:v>0.96000000000000008</c:v>
                </c:pt>
                <c:pt idx="131">
                  <c:v>0.98</c:v>
                </c:pt>
                <c:pt idx="132">
                  <c:v>0.7390000000000001</c:v>
                </c:pt>
                <c:pt idx="133">
                  <c:v>1.018</c:v>
                </c:pt>
                <c:pt idx="134">
                  <c:v>0.81899999999999995</c:v>
                </c:pt>
                <c:pt idx="135">
                  <c:v>0.70300000000000007</c:v>
                </c:pt>
                <c:pt idx="136">
                  <c:v>0.94699999999999995</c:v>
                </c:pt>
                <c:pt idx="137">
                  <c:v>0.83000000000000007</c:v>
                </c:pt>
                <c:pt idx="138">
                  <c:v>0.77300000000000013</c:v>
                </c:pt>
                <c:pt idx="139">
                  <c:v>0.68200000000000005</c:v>
                </c:pt>
                <c:pt idx="140">
                  <c:v>0.61900000000000011</c:v>
                </c:pt>
                <c:pt idx="141">
                  <c:v>0.53700000000000003</c:v>
                </c:pt>
                <c:pt idx="142">
                  <c:v>0.59099999999999997</c:v>
                </c:pt>
                <c:pt idx="143">
                  <c:v>0.58599999999999997</c:v>
                </c:pt>
                <c:pt idx="144">
                  <c:v>0.4250000000000001</c:v>
                </c:pt>
                <c:pt idx="145">
                  <c:v>0.41400000000000003</c:v>
                </c:pt>
                <c:pt idx="146">
                  <c:v>0.55500000000000005</c:v>
                </c:pt>
                <c:pt idx="147">
                  <c:v>0.27900000000000008</c:v>
                </c:pt>
                <c:pt idx="148">
                  <c:v>0.25800000000000001</c:v>
                </c:pt>
                <c:pt idx="149">
                  <c:v>-0.25</c:v>
                </c:pt>
                <c:pt idx="150">
                  <c:v>-9.5000000000000015E-2</c:v>
                </c:pt>
                <c:pt idx="151">
                  <c:v>-7.1999999999999995E-2</c:v>
                </c:pt>
                <c:pt idx="152">
                  <c:v>2.1999999999999999E-2</c:v>
                </c:pt>
                <c:pt idx="153">
                  <c:v>-7.5999999999999998E-2</c:v>
                </c:pt>
                <c:pt idx="154">
                  <c:v>-6.0000000000000005E-2</c:v>
                </c:pt>
                <c:pt idx="155">
                  <c:v>9.4000000000000014E-2</c:v>
                </c:pt>
                <c:pt idx="156">
                  <c:v>-8.1000000000000003E-2</c:v>
                </c:pt>
                <c:pt idx="157">
                  <c:v>-0.17900000000000002</c:v>
                </c:pt>
                <c:pt idx="158">
                  <c:v>9.0000000000000028E-3</c:v>
                </c:pt>
                <c:pt idx="159">
                  <c:v>-0.23200000000000001</c:v>
                </c:pt>
                <c:pt idx="160">
                  <c:v>-0.20200000000000001</c:v>
                </c:pt>
                <c:pt idx="161">
                  <c:v>0.28900000000000003</c:v>
                </c:pt>
                <c:pt idx="162">
                  <c:v>9.8000000000000018E-2</c:v>
                </c:pt>
                <c:pt idx="163">
                  <c:v>-0.127</c:v>
                </c:pt>
              </c:numCache>
            </c:numRef>
          </c:yVal>
          <c:smooth val="0"/>
        </c:ser>
        <c:ser>
          <c:idx val="1"/>
          <c:order val="1"/>
          <c:tx>
            <c:v>bez</c:v>
          </c:tx>
          <c:spPr>
            <a:ln w="28575">
              <a:noFill/>
            </a:ln>
          </c:spPr>
          <c:xVal>
            <c:numRef>
              <c:f>Porovnani!$F$4:$F$300</c:f>
              <c:numCache>
                <c:formatCode>General</c:formatCode>
                <c:ptCount val="297"/>
                <c:pt idx="0">
                  <c:v>2960</c:v>
                </c:pt>
                <c:pt idx="1">
                  <c:v>2950</c:v>
                </c:pt>
                <c:pt idx="2">
                  <c:v>2940</c:v>
                </c:pt>
                <c:pt idx="3">
                  <c:v>2930</c:v>
                </c:pt>
                <c:pt idx="4">
                  <c:v>2920</c:v>
                </c:pt>
                <c:pt idx="5">
                  <c:v>2910</c:v>
                </c:pt>
                <c:pt idx="6">
                  <c:v>2900</c:v>
                </c:pt>
                <c:pt idx="7">
                  <c:v>2890</c:v>
                </c:pt>
                <c:pt idx="8">
                  <c:v>2880</c:v>
                </c:pt>
                <c:pt idx="9">
                  <c:v>2870</c:v>
                </c:pt>
                <c:pt idx="10">
                  <c:v>2860</c:v>
                </c:pt>
                <c:pt idx="11">
                  <c:v>2850</c:v>
                </c:pt>
                <c:pt idx="12">
                  <c:v>2840</c:v>
                </c:pt>
                <c:pt idx="13">
                  <c:v>2830</c:v>
                </c:pt>
                <c:pt idx="14">
                  <c:v>2820</c:v>
                </c:pt>
                <c:pt idx="15">
                  <c:v>2810</c:v>
                </c:pt>
                <c:pt idx="16">
                  <c:v>2800</c:v>
                </c:pt>
                <c:pt idx="17">
                  <c:v>2790</c:v>
                </c:pt>
                <c:pt idx="18">
                  <c:v>2780</c:v>
                </c:pt>
                <c:pt idx="19">
                  <c:v>2770</c:v>
                </c:pt>
                <c:pt idx="20">
                  <c:v>2760</c:v>
                </c:pt>
                <c:pt idx="21">
                  <c:v>2750</c:v>
                </c:pt>
                <c:pt idx="22">
                  <c:v>2740</c:v>
                </c:pt>
                <c:pt idx="23">
                  <c:v>2730</c:v>
                </c:pt>
                <c:pt idx="24">
                  <c:v>2720</c:v>
                </c:pt>
                <c:pt idx="25">
                  <c:v>2710</c:v>
                </c:pt>
                <c:pt idx="26">
                  <c:v>2700</c:v>
                </c:pt>
                <c:pt idx="27">
                  <c:v>2690</c:v>
                </c:pt>
                <c:pt idx="28">
                  <c:v>2680</c:v>
                </c:pt>
                <c:pt idx="29">
                  <c:v>2670</c:v>
                </c:pt>
                <c:pt idx="30">
                  <c:v>2660</c:v>
                </c:pt>
                <c:pt idx="31">
                  <c:v>2650</c:v>
                </c:pt>
                <c:pt idx="32">
                  <c:v>2640</c:v>
                </c:pt>
                <c:pt idx="33">
                  <c:v>2630</c:v>
                </c:pt>
                <c:pt idx="34">
                  <c:v>2620</c:v>
                </c:pt>
                <c:pt idx="35">
                  <c:v>2610</c:v>
                </c:pt>
                <c:pt idx="36">
                  <c:v>2600</c:v>
                </c:pt>
                <c:pt idx="37">
                  <c:v>2590</c:v>
                </c:pt>
                <c:pt idx="38">
                  <c:v>2580</c:v>
                </c:pt>
                <c:pt idx="39">
                  <c:v>2570</c:v>
                </c:pt>
                <c:pt idx="40">
                  <c:v>2560</c:v>
                </c:pt>
                <c:pt idx="41">
                  <c:v>2550</c:v>
                </c:pt>
                <c:pt idx="42">
                  <c:v>2540</c:v>
                </c:pt>
                <c:pt idx="43">
                  <c:v>2530</c:v>
                </c:pt>
                <c:pt idx="44">
                  <c:v>2520</c:v>
                </c:pt>
                <c:pt idx="45">
                  <c:v>2510</c:v>
                </c:pt>
                <c:pt idx="46">
                  <c:v>2500</c:v>
                </c:pt>
                <c:pt idx="47">
                  <c:v>2490</c:v>
                </c:pt>
                <c:pt idx="48">
                  <c:v>2480</c:v>
                </c:pt>
                <c:pt idx="49">
                  <c:v>2470</c:v>
                </c:pt>
                <c:pt idx="50">
                  <c:v>2460</c:v>
                </c:pt>
                <c:pt idx="51">
                  <c:v>2450</c:v>
                </c:pt>
                <c:pt idx="52">
                  <c:v>2440</c:v>
                </c:pt>
                <c:pt idx="53">
                  <c:v>2430</c:v>
                </c:pt>
                <c:pt idx="54">
                  <c:v>2420</c:v>
                </c:pt>
                <c:pt idx="55">
                  <c:v>2410</c:v>
                </c:pt>
                <c:pt idx="56">
                  <c:v>2400</c:v>
                </c:pt>
                <c:pt idx="57">
                  <c:v>2390</c:v>
                </c:pt>
                <c:pt idx="58">
                  <c:v>2380</c:v>
                </c:pt>
                <c:pt idx="59">
                  <c:v>2370</c:v>
                </c:pt>
                <c:pt idx="60">
                  <c:v>2360</c:v>
                </c:pt>
                <c:pt idx="61">
                  <c:v>2350</c:v>
                </c:pt>
                <c:pt idx="62">
                  <c:v>2340</c:v>
                </c:pt>
                <c:pt idx="63">
                  <c:v>2330</c:v>
                </c:pt>
                <c:pt idx="64">
                  <c:v>2320</c:v>
                </c:pt>
                <c:pt idx="65">
                  <c:v>2310</c:v>
                </c:pt>
                <c:pt idx="66">
                  <c:v>2300</c:v>
                </c:pt>
                <c:pt idx="67">
                  <c:v>2290</c:v>
                </c:pt>
                <c:pt idx="68">
                  <c:v>2280</c:v>
                </c:pt>
                <c:pt idx="69">
                  <c:v>2270</c:v>
                </c:pt>
                <c:pt idx="70">
                  <c:v>2260</c:v>
                </c:pt>
                <c:pt idx="71">
                  <c:v>2250</c:v>
                </c:pt>
                <c:pt idx="72">
                  <c:v>2240</c:v>
                </c:pt>
                <c:pt idx="73">
                  <c:v>2230</c:v>
                </c:pt>
                <c:pt idx="74">
                  <c:v>2220</c:v>
                </c:pt>
                <c:pt idx="75">
                  <c:v>2210</c:v>
                </c:pt>
                <c:pt idx="76">
                  <c:v>2200</c:v>
                </c:pt>
                <c:pt idx="77">
                  <c:v>2190</c:v>
                </c:pt>
                <c:pt idx="78">
                  <c:v>2180</c:v>
                </c:pt>
                <c:pt idx="79">
                  <c:v>2170</c:v>
                </c:pt>
                <c:pt idx="80">
                  <c:v>2160</c:v>
                </c:pt>
                <c:pt idx="81">
                  <c:v>2150</c:v>
                </c:pt>
                <c:pt idx="82">
                  <c:v>2140</c:v>
                </c:pt>
                <c:pt idx="83">
                  <c:v>2130</c:v>
                </c:pt>
                <c:pt idx="84">
                  <c:v>2120</c:v>
                </c:pt>
                <c:pt idx="85">
                  <c:v>2110</c:v>
                </c:pt>
                <c:pt idx="86">
                  <c:v>2100</c:v>
                </c:pt>
                <c:pt idx="87">
                  <c:v>2090</c:v>
                </c:pt>
                <c:pt idx="88">
                  <c:v>2080</c:v>
                </c:pt>
                <c:pt idx="89">
                  <c:v>2070</c:v>
                </c:pt>
                <c:pt idx="90">
                  <c:v>2060</c:v>
                </c:pt>
                <c:pt idx="91">
                  <c:v>2050</c:v>
                </c:pt>
                <c:pt idx="92">
                  <c:v>2040</c:v>
                </c:pt>
                <c:pt idx="93">
                  <c:v>2030</c:v>
                </c:pt>
                <c:pt idx="94">
                  <c:v>2020</c:v>
                </c:pt>
                <c:pt idx="95">
                  <c:v>2010</c:v>
                </c:pt>
                <c:pt idx="96">
                  <c:v>2000</c:v>
                </c:pt>
                <c:pt idx="97">
                  <c:v>1990</c:v>
                </c:pt>
                <c:pt idx="98">
                  <c:v>1980</c:v>
                </c:pt>
                <c:pt idx="99">
                  <c:v>1970</c:v>
                </c:pt>
                <c:pt idx="100">
                  <c:v>1960</c:v>
                </c:pt>
                <c:pt idx="101">
                  <c:v>1950</c:v>
                </c:pt>
                <c:pt idx="102">
                  <c:v>1940</c:v>
                </c:pt>
                <c:pt idx="103">
                  <c:v>1930</c:v>
                </c:pt>
                <c:pt idx="104">
                  <c:v>1920</c:v>
                </c:pt>
                <c:pt idx="105">
                  <c:v>1910</c:v>
                </c:pt>
                <c:pt idx="106">
                  <c:v>1900</c:v>
                </c:pt>
                <c:pt idx="107">
                  <c:v>1890</c:v>
                </c:pt>
                <c:pt idx="108">
                  <c:v>1880</c:v>
                </c:pt>
                <c:pt idx="109">
                  <c:v>1870</c:v>
                </c:pt>
                <c:pt idx="110">
                  <c:v>1860</c:v>
                </c:pt>
                <c:pt idx="111">
                  <c:v>1850</c:v>
                </c:pt>
                <c:pt idx="112">
                  <c:v>1840</c:v>
                </c:pt>
                <c:pt idx="113">
                  <c:v>1830</c:v>
                </c:pt>
                <c:pt idx="114">
                  <c:v>1820</c:v>
                </c:pt>
                <c:pt idx="115">
                  <c:v>1810</c:v>
                </c:pt>
                <c:pt idx="116">
                  <c:v>1800</c:v>
                </c:pt>
                <c:pt idx="117">
                  <c:v>1790</c:v>
                </c:pt>
                <c:pt idx="118">
                  <c:v>1780</c:v>
                </c:pt>
                <c:pt idx="119">
                  <c:v>1770</c:v>
                </c:pt>
                <c:pt idx="120">
                  <c:v>1760</c:v>
                </c:pt>
                <c:pt idx="121">
                  <c:v>1750</c:v>
                </c:pt>
                <c:pt idx="122">
                  <c:v>1740</c:v>
                </c:pt>
                <c:pt idx="123">
                  <c:v>1730</c:v>
                </c:pt>
                <c:pt idx="124">
                  <c:v>1720</c:v>
                </c:pt>
                <c:pt idx="125">
                  <c:v>1710</c:v>
                </c:pt>
                <c:pt idx="126">
                  <c:v>1700</c:v>
                </c:pt>
                <c:pt idx="127">
                  <c:v>1690</c:v>
                </c:pt>
                <c:pt idx="128">
                  <c:v>1680</c:v>
                </c:pt>
                <c:pt idx="129">
                  <c:v>1670</c:v>
                </c:pt>
                <c:pt idx="130">
                  <c:v>1660</c:v>
                </c:pt>
                <c:pt idx="131">
                  <c:v>1650</c:v>
                </c:pt>
                <c:pt idx="132">
                  <c:v>1640</c:v>
                </c:pt>
                <c:pt idx="133">
                  <c:v>1630</c:v>
                </c:pt>
                <c:pt idx="134">
                  <c:v>1620</c:v>
                </c:pt>
                <c:pt idx="135">
                  <c:v>1610</c:v>
                </c:pt>
                <c:pt idx="136">
                  <c:v>1600</c:v>
                </c:pt>
                <c:pt idx="137">
                  <c:v>1590</c:v>
                </c:pt>
                <c:pt idx="138">
                  <c:v>1580</c:v>
                </c:pt>
                <c:pt idx="139">
                  <c:v>1570</c:v>
                </c:pt>
                <c:pt idx="140">
                  <c:v>1560</c:v>
                </c:pt>
                <c:pt idx="141">
                  <c:v>1550</c:v>
                </c:pt>
                <c:pt idx="142">
                  <c:v>1540</c:v>
                </c:pt>
                <c:pt idx="143">
                  <c:v>1530</c:v>
                </c:pt>
                <c:pt idx="144">
                  <c:v>1520</c:v>
                </c:pt>
                <c:pt idx="145">
                  <c:v>1510</c:v>
                </c:pt>
                <c:pt idx="146">
                  <c:v>1500</c:v>
                </c:pt>
                <c:pt idx="147">
                  <c:v>1490</c:v>
                </c:pt>
                <c:pt idx="148">
                  <c:v>1480</c:v>
                </c:pt>
                <c:pt idx="149">
                  <c:v>1470</c:v>
                </c:pt>
                <c:pt idx="150">
                  <c:v>1460</c:v>
                </c:pt>
                <c:pt idx="151">
                  <c:v>1450</c:v>
                </c:pt>
                <c:pt idx="152">
                  <c:v>1440</c:v>
                </c:pt>
                <c:pt idx="153">
                  <c:v>1430</c:v>
                </c:pt>
                <c:pt idx="154">
                  <c:v>1420</c:v>
                </c:pt>
                <c:pt idx="155">
                  <c:v>1410</c:v>
                </c:pt>
                <c:pt idx="156">
                  <c:v>1400</c:v>
                </c:pt>
                <c:pt idx="157">
                  <c:v>1390</c:v>
                </c:pt>
                <c:pt idx="158">
                  <c:v>1380</c:v>
                </c:pt>
                <c:pt idx="159">
                  <c:v>1370</c:v>
                </c:pt>
                <c:pt idx="160">
                  <c:v>1360</c:v>
                </c:pt>
                <c:pt idx="161">
                  <c:v>1350</c:v>
                </c:pt>
                <c:pt idx="162">
                  <c:v>1340</c:v>
                </c:pt>
                <c:pt idx="163">
                  <c:v>1330</c:v>
                </c:pt>
                <c:pt idx="164">
                  <c:v>1320</c:v>
                </c:pt>
                <c:pt idx="165">
                  <c:v>1310</c:v>
                </c:pt>
                <c:pt idx="166">
                  <c:v>1300</c:v>
                </c:pt>
                <c:pt idx="167">
                  <c:v>1290</c:v>
                </c:pt>
                <c:pt idx="168">
                  <c:v>1280</c:v>
                </c:pt>
                <c:pt idx="169">
                  <c:v>1270</c:v>
                </c:pt>
                <c:pt idx="170">
                  <c:v>1260</c:v>
                </c:pt>
                <c:pt idx="171">
                  <c:v>1250</c:v>
                </c:pt>
                <c:pt idx="172">
                  <c:v>1240</c:v>
                </c:pt>
                <c:pt idx="173">
                  <c:v>1230</c:v>
                </c:pt>
                <c:pt idx="174">
                  <c:v>1220</c:v>
                </c:pt>
                <c:pt idx="175">
                  <c:v>1210</c:v>
                </c:pt>
                <c:pt idx="176">
                  <c:v>1200</c:v>
                </c:pt>
                <c:pt idx="177">
                  <c:v>1190</c:v>
                </c:pt>
                <c:pt idx="178">
                  <c:v>1180</c:v>
                </c:pt>
                <c:pt idx="179">
                  <c:v>1170</c:v>
                </c:pt>
                <c:pt idx="180">
                  <c:v>1160</c:v>
                </c:pt>
                <c:pt idx="181">
                  <c:v>1150</c:v>
                </c:pt>
                <c:pt idx="182">
                  <c:v>1140</c:v>
                </c:pt>
                <c:pt idx="183">
                  <c:v>1130</c:v>
                </c:pt>
                <c:pt idx="184">
                  <c:v>1120</c:v>
                </c:pt>
                <c:pt idx="185">
                  <c:v>1110</c:v>
                </c:pt>
                <c:pt idx="186">
                  <c:v>1100</c:v>
                </c:pt>
                <c:pt idx="187">
                  <c:v>1090</c:v>
                </c:pt>
                <c:pt idx="188">
                  <c:v>1080</c:v>
                </c:pt>
                <c:pt idx="189">
                  <c:v>1070</c:v>
                </c:pt>
                <c:pt idx="190">
                  <c:v>1060</c:v>
                </c:pt>
                <c:pt idx="191">
                  <c:v>1050</c:v>
                </c:pt>
                <c:pt idx="192">
                  <c:v>1040</c:v>
                </c:pt>
                <c:pt idx="193">
                  <c:v>1030</c:v>
                </c:pt>
                <c:pt idx="194">
                  <c:v>1020</c:v>
                </c:pt>
                <c:pt idx="195">
                  <c:v>1010</c:v>
                </c:pt>
                <c:pt idx="196">
                  <c:v>1000</c:v>
                </c:pt>
                <c:pt idx="197">
                  <c:v>990</c:v>
                </c:pt>
                <c:pt idx="198">
                  <c:v>980</c:v>
                </c:pt>
                <c:pt idx="199">
                  <c:v>970</c:v>
                </c:pt>
                <c:pt idx="200">
                  <c:v>960</c:v>
                </c:pt>
                <c:pt idx="201">
                  <c:v>950</c:v>
                </c:pt>
                <c:pt idx="202">
                  <c:v>940</c:v>
                </c:pt>
                <c:pt idx="203">
                  <c:v>930</c:v>
                </c:pt>
                <c:pt idx="204">
                  <c:v>920</c:v>
                </c:pt>
                <c:pt idx="205">
                  <c:v>910</c:v>
                </c:pt>
                <c:pt idx="206">
                  <c:v>900</c:v>
                </c:pt>
                <c:pt idx="207">
                  <c:v>890</c:v>
                </c:pt>
                <c:pt idx="208">
                  <c:v>880</c:v>
                </c:pt>
                <c:pt idx="209">
                  <c:v>870</c:v>
                </c:pt>
                <c:pt idx="210">
                  <c:v>860</c:v>
                </c:pt>
                <c:pt idx="211">
                  <c:v>850</c:v>
                </c:pt>
                <c:pt idx="212">
                  <c:v>840</c:v>
                </c:pt>
                <c:pt idx="213">
                  <c:v>830</c:v>
                </c:pt>
                <c:pt idx="214">
                  <c:v>820</c:v>
                </c:pt>
                <c:pt idx="215">
                  <c:v>810</c:v>
                </c:pt>
                <c:pt idx="216">
                  <c:v>800</c:v>
                </c:pt>
                <c:pt idx="217">
                  <c:v>790</c:v>
                </c:pt>
                <c:pt idx="218">
                  <c:v>780</c:v>
                </c:pt>
                <c:pt idx="219">
                  <c:v>770</c:v>
                </c:pt>
                <c:pt idx="220">
                  <c:v>760</c:v>
                </c:pt>
                <c:pt idx="221">
                  <c:v>750</c:v>
                </c:pt>
                <c:pt idx="222">
                  <c:v>740</c:v>
                </c:pt>
                <c:pt idx="223">
                  <c:v>730</c:v>
                </c:pt>
                <c:pt idx="224">
                  <c:v>720</c:v>
                </c:pt>
                <c:pt idx="225">
                  <c:v>710</c:v>
                </c:pt>
                <c:pt idx="226">
                  <c:v>700</c:v>
                </c:pt>
                <c:pt idx="227">
                  <c:v>690</c:v>
                </c:pt>
                <c:pt idx="228">
                  <c:v>680</c:v>
                </c:pt>
                <c:pt idx="229">
                  <c:v>670</c:v>
                </c:pt>
                <c:pt idx="230">
                  <c:v>660</c:v>
                </c:pt>
                <c:pt idx="231">
                  <c:v>650</c:v>
                </c:pt>
                <c:pt idx="232">
                  <c:v>640</c:v>
                </c:pt>
                <c:pt idx="233">
                  <c:v>630</c:v>
                </c:pt>
                <c:pt idx="234">
                  <c:v>620</c:v>
                </c:pt>
                <c:pt idx="235">
                  <c:v>610</c:v>
                </c:pt>
                <c:pt idx="236">
                  <c:v>600</c:v>
                </c:pt>
                <c:pt idx="237">
                  <c:v>590</c:v>
                </c:pt>
                <c:pt idx="238">
                  <c:v>580</c:v>
                </c:pt>
                <c:pt idx="239">
                  <c:v>570</c:v>
                </c:pt>
                <c:pt idx="240">
                  <c:v>560</c:v>
                </c:pt>
                <c:pt idx="241">
                  <c:v>550</c:v>
                </c:pt>
                <c:pt idx="242">
                  <c:v>540</c:v>
                </c:pt>
                <c:pt idx="243">
                  <c:v>530</c:v>
                </c:pt>
                <c:pt idx="244">
                  <c:v>520</c:v>
                </c:pt>
                <c:pt idx="245">
                  <c:v>510</c:v>
                </c:pt>
                <c:pt idx="246">
                  <c:v>500</c:v>
                </c:pt>
                <c:pt idx="247">
                  <c:v>490</c:v>
                </c:pt>
                <c:pt idx="248">
                  <c:v>480</c:v>
                </c:pt>
                <c:pt idx="249">
                  <c:v>470</c:v>
                </c:pt>
                <c:pt idx="250">
                  <c:v>460</c:v>
                </c:pt>
                <c:pt idx="251">
                  <c:v>450</c:v>
                </c:pt>
                <c:pt idx="252">
                  <c:v>440</c:v>
                </c:pt>
                <c:pt idx="253">
                  <c:v>430</c:v>
                </c:pt>
                <c:pt idx="254">
                  <c:v>420</c:v>
                </c:pt>
                <c:pt idx="255">
                  <c:v>410</c:v>
                </c:pt>
                <c:pt idx="256">
                  <c:v>400</c:v>
                </c:pt>
                <c:pt idx="257">
                  <c:v>390</c:v>
                </c:pt>
                <c:pt idx="258">
                  <c:v>380</c:v>
                </c:pt>
                <c:pt idx="259">
                  <c:v>370</c:v>
                </c:pt>
                <c:pt idx="260">
                  <c:v>360</c:v>
                </c:pt>
                <c:pt idx="261">
                  <c:v>350</c:v>
                </c:pt>
                <c:pt idx="262">
                  <c:v>340</c:v>
                </c:pt>
                <c:pt idx="263">
                  <c:v>330</c:v>
                </c:pt>
                <c:pt idx="264">
                  <c:v>320</c:v>
                </c:pt>
                <c:pt idx="265">
                  <c:v>310</c:v>
                </c:pt>
                <c:pt idx="266">
                  <c:v>300</c:v>
                </c:pt>
                <c:pt idx="267">
                  <c:v>290</c:v>
                </c:pt>
                <c:pt idx="268">
                  <c:v>280</c:v>
                </c:pt>
                <c:pt idx="269">
                  <c:v>270</c:v>
                </c:pt>
                <c:pt idx="270">
                  <c:v>260</c:v>
                </c:pt>
                <c:pt idx="271">
                  <c:v>250</c:v>
                </c:pt>
                <c:pt idx="272">
                  <c:v>240</c:v>
                </c:pt>
                <c:pt idx="273">
                  <c:v>230</c:v>
                </c:pt>
                <c:pt idx="274">
                  <c:v>220</c:v>
                </c:pt>
                <c:pt idx="275">
                  <c:v>210</c:v>
                </c:pt>
                <c:pt idx="276">
                  <c:v>200</c:v>
                </c:pt>
                <c:pt idx="277">
                  <c:v>190</c:v>
                </c:pt>
                <c:pt idx="278">
                  <c:v>180</c:v>
                </c:pt>
                <c:pt idx="279">
                  <c:v>170</c:v>
                </c:pt>
                <c:pt idx="280">
                  <c:v>160</c:v>
                </c:pt>
                <c:pt idx="281">
                  <c:v>150</c:v>
                </c:pt>
                <c:pt idx="282">
                  <c:v>140</c:v>
                </c:pt>
                <c:pt idx="283">
                  <c:v>130</c:v>
                </c:pt>
                <c:pt idx="284">
                  <c:v>120</c:v>
                </c:pt>
                <c:pt idx="285">
                  <c:v>110</c:v>
                </c:pt>
                <c:pt idx="286">
                  <c:v>100</c:v>
                </c:pt>
                <c:pt idx="287">
                  <c:v>90</c:v>
                </c:pt>
                <c:pt idx="288">
                  <c:v>80</c:v>
                </c:pt>
                <c:pt idx="289">
                  <c:v>70</c:v>
                </c:pt>
                <c:pt idx="290">
                  <c:v>60</c:v>
                </c:pt>
                <c:pt idx="291">
                  <c:v>50</c:v>
                </c:pt>
                <c:pt idx="292">
                  <c:v>40</c:v>
                </c:pt>
                <c:pt idx="293">
                  <c:v>30</c:v>
                </c:pt>
                <c:pt idx="294">
                  <c:v>20</c:v>
                </c:pt>
                <c:pt idx="295">
                  <c:v>10</c:v>
                </c:pt>
                <c:pt idx="296">
                  <c:v>0</c:v>
                </c:pt>
              </c:numCache>
            </c:numRef>
          </c:xVal>
          <c:yVal>
            <c:numRef>
              <c:f>Porovnani!$G$4:$G$300</c:f>
              <c:numCache>
                <c:formatCode>General</c:formatCode>
                <c:ptCount val="297"/>
                <c:pt idx="0">
                  <c:v>0.27800000000000002</c:v>
                </c:pt>
                <c:pt idx="1">
                  <c:v>2.5000000000000001E-2</c:v>
                </c:pt>
                <c:pt idx="2">
                  <c:v>-3.3000000000000002E-2</c:v>
                </c:pt>
                <c:pt idx="3">
                  <c:v>-4.8000000000000001E-2</c:v>
                </c:pt>
                <c:pt idx="4">
                  <c:v>0.16700000000000001</c:v>
                </c:pt>
                <c:pt idx="5">
                  <c:v>-6.0000000000000005E-2</c:v>
                </c:pt>
                <c:pt idx="6">
                  <c:v>3.7999999999999999E-2</c:v>
                </c:pt>
                <c:pt idx="7">
                  <c:v>-6.2000000000000006E-2</c:v>
                </c:pt>
                <c:pt idx="8">
                  <c:v>-0.10400000000000001</c:v>
                </c:pt>
                <c:pt idx="9">
                  <c:v>-8.1000000000000003E-2</c:v>
                </c:pt>
                <c:pt idx="10">
                  <c:v>-1.2999999999999998E-2</c:v>
                </c:pt>
                <c:pt idx="11">
                  <c:v>-5.7000000000000009E-2</c:v>
                </c:pt>
                <c:pt idx="12">
                  <c:v>-7.6999999999999999E-2</c:v>
                </c:pt>
                <c:pt idx="13">
                  <c:v>-7.8000000000000014E-2</c:v>
                </c:pt>
                <c:pt idx="14">
                  <c:v>-9.9000000000000019E-2</c:v>
                </c:pt>
                <c:pt idx="15">
                  <c:v>-0.15400000000000003</c:v>
                </c:pt>
                <c:pt idx="16">
                  <c:v>4.8000000000000001E-2</c:v>
                </c:pt>
                <c:pt idx="17">
                  <c:v>0.125</c:v>
                </c:pt>
                <c:pt idx="18">
                  <c:v>-0.15200000000000002</c:v>
                </c:pt>
                <c:pt idx="19">
                  <c:v>7.0999999999999994E-2</c:v>
                </c:pt>
                <c:pt idx="20">
                  <c:v>0.11799999999999998</c:v>
                </c:pt>
                <c:pt idx="21">
                  <c:v>8.1000000000000003E-2</c:v>
                </c:pt>
                <c:pt idx="22">
                  <c:v>0.13700000000000001</c:v>
                </c:pt>
                <c:pt idx="23">
                  <c:v>-0.10800000000000001</c:v>
                </c:pt>
                <c:pt idx="24">
                  <c:v>-3.2000000000000008E-2</c:v>
                </c:pt>
                <c:pt idx="25">
                  <c:v>2.8000000000000001E-2</c:v>
                </c:pt>
                <c:pt idx="26">
                  <c:v>-9.0000000000000011E-2</c:v>
                </c:pt>
                <c:pt idx="27">
                  <c:v>7.8000000000000014E-2</c:v>
                </c:pt>
                <c:pt idx="28">
                  <c:v>1.9000000000000003E-2</c:v>
                </c:pt>
                <c:pt idx="29">
                  <c:v>-1.6000000000000004E-2</c:v>
                </c:pt>
                <c:pt idx="30">
                  <c:v>-0.18800000000000003</c:v>
                </c:pt>
                <c:pt idx="31">
                  <c:v>-0.12400000000000001</c:v>
                </c:pt>
                <c:pt idx="32">
                  <c:v>0.11600000000000002</c:v>
                </c:pt>
                <c:pt idx="33">
                  <c:v>0.11</c:v>
                </c:pt>
                <c:pt idx="34">
                  <c:v>9.8000000000000018E-2</c:v>
                </c:pt>
                <c:pt idx="35">
                  <c:v>0.15500000000000003</c:v>
                </c:pt>
                <c:pt idx="36">
                  <c:v>-3.500000000000001E-2</c:v>
                </c:pt>
                <c:pt idx="37">
                  <c:v>5.3999999999999999E-2</c:v>
                </c:pt>
                <c:pt idx="38">
                  <c:v>0.21800000000000003</c:v>
                </c:pt>
                <c:pt idx="39">
                  <c:v>-0.10900000000000001</c:v>
                </c:pt>
                <c:pt idx="40">
                  <c:v>2.5999999999999999E-2</c:v>
                </c:pt>
                <c:pt idx="41">
                  <c:v>-0.11899999999999998</c:v>
                </c:pt>
                <c:pt idx="42">
                  <c:v>6.3E-2</c:v>
                </c:pt>
                <c:pt idx="43">
                  <c:v>-0.222</c:v>
                </c:pt>
                <c:pt idx="44">
                  <c:v>7.8000000000000014E-2</c:v>
                </c:pt>
                <c:pt idx="45">
                  <c:v>2.9000000000000001E-2</c:v>
                </c:pt>
                <c:pt idx="46">
                  <c:v>6.0000000000000005E-2</c:v>
                </c:pt>
                <c:pt idx="47">
                  <c:v>2.9000000000000001E-2</c:v>
                </c:pt>
                <c:pt idx="48">
                  <c:v>0.22900000000000001</c:v>
                </c:pt>
                <c:pt idx="49">
                  <c:v>-2.8000000000000001E-2</c:v>
                </c:pt>
                <c:pt idx="50">
                  <c:v>3.3000000000000002E-2</c:v>
                </c:pt>
                <c:pt idx="51">
                  <c:v>-2.1000000000000005E-2</c:v>
                </c:pt>
                <c:pt idx="52">
                  <c:v>0.18300000000000002</c:v>
                </c:pt>
                <c:pt idx="53">
                  <c:v>0.222</c:v>
                </c:pt>
                <c:pt idx="54">
                  <c:v>0.13800000000000001</c:v>
                </c:pt>
                <c:pt idx="55">
                  <c:v>0.12200000000000001</c:v>
                </c:pt>
                <c:pt idx="56">
                  <c:v>0.20400000000000001</c:v>
                </c:pt>
                <c:pt idx="57">
                  <c:v>0.26700000000000002</c:v>
                </c:pt>
                <c:pt idx="58">
                  <c:v>0.21500000000000002</c:v>
                </c:pt>
                <c:pt idx="59">
                  <c:v>0.47800000000000004</c:v>
                </c:pt>
                <c:pt idx="60">
                  <c:v>6.7000000000000004E-2</c:v>
                </c:pt>
                <c:pt idx="61">
                  <c:v>2.9000000000000001E-2</c:v>
                </c:pt>
                <c:pt idx="62">
                  <c:v>0.25600000000000001</c:v>
                </c:pt>
                <c:pt idx="63">
                  <c:v>1.7000000000000001E-2</c:v>
                </c:pt>
                <c:pt idx="64">
                  <c:v>0.112</c:v>
                </c:pt>
                <c:pt idx="65">
                  <c:v>0.35500000000000004</c:v>
                </c:pt>
                <c:pt idx="66">
                  <c:v>0.26500000000000001</c:v>
                </c:pt>
                <c:pt idx="67">
                  <c:v>0.21900000000000003</c:v>
                </c:pt>
                <c:pt idx="68">
                  <c:v>0.29200000000000004</c:v>
                </c:pt>
                <c:pt idx="69">
                  <c:v>0.38400000000000006</c:v>
                </c:pt>
                <c:pt idx="70">
                  <c:v>0.32300000000000006</c:v>
                </c:pt>
                <c:pt idx="71">
                  <c:v>0.13100000000000001</c:v>
                </c:pt>
                <c:pt idx="72">
                  <c:v>0.32100000000000006</c:v>
                </c:pt>
                <c:pt idx="73">
                  <c:v>0.63400000000000012</c:v>
                </c:pt>
                <c:pt idx="74">
                  <c:v>0.66000000000000014</c:v>
                </c:pt>
                <c:pt idx="75">
                  <c:v>0.72300000000000009</c:v>
                </c:pt>
                <c:pt idx="76">
                  <c:v>0.75100000000000011</c:v>
                </c:pt>
                <c:pt idx="77">
                  <c:v>1.139</c:v>
                </c:pt>
                <c:pt idx="78">
                  <c:v>1.4</c:v>
                </c:pt>
                <c:pt idx="79">
                  <c:v>1.4049999999999998</c:v>
                </c:pt>
                <c:pt idx="80">
                  <c:v>1.637</c:v>
                </c:pt>
                <c:pt idx="81">
                  <c:v>1.917</c:v>
                </c:pt>
                <c:pt idx="82">
                  <c:v>2.746</c:v>
                </c:pt>
                <c:pt idx="83">
                  <c:v>3.246</c:v>
                </c:pt>
                <c:pt idx="84">
                  <c:v>4.0669999999999993</c:v>
                </c:pt>
                <c:pt idx="85">
                  <c:v>4.7489999999999997</c:v>
                </c:pt>
                <c:pt idx="86">
                  <c:v>4.6249999999999991</c:v>
                </c:pt>
                <c:pt idx="87">
                  <c:v>4.5139999999999993</c:v>
                </c:pt>
                <c:pt idx="88">
                  <c:v>4.4249999999999989</c:v>
                </c:pt>
                <c:pt idx="89">
                  <c:v>4.556</c:v>
                </c:pt>
                <c:pt idx="90">
                  <c:v>4.633</c:v>
                </c:pt>
                <c:pt idx="91">
                  <c:v>4.4370000000000003</c:v>
                </c:pt>
                <c:pt idx="92">
                  <c:v>4.7789999999999999</c:v>
                </c:pt>
                <c:pt idx="93">
                  <c:v>4.5460000000000003</c:v>
                </c:pt>
                <c:pt idx="94">
                  <c:v>4.4619999999999997</c:v>
                </c:pt>
                <c:pt idx="95">
                  <c:v>4.4470000000000001</c:v>
                </c:pt>
                <c:pt idx="96">
                  <c:v>4.4829999999999997</c:v>
                </c:pt>
                <c:pt idx="97">
                  <c:v>4.4939999999999998</c:v>
                </c:pt>
                <c:pt idx="98">
                  <c:v>4.492</c:v>
                </c:pt>
                <c:pt idx="99">
                  <c:v>4.4569999999999999</c:v>
                </c:pt>
                <c:pt idx="100">
                  <c:v>4.49</c:v>
                </c:pt>
                <c:pt idx="101">
                  <c:v>4.4720000000000004</c:v>
                </c:pt>
                <c:pt idx="102">
                  <c:v>4.3229999999999995</c:v>
                </c:pt>
                <c:pt idx="103">
                  <c:v>4.1579999999999995</c:v>
                </c:pt>
                <c:pt idx="104">
                  <c:v>4.55</c:v>
                </c:pt>
                <c:pt idx="105">
                  <c:v>4.3259999999999987</c:v>
                </c:pt>
                <c:pt idx="106">
                  <c:v>4.5110000000000001</c:v>
                </c:pt>
                <c:pt idx="107">
                  <c:v>4.0419999999999998</c:v>
                </c:pt>
                <c:pt idx="108">
                  <c:v>4.0960000000000001</c:v>
                </c:pt>
                <c:pt idx="109">
                  <c:v>4.4340000000000002</c:v>
                </c:pt>
                <c:pt idx="110">
                  <c:v>4.3730000000000002</c:v>
                </c:pt>
                <c:pt idx="111">
                  <c:v>4.0249999999999995</c:v>
                </c:pt>
                <c:pt idx="112">
                  <c:v>4.0279999999999987</c:v>
                </c:pt>
                <c:pt idx="113">
                  <c:v>4.1159999999999988</c:v>
                </c:pt>
                <c:pt idx="114">
                  <c:v>4.3279999999999994</c:v>
                </c:pt>
                <c:pt idx="115">
                  <c:v>4.3039999999999994</c:v>
                </c:pt>
                <c:pt idx="116">
                  <c:v>4.1449999999999987</c:v>
                </c:pt>
                <c:pt idx="117">
                  <c:v>4.4249999999999989</c:v>
                </c:pt>
                <c:pt idx="118">
                  <c:v>4.077</c:v>
                </c:pt>
                <c:pt idx="119">
                  <c:v>4.2080000000000002</c:v>
                </c:pt>
                <c:pt idx="120">
                  <c:v>3.9470000000000001</c:v>
                </c:pt>
                <c:pt idx="121">
                  <c:v>4.0649999999999995</c:v>
                </c:pt>
                <c:pt idx="122">
                  <c:v>4.1929999999999987</c:v>
                </c:pt>
                <c:pt idx="123">
                  <c:v>4.0060000000000002</c:v>
                </c:pt>
                <c:pt idx="124">
                  <c:v>4.016</c:v>
                </c:pt>
                <c:pt idx="125">
                  <c:v>3.9139999999999997</c:v>
                </c:pt>
                <c:pt idx="126">
                  <c:v>4.03</c:v>
                </c:pt>
                <c:pt idx="127">
                  <c:v>3.9179999999999997</c:v>
                </c:pt>
                <c:pt idx="128">
                  <c:v>4.105999999999999</c:v>
                </c:pt>
                <c:pt idx="129">
                  <c:v>3.7370000000000001</c:v>
                </c:pt>
                <c:pt idx="130">
                  <c:v>3.7890000000000001</c:v>
                </c:pt>
                <c:pt idx="131">
                  <c:v>3.7450000000000001</c:v>
                </c:pt>
                <c:pt idx="132">
                  <c:v>3.7530000000000001</c:v>
                </c:pt>
                <c:pt idx="133">
                  <c:v>3.8699999999999997</c:v>
                </c:pt>
                <c:pt idx="134">
                  <c:v>3.8049999999999997</c:v>
                </c:pt>
                <c:pt idx="135">
                  <c:v>3.9089999999999998</c:v>
                </c:pt>
                <c:pt idx="136">
                  <c:v>3.8239999999999998</c:v>
                </c:pt>
                <c:pt idx="137">
                  <c:v>3.766</c:v>
                </c:pt>
                <c:pt idx="138">
                  <c:v>3.6859999999999999</c:v>
                </c:pt>
                <c:pt idx="139">
                  <c:v>3.6419999999999999</c:v>
                </c:pt>
                <c:pt idx="140">
                  <c:v>3.4239999999999999</c:v>
                </c:pt>
                <c:pt idx="141">
                  <c:v>3.6989999999999998</c:v>
                </c:pt>
                <c:pt idx="142">
                  <c:v>3.589</c:v>
                </c:pt>
                <c:pt idx="143">
                  <c:v>3.653</c:v>
                </c:pt>
                <c:pt idx="144">
                  <c:v>3.3609999999999998</c:v>
                </c:pt>
                <c:pt idx="145">
                  <c:v>3.5919999999999996</c:v>
                </c:pt>
                <c:pt idx="146">
                  <c:v>3.4729999999999994</c:v>
                </c:pt>
                <c:pt idx="147">
                  <c:v>3.56</c:v>
                </c:pt>
                <c:pt idx="148">
                  <c:v>3.5389999999999997</c:v>
                </c:pt>
                <c:pt idx="149">
                  <c:v>3.3129999999999997</c:v>
                </c:pt>
                <c:pt idx="150">
                  <c:v>3.3899999999999997</c:v>
                </c:pt>
                <c:pt idx="151">
                  <c:v>3.206</c:v>
                </c:pt>
                <c:pt idx="152">
                  <c:v>3.3339999999999996</c:v>
                </c:pt>
                <c:pt idx="153">
                  <c:v>3.0949999999999998</c:v>
                </c:pt>
                <c:pt idx="154">
                  <c:v>3.266</c:v>
                </c:pt>
                <c:pt idx="155">
                  <c:v>3.008</c:v>
                </c:pt>
                <c:pt idx="156">
                  <c:v>3.327</c:v>
                </c:pt>
                <c:pt idx="157">
                  <c:v>3.157</c:v>
                </c:pt>
                <c:pt idx="158">
                  <c:v>3.1259999999999999</c:v>
                </c:pt>
                <c:pt idx="159">
                  <c:v>3.01</c:v>
                </c:pt>
                <c:pt idx="160">
                  <c:v>3.09</c:v>
                </c:pt>
                <c:pt idx="161">
                  <c:v>3.0909999999999997</c:v>
                </c:pt>
                <c:pt idx="162">
                  <c:v>2.9299999999999997</c:v>
                </c:pt>
                <c:pt idx="163">
                  <c:v>3.1080000000000001</c:v>
                </c:pt>
                <c:pt idx="164">
                  <c:v>2.843</c:v>
                </c:pt>
                <c:pt idx="165">
                  <c:v>3.2589999999999999</c:v>
                </c:pt>
                <c:pt idx="166">
                  <c:v>2.9569999999999994</c:v>
                </c:pt>
                <c:pt idx="167">
                  <c:v>2.9149999999999996</c:v>
                </c:pt>
                <c:pt idx="168">
                  <c:v>2.9830000000000001</c:v>
                </c:pt>
                <c:pt idx="169">
                  <c:v>3.0640000000000001</c:v>
                </c:pt>
                <c:pt idx="170">
                  <c:v>3.004</c:v>
                </c:pt>
                <c:pt idx="171">
                  <c:v>2.8159999999999994</c:v>
                </c:pt>
                <c:pt idx="172">
                  <c:v>2.613</c:v>
                </c:pt>
                <c:pt idx="173">
                  <c:v>2.605</c:v>
                </c:pt>
                <c:pt idx="174">
                  <c:v>2.9699999999999998</c:v>
                </c:pt>
                <c:pt idx="175">
                  <c:v>2.9169999999999994</c:v>
                </c:pt>
                <c:pt idx="176">
                  <c:v>2.7240000000000002</c:v>
                </c:pt>
                <c:pt idx="177">
                  <c:v>2.6539999999999999</c:v>
                </c:pt>
                <c:pt idx="178">
                  <c:v>2.657</c:v>
                </c:pt>
                <c:pt idx="179">
                  <c:v>2.706</c:v>
                </c:pt>
                <c:pt idx="180">
                  <c:v>2.4189999999999996</c:v>
                </c:pt>
                <c:pt idx="181">
                  <c:v>2.6819999999999999</c:v>
                </c:pt>
                <c:pt idx="182">
                  <c:v>2.6240000000000001</c:v>
                </c:pt>
                <c:pt idx="183">
                  <c:v>2.6919999999999997</c:v>
                </c:pt>
                <c:pt idx="184">
                  <c:v>2.6480000000000001</c:v>
                </c:pt>
                <c:pt idx="185">
                  <c:v>2.4489999999999998</c:v>
                </c:pt>
                <c:pt idx="186">
                  <c:v>2.4729999999999994</c:v>
                </c:pt>
                <c:pt idx="187">
                  <c:v>2.36</c:v>
                </c:pt>
                <c:pt idx="188">
                  <c:v>2.2810000000000001</c:v>
                </c:pt>
                <c:pt idx="189">
                  <c:v>2.4430000000000001</c:v>
                </c:pt>
                <c:pt idx="190">
                  <c:v>2.2759999999999998</c:v>
                </c:pt>
                <c:pt idx="191">
                  <c:v>2.27</c:v>
                </c:pt>
                <c:pt idx="192">
                  <c:v>2.4019999999999997</c:v>
                </c:pt>
                <c:pt idx="193">
                  <c:v>2.4529999999999994</c:v>
                </c:pt>
                <c:pt idx="194">
                  <c:v>2.1030000000000002</c:v>
                </c:pt>
                <c:pt idx="195">
                  <c:v>2.1629999999999998</c:v>
                </c:pt>
                <c:pt idx="196">
                  <c:v>2.2400000000000002</c:v>
                </c:pt>
                <c:pt idx="197">
                  <c:v>2.0830000000000002</c:v>
                </c:pt>
                <c:pt idx="198">
                  <c:v>2.177</c:v>
                </c:pt>
                <c:pt idx="199">
                  <c:v>2.0009999999999999</c:v>
                </c:pt>
                <c:pt idx="200">
                  <c:v>1.9300000000000002</c:v>
                </c:pt>
                <c:pt idx="201">
                  <c:v>2.1230000000000002</c:v>
                </c:pt>
                <c:pt idx="202">
                  <c:v>2.1579999999999999</c:v>
                </c:pt>
                <c:pt idx="203">
                  <c:v>1.875</c:v>
                </c:pt>
                <c:pt idx="204">
                  <c:v>2.0709999999999997</c:v>
                </c:pt>
                <c:pt idx="205">
                  <c:v>2.109</c:v>
                </c:pt>
                <c:pt idx="206">
                  <c:v>1.9159999999999997</c:v>
                </c:pt>
                <c:pt idx="207">
                  <c:v>1.7749999999999997</c:v>
                </c:pt>
                <c:pt idx="208">
                  <c:v>1.784</c:v>
                </c:pt>
                <c:pt idx="209">
                  <c:v>1.7689999999999997</c:v>
                </c:pt>
                <c:pt idx="210">
                  <c:v>1.841</c:v>
                </c:pt>
                <c:pt idx="211">
                  <c:v>1.504</c:v>
                </c:pt>
                <c:pt idx="212">
                  <c:v>1.661</c:v>
                </c:pt>
                <c:pt idx="213">
                  <c:v>1.3520000000000001</c:v>
                </c:pt>
                <c:pt idx="214">
                  <c:v>1.5589999999999997</c:v>
                </c:pt>
                <c:pt idx="215">
                  <c:v>1.627</c:v>
                </c:pt>
                <c:pt idx="216">
                  <c:v>1.575</c:v>
                </c:pt>
                <c:pt idx="217">
                  <c:v>1.1559999999999997</c:v>
                </c:pt>
                <c:pt idx="218">
                  <c:v>1.262</c:v>
                </c:pt>
                <c:pt idx="219">
                  <c:v>1.083</c:v>
                </c:pt>
                <c:pt idx="220">
                  <c:v>1.383</c:v>
                </c:pt>
                <c:pt idx="221">
                  <c:v>1.1080000000000001</c:v>
                </c:pt>
                <c:pt idx="222">
                  <c:v>1.1960000000000002</c:v>
                </c:pt>
                <c:pt idx="223">
                  <c:v>0.98599999999999999</c:v>
                </c:pt>
                <c:pt idx="224">
                  <c:v>1.1140000000000001</c:v>
                </c:pt>
                <c:pt idx="225">
                  <c:v>1.242</c:v>
                </c:pt>
                <c:pt idx="226">
                  <c:v>0.87500000000000011</c:v>
                </c:pt>
                <c:pt idx="227">
                  <c:v>1</c:v>
                </c:pt>
                <c:pt idx="228">
                  <c:v>0.72900000000000009</c:v>
                </c:pt>
                <c:pt idx="229">
                  <c:v>0.92100000000000004</c:v>
                </c:pt>
                <c:pt idx="230">
                  <c:v>0.76700000000000013</c:v>
                </c:pt>
                <c:pt idx="231">
                  <c:v>0.53200000000000003</c:v>
                </c:pt>
                <c:pt idx="232">
                  <c:v>0.81899999999999995</c:v>
                </c:pt>
                <c:pt idx="233">
                  <c:v>0.52800000000000002</c:v>
                </c:pt>
                <c:pt idx="234">
                  <c:v>0.6120000000000001</c:v>
                </c:pt>
                <c:pt idx="235">
                  <c:v>0.48300000000000004</c:v>
                </c:pt>
                <c:pt idx="236">
                  <c:v>0.45800000000000002</c:v>
                </c:pt>
                <c:pt idx="237">
                  <c:v>2.8000000000000001E-2</c:v>
                </c:pt>
                <c:pt idx="238">
                  <c:v>0.16700000000000001</c:v>
                </c:pt>
                <c:pt idx="239">
                  <c:v>0.62400000000000011</c:v>
                </c:pt>
                <c:pt idx="240">
                  <c:v>0.37800000000000006</c:v>
                </c:pt>
                <c:pt idx="241">
                  <c:v>0.3660000000000001</c:v>
                </c:pt>
                <c:pt idx="242">
                  <c:v>0.4210000000000001</c:v>
                </c:pt>
                <c:pt idx="243">
                  <c:v>4.0000000000000008E-2</c:v>
                </c:pt>
                <c:pt idx="244">
                  <c:v>0.222</c:v>
                </c:pt>
                <c:pt idx="245">
                  <c:v>9.7000000000000003E-2</c:v>
                </c:pt>
                <c:pt idx="246">
                  <c:v>0.27200000000000002</c:v>
                </c:pt>
                <c:pt idx="247">
                  <c:v>9.8000000000000018E-2</c:v>
                </c:pt>
                <c:pt idx="248">
                  <c:v>0.41400000000000003</c:v>
                </c:pt>
                <c:pt idx="249">
                  <c:v>0.38900000000000007</c:v>
                </c:pt>
                <c:pt idx="250">
                  <c:v>0.3020000000000001</c:v>
                </c:pt>
                <c:pt idx="251">
                  <c:v>-6.4000000000000015E-2</c:v>
                </c:pt>
                <c:pt idx="252">
                  <c:v>3.3000000000000002E-2</c:v>
                </c:pt>
                <c:pt idx="253">
                  <c:v>0.30600000000000011</c:v>
                </c:pt>
                <c:pt idx="254">
                  <c:v>0.193</c:v>
                </c:pt>
                <c:pt idx="255">
                  <c:v>0.20500000000000002</c:v>
                </c:pt>
                <c:pt idx="256">
                  <c:v>0.21100000000000002</c:v>
                </c:pt>
                <c:pt idx="257">
                  <c:v>0.255</c:v>
                </c:pt>
                <c:pt idx="258">
                  <c:v>0.37300000000000005</c:v>
                </c:pt>
                <c:pt idx="259">
                  <c:v>0.28100000000000008</c:v>
                </c:pt>
                <c:pt idx="260">
                  <c:v>0.222</c:v>
                </c:pt>
                <c:pt idx="261">
                  <c:v>0.23800000000000002</c:v>
                </c:pt>
                <c:pt idx="262">
                  <c:v>0.39700000000000008</c:v>
                </c:pt>
                <c:pt idx="263">
                  <c:v>0.20700000000000002</c:v>
                </c:pt>
                <c:pt idx="264">
                  <c:v>0.11700000000000002</c:v>
                </c:pt>
                <c:pt idx="265">
                  <c:v>0.24400000000000002</c:v>
                </c:pt>
                <c:pt idx="266">
                  <c:v>0.47100000000000003</c:v>
                </c:pt>
                <c:pt idx="267">
                  <c:v>0.31200000000000006</c:v>
                </c:pt>
                <c:pt idx="268">
                  <c:v>0.50600000000000001</c:v>
                </c:pt>
                <c:pt idx="269">
                  <c:v>0.10600000000000001</c:v>
                </c:pt>
                <c:pt idx="270">
                  <c:v>0.24600000000000002</c:v>
                </c:pt>
                <c:pt idx="271">
                  <c:v>0.3670000000000001</c:v>
                </c:pt>
                <c:pt idx="272">
                  <c:v>0.46900000000000003</c:v>
                </c:pt>
                <c:pt idx="273">
                  <c:v>0.43600000000000005</c:v>
                </c:pt>
                <c:pt idx="274">
                  <c:v>0.29100000000000004</c:v>
                </c:pt>
                <c:pt idx="275">
                  <c:v>9.7000000000000003E-2</c:v>
                </c:pt>
                <c:pt idx="276">
                  <c:v>0.38900000000000007</c:v>
                </c:pt>
                <c:pt idx="277">
                  <c:v>0.443</c:v>
                </c:pt>
                <c:pt idx="278">
                  <c:v>0.27400000000000002</c:v>
                </c:pt>
                <c:pt idx="279">
                  <c:v>8.5000000000000006E-2</c:v>
                </c:pt>
                <c:pt idx="280">
                  <c:v>0.32000000000000006</c:v>
                </c:pt>
                <c:pt idx="281">
                  <c:v>0.28800000000000003</c:v>
                </c:pt>
                <c:pt idx="282">
                  <c:v>0.23600000000000002</c:v>
                </c:pt>
                <c:pt idx="283">
                  <c:v>0.19400000000000001</c:v>
                </c:pt>
                <c:pt idx="284">
                  <c:v>0.38900000000000007</c:v>
                </c:pt>
                <c:pt idx="285">
                  <c:v>0.33400000000000007</c:v>
                </c:pt>
                <c:pt idx="286">
                  <c:v>0.11600000000000002</c:v>
                </c:pt>
                <c:pt idx="287">
                  <c:v>0.58199999999999996</c:v>
                </c:pt>
                <c:pt idx="288">
                  <c:v>0.54600000000000004</c:v>
                </c:pt>
                <c:pt idx="289">
                  <c:v>0.41300000000000003</c:v>
                </c:pt>
                <c:pt idx="290">
                  <c:v>0.77100000000000013</c:v>
                </c:pt>
                <c:pt idx="291">
                  <c:v>0.51100000000000001</c:v>
                </c:pt>
                <c:pt idx="292">
                  <c:v>1.1970000000000001</c:v>
                </c:pt>
                <c:pt idx="293">
                  <c:v>1.738</c:v>
                </c:pt>
                <c:pt idx="294">
                  <c:v>3.5369999999999995</c:v>
                </c:pt>
                <c:pt idx="295">
                  <c:v>7.0720000000000001</c:v>
                </c:pt>
                <c:pt idx="296">
                  <c:v>7.2279999999999989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915712"/>
        <c:axId val="173312640"/>
      </c:scatterChart>
      <c:valAx>
        <c:axId val="172915712"/>
        <c:scaling>
          <c:orientation val="minMax"/>
          <c:max val="2400"/>
          <c:min val="4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 err="1" smtClean="0"/>
                  <a:t>Time</a:t>
                </a:r>
                <a:r>
                  <a:rPr lang="cs-CZ" dirty="0" smtClean="0"/>
                  <a:t> (min)</a:t>
                </a:r>
                <a:endParaRPr lang="cs-CZ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3312640"/>
        <c:crosses val="autoZero"/>
        <c:crossBetween val="midCat"/>
      </c:valAx>
      <c:valAx>
        <c:axId val="173312640"/>
        <c:scaling>
          <c:orientation val="minMax"/>
          <c:max val="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b="1" dirty="0" err="1" smtClean="0"/>
                  <a:t>concentrations</a:t>
                </a:r>
                <a:r>
                  <a:rPr lang="cs-CZ" b="1" dirty="0" smtClean="0"/>
                  <a:t> </a:t>
                </a:r>
                <a:r>
                  <a:rPr lang="cs-CZ" b="1" dirty="0" err="1" smtClean="0"/>
                  <a:t>of</a:t>
                </a:r>
                <a:r>
                  <a:rPr lang="cs-CZ" b="1" dirty="0" smtClean="0"/>
                  <a:t> </a:t>
                </a:r>
                <a:r>
                  <a:rPr lang="cs-CZ" b="1" dirty="0" err="1" smtClean="0"/>
                  <a:t>organic</a:t>
                </a:r>
                <a:r>
                  <a:rPr lang="cs-CZ" b="1" dirty="0" smtClean="0"/>
                  <a:t> </a:t>
                </a:r>
                <a:r>
                  <a:rPr lang="cs-CZ" b="1" dirty="0" err="1" smtClean="0"/>
                  <a:t>compounds</a:t>
                </a:r>
                <a:r>
                  <a:rPr lang="cs-CZ" b="1" dirty="0" smtClean="0"/>
                  <a:t> (</a:t>
                </a:r>
                <a:r>
                  <a:rPr lang="cs-CZ" b="1" dirty="0" err="1" smtClean="0"/>
                  <a:t>ppm</a:t>
                </a:r>
                <a:r>
                  <a:rPr lang="cs-CZ" b="1" dirty="0" smtClean="0"/>
                  <a:t>)</a:t>
                </a:r>
                <a:endParaRPr lang="cs-CZ" b="1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29157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window 30min</c:v>
          </c:tx>
          <c:spPr>
            <a:ln w="28575">
              <a:noFill/>
            </a:ln>
          </c:spPr>
          <c:xVal>
            <c:numRef>
              <c:f>List1!$M$89:$R$89</c:f>
              <c:numCache>
                <c:formatCode>d/mmm</c:formatCode>
                <c:ptCount val="6"/>
                <c:pt idx="0">
                  <c:v>41869</c:v>
                </c:pt>
                <c:pt idx="1">
                  <c:v>41870</c:v>
                </c:pt>
                <c:pt idx="2">
                  <c:v>41871</c:v>
                </c:pt>
                <c:pt idx="3">
                  <c:v>41873</c:v>
                </c:pt>
                <c:pt idx="4">
                  <c:v>41877</c:v>
                </c:pt>
                <c:pt idx="5">
                  <c:v>41883</c:v>
                </c:pt>
              </c:numCache>
            </c:numRef>
          </c:xVal>
          <c:yVal>
            <c:numRef>
              <c:f>List1!$M$90:$R$90</c:f>
              <c:numCache>
                <c:formatCode>General</c:formatCode>
                <c:ptCount val="6"/>
                <c:pt idx="1">
                  <c:v>3.5</c:v>
                </c:pt>
                <c:pt idx="2">
                  <c:v>3.5</c:v>
                </c:pt>
                <c:pt idx="3">
                  <c:v>1.75</c:v>
                </c:pt>
                <c:pt idx="4">
                  <c:v>1</c:v>
                </c:pt>
                <c:pt idx="5">
                  <c:v>1</c:v>
                </c:pt>
              </c:numCache>
            </c:numRef>
          </c:yVal>
          <c:smooth val="0"/>
        </c:ser>
        <c:ser>
          <c:idx val="1"/>
          <c:order val="1"/>
          <c:tx>
            <c:v>window 15min</c:v>
          </c:tx>
          <c:spPr>
            <a:ln w="28575">
              <a:noFill/>
            </a:ln>
          </c:spPr>
          <c:xVal>
            <c:numRef>
              <c:f>List1!$M$84:$R$84</c:f>
              <c:numCache>
                <c:formatCode>d/mmm</c:formatCode>
                <c:ptCount val="6"/>
                <c:pt idx="0">
                  <c:v>41869</c:v>
                </c:pt>
                <c:pt idx="1">
                  <c:v>41870</c:v>
                </c:pt>
                <c:pt idx="2">
                  <c:v>41871</c:v>
                </c:pt>
                <c:pt idx="3">
                  <c:v>41873</c:v>
                </c:pt>
                <c:pt idx="4">
                  <c:v>41877</c:v>
                </c:pt>
                <c:pt idx="5">
                  <c:v>41883</c:v>
                </c:pt>
              </c:numCache>
            </c:numRef>
          </c:xVal>
          <c:yVal>
            <c:numRef>
              <c:f>List1!$M$85:$R$85</c:f>
              <c:numCache>
                <c:formatCode>General</c:formatCode>
                <c:ptCount val="6"/>
                <c:pt idx="0">
                  <c:v>17.25</c:v>
                </c:pt>
                <c:pt idx="1">
                  <c:v>3.5</c:v>
                </c:pt>
                <c:pt idx="2">
                  <c:v>2.25</c:v>
                </c:pt>
                <c:pt idx="3">
                  <c:v>2.25</c:v>
                </c:pt>
                <c:pt idx="4">
                  <c:v>1.75</c:v>
                </c:pt>
                <c:pt idx="5">
                  <c:v>1.5</c:v>
                </c:pt>
              </c:numCache>
            </c:numRef>
          </c:yVal>
          <c:smooth val="0"/>
        </c:ser>
        <c:ser>
          <c:idx val="2"/>
          <c:order val="2"/>
          <c:tx>
            <c:v>wall 15min</c:v>
          </c:tx>
          <c:spPr>
            <a:ln w="28575">
              <a:noFill/>
            </a:ln>
          </c:spPr>
          <c:xVal>
            <c:numRef>
              <c:f>List1!$M$93:$R$93</c:f>
              <c:numCache>
                <c:formatCode>d/mmm</c:formatCode>
                <c:ptCount val="6"/>
                <c:pt idx="0">
                  <c:v>41869</c:v>
                </c:pt>
                <c:pt idx="1">
                  <c:v>41870</c:v>
                </c:pt>
                <c:pt idx="2">
                  <c:v>41871</c:v>
                </c:pt>
                <c:pt idx="3">
                  <c:v>41873</c:v>
                </c:pt>
                <c:pt idx="4">
                  <c:v>41877</c:v>
                </c:pt>
                <c:pt idx="5">
                  <c:v>41883</c:v>
                </c:pt>
              </c:numCache>
            </c:numRef>
          </c:xVal>
          <c:yVal>
            <c:numRef>
              <c:f>List1!$M$94:$R$94</c:f>
              <c:numCache>
                <c:formatCode>General</c:formatCode>
                <c:ptCount val="6"/>
                <c:pt idx="1">
                  <c:v>6</c:v>
                </c:pt>
                <c:pt idx="2">
                  <c:v>3.25</c:v>
                </c:pt>
                <c:pt idx="3">
                  <c:v>0.5</c:v>
                </c:pt>
                <c:pt idx="4">
                  <c:v>2.25</c:v>
                </c:pt>
                <c:pt idx="5">
                  <c:v>0.25</c:v>
                </c:pt>
              </c:numCache>
            </c:numRef>
          </c:yVal>
          <c:smooth val="0"/>
        </c:ser>
        <c:ser>
          <c:idx val="3"/>
          <c:order val="3"/>
          <c:tx>
            <c:v>wall 30min</c:v>
          </c:tx>
          <c:spPr>
            <a:ln w="28575">
              <a:noFill/>
            </a:ln>
          </c:spPr>
          <c:xVal>
            <c:numRef>
              <c:f>List1!$M$98:$R$98</c:f>
              <c:numCache>
                <c:formatCode>d/mmm</c:formatCode>
                <c:ptCount val="6"/>
                <c:pt idx="0">
                  <c:v>41869</c:v>
                </c:pt>
                <c:pt idx="1">
                  <c:v>41870</c:v>
                </c:pt>
                <c:pt idx="2">
                  <c:v>41871</c:v>
                </c:pt>
                <c:pt idx="3">
                  <c:v>41873</c:v>
                </c:pt>
                <c:pt idx="4">
                  <c:v>41877</c:v>
                </c:pt>
                <c:pt idx="5">
                  <c:v>41883</c:v>
                </c:pt>
              </c:numCache>
            </c:numRef>
          </c:xVal>
          <c:yVal>
            <c:numRef>
              <c:f>List1!$M$99:$R$99</c:f>
              <c:numCache>
                <c:formatCode>General</c:formatCode>
                <c:ptCount val="6"/>
                <c:pt idx="0">
                  <c:v>10.75</c:v>
                </c:pt>
                <c:pt idx="1">
                  <c:v>3.5</c:v>
                </c:pt>
                <c:pt idx="2">
                  <c:v>1.25</c:v>
                </c:pt>
                <c:pt idx="3">
                  <c:v>0.75000000000000011</c:v>
                </c:pt>
                <c:pt idx="4">
                  <c:v>1.75</c:v>
                </c:pt>
                <c:pt idx="5">
                  <c:v>1.25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570624"/>
        <c:axId val="188572800"/>
      </c:scatterChart>
      <c:valAx>
        <c:axId val="188570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date</a:t>
                </a:r>
              </a:p>
            </c:rich>
          </c:tx>
          <c:layout/>
          <c:overlay val="0"/>
        </c:title>
        <c:numFmt formatCode="d/mmm" sourceLinked="1"/>
        <c:majorTickMark val="out"/>
        <c:minorTickMark val="none"/>
        <c:tickLblPos val="nextTo"/>
        <c:crossAx val="188572800"/>
        <c:crosses val="autoZero"/>
        <c:crossBetween val="midCat"/>
      </c:valAx>
      <c:valAx>
        <c:axId val="188572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sz="1000" b="1" i="0" u="none" strike="noStrike" baseline="0"/>
                  <a:t>amount of fallouts</a:t>
                </a:r>
                <a:endParaRPr lang="cs-CZ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857062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87C12-EBFA-46EB-925F-DC017E844D84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437A0-AA2A-4DEF-ABF2-EE437F9F9B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97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80F5122-5D38-44DB-9993-6135B7C05F06}" type="datetime1">
              <a:rPr lang="cs-CZ" altLang="cs-CZ"/>
              <a:pPr/>
              <a:t>16.3.2016</a:t>
            </a:fld>
            <a:endParaRPr lang="cs-CZ" alt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2CFCA-1133-42F8-B00F-C666F5DF8F3E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176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588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405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0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D65A-552C-4C22-BFDB-396A91D1008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717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D65A-552C-4C22-BFDB-396A91D1008D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167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670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172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115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D65A-552C-4C22-BFDB-396A91D1008D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73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D65A-552C-4C22-BFDB-396A91D1008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84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Fotoakustický</a:t>
            </a:r>
            <a:r>
              <a:rPr lang="cs-CZ" dirty="0" smtClean="0"/>
              <a:t> plyn absorbuje danou vlnovou </a:t>
            </a:r>
            <a:r>
              <a:rPr lang="cs-CZ" dirty="0" err="1" smtClean="0"/>
              <a:t>delku</a:t>
            </a:r>
            <a:r>
              <a:rPr lang="cs-CZ" dirty="0" smtClean="0"/>
              <a:t> – kvantitativní </a:t>
            </a:r>
          </a:p>
          <a:p>
            <a:r>
              <a:rPr lang="cs-CZ" dirty="0" smtClean="0"/>
              <a:t>Nastavím vlnovou </a:t>
            </a:r>
            <a:r>
              <a:rPr lang="cs-CZ" dirty="0" err="1" smtClean="0"/>
              <a:t>delku</a:t>
            </a:r>
            <a:r>
              <a:rPr lang="cs-CZ" dirty="0" smtClean="0"/>
              <a:t> při </a:t>
            </a:r>
            <a:r>
              <a:rPr lang="cs-CZ" dirty="0" err="1" smtClean="0"/>
              <a:t>kterem</a:t>
            </a:r>
            <a:r>
              <a:rPr lang="cs-CZ" dirty="0" smtClean="0"/>
              <a:t> absorbuje ten toluen </a:t>
            </a:r>
          </a:p>
          <a:p>
            <a:r>
              <a:rPr lang="cs-CZ" dirty="0" smtClean="0"/>
              <a:t>Skrz filtr jde do prostoru kam se nasaje </a:t>
            </a:r>
            <a:r>
              <a:rPr lang="cs-CZ" dirty="0" err="1" smtClean="0"/>
              <a:t>pklyn</a:t>
            </a:r>
            <a:r>
              <a:rPr lang="cs-CZ" dirty="0" smtClean="0"/>
              <a:t> zvenku nasaje </a:t>
            </a:r>
            <a:r>
              <a:rPr lang="cs-CZ" dirty="0" err="1" smtClean="0"/>
              <a:t>ultračervený</a:t>
            </a:r>
            <a:r>
              <a:rPr lang="cs-CZ" baseline="0" dirty="0" smtClean="0"/>
              <a:t> </a:t>
            </a:r>
            <a:r>
              <a:rPr lang="cs-CZ" baseline="0" dirty="0" err="1" smtClean="0"/>
              <a:t>zareni</a:t>
            </a:r>
            <a:r>
              <a:rPr lang="cs-CZ" baseline="0" dirty="0" smtClean="0"/>
              <a:t>- </a:t>
            </a:r>
            <a:r>
              <a:rPr lang="cs-CZ" baseline="0" dirty="0" err="1" smtClean="0"/>
              <a:t>cim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vic</a:t>
            </a:r>
            <a:r>
              <a:rPr lang="cs-CZ" baseline="0" dirty="0" smtClean="0"/>
              <a:t> plyn </a:t>
            </a:r>
            <a:r>
              <a:rPr lang="cs-CZ" baseline="0" dirty="0" err="1" smtClean="0"/>
              <a:t>absobuje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tim</a:t>
            </a:r>
            <a:r>
              <a:rPr lang="cs-CZ" baseline="0" dirty="0" smtClean="0"/>
              <a:t> se zahřeje a roztáhne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43769-ABD8-4C43-82D7-DA9449B28BD4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797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556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407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852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768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D65A-552C-4C22-BFDB-396A91D1008D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8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F3F5FB1-A950-4047-9FFA-2E1F307B6427}" type="datetime1">
              <a:rPr lang="cs-CZ" altLang="cs-CZ"/>
              <a:pPr/>
              <a:t>16.3.2016</a:t>
            </a:fld>
            <a:endParaRPr lang="cs-CZ" alt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C5F4D-85FD-4436-96BD-2139BA38AB8A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07D854-2C25-486E-BED8-3379CBAB94E9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E17BCC-B06F-4638-8F49-571F434A243D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D65A-552C-4C22-BFDB-396A91D1008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596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AE876-1EAB-4066-BAE6-56C89DCDFCBD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452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535C2-7189-4B1E-BFF2-D6311839247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32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82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4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814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4B346E-389C-4525-B3BB-D3E27BCA2DA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805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96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39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84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64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58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7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33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46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6D06F-33E7-4265-A733-73E8A6C4D9D2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94D64-B495-47C5-9234-9F04C5B81C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96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67544" y="404664"/>
            <a:ext cx="84249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3200" b="1" dirty="0" smtClean="0"/>
          </a:p>
          <a:p>
            <a:pPr algn="ctr"/>
            <a:r>
              <a:rPr lang="cs-CZ" sz="3200" b="1" dirty="0" smtClean="0"/>
              <a:t>Reálné </a:t>
            </a:r>
            <a:r>
              <a:rPr lang="cs-CZ" sz="3200" b="1" dirty="0"/>
              <a:t>možnosti fotoaktivních povrchů pro  čištění ovzduší a zlepšení životního prostředí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 smtClean="0"/>
          </a:p>
          <a:p>
            <a:pPr algn="ctr"/>
            <a:endParaRPr lang="cs-CZ" sz="3200" i="1" dirty="0"/>
          </a:p>
          <a:p>
            <a:pPr algn="ctr"/>
            <a:endParaRPr lang="cs-CZ" sz="3200" b="1" i="1" dirty="0" smtClean="0"/>
          </a:p>
          <a:p>
            <a:pPr algn="ctr"/>
            <a:r>
              <a:rPr lang="cs-CZ" b="1" i="1" dirty="0" smtClean="0"/>
              <a:t>Ing</a:t>
            </a:r>
            <a:r>
              <a:rPr lang="cs-CZ" b="1" i="1" dirty="0"/>
              <a:t>. Jan Šubrt, CSc., 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i="1" dirty="0"/>
              <a:t>Ústav anorganické chemie AV ČR, v. v. i.; </a:t>
            </a:r>
            <a:endParaRPr lang="cs-CZ" b="1" i="1" dirty="0" smtClean="0"/>
          </a:p>
          <a:p>
            <a:endParaRPr lang="cs-CZ" b="1" i="1" dirty="0"/>
          </a:p>
          <a:p>
            <a:endParaRPr lang="cs-CZ" b="1" i="1" dirty="0" smtClean="0"/>
          </a:p>
          <a:p>
            <a:endParaRPr lang="cs-CZ" b="1" i="1" dirty="0"/>
          </a:p>
          <a:p>
            <a:pPr algn="ctr"/>
            <a:r>
              <a:rPr lang="cs-CZ" b="1" i="1" dirty="0" smtClean="0"/>
              <a:t>Ing</a:t>
            </a:r>
            <a:r>
              <a:rPr lang="cs-CZ" b="1" i="1" dirty="0"/>
              <a:t>. Michaela Jakubičková, Technická univerzita v Liberci</a:t>
            </a:r>
            <a:endParaRPr lang="cs-CZ" b="1" dirty="0"/>
          </a:p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84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332656"/>
            <a:ext cx="6512511" cy="1143000"/>
          </a:xfrm>
          <a:ln>
            <a:noFill/>
          </a:ln>
        </p:spPr>
        <p:txBody>
          <a:bodyPr/>
          <a:lstStyle/>
          <a:p>
            <a:r>
              <a:rPr lang="cs-CZ" altLang="cs-CZ" dirty="0" smtClean="0">
                <a:solidFill>
                  <a:schemeClr val="accent1">
                    <a:lumMod val="75000"/>
                  </a:schemeClr>
                </a:solidFill>
              </a:rPr>
              <a:t>Fotokatalytické nátěry:</a:t>
            </a:r>
            <a:endParaRPr lang="cs-CZ" alt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8947" name="Text Box 3"/>
          <p:cNvSpPr txBox="1">
            <a:spLocks noChangeArrowheads="1"/>
          </p:cNvSpPr>
          <p:nvPr/>
        </p:nvSpPr>
        <p:spPr bwMode="auto">
          <a:xfrm>
            <a:off x="539750" y="1916113"/>
            <a:ext cx="78486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cs-CZ" altLang="cs-CZ" sz="1600" b="1" u="sng" dirty="0" smtClean="0">
                <a:solidFill>
                  <a:srgbClr val="FF0000"/>
                </a:solidFill>
              </a:rPr>
              <a:t>Samočisticí nátěry: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Pokud jde o samočisticích nátěrových hmot, myšlenka je omezit oxidaci a křídování nátěrového filmu s velmi blízko povrchové vrstvy tak, že v průběhu času se povětrnostním vlivům dešťové vody se promývá vrchní vrstvu opouští podkladové čistý čerstvým povrch.</a:t>
            </a:r>
            <a:endParaRPr lang="cs-CZ" altLang="cs-CZ" sz="1600" b="1" dirty="0">
              <a:solidFill>
                <a:srgbClr val="0070C0"/>
              </a:solidFill>
            </a:endParaRPr>
          </a:p>
        </p:txBody>
      </p:sp>
      <p:sp>
        <p:nvSpPr>
          <p:cNvPr id="338948" name="Text Box 4"/>
          <p:cNvSpPr txBox="1">
            <a:spLocks noChangeArrowheads="1"/>
          </p:cNvSpPr>
          <p:nvPr/>
        </p:nvSpPr>
        <p:spPr bwMode="auto">
          <a:xfrm>
            <a:off x="539750" y="3284538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cs-CZ" altLang="cs-CZ" sz="1600" b="1" dirty="0" smtClean="0">
                <a:solidFill>
                  <a:srgbClr val="FF0000"/>
                </a:solidFill>
              </a:rPr>
              <a:t>Antibakteriální účinek: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nanočástice jsou účinné, pigmentové typy TiO</a:t>
            </a:r>
            <a:r>
              <a:rPr lang="cs-CZ" altLang="cs-CZ" sz="1600" b="1" baseline="-25000" dirty="0" smtClean="0">
                <a:solidFill>
                  <a:srgbClr val="0070C0"/>
                </a:solidFill>
              </a:rPr>
              <a:t>2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 jsou neúčinné. Vysoce efektivní fotokatalytické typy nanočástic také mohou být připraveny řízenou přípravou a následným sušením. Povlaky ničí </a:t>
            </a:r>
            <a:r>
              <a:rPr lang="cs-CZ" altLang="cs-CZ" sz="1600" b="1" dirty="0">
                <a:solidFill>
                  <a:srgbClr val="0070C0"/>
                </a:solidFill>
              </a:rPr>
              <a:t>mikroskopické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řasy, bakterie, plísně.</a:t>
            </a:r>
            <a:endParaRPr lang="cs-CZ" altLang="cs-CZ" sz="1600" b="1" dirty="0">
              <a:solidFill>
                <a:srgbClr val="0070C0"/>
              </a:solidFill>
            </a:endParaRPr>
          </a:p>
        </p:txBody>
      </p:sp>
      <p:sp>
        <p:nvSpPr>
          <p:cNvPr id="338949" name="Text Box 5"/>
          <p:cNvSpPr txBox="1">
            <a:spLocks noChangeArrowheads="1"/>
          </p:cNvSpPr>
          <p:nvPr/>
        </p:nvSpPr>
        <p:spPr bwMode="auto">
          <a:xfrm>
            <a:off x="539750" y="4797425"/>
            <a:ext cx="78486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cs-CZ" altLang="cs-CZ" sz="1600" b="1" dirty="0" smtClean="0">
                <a:solidFill>
                  <a:srgbClr val="FF0000"/>
                </a:solidFill>
              </a:rPr>
              <a:t>Odstranění NO</a:t>
            </a:r>
            <a:r>
              <a:rPr lang="cs-CZ" altLang="cs-CZ" sz="1600" b="1" baseline="-25000" dirty="0" smtClean="0">
                <a:solidFill>
                  <a:srgbClr val="FF0000"/>
                </a:solidFill>
              </a:rPr>
              <a:t>X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 a VOC: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Tyto nátěry </a:t>
            </a:r>
            <a:r>
              <a:rPr lang="cs-CZ" altLang="cs-CZ" sz="1600" b="1" dirty="0">
                <a:solidFill>
                  <a:srgbClr val="0070C0"/>
                </a:solidFill>
              </a:rPr>
              <a:t>s vysokým obsahem TiO</a:t>
            </a:r>
            <a:r>
              <a:rPr lang="cs-CZ" altLang="cs-CZ" sz="1600" b="1" baseline="-25000" dirty="0">
                <a:solidFill>
                  <a:srgbClr val="0070C0"/>
                </a:solidFill>
              </a:rPr>
              <a:t>2</a:t>
            </a:r>
            <a:r>
              <a:rPr lang="cs-CZ" altLang="cs-CZ" sz="1600" b="1" dirty="0">
                <a:solidFill>
                  <a:srgbClr val="0070C0"/>
                </a:solidFill>
              </a:rPr>
              <a:t> a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CaCO</a:t>
            </a:r>
            <a:r>
              <a:rPr lang="cs-CZ" altLang="cs-CZ" sz="1600" b="1" baseline="-25000" dirty="0" smtClean="0">
                <a:solidFill>
                  <a:srgbClr val="0070C0"/>
                </a:solidFill>
              </a:rPr>
              <a:t>3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jsou </a:t>
            </a:r>
            <a:r>
              <a:rPr lang="cs-CZ" altLang="cs-CZ" sz="1600" b="1" dirty="0">
                <a:solidFill>
                  <a:srgbClr val="0070C0"/>
                </a:solidFill>
              </a:rPr>
              <a:t>po ozáření UV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zářením také aktivní na odstranění NO</a:t>
            </a:r>
            <a:r>
              <a:rPr lang="cs-CZ" altLang="cs-CZ" sz="1600" b="1" baseline="-25000" dirty="0" smtClean="0">
                <a:solidFill>
                  <a:srgbClr val="0070C0"/>
                </a:solidFill>
              </a:rPr>
              <a:t>X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, zvláště. Tento účinek je spojen se zvýšenou porozitou nátěrového systému.</a:t>
            </a:r>
            <a:endParaRPr lang="cs-CZ" altLang="cs-CZ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98705" y="764704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4400" dirty="0" smtClean="0">
                <a:solidFill>
                  <a:schemeClr val="accent1">
                    <a:lumMod val="75000"/>
                  </a:schemeClr>
                </a:solidFill>
              </a:rPr>
              <a:t>Fotokatalytické nátěry</a:t>
            </a:r>
            <a:endParaRPr lang="cs-CZ" sz="4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410773" y="227687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	Vysoce aktivní fotokatalytické vrstvy na povrchu stěn, stavebních materiálů, fasád a střech, dřeva a dalších materiálů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115616" y="4005064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	Aplikovaný nátěr by měl tvořit tenkou vrstvu 0,005 až 0,5 mm na substrátu. Tato vrstva čistí vzduch, štěpí organické a anorganické látky a vykazuje samočisticí schopnost.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77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29950" cy="820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926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09648"/>
            <a:ext cx="6480720" cy="558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404805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Typical effects of photocatalytic coatings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5031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54868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Fotokatalytické fasádní nátěrová hmota</a:t>
            </a:r>
          </a:p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 bílá, na silikátové bázi</a:t>
            </a:r>
          </a:p>
          <a:p>
            <a:pPr algn="ctr"/>
            <a:r>
              <a:rPr lang="cs-CZ" sz="1600" b="1" dirty="0" smtClean="0">
                <a:solidFill>
                  <a:srgbClr val="FF0000"/>
                </a:solidFill>
              </a:rPr>
              <a:t>(Byla vyvinuta i v rámci projektu FOPOS podporovaného MPO v letech 2000-2005)</a:t>
            </a:r>
            <a:endParaRPr lang="cs-CZ" sz="1600" b="1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04549" y="2420888"/>
            <a:ext cx="669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Požili jsme: 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/>
              <a:t>Stejné složení</a:t>
            </a:r>
            <a:endParaRPr lang="en-US" b="1" dirty="0" smtClean="0"/>
          </a:p>
          <a:p>
            <a:r>
              <a:rPr lang="cs-CZ" b="1" dirty="0" smtClean="0"/>
              <a:t>Stejná dávka fotokatalyzátoru</a:t>
            </a:r>
            <a:endParaRPr lang="en-US" b="1" dirty="0" smtClean="0"/>
          </a:p>
          <a:p>
            <a:r>
              <a:rPr lang="cs-CZ" b="1" dirty="0" smtClean="0"/>
              <a:t>Stejné podmínky aplikace</a:t>
            </a:r>
            <a:endParaRPr lang="en-US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04549" y="4437112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Různé </a:t>
            </a:r>
            <a:r>
              <a:rPr lang="cs-CZ" b="1" dirty="0" err="1" smtClean="0">
                <a:solidFill>
                  <a:srgbClr val="FF0000"/>
                </a:solidFill>
              </a:rPr>
              <a:t>fotokatalyzátory</a:t>
            </a:r>
            <a:endParaRPr lang="cs-CZ" b="1" dirty="0" smtClean="0">
              <a:solidFill>
                <a:srgbClr val="FF0000"/>
              </a:solidFill>
            </a:endParaRPr>
          </a:p>
          <a:p>
            <a:endParaRPr lang="cs-CZ" b="1" dirty="0"/>
          </a:p>
          <a:p>
            <a:r>
              <a:rPr lang="en-US" b="1" dirty="0" smtClean="0"/>
              <a:t>A – Degussa P-25, </a:t>
            </a:r>
            <a:r>
              <a:rPr lang="en-US" b="1" dirty="0" err="1" smtClean="0"/>
              <a:t>nanostru</a:t>
            </a:r>
            <a:r>
              <a:rPr lang="cs-CZ" b="1" dirty="0" err="1" smtClean="0"/>
              <a:t>kturní</a:t>
            </a:r>
            <a:r>
              <a:rPr lang="en-US" b="1" dirty="0" smtClean="0"/>
              <a:t> TiO</a:t>
            </a:r>
            <a:r>
              <a:rPr lang="en-US" b="1" baseline="-25000" dirty="0" smtClean="0"/>
              <a:t>2</a:t>
            </a:r>
            <a:r>
              <a:rPr lang="en-US" b="1" dirty="0" smtClean="0"/>
              <a:t> </a:t>
            </a:r>
            <a:r>
              <a:rPr lang="cs-CZ" b="1" dirty="0" smtClean="0"/>
              <a:t>s vynikající </a:t>
            </a:r>
            <a:r>
              <a:rPr lang="cs-CZ" b="1" dirty="0" err="1" smtClean="0"/>
              <a:t>dispergovatelností</a:t>
            </a:r>
            <a:endParaRPr lang="en-US" b="1" dirty="0" smtClean="0"/>
          </a:p>
          <a:p>
            <a:r>
              <a:rPr lang="en-US" b="1" dirty="0" smtClean="0"/>
              <a:t>B – </a:t>
            </a:r>
            <a:r>
              <a:rPr lang="cs-CZ" b="1" dirty="0" smtClean="0"/>
              <a:t>Komerční nanostrukturní </a:t>
            </a:r>
            <a:r>
              <a:rPr lang="en-US" b="1" dirty="0" smtClean="0"/>
              <a:t>TiO</a:t>
            </a:r>
            <a:r>
              <a:rPr lang="en-US" b="1" baseline="-25000" dirty="0" smtClean="0"/>
              <a:t>2</a:t>
            </a:r>
            <a:r>
              <a:rPr lang="en-US" b="1" dirty="0" smtClean="0"/>
              <a:t>, </a:t>
            </a:r>
            <a:r>
              <a:rPr lang="cs-CZ" b="1" dirty="0" smtClean="0"/>
              <a:t>vysoce agregovaný</a:t>
            </a:r>
            <a:endParaRPr lang="en-US" b="1" dirty="0" smtClean="0"/>
          </a:p>
          <a:p>
            <a:r>
              <a:rPr lang="en-US" b="1" dirty="0" smtClean="0"/>
              <a:t>C – </a:t>
            </a:r>
            <a:r>
              <a:rPr lang="cs-CZ" b="1" dirty="0" smtClean="0"/>
              <a:t>sférické agregáty</a:t>
            </a:r>
            <a:r>
              <a:rPr lang="en-US" b="1" dirty="0" smtClean="0"/>
              <a:t> TiO</a:t>
            </a:r>
            <a:r>
              <a:rPr lang="en-US" b="1" baseline="-25000" dirty="0" smtClean="0"/>
              <a:t>2</a:t>
            </a:r>
            <a:r>
              <a:rPr lang="en-US" b="1" dirty="0" smtClean="0"/>
              <a:t> </a:t>
            </a:r>
            <a:r>
              <a:rPr lang="cs-CZ" b="1" dirty="0" smtClean="0"/>
              <a:t>1-3 µm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27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296693" cy="474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59632" y="47667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0000"/>
                </a:solidFill>
              </a:rPr>
              <a:t>Photocatalytic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wall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paint</a:t>
            </a:r>
            <a:r>
              <a:rPr lang="cs-CZ" sz="2400" b="1" dirty="0" smtClean="0">
                <a:solidFill>
                  <a:srgbClr val="FF0000"/>
                </a:solidFill>
              </a:rPr>
              <a:t> – </a:t>
            </a:r>
            <a:r>
              <a:rPr lang="cs-CZ" sz="2400" b="1" dirty="0" err="1" smtClean="0">
                <a:solidFill>
                  <a:srgbClr val="FF0000"/>
                </a:solidFill>
              </a:rPr>
              <a:t>silicate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based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836712"/>
            <a:ext cx="83529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 smtClean="0"/>
              <a:t>Silikátové fotokatalytické nátěrové hmoty trpí zejména  následujícími nedostatky:</a:t>
            </a:r>
          </a:p>
          <a:p>
            <a:pPr>
              <a:spcAft>
                <a:spcPts val="600"/>
              </a:spcAft>
            </a:pPr>
            <a:endParaRPr lang="cs-CZ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Jsou k dispozici </a:t>
            </a:r>
            <a:r>
              <a:rPr lang="cs-CZ" dirty="0" err="1" smtClean="0"/>
              <a:t>kryvé</a:t>
            </a:r>
            <a:r>
              <a:rPr lang="cs-CZ" dirty="0" smtClean="0"/>
              <a:t>, především bílé odstíny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Zakrytí základních struktur - nemůže být použito pro ochranu historických památek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Jejich aktivita rozkládat znečišťující látky je poměrně nízká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Vždy obsahují organické sloučeniny - při působení UV záření vzniká formaldehyd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Je potřebný materiál vhodný pro fotokatalytickou úpravu barevných povrchů (fasád).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977968" y="351690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Formulace výhradně anorganické barvy je velmi žádoucí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11404" y="4149080"/>
            <a:ext cx="7224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Nátěr by měl být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Vysoce transparentní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Mělo by být zabráněno rozkladu podkladového materiálu způsobeného </a:t>
            </a:r>
            <a:r>
              <a:rPr lang="cs-CZ" dirty="0" err="1" smtClean="0"/>
              <a:t>fotoaktivitou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5736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07504"/>
          </a:xfrm>
        </p:spPr>
        <p:txBody>
          <a:bodyPr/>
          <a:lstStyle/>
          <a:p>
            <a:r>
              <a:rPr lang="cs-CZ" b="1" dirty="0"/>
              <a:t>TA03010994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Autofit/>
          </a:bodyPr>
          <a:lstStyle/>
          <a:p>
            <a:r>
              <a:rPr lang="cs-CZ" sz="1200" b="1" dirty="0" smtClean="0"/>
              <a:t>Technologická agentura České republiky</a:t>
            </a:r>
          </a:p>
          <a:p>
            <a:endParaRPr lang="cs-CZ" sz="1200" b="1" dirty="0" smtClean="0"/>
          </a:p>
          <a:p>
            <a:pPr algn="just"/>
            <a:r>
              <a:rPr lang="cs-CZ" sz="1800" b="1" dirty="0" smtClean="0"/>
              <a:t>Projekt: Výzkum pro výrobu multifunkčního fotoaktivního nanokompozitu k využití ve stavebnictví a nátěrových hmotách</a:t>
            </a:r>
          </a:p>
          <a:p>
            <a:pPr algn="just"/>
            <a:endParaRPr lang="en-US" sz="1800" b="1" dirty="0"/>
          </a:p>
          <a:p>
            <a:pPr algn="just"/>
            <a:r>
              <a:rPr lang="cs-CZ" sz="1200" b="1" dirty="0" smtClean="0"/>
              <a:t>Zahájení výroby nového kompozitního </a:t>
            </a:r>
            <a:r>
              <a:rPr lang="cs-CZ" sz="1200" b="1" dirty="0" err="1" smtClean="0"/>
              <a:t>nanomateriálu</a:t>
            </a:r>
            <a:r>
              <a:rPr lang="cs-CZ" sz="1200" b="1" dirty="0" smtClean="0"/>
              <a:t> s fotoaktivní funkcí v základní verzi podle patentu „Kompozitní systém s fotokatalytickou funkcí“, PUV 2010 22845). Výrobce bude společnost BL Teluria.</a:t>
            </a:r>
            <a:endParaRPr lang="cs-CZ" sz="1400" b="1" dirty="0" smtClean="0"/>
          </a:p>
          <a:p>
            <a:r>
              <a:rPr lang="cs-CZ" sz="1400" b="1" dirty="0" smtClean="0"/>
              <a:t>Cílem projektu jsou: </a:t>
            </a:r>
          </a:p>
          <a:p>
            <a:pPr algn="just"/>
            <a:r>
              <a:rPr lang="cs-CZ" sz="1200" b="1" dirty="0" smtClean="0">
                <a:solidFill>
                  <a:srgbClr val="FF0000"/>
                </a:solidFill>
              </a:rPr>
              <a:t>-Nový typ transparentního ekologického nátěru, schopného snížení koncentrace toxických látek ve vzduchu (oxidů dusíku a těkavých organických sloučenin), výrobce bude společnost BL Teluria, patentová ochrana;</a:t>
            </a:r>
          </a:p>
          <a:p>
            <a:pPr algn="just"/>
            <a:r>
              <a:rPr lang="en-US" sz="1200" b="1" dirty="0"/>
              <a:t>- </a:t>
            </a:r>
            <a:r>
              <a:rPr lang="cs-CZ" sz="1200" b="1" dirty="0" smtClean="0"/>
              <a:t>Nový typ ekologického interiérového nátěru s organickým pojivem, schopného snížit koncentraci toxických látek ve vzduchu, úpravy pro domácnosti, lékařských, průmyslových a jiných zařízeních se zvýšenými specifickými funkcemi (antibakteriální, antivirové nebo fungicidní ovlivňuje), schopnost rozkládat nikotin, formaldehyd a jiné organické molekuly, výrobce bude společnost BL Teluria výrobce, patentová ochrana;</a:t>
            </a:r>
          </a:p>
          <a:p>
            <a:pPr algn="just"/>
            <a:r>
              <a:rPr lang="en-US" sz="1200" b="1" dirty="0" smtClean="0"/>
              <a:t>- </a:t>
            </a:r>
            <a:r>
              <a:rPr lang="cs-CZ" sz="1200" b="1" dirty="0" smtClean="0">
                <a:solidFill>
                  <a:srgbClr val="FF0000"/>
                </a:solidFill>
              </a:rPr>
              <a:t>Nátěrový systém pro povrchovou úpravu stavebních materiálů (jako jsou omítky nebo beton), výrobce bude společnost BL Teluria</a:t>
            </a:r>
          </a:p>
          <a:p>
            <a:pPr algn="just"/>
            <a:r>
              <a:rPr lang="en-US" sz="1200" b="1" dirty="0" smtClean="0">
                <a:solidFill>
                  <a:srgbClr val="FF0000"/>
                </a:solidFill>
              </a:rPr>
              <a:t>- </a:t>
            </a:r>
            <a:r>
              <a:rPr lang="cs-CZ" sz="1200" b="1" dirty="0" smtClean="0">
                <a:solidFill>
                  <a:srgbClr val="FF0000"/>
                </a:solidFill>
              </a:rPr>
              <a:t>Nátěrový </a:t>
            </a:r>
            <a:r>
              <a:rPr lang="en-US" sz="1200" b="1" dirty="0" err="1" smtClean="0">
                <a:solidFill>
                  <a:srgbClr val="FF0000"/>
                </a:solidFill>
              </a:rPr>
              <a:t>systém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pro </a:t>
            </a:r>
            <a:r>
              <a:rPr lang="en-US" sz="1200" b="1" dirty="0" err="1">
                <a:solidFill>
                  <a:srgbClr val="FF0000"/>
                </a:solidFill>
              </a:rPr>
              <a:t>povrchovou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úpravu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kovových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konstrukcí</a:t>
            </a:r>
            <a:r>
              <a:rPr lang="en-US" sz="1200" b="1" dirty="0">
                <a:solidFill>
                  <a:srgbClr val="FF0000"/>
                </a:solidFill>
              </a:rPr>
              <a:t> a </a:t>
            </a:r>
            <a:r>
              <a:rPr lang="en-US" sz="1200" b="1" dirty="0" err="1">
                <a:solidFill>
                  <a:srgbClr val="FF0000"/>
                </a:solidFill>
              </a:rPr>
              <a:t>plastových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výrobků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en-US" sz="1200" b="1" dirty="0" err="1">
                <a:solidFill>
                  <a:srgbClr val="FF0000"/>
                </a:solidFill>
              </a:rPr>
              <a:t>pilotní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aplikac</a:t>
            </a:r>
            <a:r>
              <a:rPr lang="cs-CZ" sz="1200" b="1" dirty="0" smtClean="0">
                <a:solidFill>
                  <a:srgbClr val="FF0000"/>
                </a:solidFill>
              </a:rPr>
              <a:t>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v </a:t>
            </a:r>
            <a:r>
              <a:rPr lang="en-US" sz="1200" b="1" dirty="0" err="1">
                <a:solidFill>
                  <a:srgbClr val="FF0000"/>
                </a:solidFill>
              </a:rPr>
              <a:t>podniku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Retap</a:t>
            </a:r>
            <a:r>
              <a:rPr lang="en-US" sz="1200" b="1" dirty="0">
                <a:solidFill>
                  <a:srgbClr val="FF0000"/>
                </a:solidFill>
              </a:rPr>
              <a:t> (</a:t>
            </a:r>
            <a:r>
              <a:rPr lang="en-US" sz="1200" b="1" dirty="0" err="1" smtClean="0">
                <a:solidFill>
                  <a:srgbClr val="FF0000"/>
                </a:solidFill>
              </a:rPr>
              <a:t>povrchov</a:t>
            </a:r>
            <a:r>
              <a:rPr lang="cs-CZ" sz="1200" b="1" dirty="0" smtClean="0">
                <a:solidFill>
                  <a:srgbClr val="FF0000"/>
                </a:solidFill>
              </a:rPr>
              <a:t>á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úprav</a:t>
            </a:r>
            <a:r>
              <a:rPr lang="cs-CZ" sz="1200" b="1" dirty="0" smtClean="0">
                <a:solidFill>
                  <a:srgbClr val="FF0000"/>
                </a:solidFill>
              </a:rPr>
              <a:t>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hliníku</a:t>
            </a:r>
            <a:r>
              <a:rPr lang="en-US" sz="1200" b="1" dirty="0">
                <a:solidFill>
                  <a:srgbClr val="FF0000"/>
                </a:solidFill>
              </a:rPr>
              <a:t>) a </a:t>
            </a:r>
            <a:r>
              <a:rPr lang="en-US" sz="1200" b="1" dirty="0" err="1">
                <a:solidFill>
                  <a:srgbClr val="FF0000"/>
                </a:solidFill>
              </a:rPr>
              <a:t>Isolit</a:t>
            </a:r>
            <a:r>
              <a:rPr lang="en-US" sz="1200" b="1" dirty="0">
                <a:solidFill>
                  <a:srgbClr val="FF0000"/>
                </a:solidFill>
              </a:rPr>
              <a:t> Bravo (</a:t>
            </a:r>
            <a:r>
              <a:rPr lang="en-US" sz="1200" b="1" dirty="0" err="1">
                <a:solidFill>
                  <a:srgbClr val="FF0000"/>
                </a:solidFill>
              </a:rPr>
              <a:t>plastový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povrch</a:t>
            </a:r>
            <a:r>
              <a:rPr lang="en-US" sz="1200" b="1" dirty="0">
                <a:solidFill>
                  <a:srgbClr val="FF0000"/>
                </a:solidFill>
              </a:rPr>
              <a:t>);</a:t>
            </a:r>
            <a:endParaRPr lang="cs-CZ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22679" y="1484784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latin typeface="Arial" pitchFamily="34" charset="0"/>
                <a:cs typeface="Arial" pitchFamily="34" charset="0"/>
              </a:rPr>
              <a:t>Cíl</a:t>
            </a:r>
          </a:p>
          <a:p>
            <a:pPr algn="just"/>
            <a:r>
              <a:rPr lang="cs-CZ" dirty="0" smtClean="0">
                <a:latin typeface="Arial" pitchFamily="34" charset="0"/>
                <a:cs typeface="Arial" pitchFamily="34" charset="0"/>
              </a:rPr>
              <a:t>Cílem výzkumu je vyvinout kompozitní systém s fotokatalytickou funkcí, zejména jako přísada do nátěrových hmot, a ochranu povrchů pevných látek obsahující minerální kámen, beton a keramiku, plasty, textilie a celulózové materiály včetně papíru a dřeva.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08328" y="3429000"/>
            <a:ext cx="7719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latin typeface="Arial" pitchFamily="34" charset="0"/>
                <a:cs typeface="Arial" pitchFamily="34" charset="0"/>
              </a:rPr>
              <a:t>Řešení</a:t>
            </a:r>
          </a:p>
          <a:p>
            <a:pPr algn="just"/>
            <a:r>
              <a:rPr lang="cs-CZ" dirty="0" smtClean="0">
                <a:latin typeface="Arial" pitchFamily="34" charset="0"/>
                <a:cs typeface="Arial" pitchFamily="34" charset="0"/>
              </a:rPr>
              <a:t>Fotokatalytický kompozit, obsahující nanočástice fotokatalyzátoru a vodné koloidní disperze nanočástic SiO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1519" y="575102"/>
            <a:ext cx="8712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latin typeface="Arial Black" pitchFamily="34" charset="0"/>
              </a:rPr>
              <a:t>Předmět výzkumu</a:t>
            </a:r>
            <a:endParaRPr lang="cs-CZ" sz="2800" b="1" dirty="0">
              <a:latin typeface="Arial Black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5576" y="4869160"/>
            <a:ext cx="757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Výsledek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Fotokatalytický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kompozit Balclean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35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76470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Arial Black" pitchFamily="34" charset="0"/>
              </a:rPr>
              <a:t>Požadované vlastnosti</a:t>
            </a:r>
            <a:endParaRPr lang="cs-CZ" sz="3600" dirty="0">
              <a:latin typeface="Arial Black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5576" y="1844824"/>
            <a:ext cx="7920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Vysoká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fotoaktivita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Transparentnost pro světlo - vytvoření neviditelné fotoaktivní vrstvy na chráněném povrchu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Izolace fotokatalyzátoru od podkladu, s cílem zabránit fotokatalytickému rozkladu organických látek na chráněném povrchu.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Nízké emise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těkavých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Jednoduchá aplikace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/>
          <p:nvPr/>
        </p:nvGrpSpPr>
        <p:grpSpPr>
          <a:xfrm>
            <a:off x="1043608" y="404664"/>
            <a:ext cx="7083919" cy="5598021"/>
            <a:chOff x="565872" y="200819"/>
            <a:chExt cx="7083919" cy="559802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91" y="200819"/>
              <a:ext cx="64770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124744"/>
              <a:ext cx="39243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Skupina 10"/>
            <p:cNvGrpSpPr/>
            <p:nvPr/>
          </p:nvGrpSpPr>
          <p:grpSpPr>
            <a:xfrm>
              <a:off x="565872" y="1916832"/>
              <a:ext cx="7048500" cy="3882008"/>
              <a:chOff x="782793" y="1988840"/>
              <a:chExt cx="7048500" cy="388200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793" y="2060848"/>
                <a:ext cx="7048500" cy="381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3779912" y="1988840"/>
                <a:ext cx="502196" cy="369332"/>
              </a:xfrm>
              <a:prstGeom prst="rect">
                <a:avLst/>
              </a:prstGeom>
              <a:solidFill>
                <a:srgbClr val="FF0000">
                  <a:alpha val="2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endParaRPr lang="cs-CZ" dirty="0"/>
              </a:p>
            </p:txBody>
          </p:sp>
          <p:sp>
            <p:nvSpPr>
              <p:cNvPr id="6" name="TextovéPole 5"/>
              <p:cNvSpPr txBox="1"/>
              <p:nvPr/>
            </p:nvSpPr>
            <p:spPr>
              <a:xfrm>
                <a:off x="6300192" y="1988840"/>
                <a:ext cx="720080" cy="369332"/>
              </a:xfrm>
              <a:prstGeom prst="rect">
                <a:avLst/>
              </a:prstGeom>
              <a:solidFill>
                <a:srgbClr val="FF0000">
                  <a:alpha val="23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endParaRPr lang="cs-CZ" dirty="0"/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4211960" y="2276872"/>
                <a:ext cx="864096" cy="369332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endParaRPr lang="cs-CZ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7092280" y="2276872"/>
                <a:ext cx="504056" cy="36933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endParaRPr lang="cs-CZ" dirty="0"/>
              </a:p>
            </p:txBody>
          </p:sp>
        </p:grpSp>
      </p:grpSp>
      <p:sp>
        <p:nvSpPr>
          <p:cNvPr id="2" name="TextovéPole 1"/>
          <p:cNvSpPr txBox="1"/>
          <p:nvPr/>
        </p:nvSpPr>
        <p:spPr>
          <a:xfrm>
            <a:off x="323528" y="866626"/>
            <a:ext cx="119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FF"/>
                </a:solidFill>
              </a:rPr>
              <a:t>9921 WOS </a:t>
            </a:r>
            <a:r>
              <a:rPr lang="cs-CZ" b="1" dirty="0" err="1" smtClean="0">
                <a:solidFill>
                  <a:srgbClr val="FF00FF"/>
                </a:solidFill>
              </a:rPr>
              <a:t>citations</a:t>
            </a:r>
            <a:endParaRPr lang="cs-CZ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70" y="4003445"/>
            <a:ext cx="2336776" cy="233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0805"/>
            <a:ext cx="2374357" cy="27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5"/>
            <a:ext cx="3975593" cy="494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88546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Nanokompozit o složení SiO</a:t>
            </a:r>
            <a:r>
              <a:rPr lang="cs-CZ" sz="3200" b="1" baseline="-25000" dirty="0" smtClean="0">
                <a:solidFill>
                  <a:srgbClr val="FF0000"/>
                </a:solidFill>
              </a:rPr>
              <a:t>2</a:t>
            </a:r>
            <a:r>
              <a:rPr lang="cs-CZ" sz="3200" b="1" dirty="0" smtClean="0">
                <a:solidFill>
                  <a:srgbClr val="FF0000"/>
                </a:solidFill>
              </a:rPr>
              <a:t> – TiO</a:t>
            </a:r>
            <a:r>
              <a:rPr lang="cs-CZ" sz="3200" b="1" baseline="-25000" dirty="0" smtClean="0">
                <a:solidFill>
                  <a:srgbClr val="FF0000"/>
                </a:solidFill>
              </a:rPr>
              <a:t>2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30959"/>
            <a:ext cx="3181610" cy="506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56785"/>
            <a:ext cx="2664296" cy="267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49804"/>
            <a:ext cx="3312368" cy="328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1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9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04" y="990162"/>
            <a:ext cx="2230140" cy="238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Obrázek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64" y="990161"/>
            <a:ext cx="2230140" cy="22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Obrázek 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90161"/>
            <a:ext cx="2236154" cy="238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eoxolit3_00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26" y="3645024"/>
            <a:ext cx="2227188" cy="22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Obrázek 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2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14" y="3639796"/>
            <a:ext cx="2250903" cy="241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Obrázek 1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17" y="3639796"/>
            <a:ext cx="2255781" cy="241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9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548680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Transparent coating </a:t>
            </a:r>
            <a:r>
              <a:rPr lang="cs-CZ" sz="2400" b="1" dirty="0" smtClean="0">
                <a:solidFill>
                  <a:schemeClr val="accent6"/>
                </a:solidFill>
              </a:rPr>
              <a:t>BALCLEAN</a:t>
            </a:r>
            <a:r>
              <a:rPr lang="en-US" sz="2400" b="1" dirty="0" smtClean="0">
                <a:solidFill>
                  <a:schemeClr val="accent6"/>
                </a:solidFill>
              </a:rPr>
              <a:t>:   </a:t>
            </a:r>
            <a:endParaRPr lang="cs-CZ" sz="2400" b="1" dirty="0">
              <a:solidFill>
                <a:schemeClr val="accent6"/>
              </a:solidFill>
            </a:endParaRP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TiO</a:t>
            </a:r>
            <a:r>
              <a:rPr lang="en-US" sz="2400" b="1" baseline="-25000" dirty="0">
                <a:solidFill>
                  <a:schemeClr val="accent6"/>
                </a:solidFill>
              </a:rPr>
              <a:t>2</a:t>
            </a:r>
            <a:r>
              <a:rPr lang="en-US" sz="2400" b="1" dirty="0">
                <a:solidFill>
                  <a:schemeClr val="accent6"/>
                </a:solidFill>
              </a:rPr>
              <a:t> – SiO</a:t>
            </a:r>
            <a:r>
              <a:rPr lang="en-US" sz="2400" b="1" baseline="-25000" dirty="0">
                <a:solidFill>
                  <a:schemeClr val="accent6"/>
                </a:solidFill>
              </a:rPr>
              <a:t>2</a:t>
            </a:r>
            <a:r>
              <a:rPr lang="en-US" sz="2400" b="1" dirty="0">
                <a:solidFill>
                  <a:schemeClr val="accent6"/>
                </a:solidFill>
              </a:rPr>
              <a:t> based </a:t>
            </a:r>
            <a:r>
              <a:rPr lang="en-US" sz="2400" b="1" dirty="0" err="1">
                <a:solidFill>
                  <a:schemeClr val="accent6"/>
                </a:solidFill>
              </a:rPr>
              <a:t>nanocomposite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426070" y="1844824"/>
            <a:ext cx="8147844" cy="3719676"/>
            <a:chOff x="426070" y="1844824"/>
            <a:chExt cx="8147844" cy="3719676"/>
          </a:xfrm>
        </p:grpSpPr>
        <p:sp>
          <p:nvSpPr>
            <p:cNvPr id="6" name="TextovéPole 5"/>
            <p:cNvSpPr txBox="1"/>
            <p:nvPr/>
          </p:nvSpPr>
          <p:spPr>
            <a:xfrm>
              <a:off x="3635896" y="5195168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TiO</a:t>
              </a:r>
              <a:r>
                <a:rPr lang="cs-CZ" baseline="-25000" dirty="0" smtClean="0"/>
                <a:t>2</a:t>
              </a:r>
              <a:r>
                <a:rPr lang="cs-CZ" dirty="0" smtClean="0"/>
                <a:t>           SiO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  <p:grpSp>
          <p:nvGrpSpPr>
            <p:cNvPr id="17" name="Skupina 16"/>
            <p:cNvGrpSpPr/>
            <p:nvPr/>
          </p:nvGrpSpPr>
          <p:grpSpPr>
            <a:xfrm>
              <a:off x="426070" y="1844824"/>
              <a:ext cx="8147844" cy="3350344"/>
              <a:chOff x="395536" y="2207538"/>
              <a:chExt cx="8147844" cy="3350344"/>
            </a:xfrm>
          </p:grpSpPr>
          <p:pic>
            <p:nvPicPr>
              <p:cNvPr id="615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2207538"/>
                <a:ext cx="3960440" cy="2878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2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2207538"/>
                <a:ext cx="4043388" cy="2895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Přímá spojnice se šipkou 7"/>
              <p:cNvCxnSpPr/>
              <p:nvPr/>
            </p:nvCxnSpPr>
            <p:spPr>
              <a:xfrm flipH="1" flipV="1">
                <a:off x="3635896" y="4581128"/>
                <a:ext cx="216024" cy="976754"/>
              </a:xfrm>
              <a:prstGeom prst="straightConnector1">
                <a:avLst/>
              </a:prstGeom>
              <a:ln w="25400">
                <a:solidFill>
                  <a:srgbClr val="66FF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Přímá spojnice se šipkou 9"/>
              <p:cNvCxnSpPr/>
              <p:nvPr/>
            </p:nvCxnSpPr>
            <p:spPr>
              <a:xfrm flipV="1">
                <a:off x="3851920" y="4221088"/>
                <a:ext cx="1152128" cy="1336794"/>
              </a:xfrm>
              <a:prstGeom prst="straightConnector1">
                <a:avLst/>
              </a:prstGeom>
              <a:ln w="25400">
                <a:solidFill>
                  <a:srgbClr val="66FF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se šipkou 13"/>
              <p:cNvCxnSpPr/>
              <p:nvPr/>
            </p:nvCxnSpPr>
            <p:spPr>
              <a:xfrm flipH="1" flipV="1">
                <a:off x="3743908" y="4221088"/>
                <a:ext cx="1260140" cy="13367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se šipkou 15"/>
              <p:cNvCxnSpPr/>
              <p:nvPr/>
            </p:nvCxnSpPr>
            <p:spPr>
              <a:xfrm flipV="1">
                <a:off x="5004048" y="4221088"/>
                <a:ext cx="216024" cy="13367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ovéPole 17"/>
          <p:cNvSpPr txBox="1"/>
          <p:nvPr/>
        </p:nvSpPr>
        <p:spPr>
          <a:xfrm>
            <a:off x="2267744" y="602128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SEM image and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4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889000"/>
            <a:ext cx="736441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835696" y="260648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</a:rPr>
              <a:t>TiO</a:t>
            </a:r>
            <a:r>
              <a:rPr lang="en-US" sz="2800" b="1" baseline="-25000" dirty="0">
                <a:solidFill>
                  <a:schemeClr val="accent6"/>
                </a:solidFill>
              </a:rPr>
              <a:t>2</a:t>
            </a:r>
            <a:r>
              <a:rPr lang="en-US" sz="2800" b="1" dirty="0">
                <a:solidFill>
                  <a:schemeClr val="accent6"/>
                </a:solidFill>
              </a:rPr>
              <a:t> – SiO</a:t>
            </a:r>
            <a:r>
              <a:rPr lang="en-US" sz="2800" b="1" baseline="-25000" dirty="0">
                <a:solidFill>
                  <a:schemeClr val="accent6"/>
                </a:solidFill>
              </a:rPr>
              <a:t>2</a:t>
            </a:r>
            <a:r>
              <a:rPr lang="en-US" sz="2800" b="1" dirty="0">
                <a:solidFill>
                  <a:schemeClr val="accent6"/>
                </a:solidFill>
              </a:rPr>
              <a:t> based </a:t>
            </a:r>
            <a:r>
              <a:rPr lang="en-US" sz="2800" b="1" dirty="0" err="1">
                <a:solidFill>
                  <a:schemeClr val="accent6"/>
                </a:solidFill>
              </a:rPr>
              <a:t>nanocomposite</a:t>
            </a:r>
            <a:endParaRPr lang="en-US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9" descr="IMG_0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" y="2276872"/>
            <a:ext cx="465192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1560" y="476672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 err="1" smtClean="0"/>
              <a:t>Photoactivity</a:t>
            </a:r>
            <a:r>
              <a:rPr lang="cs-CZ" sz="3200" dirty="0" smtClean="0"/>
              <a:t> </a:t>
            </a:r>
            <a:r>
              <a:rPr lang="cs-CZ" sz="3200" dirty="0" err="1" smtClean="0"/>
              <a:t>determination</a:t>
            </a:r>
            <a:endParaRPr lang="cs-CZ" sz="3200" dirty="0" smtClean="0"/>
          </a:p>
          <a:p>
            <a:pPr algn="ctr"/>
            <a:r>
              <a:rPr lang="cs-CZ" sz="3200" dirty="0" smtClean="0"/>
              <a:t>Test set-up – </a:t>
            </a:r>
            <a:r>
              <a:rPr lang="cs-CZ" sz="3200" dirty="0" err="1" smtClean="0"/>
              <a:t>NO</a:t>
            </a:r>
            <a:r>
              <a:rPr lang="cs-CZ" sz="3200" baseline="-25000" dirty="0" err="1" smtClean="0"/>
              <a:t>x</a:t>
            </a:r>
            <a:r>
              <a:rPr lang="cs-CZ" sz="3200" dirty="0" smtClean="0"/>
              <a:t> </a:t>
            </a:r>
            <a:r>
              <a:rPr lang="cs-CZ" sz="3200" dirty="0" err="1" smtClean="0"/>
              <a:t>removal</a:t>
            </a:r>
            <a:endParaRPr 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5381848" y="1863972"/>
            <a:ext cx="31683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2913"/>
            <a:r>
              <a:rPr lang="cs-CZ" sz="1400" dirty="0" smtClean="0"/>
              <a:t>	</a:t>
            </a:r>
            <a:r>
              <a:rPr lang="en-US" sz="1400" dirty="0"/>
              <a:t>The test set-up is based on the test method ISO </a:t>
            </a:r>
            <a:r>
              <a:rPr lang="en-US" sz="1400" dirty="0" smtClean="0"/>
              <a:t>22197-1</a:t>
            </a:r>
            <a:r>
              <a:rPr lang="cs-CZ" sz="1400" dirty="0" smtClean="0"/>
              <a:t>. </a:t>
            </a:r>
            <a:r>
              <a:rPr lang="en-US" sz="1400" dirty="0" smtClean="0"/>
              <a:t>The test set-up consists of a metal container, in which sample is placed, with a UV-transparent glass at the top. </a:t>
            </a:r>
          </a:p>
          <a:p>
            <a:pPr algn="just" defTabSz="360363">
              <a:tabLst>
                <a:tab pos="442913" algn="l"/>
              </a:tabLst>
            </a:pPr>
            <a:r>
              <a:rPr lang="cs-CZ" sz="1400" dirty="0" smtClean="0"/>
              <a:t>	</a:t>
            </a:r>
            <a:r>
              <a:rPr lang="en-US" sz="1400" dirty="0" smtClean="0"/>
              <a:t>Air with a NO-concentration of 1 ppm is blown over the surface with a flow rate of 3 l/min. The height of the free space is 5 mm. The relative humidity is 50 %. The UV light intensity is equal to 10 W/m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in the range between 300 and 460 nm. The maximum is at 365 nm. The sample has a surface of 50*100 mm. </a:t>
            </a:r>
            <a:r>
              <a:rPr lang="en-US" sz="1400" dirty="0"/>
              <a:t>The concentration of NO and NO</a:t>
            </a:r>
            <a:r>
              <a:rPr lang="en-US" sz="1400" baseline="-25000" dirty="0"/>
              <a:t>2</a:t>
            </a:r>
            <a:r>
              <a:rPr lang="en-US" sz="1400" dirty="0"/>
              <a:t> is measured at the outlet of the container, by means of chemo luminescence.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22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5186"/>
            <a:ext cx="4981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14" y="620688"/>
            <a:ext cx="451774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91680" y="908720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Sample 9</a:t>
            </a:r>
          </a:p>
        </p:txBody>
      </p:sp>
      <p:sp>
        <p:nvSpPr>
          <p:cNvPr id="4" name="Obdélník 3"/>
          <p:cNvSpPr/>
          <p:nvPr/>
        </p:nvSpPr>
        <p:spPr>
          <a:xfrm>
            <a:off x="5868144" y="990020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Sample </a:t>
            </a:r>
            <a:r>
              <a:rPr lang="cs-CZ" dirty="0" smtClean="0"/>
              <a:t>13</a:t>
            </a:r>
            <a:endParaRPr lang="cs-CZ" dirty="0"/>
          </a:p>
        </p:txBody>
      </p:sp>
      <p:pic>
        <p:nvPicPr>
          <p:cNvPr id="4099" name="Obrázek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58291"/>
            <a:ext cx="4155694" cy="278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089735" y="3923951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Sample </a:t>
            </a:r>
            <a:r>
              <a:rPr lang="cs-CZ" dirty="0" smtClean="0"/>
              <a:t>17</a:t>
            </a:r>
            <a:endParaRPr lang="cs-CZ" dirty="0"/>
          </a:p>
        </p:txBody>
      </p:sp>
      <p:pic>
        <p:nvPicPr>
          <p:cNvPr id="8" name="Obrázek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7623"/>
            <a:ext cx="3645594" cy="255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475745" y="3922447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Efficiency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smtClean="0"/>
              <a:t>NO </a:t>
            </a:r>
            <a:r>
              <a:rPr lang="cs-CZ" sz="1200" dirty="0" err="1" smtClean="0"/>
              <a:t>removal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87624" y="1886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Stanovení</a:t>
            </a:r>
            <a:r>
              <a:rPr lang="en-US" b="1" dirty="0"/>
              <a:t> </a:t>
            </a:r>
            <a:r>
              <a:rPr lang="en-US" b="1" dirty="0" err="1" smtClean="0"/>
              <a:t>fotoaktivit</a:t>
            </a:r>
            <a:r>
              <a:rPr lang="cs-CZ" b="1" dirty="0" smtClean="0"/>
              <a:t>y</a:t>
            </a:r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err="1"/>
              <a:t>odstranění</a:t>
            </a:r>
            <a:r>
              <a:rPr lang="en-US" b="1" dirty="0"/>
              <a:t> NO</a:t>
            </a:r>
            <a:r>
              <a:rPr lang="en-US" b="1" baseline="-25000" dirty="0"/>
              <a:t>x</a:t>
            </a:r>
            <a:r>
              <a:rPr lang="en-US" b="1" dirty="0"/>
              <a:t>) - </a:t>
            </a:r>
            <a:r>
              <a:rPr lang="en-US" b="1" dirty="0" err="1"/>
              <a:t>výsledky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73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116"/>
            <a:ext cx="60293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5076" y="482289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Photoactivity</a:t>
            </a:r>
            <a:r>
              <a:rPr lang="en-US" b="1" dirty="0" smtClean="0"/>
              <a:t> determination (methylene blue decomposition)  -  results</a:t>
            </a:r>
            <a:r>
              <a:rPr lang="en-US" b="1" baseline="-25000" dirty="0" smtClean="0"/>
              <a:t> </a:t>
            </a:r>
            <a:endParaRPr lang="en-US" b="1" dirty="0"/>
          </a:p>
        </p:txBody>
      </p:sp>
      <p:sp>
        <p:nvSpPr>
          <p:cNvPr id="3" name="Obdélník 2"/>
          <p:cNvSpPr/>
          <p:nvPr/>
        </p:nvSpPr>
        <p:spPr>
          <a:xfrm>
            <a:off x="1043608" y="5229200"/>
            <a:ext cx="7716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 smtClean="0"/>
              <a:t>evaluated</a:t>
            </a:r>
            <a:r>
              <a:rPr lang="cs-CZ" sz="1200" dirty="0" smtClean="0"/>
              <a:t> data</a:t>
            </a:r>
            <a:endParaRPr lang="cs-CZ" sz="1200" dirty="0"/>
          </a:p>
          <a:p>
            <a:r>
              <a:rPr lang="cs-CZ" sz="1200" dirty="0"/>
              <a:t>t[min]	RS [mol/m</a:t>
            </a:r>
            <a:r>
              <a:rPr lang="cs-CZ" sz="1200" baseline="30000" dirty="0"/>
              <a:t>2</a:t>
            </a:r>
            <a:r>
              <a:rPr lang="cs-CZ" sz="1200" dirty="0"/>
              <a:t>h] 	</a:t>
            </a:r>
            <a:r>
              <a:rPr lang="cs-CZ" sz="1200" dirty="0" smtClean="0"/>
              <a:t>RB </a:t>
            </a:r>
            <a:r>
              <a:rPr lang="cs-CZ" sz="1200" dirty="0"/>
              <a:t>[mol/m</a:t>
            </a:r>
            <a:r>
              <a:rPr lang="cs-CZ" sz="1200" baseline="30000" dirty="0"/>
              <a:t>2</a:t>
            </a:r>
            <a:r>
              <a:rPr lang="cs-CZ" sz="1200" dirty="0"/>
              <a:t>h] 	</a:t>
            </a:r>
            <a:r>
              <a:rPr lang="cs-CZ" sz="1200" dirty="0" smtClean="0"/>
              <a:t>PMB </a:t>
            </a:r>
            <a:r>
              <a:rPr lang="cs-CZ" sz="1200" dirty="0"/>
              <a:t>[mol/m</a:t>
            </a:r>
            <a:r>
              <a:rPr lang="cs-CZ" sz="1200" baseline="30000" dirty="0"/>
              <a:t>2</a:t>
            </a:r>
            <a:r>
              <a:rPr lang="cs-CZ" sz="1200" dirty="0"/>
              <a:t>h] 	</a:t>
            </a:r>
            <a:r>
              <a:rPr lang="cs-CZ" sz="1200" dirty="0" err="1" smtClean="0"/>
              <a:t>ζMB</a:t>
            </a:r>
            <a:r>
              <a:rPr lang="cs-CZ" sz="1200" dirty="0" smtClean="0"/>
              <a:t> </a:t>
            </a:r>
            <a:r>
              <a:rPr lang="cs-CZ" sz="1200" dirty="0"/>
              <a:t>[%]</a:t>
            </a:r>
          </a:p>
          <a:p>
            <a:r>
              <a:rPr lang="cs-CZ" sz="1200" dirty="0"/>
              <a:t>80 	9,14E-05 		2,39E-05 		6,75E-05 		0,007</a:t>
            </a:r>
          </a:p>
          <a:p>
            <a:r>
              <a:rPr lang="cs-CZ" sz="1200" dirty="0"/>
              <a:t>100 	6,31E-05 		1,74E-05 		4,57E-05 		0,005</a:t>
            </a:r>
          </a:p>
          <a:p>
            <a:r>
              <a:rPr lang="cs-CZ" sz="1200" dirty="0"/>
              <a:t>120 	5,88E-05 		1,52E-05 		4,35E-05 		0,005</a:t>
            </a:r>
          </a:p>
        </p:txBody>
      </p:sp>
      <p:sp>
        <p:nvSpPr>
          <p:cNvPr id="4" name="Obdélník 3"/>
          <p:cNvSpPr/>
          <p:nvPr/>
        </p:nvSpPr>
        <p:spPr>
          <a:xfrm>
            <a:off x="5436096" y="1407086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 evaluation of the results was performed in accordance with ISO 5725-2, Accuracy of</a:t>
            </a:r>
            <a:r>
              <a:rPr lang="cs-CZ" sz="1400" dirty="0" smtClean="0"/>
              <a:t> </a:t>
            </a:r>
            <a:r>
              <a:rPr lang="en-US" sz="1400" dirty="0" smtClean="0"/>
              <a:t>measurement methods and results.</a:t>
            </a:r>
            <a:endParaRPr lang="en-US" sz="1400" dirty="0"/>
          </a:p>
        </p:txBody>
      </p:sp>
      <p:sp>
        <p:nvSpPr>
          <p:cNvPr id="5" name="Obdélník 4"/>
          <p:cNvSpPr/>
          <p:nvPr/>
        </p:nvSpPr>
        <p:spPr>
          <a:xfrm>
            <a:off x="5508104" y="2487613"/>
            <a:ext cx="33843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RS resp. RB , the specific degradation rates for sample resp. blank are calculated using equation : </a:t>
            </a:r>
            <a:r>
              <a:rPr lang="en-US" sz="1100" i="1" dirty="0" smtClean="0"/>
              <a:t>R = </a:t>
            </a:r>
            <a:r>
              <a:rPr lang="en-US" sz="1100" i="1" dirty="0" err="1" smtClean="0"/>
              <a:t>ΔaλV</a:t>
            </a:r>
            <a:r>
              <a:rPr lang="en-US" sz="1100" i="1" dirty="0" smtClean="0"/>
              <a:t>/</a:t>
            </a:r>
            <a:r>
              <a:rPr lang="en-US" sz="1100" i="1" dirty="0" err="1" smtClean="0"/>
              <a:t>ΔtεdA</a:t>
            </a:r>
            <a:r>
              <a:rPr lang="en-US" sz="1100" i="1" dirty="0" smtClean="0"/>
              <a:t> </a:t>
            </a:r>
            <a:r>
              <a:rPr lang="en-US" sz="1100" dirty="0" smtClean="0"/>
              <a:t>[</a:t>
            </a:r>
            <a:r>
              <a:rPr lang="en-US" sz="1100" dirty="0" err="1" smtClean="0"/>
              <a:t>mol</a:t>
            </a:r>
            <a:r>
              <a:rPr lang="en-US" sz="1100" dirty="0" smtClean="0"/>
              <a:t>/m</a:t>
            </a:r>
            <a:r>
              <a:rPr lang="en-US" sz="1100" baseline="30000" dirty="0" smtClean="0"/>
              <a:t>2</a:t>
            </a:r>
            <a:r>
              <a:rPr lang="en-US" sz="1100" dirty="0" smtClean="0"/>
              <a:t>h]</a:t>
            </a:r>
            <a:endParaRPr lang="en-US" sz="1100" dirty="0"/>
          </a:p>
        </p:txBody>
      </p:sp>
      <p:sp>
        <p:nvSpPr>
          <p:cNvPr id="6" name="Obdélník 5"/>
          <p:cNvSpPr/>
          <p:nvPr/>
        </p:nvSpPr>
        <p:spPr>
          <a:xfrm>
            <a:off x="5508104" y="3140804"/>
            <a:ext cx="3251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PMB , the specific activity is calculated using equation : </a:t>
            </a:r>
            <a:r>
              <a:rPr lang="en-US" sz="1100" i="1" dirty="0" smtClean="0"/>
              <a:t>PMB= RS-RB </a:t>
            </a:r>
            <a:r>
              <a:rPr lang="en-US" sz="1100" dirty="0" smtClean="0"/>
              <a:t>[</a:t>
            </a:r>
            <a:r>
              <a:rPr lang="en-US" sz="1100" dirty="0" err="1" smtClean="0"/>
              <a:t>mol</a:t>
            </a:r>
            <a:r>
              <a:rPr lang="en-US" sz="1100" dirty="0" smtClean="0"/>
              <a:t>/m</a:t>
            </a:r>
            <a:r>
              <a:rPr lang="en-US" sz="1100" baseline="30000" dirty="0" smtClean="0"/>
              <a:t>2</a:t>
            </a:r>
            <a:r>
              <a:rPr lang="en-US" sz="1100" dirty="0" smtClean="0"/>
              <a:t>h]</a:t>
            </a:r>
            <a:endParaRPr lang="en-US" sz="1100" dirty="0"/>
          </a:p>
        </p:txBody>
      </p:sp>
      <p:sp>
        <p:nvSpPr>
          <p:cNvPr id="7" name="Obdélník 6"/>
          <p:cNvSpPr/>
          <p:nvPr/>
        </p:nvSpPr>
        <p:spPr>
          <a:xfrm>
            <a:off x="5542276" y="3717032"/>
            <a:ext cx="35101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The photonic efficiency </a:t>
            </a:r>
            <a:r>
              <a:rPr lang="en-US" sz="1100" dirty="0" err="1" smtClean="0"/>
              <a:t>ζMB</a:t>
            </a:r>
            <a:r>
              <a:rPr lang="en-US" sz="1100" dirty="0" smtClean="0"/>
              <a:t> is calculated using equation : </a:t>
            </a:r>
            <a:r>
              <a:rPr lang="en-US" sz="1100" i="1" dirty="0" err="1" smtClean="0"/>
              <a:t>ζMB</a:t>
            </a:r>
            <a:r>
              <a:rPr lang="en-US" sz="1100" i="1" dirty="0" smtClean="0"/>
              <a:t> = PMB/EP *100 </a:t>
            </a:r>
            <a:r>
              <a:rPr lang="en-US" sz="1100" dirty="0" smtClean="0"/>
              <a:t>[%]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049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5616" y="1628800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solidFill>
                  <a:srgbClr val="FF0000"/>
                </a:solidFill>
              </a:rPr>
              <a:t>Aplikace fotokatalytických </a:t>
            </a:r>
            <a:r>
              <a:rPr lang="cs-CZ" sz="4800" dirty="0" err="1" smtClean="0">
                <a:solidFill>
                  <a:srgbClr val="FF0000"/>
                </a:solidFill>
              </a:rPr>
              <a:t>kompozitů</a:t>
            </a:r>
            <a:endParaRPr lang="cs-CZ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39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043608" y="1253964"/>
            <a:ext cx="7560840" cy="5274124"/>
            <a:chOff x="1187624" y="829072"/>
            <a:chExt cx="7560840" cy="527412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7000" contras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829072"/>
              <a:ext cx="3888432" cy="524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6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858664"/>
              <a:ext cx="3582602" cy="524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ovéPole 2"/>
          <p:cNvSpPr txBox="1"/>
          <p:nvPr/>
        </p:nvSpPr>
        <p:spPr>
          <a:xfrm>
            <a:off x="395536" y="47667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Ukázka povrchů obytných domů napadených řasami a plísněmi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5985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43" y="1511796"/>
            <a:ext cx="65055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71600" y="47667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0000"/>
                </a:solidFill>
              </a:rPr>
              <a:t>Fotoelektrochemický</a:t>
            </a:r>
            <a:r>
              <a:rPr lang="cs-CZ" sz="2400" b="1" dirty="0" smtClean="0">
                <a:solidFill>
                  <a:srgbClr val="FF0000"/>
                </a:solidFill>
              </a:rPr>
              <a:t> článek navržený prof. </a:t>
            </a:r>
            <a:r>
              <a:rPr lang="cs-CZ" sz="2400" b="1" dirty="0" err="1" smtClean="0">
                <a:solidFill>
                  <a:srgbClr val="FF0000"/>
                </a:solidFill>
              </a:rPr>
              <a:t>Fujishimou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58933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Transparent</a:t>
            </a:r>
            <a:r>
              <a:rPr lang="cs-CZ" sz="2400" b="1" dirty="0" smtClean="0">
                <a:solidFill>
                  <a:srgbClr val="FF0000"/>
                </a:solidFill>
              </a:rPr>
              <a:t>ní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nátěr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Balclean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na bázi</a:t>
            </a:r>
            <a:r>
              <a:rPr lang="en-US" sz="2400" b="1" dirty="0">
                <a:solidFill>
                  <a:srgbClr val="FF0000"/>
                </a:solidFill>
              </a:rPr>
              <a:t> TiO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– SiO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nanocomposit</a:t>
            </a:r>
            <a:r>
              <a:rPr lang="cs-CZ" sz="2400" b="1" dirty="0" smtClean="0">
                <a:solidFill>
                  <a:srgbClr val="FF0000"/>
                </a:solidFill>
              </a:rPr>
              <a:t>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Obrázek 3" descr="C:\Users\František Peterka\AppData\Local\Microsoft\Windows\Temporary Internet Files\Content.Outlook\I66VMWKW\Nanocomposite Cleanox  Function after 2 month  Centre CxI (6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5133975" cy="385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7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M</a:t>
            </a:r>
            <a:r>
              <a:rPr lang="en-US" dirty="0" err="1" smtClean="0"/>
              <a:t>easurements</a:t>
            </a:r>
            <a:r>
              <a:rPr lang="en-US" dirty="0" smtClean="0"/>
              <a:t> in real </a:t>
            </a:r>
            <a:r>
              <a:rPr lang="cs-CZ" dirty="0" err="1" smtClean="0"/>
              <a:t>conditions</a:t>
            </a:r>
            <a:r>
              <a:rPr lang="en-US" dirty="0" smtClean="0"/>
              <a:t>-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L. 4th floor building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364088" y="1628800"/>
            <a:ext cx="3247006" cy="275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11560" y="1916832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r>
              <a:rPr lang="cs-CZ" dirty="0" err="1" smtClean="0"/>
              <a:t>Volume</a:t>
            </a:r>
            <a:r>
              <a:rPr lang="cs-CZ" dirty="0" smtClean="0"/>
              <a:t> :  </a:t>
            </a:r>
            <a:r>
              <a:rPr lang="cs-CZ" b="1" dirty="0" smtClean="0"/>
              <a:t>408 m</a:t>
            </a:r>
            <a:r>
              <a:rPr lang="cs-CZ" b="1" baseline="30000" dirty="0" smtClean="0"/>
              <a:t>3</a:t>
            </a:r>
          </a:p>
          <a:p>
            <a:r>
              <a:rPr lang="en-US" dirty="0" smtClean="0"/>
              <a:t>side walls : </a:t>
            </a:r>
            <a:r>
              <a:rPr lang="en-US" dirty="0"/>
              <a:t>two </a:t>
            </a:r>
            <a:r>
              <a:rPr lang="en-US" dirty="0" smtClean="0"/>
              <a:t>layers of the photoactive material</a:t>
            </a:r>
            <a:endParaRPr lang="cs-CZ" dirty="0" smtClean="0"/>
          </a:p>
          <a:p>
            <a:endParaRPr lang="cs-CZ" b="1" dirty="0"/>
          </a:p>
          <a:p>
            <a:endParaRPr lang="cs-CZ" dirty="0"/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6660232" y="3501008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156176" y="38610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VCHOD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11560" y="321297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substances: formaldehyde, toluene, microbial fallout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875339"/>
            <a:ext cx="3354313" cy="198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941168"/>
            <a:ext cx="23336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52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9148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Model experimentální místnosti TUL</a:t>
            </a:r>
            <a:endParaRPr lang="en-US" sz="3200" dirty="0"/>
          </a:p>
        </p:txBody>
      </p:sp>
      <p:pic>
        <p:nvPicPr>
          <p:cNvPr id="1033" name="Picture 9" descr="C:\Users\JJ\Documents\Jarek 2014\Spolupráce\Michaela Jakubičková\DSC_0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96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JJ\Documents\Jarek 2014\Spolupráce\Michaela Jakubičková\DSC_09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96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475456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The experimental room at Liberec Technical University</a:t>
            </a:r>
            <a:endParaRPr lang="en-US" sz="2800" dirty="0"/>
          </a:p>
        </p:txBody>
      </p:sp>
      <p:pic>
        <p:nvPicPr>
          <p:cNvPr id="1033" name="Picture 9" descr="C:\Users\JJ\Documents\Jarek 2014\Spolupráce\Michaela Jakubičková\DSC_0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96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9910" cy="6914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experimental room at the Liberec Technical University</a:t>
            </a:r>
            <a:endParaRPr lang="en-US" sz="2400" dirty="0"/>
          </a:p>
        </p:txBody>
      </p:sp>
      <p:pic>
        <p:nvPicPr>
          <p:cNvPr id="2050" name="Picture 2" descr="C:\Users\JJ\Documents\Jarek 2014\Spolupráce\Michaela Jakubičková\DSC_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94231" y="2477614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J\Documents\Jarek 2014\Spolupráce\Michaela Jakubičková\DSC_0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8381" y="2477615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J\Documents\Jarek 2014\Spolupráce\Michaela Jakubičková\DSC_09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1430" y="2477614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JJ\Documents\Jarek 2014\Spolupráce\Michaela Jakubičková\DSC_1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899"/>
            <a:ext cx="9156568" cy="51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26064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experimental room at Liberec Technical University</a:t>
            </a:r>
            <a:b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Evaluation of results</a:t>
            </a:r>
            <a:endParaRPr lang="cs-CZ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íša\Desktop\foto hernychovan\obrázek 1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3810" cy="3332857"/>
          </a:xfrm>
          <a:prstGeom prst="rect">
            <a:avLst/>
          </a:prstGeom>
          <a:noFill/>
        </p:spPr>
      </p:pic>
      <p:pic>
        <p:nvPicPr>
          <p:cNvPr id="3075" name="Picture 3" descr="C:\Users\Míša\Desktop\foto hernychovan\obrázek 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499992" cy="3374994"/>
          </a:xfrm>
          <a:prstGeom prst="rect">
            <a:avLst/>
          </a:prstGeom>
          <a:noFill/>
        </p:spPr>
      </p:pic>
      <p:pic>
        <p:nvPicPr>
          <p:cNvPr id="3076" name="Picture 4" descr="C:\Users\Míša\Desktop\foto hernychovan\obrázek 5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176464" cy="3132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5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Degradace organických látek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ovací šipka 5"/>
          <p:cNvCxnSpPr/>
          <p:nvPr/>
        </p:nvCxnSpPr>
        <p:spPr>
          <a:xfrm flipH="1" flipV="1">
            <a:off x="2915816" y="2204864"/>
            <a:ext cx="158417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2195736" y="19168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Bez čističky, jen UV</a:t>
            </a:r>
            <a:endParaRPr lang="cs-CZ" dirty="0"/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4211960" y="4149080"/>
            <a:ext cx="648072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644008" y="48691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 čističkou vzduchu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28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325364" y="1460327"/>
            <a:ext cx="8472774" cy="3056823"/>
            <a:chOff x="325364" y="1556792"/>
            <a:chExt cx="8472774" cy="3056823"/>
          </a:xfrm>
        </p:grpSpPr>
        <p:grpSp>
          <p:nvGrpSpPr>
            <p:cNvPr id="3" name="Skupina 2"/>
            <p:cNvGrpSpPr/>
            <p:nvPr/>
          </p:nvGrpSpPr>
          <p:grpSpPr>
            <a:xfrm>
              <a:off x="325364" y="1556792"/>
              <a:ext cx="4211285" cy="3056823"/>
              <a:chOff x="2890453" y="620688"/>
              <a:chExt cx="4371206" cy="3056823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0453" y="620688"/>
                <a:ext cx="4371206" cy="2863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Obdélník 1"/>
              <p:cNvSpPr/>
              <p:nvPr/>
            </p:nvSpPr>
            <p:spPr>
              <a:xfrm>
                <a:off x="3262260" y="3400512"/>
                <a:ext cx="38701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/>
                  <a:t>NO concentration (</a:t>
                </a:r>
                <a:r>
                  <a:rPr lang="en-US" sz="1200" b="1" dirty="0" err="1"/>
                  <a:t>kmol</a:t>
                </a:r>
                <a:r>
                  <a:rPr lang="en-US" sz="1200" b="1" dirty="0"/>
                  <a:t> m</a:t>
                </a:r>
                <a:r>
                  <a:rPr lang="en-US" sz="1200" b="1" baseline="30000" dirty="0"/>
                  <a:t>-3</a:t>
                </a:r>
                <a:r>
                  <a:rPr lang="en-US" sz="1200" b="1" dirty="0"/>
                  <a:t>) contour plot for 0.11 ACH. </a:t>
                </a:r>
                <a:endParaRPr lang="cs-CZ" sz="1200" dirty="0"/>
              </a:p>
            </p:txBody>
          </p:sp>
        </p:grpSp>
        <p:grpSp>
          <p:nvGrpSpPr>
            <p:cNvPr id="5" name="Skupina 4"/>
            <p:cNvGrpSpPr/>
            <p:nvPr/>
          </p:nvGrpSpPr>
          <p:grpSpPr>
            <a:xfrm>
              <a:off x="4604962" y="1556792"/>
              <a:ext cx="4193176" cy="3043319"/>
              <a:chOff x="-241262" y="1177756"/>
              <a:chExt cx="4352409" cy="3043319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1262" y="1177756"/>
                <a:ext cx="4352409" cy="2786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Obdélník 3"/>
              <p:cNvSpPr/>
              <p:nvPr/>
            </p:nvSpPr>
            <p:spPr>
              <a:xfrm>
                <a:off x="78776" y="3944076"/>
                <a:ext cx="403237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/>
                  <a:t>NO</a:t>
                </a:r>
                <a:r>
                  <a:rPr lang="en-US" sz="1200" b="1" baseline="-25000" dirty="0"/>
                  <a:t>2</a:t>
                </a:r>
                <a:r>
                  <a:rPr lang="en-US" sz="1200" b="1" dirty="0"/>
                  <a:t> concentration (</a:t>
                </a:r>
                <a:r>
                  <a:rPr lang="en-US" sz="1200" b="1" dirty="0" err="1"/>
                  <a:t>kmol</a:t>
                </a:r>
                <a:r>
                  <a:rPr lang="en-US" sz="1200" b="1" dirty="0"/>
                  <a:t> m</a:t>
                </a:r>
                <a:r>
                  <a:rPr lang="en-US" sz="1200" b="1" baseline="30000" dirty="0"/>
                  <a:t>-3</a:t>
                </a:r>
                <a:r>
                  <a:rPr lang="en-US" sz="1200" b="1" dirty="0"/>
                  <a:t>) contour plot for 0.11 ACH. </a:t>
                </a:r>
                <a:endParaRPr lang="cs-CZ" sz="1200" dirty="0"/>
              </a:p>
            </p:txBody>
          </p:sp>
        </p:grpSp>
      </p:grpSp>
      <p:sp>
        <p:nvSpPr>
          <p:cNvPr id="7" name="TextovéPole 6"/>
          <p:cNvSpPr txBox="1"/>
          <p:nvPr/>
        </p:nvSpPr>
        <p:spPr>
          <a:xfrm>
            <a:off x="831170" y="476672"/>
            <a:ext cx="755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Modelové kalkulace koncentrací NO</a:t>
            </a:r>
            <a:r>
              <a:rPr lang="cs-CZ" baseline="-25000" dirty="0" smtClean="0"/>
              <a:t>X</a:t>
            </a:r>
            <a:r>
              <a:rPr lang="cs-CZ" dirty="0" smtClean="0"/>
              <a:t> v místnosti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31170" y="5301208"/>
            <a:ext cx="7557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Zdroj: </a:t>
            </a:r>
            <a:r>
              <a:rPr lang="en-US" sz="1400" dirty="0" smtClean="0"/>
              <a:t>H.A. </a:t>
            </a:r>
            <a:r>
              <a:rPr lang="en-US" sz="1400" dirty="0" err="1" smtClean="0"/>
              <a:t>Cubillos</a:t>
            </a:r>
            <a:r>
              <a:rPr lang="en-US" sz="1400" dirty="0" smtClean="0"/>
              <a:t> </a:t>
            </a:r>
            <a:r>
              <a:rPr lang="en-US" sz="1400" dirty="0" err="1" smtClean="0"/>
              <a:t>Sanabria</a:t>
            </a:r>
            <a:r>
              <a:rPr lang="en-US" sz="1400" dirty="0" smtClean="0"/>
              <a:t>, Heterogeneous Photocatalytic Oxidation of NOx Under Indoor Conditions: Experimental and Simulation Study,  Faculty of Architecture, Building and Planning, Unit of Building Physics and Systems, Eindhoven University of Technology, Eindhoven, the Netherlands, 2011.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7438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Microbial</a:t>
            </a:r>
            <a:r>
              <a:rPr lang="cs-CZ" dirty="0" smtClean="0"/>
              <a:t> </a:t>
            </a:r>
            <a:r>
              <a:rPr lang="cs-CZ" dirty="0" err="1" smtClean="0"/>
              <a:t>fallouts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7467600" cy="230425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mandatory microbiological test in clean rooms </a:t>
            </a:r>
          </a:p>
          <a:p>
            <a:r>
              <a:rPr lang="en-US" dirty="0" smtClean="0"/>
              <a:t>maximum permissible limit of 30 fallout 30 minutes </a:t>
            </a:r>
          </a:p>
          <a:p>
            <a:r>
              <a:rPr lang="en-US" dirty="0" smtClean="0"/>
              <a:t>belong fallout between the growth of bacteria at 36 degrees and the growth of mold at 25 degrees</a:t>
            </a:r>
            <a:endParaRPr lang="cs-CZ" dirty="0"/>
          </a:p>
        </p:txBody>
      </p:sp>
      <p:pic>
        <p:nvPicPr>
          <p:cNvPr id="5122" name="Picture 2" descr="https://uk.vwr.com/en_GB/content/images/dp_air_samp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149080"/>
            <a:ext cx="19050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9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395536" y="895570"/>
            <a:ext cx="8136904" cy="5323273"/>
            <a:chOff x="395536" y="895570"/>
            <a:chExt cx="8136904" cy="5323273"/>
          </a:xfrm>
        </p:grpSpPr>
        <p:grpSp>
          <p:nvGrpSpPr>
            <p:cNvPr id="8" name="Skupina 7"/>
            <p:cNvGrpSpPr/>
            <p:nvPr/>
          </p:nvGrpSpPr>
          <p:grpSpPr>
            <a:xfrm>
              <a:off x="395536" y="1268760"/>
              <a:ext cx="8136904" cy="4950083"/>
              <a:chOff x="1259632" y="988779"/>
              <a:chExt cx="6431064" cy="4950083"/>
            </a:xfrm>
          </p:grpSpPr>
          <p:grpSp>
            <p:nvGrpSpPr>
              <p:cNvPr id="4" name="Skupina 3"/>
              <p:cNvGrpSpPr/>
              <p:nvPr/>
            </p:nvGrpSpPr>
            <p:grpSpPr>
              <a:xfrm>
                <a:off x="1264467" y="988779"/>
                <a:ext cx="3584654" cy="380939"/>
                <a:chOff x="2699792" y="1124744"/>
                <a:chExt cx="3584654" cy="380939"/>
              </a:xfrm>
            </p:grpSpPr>
            <p:sp>
              <p:nvSpPr>
                <p:cNvPr id="2" name="Obdélník 1"/>
                <p:cNvSpPr/>
                <p:nvPr/>
              </p:nvSpPr>
              <p:spPr>
                <a:xfrm>
                  <a:off x="3923928" y="1124744"/>
                  <a:ext cx="23605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cs-CZ" dirty="0" smtClean="0"/>
                    <a:t> 117,486 WOS </a:t>
                  </a:r>
                  <a:r>
                    <a:rPr lang="cs-CZ" dirty="0" err="1" smtClean="0"/>
                    <a:t>citations</a:t>
                  </a:r>
                  <a:endParaRPr lang="cs-CZ" dirty="0"/>
                </a:p>
              </p:txBody>
            </p:sp>
            <p:sp>
              <p:nvSpPr>
                <p:cNvPr id="3" name="Obdélník 2"/>
                <p:cNvSpPr/>
                <p:nvPr/>
              </p:nvSpPr>
              <p:spPr>
                <a:xfrm>
                  <a:off x="2699792" y="1136351"/>
                  <a:ext cx="11282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cs-CZ" dirty="0" err="1">
                      <a:solidFill>
                        <a:srgbClr val="C00000"/>
                      </a:solidFill>
                    </a:rPr>
                    <a:t>photocatal</a:t>
                  </a:r>
                  <a:r>
                    <a:rPr lang="cs-CZ" dirty="0" smtClean="0">
                      <a:solidFill>
                        <a:srgbClr val="C00000"/>
                      </a:solidFill>
                    </a:rPr>
                    <a:t>*</a:t>
                  </a:r>
                  <a:r>
                    <a:rPr lang="cs-CZ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cs-CZ" dirty="0" smtClean="0"/>
                    <a:t>-</a:t>
                  </a:r>
                  <a:endParaRPr lang="cs-CZ" dirty="0"/>
                </a:p>
              </p:txBody>
            </p:sp>
          </p:grpSp>
          <p:grpSp>
            <p:nvGrpSpPr>
              <p:cNvPr id="7" name="Skupina 6"/>
              <p:cNvGrpSpPr/>
              <p:nvPr/>
            </p:nvGrpSpPr>
            <p:grpSpPr>
              <a:xfrm>
                <a:off x="1259632" y="1484784"/>
                <a:ext cx="6431064" cy="369332"/>
                <a:chOff x="2627784" y="1484784"/>
                <a:chExt cx="6431064" cy="369332"/>
              </a:xfrm>
            </p:grpSpPr>
            <p:sp>
              <p:nvSpPr>
                <p:cNvPr id="5" name="Obdélník 4"/>
                <p:cNvSpPr/>
                <p:nvPr/>
              </p:nvSpPr>
              <p:spPr>
                <a:xfrm>
                  <a:off x="2627784" y="1484784"/>
                  <a:ext cx="41767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solidFill>
                        <a:srgbClr val="C00000"/>
                      </a:solidFill>
                    </a:rPr>
                    <a:t>photocatal</a:t>
                  </a:r>
                  <a:r>
                    <a:rPr lang="en-US" dirty="0">
                      <a:solidFill>
                        <a:srgbClr val="C00000"/>
                      </a:solidFill>
                    </a:rPr>
                    <a:t>* and (TiO</a:t>
                  </a:r>
                  <a:r>
                    <a:rPr lang="en-US" baseline="-25000" dirty="0">
                      <a:solidFill>
                        <a:srgbClr val="C00000"/>
                      </a:solidFill>
                    </a:rPr>
                    <a:t>2</a:t>
                  </a:r>
                  <a:r>
                    <a:rPr lang="en-US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C00000"/>
                      </a:solidFill>
                    </a:rPr>
                    <a:t>or</a:t>
                  </a:r>
                  <a:r>
                    <a:rPr lang="cs-CZ" dirty="0" smtClean="0">
                      <a:solidFill>
                        <a:srgbClr val="C00000"/>
                      </a:solidFill>
                    </a:rPr>
                    <a:t> titania </a:t>
                  </a:r>
                  <a:r>
                    <a:rPr lang="cs-CZ" dirty="0" err="1" smtClean="0">
                      <a:solidFill>
                        <a:srgbClr val="C00000"/>
                      </a:solidFill>
                    </a:rPr>
                    <a:t>or</a:t>
                  </a:r>
                  <a:r>
                    <a:rPr lang="en-US" dirty="0" smtClean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dirty="0" err="1">
                      <a:solidFill>
                        <a:srgbClr val="C00000"/>
                      </a:solidFill>
                    </a:rPr>
                    <a:t>anatas</a:t>
                  </a:r>
                  <a:r>
                    <a:rPr lang="en-US" dirty="0">
                      <a:solidFill>
                        <a:srgbClr val="C00000"/>
                      </a:solidFill>
                    </a:rPr>
                    <a:t>* or </a:t>
                  </a:r>
                  <a:r>
                    <a:rPr lang="en-US" dirty="0" err="1">
                      <a:solidFill>
                        <a:srgbClr val="C00000"/>
                      </a:solidFill>
                    </a:rPr>
                    <a:t>rutil</a:t>
                  </a:r>
                  <a:r>
                    <a:rPr lang="en-US" dirty="0" smtClean="0">
                      <a:solidFill>
                        <a:srgbClr val="C00000"/>
                      </a:solidFill>
                    </a:rPr>
                    <a:t>*)</a:t>
                  </a:r>
                  <a:r>
                    <a:rPr lang="cs-CZ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cs-CZ" dirty="0" smtClean="0"/>
                    <a:t>  -</a:t>
                  </a:r>
                  <a:endParaRPr lang="cs-CZ" dirty="0"/>
                </a:p>
              </p:txBody>
            </p:sp>
            <p:sp>
              <p:nvSpPr>
                <p:cNvPr id="6" name="Obdélník 5"/>
                <p:cNvSpPr/>
                <p:nvPr/>
              </p:nvSpPr>
              <p:spPr>
                <a:xfrm>
                  <a:off x="6868248" y="1484784"/>
                  <a:ext cx="21906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cs-CZ" dirty="0" smtClean="0"/>
                    <a:t>64,503 </a:t>
                  </a:r>
                  <a:r>
                    <a:rPr lang="cs-CZ" dirty="0"/>
                    <a:t>WOS </a:t>
                  </a:r>
                  <a:r>
                    <a:rPr lang="cs-CZ" dirty="0" err="1" smtClean="0"/>
                    <a:t>citations</a:t>
                  </a:r>
                  <a:endParaRPr lang="cs-CZ" dirty="0"/>
                </a:p>
              </p:txBody>
            </p:sp>
          </p:grp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6446" y="2420887"/>
                <a:ext cx="4408950" cy="351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ovéPole 8"/>
            <p:cNvSpPr txBox="1"/>
            <p:nvPr/>
          </p:nvSpPr>
          <p:spPr>
            <a:xfrm>
              <a:off x="401652" y="895570"/>
              <a:ext cx="741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(TiO</a:t>
              </a:r>
              <a:r>
                <a:rPr lang="en-US" baseline="-25000" dirty="0">
                  <a:solidFill>
                    <a:srgbClr val="C00000"/>
                  </a:solidFill>
                </a:rPr>
                <a:t>2</a:t>
              </a:r>
              <a:r>
                <a:rPr lang="en-US" dirty="0">
                  <a:solidFill>
                    <a:srgbClr val="C00000"/>
                  </a:solidFill>
                </a:rPr>
                <a:t> or</a:t>
              </a:r>
              <a:r>
                <a:rPr lang="cs-CZ" dirty="0">
                  <a:solidFill>
                    <a:srgbClr val="C00000"/>
                  </a:solidFill>
                </a:rPr>
                <a:t> titania </a:t>
              </a:r>
              <a:r>
                <a:rPr lang="cs-CZ" dirty="0" err="1">
                  <a:solidFill>
                    <a:srgbClr val="C00000"/>
                  </a:solidFill>
                </a:rPr>
                <a:t>or</a:t>
              </a:r>
              <a:r>
                <a:rPr lang="en-US" dirty="0">
                  <a:solidFill>
                    <a:srgbClr val="C00000"/>
                  </a:solidFill>
                </a:rPr>
                <a:t> </a:t>
              </a:r>
              <a:r>
                <a:rPr lang="en-US" dirty="0" err="1">
                  <a:solidFill>
                    <a:srgbClr val="C00000"/>
                  </a:solidFill>
                </a:rPr>
                <a:t>anatas</a:t>
              </a:r>
              <a:r>
                <a:rPr lang="en-US" dirty="0">
                  <a:solidFill>
                    <a:srgbClr val="C00000"/>
                  </a:solidFill>
                </a:rPr>
                <a:t>* or </a:t>
              </a:r>
              <a:r>
                <a:rPr lang="en-US" dirty="0" err="1">
                  <a:solidFill>
                    <a:srgbClr val="C00000"/>
                  </a:solidFill>
                </a:rPr>
                <a:t>rutil</a:t>
              </a:r>
              <a:r>
                <a:rPr lang="en-US" dirty="0">
                  <a:solidFill>
                    <a:srgbClr val="C00000"/>
                  </a:solidFill>
                </a:rPr>
                <a:t>*)</a:t>
              </a:r>
              <a:r>
                <a:rPr lang="en-US" dirty="0"/>
                <a:t> </a:t>
              </a:r>
              <a:r>
                <a:rPr lang="cs-CZ" dirty="0" smtClean="0"/>
                <a:t>   -   198,357 </a:t>
              </a:r>
              <a:r>
                <a:rPr lang="cs-CZ" dirty="0"/>
                <a:t>WOS </a:t>
              </a:r>
              <a:r>
                <a:rPr lang="cs-CZ" dirty="0" err="1"/>
                <a:t>citations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5489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íša\Desktop\foto hernychovan\obrázek 2 (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859175">
            <a:off x="-214468" y="409719"/>
            <a:ext cx="3341688" cy="2506266"/>
          </a:xfrm>
          <a:prstGeom prst="rect">
            <a:avLst/>
          </a:prstGeom>
          <a:noFill/>
        </p:spPr>
      </p:pic>
      <p:pic>
        <p:nvPicPr>
          <p:cNvPr id="4100" name="Picture 4" descr="C:\Users\Míša\Desktop\foto hernychovan\obrázek 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00079">
            <a:off x="5949764" y="630545"/>
            <a:ext cx="3312368" cy="2484276"/>
          </a:xfrm>
          <a:prstGeom prst="rect">
            <a:avLst/>
          </a:prstGeom>
          <a:noFill/>
        </p:spPr>
      </p:pic>
      <p:pic>
        <p:nvPicPr>
          <p:cNvPr id="4101" name="Picture 5" descr="C:\Users\Míša\Desktop\foto hernychovan\obrázek 3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447129">
            <a:off x="3545553" y="203501"/>
            <a:ext cx="3312177" cy="2484133"/>
          </a:xfrm>
          <a:prstGeom prst="rect">
            <a:avLst/>
          </a:prstGeom>
          <a:noFill/>
        </p:spPr>
      </p:pic>
      <p:pic>
        <p:nvPicPr>
          <p:cNvPr id="4102" name="Picture 6" descr="C:\Users\Míša\Desktop\foto hernychovan\obrázek 4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3429000"/>
            <a:ext cx="7736408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76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Fallout</a:t>
            </a:r>
            <a:r>
              <a:rPr lang="en-US" dirty="0" smtClean="0"/>
              <a:t> </a:t>
            </a:r>
            <a:r>
              <a:rPr lang="cs-CZ" dirty="0" err="1" smtClean="0"/>
              <a:t>results</a:t>
            </a:r>
            <a:r>
              <a:rPr lang="cs-CZ" dirty="0" smtClean="0"/>
              <a:t>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582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51520"/>
          </a:xfrm>
        </p:spPr>
        <p:txBody>
          <a:bodyPr/>
          <a:lstStyle/>
          <a:p>
            <a:r>
              <a:rPr lang="cs-CZ" b="1" dirty="0"/>
              <a:t>TA03020948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cs-CZ" sz="1400" b="1" dirty="0" smtClean="0"/>
              <a:t>Technologická agentura České republiky</a:t>
            </a:r>
          </a:p>
          <a:p>
            <a:pPr algn="just"/>
            <a:r>
              <a:rPr lang="cs-CZ" sz="1400" b="1" dirty="0" smtClean="0"/>
              <a:t>Využití fotoaktivních </a:t>
            </a:r>
            <a:r>
              <a:rPr lang="cs-CZ" sz="1400" b="1" dirty="0" err="1" smtClean="0"/>
              <a:t>nanopovrchů</a:t>
            </a:r>
            <a:r>
              <a:rPr lang="cs-CZ" sz="1400" b="1" dirty="0" smtClean="0"/>
              <a:t> k řešení aktuálních problémů čištění vzduchu a vody</a:t>
            </a:r>
          </a:p>
          <a:p>
            <a:pPr algn="just"/>
            <a:r>
              <a:rPr lang="cs-CZ" sz="1400" b="1" dirty="0" smtClean="0"/>
              <a:t>Hlavním cílem projektu je navrhnout a vyrobit tři zařízení pro hluboké čištění vzduchu nebo vody pomocí fotokatalýzy. Funkčnost výrobků bude testována za použití metody stanovené v přijatých nebo navrhovaných mezinárodních normách. Komplexní dopad těchto zařízení na životní prostředí bude hodnocen v rozsahu koncentrací znečišťujících látek, které odpovídají reálným hodnotám v životním prostředí.</a:t>
            </a:r>
          </a:p>
          <a:p>
            <a:pPr algn="just"/>
            <a:endParaRPr lang="cs-CZ" sz="1400" b="1" dirty="0" smtClean="0"/>
          </a:p>
          <a:p>
            <a:pPr algn="just"/>
            <a:r>
              <a:rPr lang="cs-CZ" sz="1400" b="1" dirty="0" smtClean="0"/>
              <a:t>Cílem bude :</a:t>
            </a:r>
          </a:p>
          <a:p>
            <a:pPr algn="just"/>
            <a:endParaRPr lang="cs-CZ" sz="1400" b="1" dirty="0" smtClean="0">
              <a:solidFill>
                <a:srgbClr val="FF0000"/>
              </a:solidFill>
            </a:endParaRPr>
          </a:p>
          <a:p>
            <a:pPr algn="just"/>
            <a:r>
              <a:rPr lang="cs-CZ" sz="1400" b="1" dirty="0" smtClean="0">
                <a:solidFill>
                  <a:srgbClr val="FF0000"/>
                </a:solidFill>
              </a:rPr>
              <a:t>1. Pilotní výroba topných panelů s duální funkcí, tj. topení a současné čištění vzduchu. Stavba </a:t>
            </a:r>
            <a:r>
              <a:rPr lang="cs-CZ" sz="1400" b="1" dirty="0" err="1" smtClean="0">
                <a:solidFill>
                  <a:srgbClr val="FF0000"/>
                </a:solidFill>
              </a:rPr>
              <a:t>pokuného</a:t>
            </a:r>
            <a:r>
              <a:rPr lang="cs-CZ" sz="1400" b="1" dirty="0" smtClean="0">
                <a:solidFill>
                  <a:srgbClr val="FF0000"/>
                </a:solidFill>
              </a:rPr>
              <a:t> zařízení. Spolupráce s firmou RETAP.</a:t>
            </a:r>
          </a:p>
          <a:p>
            <a:pPr algn="just"/>
            <a:endParaRPr lang="cs-CZ" sz="1400" b="1" dirty="0" smtClean="0">
              <a:solidFill>
                <a:srgbClr val="FF0000"/>
              </a:solidFill>
            </a:endParaRPr>
          </a:p>
          <a:p>
            <a:pPr algn="just"/>
            <a:r>
              <a:rPr lang="cs-CZ" sz="1400" b="1" dirty="0" smtClean="0">
                <a:solidFill>
                  <a:srgbClr val="FF0000"/>
                </a:solidFill>
              </a:rPr>
              <a:t>2. Stavba prototypu zařízení pro odstraňování pachů v interiéru a komplexního testování jejího vlivu na životní prostředí v obytných místnostech. </a:t>
            </a:r>
          </a:p>
          <a:p>
            <a:pPr algn="just"/>
            <a:endParaRPr lang="cs-CZ" sz="1400" b="1" dirty="0" smtClean="0">
              <a:solidFill>
                <a:srgbClr val="FF0000"/>
              </a:solidFill>
            </a:endParaRPr>
          </a:p>
          <a:p>
            <a:pPr algn="just"/>
            <a:r>
              <a:rPr lang="cs-CZ" sz="1400" b="1" dirty="0" smtClean="0"/>
              <a:t>3. Design prototypového zařízení na čištění odpadních vod z defektoskopických linek. Patentová ochrana produktu a jeho testování v reálných podmínkách se skutečným odpadem. Spolupráce s firmou ATG.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8401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b="1" dirty="0" smtClean="0"/>
          </a:p>
          <a:p>
            <a:pPr marL="0" indent="0" algn="ctr">
              <a:buNone/>
            </a:pPr>
            <a:r>
              <a:rPr lang="cs-CZ" b="1" dirty="0" smtClean="0"/>
              <a:t>Účastníci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endParaRPr lang="cs-CZ" b="1" dirty="0"/>
          </a:p>
          <a:p>
            <a:pPr marL="720725" indent="-544513">
              <a:buAutoNum type="arabicPeriod"/>
            </a:pPr>
            <a:r>
              <a:rPr lang="en-US" sz="2000" b="1" dirty="0" smtClean="0"/>
              <a:t>Technic</a:t>
            </a:r>
            <a:r>
              <a:rPr lang="cs-CZ" sz="2000" b="1" dirty="0" err="1" smtClean="0"/>
              <a:t>ká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Universit</a:t>
            </a:r>
            <a:r>
              <a:rPr lang="cs-CZ" sz="2000" b="1" dirty="0" smtClean="0"/>
              <a:t>a</a:t>
            </a:r>
            <a:r>
              <a:rPr lang="en-US" sz="2000" b="1" dirty="0" smtClean="0"/>
              <a:t> </a:t>
            </a:r>
            <a:r>
              <a:rPr lang="cs-CZ" sz="2000" b="1" dirty="0" smtClean="0"/>
              <a:t>v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Liberc</a:t>
            </a:r>
            <a:r>
              <a:rPr lang="cs-CZ" sz="2000" b="1" dirty="0" smtClean="0"/>
              <a:t>i</a:t>
            </a:r>
            <a:endParaRPr lang="en-US" sz="2000" b="1" dirty="0" smtClean="0"/>
          </a:p>
          <a:p>
            <a:pPr marL="720725" indent="-544513">
              <a:buAutoNum type="arabicPeriod"/>
            </a:pPr>
            <a:r>
              <a:rPr lang="en-US" sz="2000" b="1" dirty="0" smtClean="0"/>
              <a:t>A T G </a:t>
            </a:r>
            <a:r>
              <a:rPr lang="en-US" sz="2000" b="1" dirty="0" err="1" smtClean="0"/>
              <a:t>s.r.o</a:t>
            </a:r>
            <a:r>
              <a:rPr lang="en-US" sz="2000" b="1" dirty="0" smtClean="0"/>
              <a:t>.</a:t>
            </a:r>
          </a:p>
          <a:p>
            <a:pPr marL="720725" indent="-544513">
              <a:buAutoNum type="arabicPeriod"/>
            </a:pPr>
            <a:r>
              <a:rPr lang="en-US" sz="2000" b="1" dirty="0" err="1" smtClean="0"/>
              <a:t>Isolit</a:t>
            </a:r>
            <a:r>
              <a:rPr lang="en-US" sz="2000" b="1" dirty="0" smtClean="0"/>
              <a:t>-Bravo, s </a:t>
            </a:r>
            <a:r>
              <a:rPr lang="en-US" sz="2000" b="1" dirty="0" err="1" smtClean="0"/>
              <a:t>r.o</a:t>
            </a:r>
            <a:r>
              <a:rPr lang="en-US" sz="2000" b="1" dirty="0" smtClean="0"/>
              <a:t>.</a:t>
            </a:r>
          </a:p>
          <a:p>
            <a:pPr marL="720725" indent="-544513">
              <a:buAutoNum type="arabicPeriod"/>
            </a:pPr>
            <a:r>
              <a:rPr lang="en-US" sz="2000" b="1" dirty="0" err="1" smtClean="0">
                <a:solidFill>
                  <a:srgbClr val="FF0000"/>
                </a:solidFill>
              </a:rPr>
              <a:t>Retap</a:t>
            </a:r>
            <a:r>
              <a:rPr lang="en-US" sz="2000" b="1" dirty="0" smtClean="0">
                <a:solidFill>
                  <a:srgbClr val="FF0000"/>
                </a:solidFill>
              </a:rPr>
              <a:t>, s </a:t>
            </a:r>
            <a:r>
              <a:rPr lang="en-US" sz="2000" b="1" dirty="0" err="1" smtClean="0">
                <a:solidFill>
                  <a:srgbClr val="FF0000"/>
                </a:solidFill>
              </a:rPr>
              <a:t>r.o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marL="720725" indent="-544513">
              <a:buAutoNum type="arabicPeriod"/>
            </a:pPr>
            <a:r>
              <a:rPr lang="cs-CZ" sz="2000" b="1" dirty="0" smtClean="0"/>
              <a:t>Ústav anorganické chemie AV ČR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v.v.i</a:t>
            </a:r>
            <a:r>
              <a:rPr lang="en-US" sz="2000" b="1" dirty="0" smtClean="0"/>
              <a:t>.</a:t>
            </a:r>
          </a:p>
          <a:p>
            <a:pPr marL="720725" indent="-544513">
              <a:buAutoNum type="arabicPeriod"/>
            </a:pPr>
            <a:r>
              <a:rPr lang="cs-CZ" sz="2000" b="1" dirty="0" smtClean="0"/>
              <a:t>Ústav fyzikální chemie AV ČR, </a:t>
            </a:r>
            <a:r>
              <a:rPr lang="en-US" sz="2000" b="1" dirty="0" err="1" smtClean="0"/>
              <a:t>v.v.i</a:t>
            </a:r>
            <a:r>
              <a:rPr lang="en-US" sz="2000" b="1" dirty="0" smtClean="0"/>
              <a:t>.</a:t>
            </a:r>
          </a:p>
          <a:p>
            <a:pPr>
              <a:buAutoNum type="arabicPeriod"/>
            </a:pPr>
            <a:endParaRPr lang="cs-CZ" sz="1400" b="1" dirty="0" smtClean="0"/>
          </a:p>
          <a:p>
            <a:pPr>
              <a:buAutoNum type="arabicPeriod"/>
            </a:pP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86615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6165304"/>
            <a:ext cx="5711824" cy="431254"/>
          </a:xfrm>
        </p:spPr>
        <p:txBody>
          <a:bodyPr/>
          <a:lstStyle/>
          <a:p>
            <a:r>
              <a:rPr lang="cs-CZ" sz="2000" dirty="0"/>
              <a:t>http://www.retap.cz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63688" y="188640"/>
            <a:ext cx="5711824" cy="53340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RETAP, s.r.o.</a:t>
            </a:r>
            <a:endParaRPr lang="cs-CZ" sz="3200" b="1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36" y="980728"/>
            <a:ext cx="3528392" cy="2348901"/>
          </a:xfrm>
          <a:prstGeom prst="rect">
            <a:avLst/>
          </a:prstGeom>
        </p:spPr>
      </p:pic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r="5627"/>
          <a:stretch>
            <a:fillRect/>
          </a:stretch>
        </p:blipFill>
        <p:spPr>
          <a:xfrm>
            <a:off x="1187624" y="980728"/>
            <a:ext cx="3054730" cy="229104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9000"/>
            <a:ext cx="3168352" cy="221135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70" y="3428999"/>
            <a:ext cx="3527858" cy="22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3672408" cy="203235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60" y="-268102"/>
            <a:ext cx="2723355" cy="45138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43608" y="3573015"/>
            <a:ext cx="3672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/>
              <a:t>vent valve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side heat exchanger chamber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liquid heat transfer medium inlet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liquid heat transfer medium outlet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UV light source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tube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fan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space above the heat exchanger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space under heat exchanger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cladding</a:t>
            </a:r>
          </a:p>
          <a:p>
            <a:pPr marL="342900" indent="-342900">
              <a:buFontTx/>
              <a:buAutoNum type="arabicPeriod"/>
            </a:pPr>
            <a:r>
              <a:rPr lang="en-US" sz="1600" dirty="0" smtClean="0"/>
              <a:t>UV light source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65" y="1628800"/>
            <a:ext cx="3639001" cy="1703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02707" y="18864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Retap</a:t>
            </a:r>
            <a:r>
              <a:rPr lang="en-US" sz="2400" b="1" dirty="0" smtClean="0"/>
              <a:t> </a:t>
            </a:r>
            <a:r>
              <a:rPr lang="cs-CZ" sz="2400" b="1" dirty="0" smtClean="0"/>
              <a:t>topný panel s duální funkcí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407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096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75656" y="54868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FF00"/>
                </a:solidFill>
              </a:rPr>
              <a:t>Prototyp fotokatalytické čističky vzduchu</a:t>
            </a:r>
            <a:endParaRPr lang="cs-CZ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6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63688" y="33148"/>
            <a:ext cx="5832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</a:rPr>
              <a:t>Prototyp fotokatalytické čističky vzduchu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848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403648" y="2309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2400" dirty="0">
                <a:solidFill>
                  <a:srgbClr val="FF0000"/>
                </a:solidFill>
              </a:rPr>
              <a:t>Prototyp fotokatalytické čističky vzduchu</a:t>
            </a:r>
          </a:p>
        </p:txBody>
      </p:sp>
    </p:spTree>
    <p:extLst>
      <p:ext uri="{BB962C8B-B14F-4D97-AF65-F5344CB8AC3E}">
        <p14:creationId xmlns:p14="http://schemas.microsoft.com/office/powerpoint/2010/main" val="9503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07508" y="-34916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Prototyp fotokatalytické čističky vzduchu</a:t>
            </a:r>
          </a:p>
        </p:txBody>
      </p:sp>
    </p:spTree>
    <p:extLst>
      <p:ext uri="{BB962C8B-B14F-4D97-AF65-F5344CB8AC3E}">
        <p14:creationId xmlns:p14="http://schemas.microsoft.com/office/powerpoint/2010/main" val="18517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7139136" cy="1143000"/>
          </a:xfrm>
        </p:spPr>
        <p:txBody>
          <a:bodyPr/>
          <a:lstStyle/>
          <a:p>
            <a:pPr marL="838200" indent="-838200"/>
            <a:r>
              <a:rPr lang="cs-CZ" altLang="cs-CZ" sz="4000" dirty="0"/>
              <a:t> </a:t>
            </a:r>
            <a:r>
              <a:rPr lang="cs-CZ" altLang="cs-CZ" sz="3600" dirty="0"/>
              <a:t>Co je to fotokatalýza?</a:t>
            </a:r>
            <a:r>
              <a:rPr lang="cs-CZ" altLang="cs-CZ" sz="4000" dirty="0" smtClean="0"/>
              <a:t> </a:t>
            </a:r>
            <a:endParaRPr lang="cs-CZ" altLang="cs-CZ" sz="40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624" y="4725144"/>
            <a:ext cx="7139136" cy="165687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90000"/>
              </a:lnSpc>
            </a:pPr>
            <a:endParaRPr lang="cs-CZ" altLang="cs-CZ" sz="1800" b="1" dirty="0">
              <a:latin typeface="Bookman Old Style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sz="2400" b="1" dirty="0" smtClean="0">
                <a:latin typeface="Bookman Old Style" pitchFamily="18" charset="0"/>
              </a:rPr>
              <a:t>F</a:t>
            </a:r>
            <a:r>
              <a:rPr lang="cs-CZ" altLang="cs-CZ" sz="2400" b="1" dirty="0" smtClean="0">
                <a:latin typeface="Bookman Old Style" pitchFamily="18" charset="0"/>
                <a:cs typeface="Times New Roman" pitchFamily="18" charset="0"/>
              </a:rPr>
              <a:t>otokatalýza</a:t>
            </a:r>
            <a:r>
              <a:rPr lang="cs-CZ" altLang="cs-CZ" sz="2400" b="1" dirty="0" smtClean="0">
                <a:latin typeface="Bookman Old Style" pitchFamily="18" charset="0"/>
              </a:rPr>
              <a:t> na </a:t>
            </a:r>
            <a:r>
              <a:rPr lang="cs-CZ" altLang="cs-CZ" sz="2400" b="1" dirty="0">
                <a:latin typeface="Bookman Old Style" pitchFamily="18" charset="0"/>
              </a:rPr>
              <a:t>TiO</a:t>
            </a:r>
            <a:r>
              <a:rPr lang="cs-CZ" altLang="cs-CZ" sz="2400" b="1" baseline="-25000" dirty="0">
                <a:latin typeface="Bookman Old Style" pitchFamily="18" charset="0"/>
              </a:rPr>
              <a:t>2</a:t>
            </a:r>
            <a:r>
              <a:rPr lang="cs-CZ" altLang="cs-CZ" sz="2400" b="1" dirty="0">
                <a:latin typeface="Bookman Old Style" pitchFamily="18" charset="0"/>
              </a:rPr>
              <a:t>:</a:t>
            </a:r>
            <a:endParaRPr lang="cs-CZ" altLang="cs-CZ" sz="2400" b="1" dirty="0">
              <a:latin typeface="Bookman Old Style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Bookman Old Style" pitchFamily="18" charset="0"/>
              </a:rPr>
              <a:t>	</a:t>
            </a:r>
            <a:r>
              <a:rPr lang="cs-CZ" altLang="cs-CZ" sz="2400" b="1" dirty="0" smtClean="0">
                <a:latin typeface="Bookman Old Style" pitchFamily="18" charset="0"/>
              </a:rPr>
              <a:t>  </a:t>
            </a:r>
            <a:r>
              <a:rPr lang="cs-CZ" altLang="cs-CZ" sz="2400" b="1" dirty="0" smtClean="0">
                <a:latin typeface="Bookman Old Style" pitchFamily="18" charset="0"/>
                <a:cs typeface="Times New Roman" pitchFamily="18" charset="0"/>
              </a:rPr>
              <a:t>TiO</a:t>
            </a:r>
            <a:r>
              <a:rPr lang="cs-CZ" altLang="cs-CZ" sz="2400" b="1" baseline="-30000" dirty="0" smtClean="0">
                <a:latin typeface="Bookman Old Style" pitchFamily="18" charset="0"/>
                <a:cs typeface="Times New Roman" pitchFamily="18" charset="0"/>
              </a:rPr>
              <a:t>2</a:t>
            </a:r>
            <a:r>
              <a:rPr lang="cs-CZ" altLang="cs-CZ" sz="2400" b="1" dirty="0" smtClean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+ </a:t>
            </a:r>
            <a:r>
              <a:rPr lang="cs-CZ" altLang="cs-CZ" sz="2400" b="1" dirty="0" err="1">
                <a:latin typeface="Bookman Old Style" pitchFamily="18" charset="0"/>
                <a:cs typeface="Times New Roman" pitchFamily="18" charset="0"/>
              </a:rPr>
              <a:t>hν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 ↔  </a:t>
            </a:r>
            <a:r>
              <a:rPr lang="cs-CZ" altLang="cs-CZ" sz="2400" b="1" dirty="0" err="1">
                <a:latin typeface="Bookman Old Style" pitchFamily="18" charset="0"/>
                <a:cs typeface="Times New Roman" pitchFamily="18" charset="0"/>
              </a:rPr>
              <a:t>h</a:t>
            </a:r>
            <a:r>
              <a:rPr lang="cs-CZ" altLang="cs-CZ" sz="2400" b="1" baseline="30000" dirty="0" err="1">
                <a:latin typeface="Bookman Old Style" pitchFamily="18" charset="0"/>
                <a:cs typeface="Times New Roman" pitchFamily="18" charset="0"/>
              </a:rPr>
              <a:t>+</a:t>
            </a:r>
            <a:r>
              <a:rPr lang="cs-CZ" altLang="cs-CZ" sz="2400" b="1" baseline="-30000" dirty="0" err="1">
                <a:latin typeface="Bookman Old Style" pitchFamily="18" charset="0"/>
                <a:cs typeface="Times New Roman" pitchFamily="18" charset="0"/>
              </a:rPr>
              <a:t>v.b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 + e</a:t>
            </a:r>
            <a:r>
              <a:rPr lang="cs-CZ" altLang="cs-CZ" sz="2400" b="1" baseline="30000" dirty="0">
                <a:latin typeface="Bookman Old Style" pitchFamily="18" charset="0"/>
                <a:cs typeface="Times New Roman" pitchFamily="18" charset="0"/>
              </a:rPr>
              <a:t>-</a:t>
            </a:r>
            <a:r>
              <a:rPr lang="cs-CZ" altLang="cs-CZ" sz="2400" b="1" baseline="-30000" dirty="0" err="1">
                <a:latin typeface="Bookman Old Style" pitchFamily="18" charset="0"/>
                <a:cs typeface="Times New Roman" pitchFamily="18" charset="0"/>
              </a:rPr>
              <a:t>c.b</a:t>
            </a:r>
            <a:r>
              <a:rPr lang="cs-CZ" altLang="cs-CZ" sz="2400" b="1" baseline="-30000" dirty="0">
                <a:latin typeface="Bookman Old Style" pitchFamily="18" charset="0"/>
                <a:cs typeface="Times New Roman" pitchFamily="18" charset="0"/>
              </a:rPr>
              <a:t>.	</a:t>
            </a:r>
            <a:r>
              <a:rPr lang="cs-CZ" altLang="cs-CZ" sz="2400" b="1" dirty="0">
                <a:latin typeface="Bookman Old Style" pitchFamily="18" charset="0"/>
              </a:rPr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Bookman Old Style" pitchFamily="18" charset="0"/>
              </a:rPr>
              <a:t>	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OH</a:t>
            </a:r>
            <a:r>
              <a:rPr lang="cs-CZ" altLang="cs-CZ" sz="2400" b="1" baseline="30000" dirty="0">
                <a:latin typeface="Bookman Old Style" pitchFamily="18" charset="0"/>
                <a:cs typeface="Times New Roman" pitchFamily="18" charset="0"/>
              </a:rPr>
              <a:t>-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cs-CZ" altLang="cs-CZ" sz="2400" b="1" dirty="0">
                <a:latin typeface="Bookman Old Style" pitchFamily="18" charset="0"/>
                <a:ea typeface="MTSY"/>
                <a:cs typeface="MTSY"/>
              </a:rPr>
              <a:t>+ </a:t>
            </a:r>
            <a:r>
              <a:rPr lang="cs-CZ" altLang="cs-CZ" sz="2400" b="1" dirty="0" err="1">
                <a:latin typeface="Bookman Old Style" pitchFamily="18" charset="0"/>
                <a:cs typeface="Times New Roman" pitchFamily="18" charset="0"/>
              </a:rPr>
              <a:t>h</a:t>
            </a:r>
            <a:r>
              <a:rPr lang="cs-CZ" altLang="cs-CZ" sz="2400" b="1" baseline="30000" dirty="0" err="1">
                <a:latin typeface="Bookman Old Style" pitchFamily="18" charset="0"/>
                <a:cs typeface="Times New Roman" pitchFamily="18" charset="0"/>
              </a:rPr>
              <a:t>+</a:t>
            </a:r>
            <a:r>
              <a:rPr lang="cs-CZ" altLang="cs-CZ" sz="2400" b="1" baseline="-30000" dirty="0" err="1">
                <a:latin typeface="Bookman Old Style" pitchFamily="18" charset="0"/>
                <a:cs typeface="Times New Roman" pitchFamily="18" charset="0"/>
              </a:rPr>
              <a:t>v.b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cs-CZ" altLang="cs-CZ" sz="2400" b="1" dirty="0">
                <a:latin typeface="Bookman Old Style" pitchFamily="18" charset="0"/>
                <a:ea typeface="MTSY"/>
                <a:cs typeface="MTSY"/>
              </a:rPr>
              <a:t>→ 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OH</a:t>
            </a:r>
            <a:r>
              <a:rPr lang="cs-CZ" altLang="cs-CZ" sz="2400" b="1" baseline="30000" dirty="0">
                <a:latin typeface="Bookman Old Style" pitchFamily="18" charset="0"/>
                <a:ea typeface="MTSY"/>
                <a:cs typeface="MTSY"/>
              </a:rPr>
              <a:t>•</a:t>
            </a:r>
            <a:endParaRPr lang="cs-CZ" altLang="cs-CZ" sz="2400" b="1" baseline="30000" dirty="0">
              <a:latin typeface="Bookman Old Style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Bookman Old Style" pitchFamily="18" charset="0"/>
              </a:rPr>
              <a:t>	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O</a:t>
            </a:r>
            <a:r>
              <a:rPr lang="cs-CZ" altLang="cs-CZ" sz="2400" b="1" baseline="-30000" dirty="0">
                <a:latin typeface="Bookman Old Style" pitchFamily="18" charset="0"/>
                <a:cs typeface="Times New Roman" pitchFamily="18" charset="0"/>
              </a:rPr>
              <a:t>2</a:t>
            </a:r>
            <a:r>
              <a:rPr lang="cs-CZ" altLang="cs-CZ" sz="2400" b="1" dirty="0">
                <a:latin typeface="Bookman Old Style" pitchFamily="18" charset="0"/>
              </a:rPr>
              <a:t> </a:t>
            </a:r>
            <a:r>
              <a:rPr lang="cs-CZ" altLang="cs-CZ" sz="2400" b="1" dirty="0">
                <a:latin typeface="Bookman Old Style" pitchFamily="18" charset="0"/>
                <a:ea typeface="MTSY"/>
                <a:cs typeface="MTSY"/>
              </a:rPr>
              <a:t>+ 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e</a:t>
            </a:r>
            <a:r>
              <a:rPr lang="cs-CZ" altLang="cs-CZ" sz="2400" b="1" baseline="30000" dirty="0">
                <a:latin typeface="Bookman Old Style" pitchFamily="18" charset="0"/>
                <a:cs typeface="Times New Roman" pitchFamily="18" charset="0"/>
              </a:rPr>
              <a:t>-</a:t>
            </a:r>
            <a:r>
              <a:rPr lang="cs-CZ" altLang="cs-CZ" sz="2400" b="1" baseline="-30000" dirty="0" err="1">
                <a:latin typeface="Bookman Old Style" pitchFamily="18" charset="0"/>
                <a:cs typeface="Times New Roman" pitchFamily="18" charset="0"/>
              </a:rPr>
              <a:t>c.b</a:t>
            </a:r>
            <a:r>
              <a:rPr lang="cs-CZ" altLang="cs-CZ" sz="2400" b="1" baseline="-30000" dirty="0">
                <a:latin typeface="Bookman Old Style" pitchFamily="18" charset="0"/>
                <a:cs typeface="Times New Roman" pitchFamily="18" charset="0"/>
              </a:rPr>
              <a:t>.</a:t>
            </a:r>
            <a:r>
              <a:rPr lang="cs-CZ" altLang="cs-CZ" sz="2400" b="1" dirty="0">
                <a:latin typeface="Bookman Old Style" pitchFamily="18" charset="0"/>
                <a:ea typeface="MTSY"/>
                <a:cs typeface="MTSY"/>
              </a:rPr>
              <a:t> → </a:t>
            </a:r>
            <a:r>
              <a:rPr lang="cs-CZ" altLang="cs-CZ" sz="2400" b="1" dirty="0">
                <a:latin typeface="Bookman Old Style" pitchFamily="18" charset="0"/>
                <a:cs typeface="Times New Roman" pitchFamily="18" charset="0"/>
              </a:rPr>
              <a:t>O</a:t>
            </a:r>
            <a:r>
              <a:rPr lang="cs-CZ" altLang="cs-CZ" sz="2400" b="1" baseline="-30000" dirty="0">
                <a:latin typeface="Bookman Old Style" pitchFamily="18" charset="0"/>
                <a:cs typeface="Times New Roman" pitchFamily="18" charset="0"/>
              </a:rPr>
              <a:t>2</a:t>
            </a:r>
            <a:r>
              <a:rPr lang="cs-CZ" altLang="cs-CZ" sz="2400" b="1" baseline="30000" dirty="0">
                <a:latin typeface="Bookman Old Style" pitchFamily="18" charset="0"/>
                <a:ea typeface="MTSY"/>
                <a:cs typeface="MTSY"/>
              </a:rPr>
              <a:t>•</a:t>
            </a:r>
            <a:r>
              <a:rPr lang="cs-CZ" altLang="cs-CZ" sz="2400" b="1" baseline="30000" dirty="0">
                <a:latin typeface="Bookman Old Style" pitchFamily="18" charset="0"/>
                <a:cs typeface="Times New Roman" pitchFamily="18" charset="0"/>
              </a:rPr>
              <a:t>-</a:t>
            </a:r>
            <a:endParaRPr lang="cs-CZ" altLang="cs-CZ" sz="2400" b="1" baseline="30000" dirty="0">
              <a:latin typeface="Bookman Old Style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cs-CZ" altLang="cs-CZ" sz="2400" dirty="0">
              <a:latin typeface="Bookman Old Style" pitchFamily="18" charset="0"/>
            </a:endParaRPr>
          </a:p>
          <a:p>
            <a:pPr algn="just">
              <a:lnSpc>
                <a:spcPct val="90000"/>
              </a:lnSpc>
            </a:pPr>
            <a:endParaRPr lang="cs-CZ" altLang="cs-CZ" sz="2400" dirty="0">
              <a:latin typeface="Bookman Old Style" pitchFamily="18" charset="0"/>
            </a:endParaRPr>
          </a:p>
          <a:p>
            <a:pPr algn="just">
              <a:lnSpc>
                <a:spcPct val="90000"/>
              </a:lnSpc>
            </a:pPr>
            <a:endParaRPr lang="cs-CZ" altLang="cs-CZ" sz="1800" dirty="0">
              <a:latin typeface="Bookman Old Style" pitchFamily="18" charset="0"/>
            </a:endParaRPr>
          </a:p>
          <a:p>
            <a:pPr algn="just">
              <a:lnSpc>
                <a:spcPct val="90000"/>
              </a:lnSpc>
            </a:pPr>
            <a:endParaRPr lang="cs-CZ" altLang="cs-CZ" sz="1800" dirty="0">
              <a:latin typeface="Bookman Old Style" pitchFamily="18" charset="0"/>
            </a:endParaRPr>
          </a:p>
          <a:p>
            <a:pPr algn="just">
              <a:lnSpc>
                <a:spcPct val="90000"/>
              </a:lnSpc>
            </a:pPr>
            <a:endParaRPr lang="cs-CZ" altLang="cs-CZ" sz="2400" dirty="0">
              <a:latin typeface="Bookman Old Style" pitchFamily="18" charset="0"/>
            </a:endParaRPr>
          </a:p>
          <a:p>
            <a:pPr>
              <a:lnSpc>
                <a:spcPct val="90000"/>
              </a:lnSpc>
            </a:pPr>
            <a:endParaRPr lang="cs-CZ" altLang="cs-CZ" sz="2400" dirty="0">
              <a:latin typeface="Bookman Old Style" pitchFamily="18" charset="0"/>
            </a:endParaRPr>
          </a:p>
        </p:txBody>
      </p:sp>
      <p:pic>
        <p:nvPicPr>
          <p:cNvPr id="3175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196752"/>
            <a:ext cx="5472608" cy="331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292080" y="1556792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fotokatalytická aktivita:</a:t>
            </a:r>
          </a:p>
          <a:p>
            <a:endParaRPr lang="cs-CZ" dirty="0" smtClean="0"/>
          </a:p>
          <a:p>
            <a:r>
              <a:rPr lang="cs-CZ" dirty="0" smtClean="0"/>
              <a:t>Je obvykle definována jako míra fotokatalyzovaného rozkladu znečišťující látky, např. NO</a:t>
            </a:r>
            <a:r>
              <a:rPr lang="cs-CZ" baseline="-25000" dirty="0" smtClean="0"/>
              <a:t>x</a:t>
            </a:r>
            <a:r>
              <a:rPr lang="cs-CZ" dirty="0" smtClean="0"/>
              <a:t>, různých barviv, 4-chlorfenolu, kyseliny stearové, apod. modelové polutanty by měly být chemicky příbuzné znečišťujícím látkám, které mají být odstraněny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4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</p:txBody>
      </p:sp>
      <p:pic>
        <p:nvPicPr>
          <p:cNvPr id="64515" name="Picture 3" descr="DSCN1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6309320"/>
            <a:ext cx="907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Testing the cleaner in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Certech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Belgium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>
            <a:normAutofit/>
          </a:bodyPr>
          <a:lstStyle/>
          <a:p>
            <a:r>
              <a:rPr lang="cs-CZ" altLang="cs-CZ" dirty="0" smtClean="0"/>
              <a:t>Rozklad VOC</a:t>
            </a:r>
            <a:endParaRPr lang="en-US" altLang="cs-CZ" dirty="0" smtClean="0"/>
          </a:p>
        </p:txBody>
      </p:sp>
      <p:graphicFrame>
        <p:nvGraphicFramePr>
          <p:cNvPr id="706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12813" y="2038350"/>
          <a:ext cx="8110537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Graf" r:id="rId4" imgW="9686803" imgH="4686300" progId="Excel.Chart.8">
                  <p:embed/>
                </p:oleObj>
              </mc:Choice>
              <mc:Fallback>
                <p:oleObj name="Graf" r:id="rId4" imgW="9686803" imgH="46863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2038350"/>
                        <a:ext cx="8110537" cy="392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968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09859" y="476672"/>
            <a:ext cx="8136904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/>
              <a:t>Závěry:</a:t>
            </a:r>
          </a:p>
          <a:p>
            <a:endParaRPr lang="cs-CZ" dirty="0"/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teplosměnná plocha výměníku tepla, který může být použit jak pro vytápění a chlazení, hraje zároveň roli fotokatalytického povrchu.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V interiéru je čištění cirkulujícího vzduchu na principu fotokatalýzy použito pro potlačení bakterií a virů, jakož i odstraňování pachů a toxických plynů. Výhodou ve srovnání s běžnými čističi s různými typy filtrů je, že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fotokatalytický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proces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demineralizuje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bakterie a viry, a proto nevzniká tak zvané sekundární znečištění v důsledku emisí z filtrů</a:t>
            </a:r>
            <a:r>
              <a:rPr lang="cs-CZ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mtClean="0">
                <a:latin typeface="Arial" pitchFamily="34" charset="0"/>
                <a:cs typeface="Arial" pitchFamily="34" charset="0"/>
              </a:rPr>
              <a:t>tj. uvolnění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nečistot z filtru zpět do okolního prostředí. 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Fotokatalytická vrstva může být deponována na různých neporézních nosičích, jako je sklo, keramika, hliník, apod.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Díky konstrukci lamel je přístupný velmi velká plocha pro depozici TiO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Konstrukce přístroje umožňuje 100% osvětlení fotoaktivního povrchu.	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33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835696" y="2204864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29808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a problémy fotokatalýzy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556791"/>
            <a:ext cx="84969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Přednosti:</a:t>
            </a:r>
          </a:p>
          <a:p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Jedná se o čistě fyzikální jev, nejsou používány žádné organické chemikálie (pesticidy).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Fotokatalyzátory</a:t>
            </a:r>
            <a:r>
              <a:rPr lang="cs-CZ" dirty="0" smtClean="0"/>
              <a:t> jsou velmi rezistentní k otravě, jsou dlouhodobě aktivní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Nejvýznamnější používaný fotokatalyzátor, TiO</a:t>
            </a:r>
            <a:r>
              <a:rPr lang="cs-CZ" baseline="-25000" dirty="0" smtClean="0"/>
              <a:t>2</a:t>
            </a:r>
            <a:r>
              <a:rPr lang="cs-CZ" dirty="0" smtClean="0"/>
              <a:t> je netoxický a vcelku levný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algn="ctr"/>
            <a:r>
              <a:rPr lang="cs-CZ" dirty="0" smtClean="0"/>
              <a:t>Problémy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Fotokatalýza je dosti pomalá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Její rychlost se jen obtížně reguluje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Je nutná přítomnost světelného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Fotokatalyzátory</a:t>
            </a:r>
            <a:r>
              <a:rPr lang="cs-CZ" dirty="0" smtClean="0"/>
              <a:t> jsou vesměs citlivé k jen k UV záření.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Jejich </a:t>
            </a:r>
            <a:r>
              <a:rPr lang="cs-CZ" dirty="0" err="1" smtClean="0"/>
              <a:t>senzitizace</a:t>
            </a:r>
            <a:r>
              <a:rPr lang="cs-CZ" dirty="0" smtClean="0"/>
              <a:t> k viditelnému záření se dosud nedaří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Kvantový výtěžek </a:t>
            </a:r>
            <a:r>
              <a:rPr lang="cs-CZ" dirty="0" err="1" smtClean="0"/>
              <a:t>fotokatalyzovaných</a:t>
            </a:r>
            <a:r>
              <a:rPr lang="cs-CZ" dirty="0" smtClean="0"/>
              <a:t> reakcí je nízký (max. okolo 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990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19572" y="3861048"/>
            <a:ext cx="77768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Založeno na rozšířených prvcích: </a:t>
            </a:r>
          </a:p>
          <a:p>
            <a:endParaRPr lang="cs-CZ" dirty="0" smtClean="0"/>
          </a:p>
          <a:p>
            <a:r>
              <a:rPr lang="cs-CZ" dirty="0" smtClean="0"/>
              <a:t>Binární: </a:t>
            </a:r>
            <a:r>
              <a:rPr lang="cs-CZ" dirty="0" err="1" smtClean="0"/>
              <a:t>CuO</a:t>
            </a:r>
            <a:r>
              <a:rPr lang="cs-CZ" dirty="0"/>
              <a:t>, Cu</a:t>
            </a:r>
            <a:r>
              <a:rPr lang="cs-CZ" baseline="-25000" dirty="0"/>
              <a:t>2</a:t>
            </a:r>
            <a:r>
              <a:rPr lang="cs-CZ" dirty="0"/>
              <a:t>O, ZnO, </a:t>
            </a:r>
            <a:r>
              <a:rPr lang="cs-CZ" dirty="0" err="1"/>
              <a:t>NiO</a:t>
            </a:r>
            <a:r>
              <a:rPr lang="cs-CZ" dirty="0"/>
              <a:t>, MoO</a:t>
            </a:r>
            <a:r>
              <a:rPr lang="cs-CZ" baseline="-25000" dirty="0"/>
              <a:t>3</a:t>
            </a:r>
            <a:r>
              <a:rPr lang="cs-CZ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TiO</a:t>
            </a:r>
            <a:r>
              <a:rPr lang="cs-CZ" sz="2800" b="1" baseline="-25000" dirty="0">
                <a:solidFill>
                  <a:srgbClr val="FF0000"/>
                </a:solidFill>
              </a:rPr>
              <a:t>2</a:t>
            </a:r>
            <a:r>
              <a:rPr lang="cs-CZ" dirty="0"/>
              <a:t>, FeSi</a:t>
            </a:r>
            <a:r>
              <a:rPr lang="cs-CZ" baseline="-25000" dirty="0"/>
              <a:t>2</a:t>
            </a:r>
            <a:r>
              <a:rPr lang="cs-CZ" dirty="0"/>
              <a:t>, FeS</a:t>
            </a:r>
            <a:r>
              <a:rPr lang="cs-CZ" baseline="-25000" dirty="0"/>
              <a:t>2</a:t>
            </a:r>
            <a:r>
              <a:rPr lang="cs-CZ" dirty="0"/>
              <a:t>, Zn</a:t>
            </a:r>
            <a:r>
              <a:rPr lang="cs-CZ" baseline="-25000" dirty="0"/>
              <a:t>3</a:t>
            </a:r>
            <a:r>
              <a:rPr lang="cs-CZ" dirty="0"/>
              <a:t>P</a:t>
            </a:r>
            <a:r>
              <a:rPr lang="cs-CZ" baseline="-25000" dirty="0"/>
              <a:t>2</a:t>
            </a:r>
            <a:r>
              <a:rPr lang="cs-CZ" dirty="0"/>
              <a:t>, Cu</a:t>
            </a:r>
            <a:r>
              <a:rPr lang="cs-CZ" baseline="-25000" dirty="0"/>
              <a:t>2</a:t>
            </a:r>
            <a:r>
              <a:rPr lang="cs-CZ" dirty="0"/>
              <a:t>S</a:t>
            </a:r>
            <a:r>
              <a:rPr lang="cs-CZ" dirty="0" smtClean="0"/>
              <a:t>,</a:t>
            </a:r>
          </a:p>
          <a:p>
            <a:r>
              <a:rPr lang="cs-CZ" dirty="0" smtClean="0"/>
              <a:t>           Cu</a:t>
            </a:r>
            <a:r>
              <a:rPr lang="cs-CZ" baseline="-25000" dirty="0" smtClean="0"/>
              <a:t>3</a:t>
            </a:r>
            <a:r>
              <a:rPr lang="cs-CZ" dirty="0" smtClean="0"/>
              <a:t>N</a:t>
            </a:r>
            <a:r>
              <a:rPr lang="cs-CZ" dirty="0"/>
              <a:t>, Sb</a:t>
            </a:r>
            <a:r>
              <a:rPr lang="cs-CZ" baseline="-25000" dirty="0"/>
              <a:t>2</a:t>
            </a:r>
            <a:r>
              <a:rPr lang="cs-CZ" dirty="0"/>
              <a:t>S</a:t>
            </a:r>
            <a:r>
              <a:rPr lang="cs-CZ" baseline="-25000" dirty="0"/>
              <a:t>3</a:t>
            </a:r>
            <a:r>
              <a:rPr lang="cs-CZ" dirty="0"/>
              <a:t>, Bi</a:t>
            </a:r>
            <a:r>
              <a:rPr lang="cs-CZ" baseline="-25000" dirty="0"/>
              <a:t>2</a:t>
            </a:r>
            <a:r>
              <a:rPr lang="cs-CZ" dirty="0"/>
              <a:t>S</a:t>
            </a:r>
            <a:r>
              <a:rPr lang="cs-CZ" baseline="-25000" dirty="0"/>
              <a:t>3</a:t>
            </a:r>
            <a:r>
              <a:rPr lang="cs-CZ" dirty="0"/>
              <a:t>, Fe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  <a:r>
              <a:rPr lang="cs-CZ" dirty="0"/>
              <a:t>, MoS</a:t>
            </a:r>
            <a:r>
              <a:rPr lang="cs-CZ" baseline="-25000" dirty="0"/>
              <a:t>2</a:t>
            </a:r>
            <a:r>
              <a:rPr lang="cs-CZ" dirty="0"/>
              <a:t>, Co</a:t>
            </a:r>
            <a:r>
              <a:rPr lang="cs-CZ" baseline="-25000" dirty="0"/>
              <a:t>3</a:t>
            </a:r>
            <a:r>
              <a:rPr lang="cs-CZ" dirty="0"/>
              <a:t>O4, WO</a:t>
            </a:r>
            <a:r>
              <a:rPr lang="cs-CZ" baseline="-25000" dirty="0"/>
              <a:t>3</a:t>
            </a:r>
            <a:r>
              <a:rPr lang="cs-CZ" dirty="0"/>
              <a:t>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Ternární</a:t>
            </a:r>
            <a:r>
              <a:rPr lang="en-US" dirty="0" smtClean="0"/>
              <a:t>. </a:t>
            </a:r>
            <a:r>
              <a:rPr lang="en-US" dirty="0" err="1" smtClean="0"/>
              <a:t>ZnSn</a:t>
            </a:r>
            <a:r>
              <a:rPr lang="en-US" dirty="0" smtClean="0"/>
              <a:t>(N,P)</a:t>
            </a:r>
            <a:r>
              <a:rPr lang="en-US" baseline="-25000" dirty="0" smtClean="0"/>
              <a:t>2</a:t>
            </a:r>
            <a:r>
              <a:rPr lang="en-US" dirty="0" smtClean="0"/>
              <a:t>, Cu</a:t>
            </a:r>
            <a:r>
              <a:rPr lang="en-US" baseline="-25000" dirty="0" smtClean="0"/>
              <a:t>2</a:t>
            </a:r>
            <a:r>
              <a:rPr lang="en-US" dirty="0" smtClean="0"/>
              <a:t>SnS</a:t>
            </a:r>
            <a:r>
              <a:rPr lang="en-US" baseline="-25000" dirty="0" smtClean="0"/>
              <a:t>3</a:t>
            </a:r>
            <a:r>
              <a:rPr lang="en-US" dirty="0" smtClean="0"/>
              <a:t>, Cu</a:t>
            </a:r>
            <a:r>
              <a:rPr lang="en-US" baseline="-25000" dirty="0" smtClean="0"/>
              <a:t>4</a:t>
            </a:r>
            <a:r>
              <a:rPr lang="en-US" dirty="0" smtClean="0"/>
              <a:t>SnS</a:t>
            </a:r>
            <a:r>
              <a:rPr lang="en-US" baseline="-25000" dirty="0" smtClean="0"/>
              <a:t>4</a:t>
            </a:r>
            <a:r>
              <a:rPr lang="en-US" dirty="0" smtClean="0"/>
              <a:t>, Fe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dirty="0" err="1" smtClean="0"/>
              <a:t>Si,Ge</a:t>
            </a:r>
            <a:r>
              <a:rPr lang="en-US" dirty="0" smtClean="0"/>
              <a:t>)S</a:t>
            </a:r>
            <a:r>
              <a:rPr lang="en-US" baseline="-25000" dirty="0" smtClean="0"/>
              <a:t>4</a:t>
            </a:r>
            <a:r>
              <a:rPr lang="en-US" dirty="0" smtClean="0"/>
              <a:t>,</a:t>
            </a:r>
            <a:endParaRPr lang="en-US" dirty="0"/>
          </a:p>
        </p:txBody>
      </p:sp>
      <p:grpSp>
        <p:nvGrpSpPr>
          <p:cNvPr id="8" name="Skupina 7"/>
          <p:cNvGrpSpPr/>
          <p:nvPr/>
        </p:nvGrpSpPr>
        <p:grpSpPr>
          <a:xfrm>
            <a:off x="269000" y="1759922"/>
            <a:ext cx="8794136" cy="1547247"/>
            <a:chOff x="242360" y="2035061"/>
            <a:chExt cx="8794136" cy="1547247"/>
          </a:xfrm>
        </p:grpSpPr>
        <p:sp>
          <p:nvSpPr>
            <p:cNvPr id="3" name="Obdélník 2"/>
            <p:cNvSpPr/>
            <p:nvPr/>
          </p:nvSpPr>
          <p:spPr>
            <a:xfrm>
              <a:off x="269001" y="2035061"/>
              <a:ext cx="80648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 Konverze sluneční energie na elektrickou       -       </a:t>
              </a:r>
              <a:r>
                <a:rPr lang="en-US" b="1" dirty="0" err="1" smtClean="0"/>
                <a:t>Grätzel</a:t>
              </a:r>
              <a:r>
                <a:rPr lang="en-US" b="1" dirty="0" smtClean="0"/>
                <a:t> Cells</a:t>
              </a:r>
              <a:endParaRPr lang="en-US" dirty="0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242360" y="2412379"/>
              <a:ext cx="74713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  Konverze </a:t>
              </a:r>
              <a:r>
                <a:rPr lang="cs-CZ" b="1" dirty="0"/>
                <a:t>sluneční energie na </a:t>
              </a:r>
              <a:r>
                <a:rPr lang="cs-CZ" b="1" dirty="0" smtClean="0"/>
                <a:t> palivo       </a:t>
              </a:r>
              <a:r>
                <a:rPr lang="en-US" b="1" dirty="0" smtClean="0"/>
                <a:t>-       </a:t>
              </a:r>
              <a:r>
                <a:rPr lang="cs-CZ" b="1" dirty="0" smtClean="0"/>
                <a:t>          </a:t>
              </a:r>
              <a:r>
                <a:rPr lang="en-US" b="1" dirty="0" smtClean="0"/>
                <a:t>Water splitting</a:t>
              </a:r>
              <a:endParaRPr lang="en-US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242361" y="3212976"/>
              <a:ext cx="8712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00FF"/>
                  </a:solidFill>
                </a:rPr>
                <a:t>  Samočistící nátěry                                   -       samočistící povrchy budov, místností apod.</a:t>
              </a:r>
              <a:endParaRPr lang="en-US" b="1" dirty="0">
                <a:solidFill>
                  <a:srgbClr val="FF00FF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51520" y="2780928"/>
              <a:ext cx="8784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00FF"/>
                  </a:solidFill>
                </a:rPr>
                <a:t>  Čištění vzduchu a vody                             -       Ekologické nátěry</a:t>
              </a:r>
              <a:r>
                <a:rPr lang="en-US" b="1" dirty="0" smtClean="0">
                  <a:solidFill>
                    <a:srgbClr val="FF00FF"/>
                  </a:solidFill>
                </a:rPr>
                <a:t> (</a:t>
              </a:r>
              <a:r>
                <a:rPr lang="cs-CZ" b="1" dirty="0" smtClean="0">
                  <a:solidFill>
                    <a:srgbClr val="FF00FF"/>
                  </a:solidFill>
                </a:rPr>
                <a:t>odstranění </a:t>
              </a:r>
              <a:r>
                <a:rPr lang="en-US" b="1" dirty="0" smtClean="0">
                  <a:solidFill>
                    <a:srgbClr val="FF00FF"/>
                  </a:solidFill>
                </a:rPr>
                <a:t>NO</a:t>
              </a:r>
              <a:r>
                <a:rPr lang="en-US" b="1" baseline="-25000" dirty="0" smtClean="0">
                  <a:solidFill>
                    <a:srgbClr val="FF00FF"/>
                  </a:solidFill>
                </a:rPr>
                <a:t>x </a:t>
              </a:r>
              <a:r>
                <a:rPr lang="en-US" b="1" dirty="0" smtClean="0">
                  <a:solidFill>
                    <a:srgbClr val="FF00FF"/>
                  </a:solidFill>
                </a:rPr>
                <a:t>a VOC )</a:t>
              </a:r>
              <a:endParaRPr lang="en-US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265235" y="47667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Nejdůležitější aplikace fotokatalýzy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2739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6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r>
              <a:rPr lang="cs-CZ" altLang="cs-CZ" dirty="0" smtClean="0">
                <a:solidFill>
                  <a:schemeClr val="accent6">
                    <a:lumMod val="75000"/>
                  </a:schemeClr>
                </a:solidFill>
              </a:rPr>
              <a:t>Proč</a:t>
            </a:r>
            <a:r>
              <a:rPr lang="en-US" altLang="cs-CZ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cs-CZ" sz="3200" kern="0" dirty="0"/>
              <a:t>TiO</a:t>
            </a:r>
            <a:r>
              <a:rPr lang="en-US" altLang="cs-CZ" sz="3200" kern="0" baseline="-25000" dirty="0"/>
              <a:t>2</a:t>
            </a:r>
            <a:r>
              <a:rPr lang="en-US" altLang="cs-CZ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484784"/>
            <a:ext cx="8229600" cy="4608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en-US" altLang="cs-CZ" dirty="0">
                <a:solidFill>
                  <a:srgbClr val="FF0000"/>
                </a:solidFill>
              </a:rPr>
              <a:t>TiO</a:t>
            </a:r>
            <a:r>
              <a:rPr lang="en-US" altLang="cs-CZ" baseline="-25000" dirty="0">
                <a:solidFill>
                  <a:srgbClr val="FF0000"/>
                </a:solidFill>
              </a:rPr>
              <a:t>2 </a:t>
            </a:r>
            <a:r>
              <a:rPr lang="cs-CZ" altLang="cs-CZ" dirty="0" smtClean="0">
                <a:solidFill>
                  <a:srgbClr val="FF0000"/>
                </a:solidFill>
              </a:rPr>
              <a:t>je chemicky stálý</a:t>
            </a:r>
            <a:endParaRPr lang="en-US" altLang="cs-CZ" dirty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altLang="cs-CZ" dirty="0">
                <a:solidFill>
                  <a:srgbClr val="FF0000"/>
                </a:solidFill>
              </a:rPr>
              <a:t>TiO</a:t>
            </a:r>
            <a:r>
              <a:rPr lang="en-US" altLang="cs-CZ" baseline="-25000" dirty="0">
                <a:solidFill>
                  <a:srgbClr val="FF0000"/>
                </a:solidFill>
              </a:rPr>
              <a:t>2</a:t>
            </a:r>
            <a:r>
              <a:rPr lang="en-US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je netoxický a bezpečný </a:t>
            </a:r>
            <a:endParaRPr lang="en-US" altLang="cs-CZ" dirty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altLang="cs-CZ" dirty="0">
                <a:solidFill>
                  <a:srgbClr val="FF0000"/>
                </a:solidFill>
              </a:rPr>
              <a:t>TiO</a:t>
            </a:r>
            <a:r>
              <a:rPr lang="en-US" altLang="cs-CZ" baseline="-25000" dirty="0">
                <a:solidFill>
                  <a:srgbClr val="FF0000"/>
                </a:solidFill>
              </a:rPr>
              <a:t>2</a:t>
            </a:r>
            <a:r>
              <a:rPr lang="en-US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je rozšířený v přírodě </a:t>
            </a:r>
            <a:r>
              <a:rPr lang="en-US" altLang="cs-CZ" dirty="0" smtClean="0">
                <a:solidFill>
                  <a:srgbClr val="FF0000"/>
                </a:solidFill>
              </a:rPr>
              <a:t>(</a:t>
            </a:r>
            <a:r>
              <a:rPr lang="cs-CZ" altLang="cs-CZ" dirty="0" smtClean="0">
                <a:solidFill>
                  <a:srgbClr val="FF0000"/>
                </a:solidFill>
              </a:rPr>
              <a:t>levný</a:t>
            </a:r>
            <a:r>
              <a:rPr lang="en-US" altLang="cs-CZ" dirty="0" smtClean="0">
                <a:solidFill>
                  <a:srgbClr val="FF0000"/>
                </a:solidFill>
              </a:rPr>
              <a:t>)</a:t>
            </a:r>
            <a:endParaRPr lang="en-US" altLang="cs-CZ" dirty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altLang="cs-CZ" dirty="0">
                <a:solidFill>
                  <a:srgbClr val="FF0000"/>
                </a:solidFill>
              </a:rPr>
              <a:t>TiO</a:t>
            </a:r>
            <a:r>
              <a:rPr lang="en-US" altLang="cs-CZ" baseline="-25000" dirty="0">
                <a:solidFill>
                  <a:srgbClr val="FF0000"/>
                </a:solidFill>
              </a:rPr>
              <a:t>2</a:t>
            </a:r>
            <a:r>
              <a:rPr lang="en-US" altLang="cs-CZ" dirty="0">
                <a:solidFill>
                  <a:srgbClr val="FF0000"/>
                </a:solidFill>
              </a:rPr>
              <a:t> </a:t>
            </a:r>
            <a:r>
              <a:rPr lang="en-US" altLang="cs-CZ" dirty="0" err="1" smtClean="0">
                <a:solidFill>
                  <a:srgbClr val="FF0000"/>
                </a:solidFill>
              </a:rPr>
              <a:t>nano</a:t>
            </a:r>
            <a:r>
              <a:rPr lang="cs-CZ" altLang="cs-CZ" dirty="0" smtClean="0">
                <a:solidFill>
                  <a:srgbClr val="FF0000"/>
                </a:solidFill>
              </a:rPr>
              <a:t>částice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vykazují vysokou fotoaktivitu</a:t>
            </a:r>
          </a:p>
          <a:p>
            <a:pPr marL="609600" indent="-609600">
              <a:buFontTx/>
              <a:buAutoNum type="arabicPeriod"/>
            </a:pPr>
            <a:r>
              <a:rPr lang="cs-CZ" altLang="cs-CZ" dirty="0" smtClean="0">
                <a:solidFill>
                  <a:srgbClr val="FF0000"/>
                </a:solidFill>
              </a:rPr>
              <a:t>Žádná </a:t>
            </a:r>
            <a:r>
              <a:rPr lang="cs-CZ" altLang="cs-CZ" dirty="0" err="1" smtClean="0">
                <a:solidFill>
                  <a:srgbClr val="FF0000"/>
                </a:solidFill>
              </a:rPr>
              <a:t>fotokoroze</a:t>
            </a:r>
            <a:endParaRPr lang="en-US" altLang="cs-CZ" dirty="0" smtClean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altLang="cs-CZ" dirty="0" smtClean="0">
                <a:solidFill>
                  <a:srgbClr val="FF0000"/>
                </a:solidFill>
              </a:rPr>
              <a:t>TiO</a:t>
            </a:r>
            <a:r>
              <a:rPr lang="en-US" altLang="cs-CZ" baseline="-25000" dirty="0" smtClean="0">
                <a:solidFill>
                  <a:srgbClr val="FF0000"/>
                </a:solidFill>
              </a:rPr>
              <a:t>2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en-US" altLang="cs-CZ" dirty="0" err="1" smtClean="0">
                <a:solidFill>
                  <a:srgbClr val="FF0000"/>
                </a:solidFill>
              </a:rPr>
              <a:t>nano</a:t>
            </a:r>
            <a:r>
              <a:rPr lang="cs-CZ" altLang="cs-CZ" dirty="0" smtClean="0">
                <a:solidFill>
                  <a:srgbClr val="FF0000"/>
                </a:solidFill>
              </a:rPr>
              <a:t>částice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se snadno připravují</a:t>
            </a:r>
          </a:p>
          <a:p>
            <a:pPr marL="609600" indent="-609600">
              <a:buFontTx/>
              <a:buAutoNum type="arabicPeriod"/>
            </a:pPr>
            <a:r>
              <a:rPr lang="cs-CZ" altLang="cs-CZ" dirty="0" smtClean="0">
                <a:solidFill>
                  <a:srgbClr val="FF0000"/>
                </a:solidFill>
              </a:rPr>
              <a:t>Je  snadná příprava vrstev</a:t>
            </a:r>
            <a:endParaRPr lang="en-US" altLang="cs-CZ" dirty="0" smtClean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endParaRPr lang="en-US" altLang="cs-CZ" dirty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endParaRPr lang="en-US" alt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1727</Words>
  <Application>Microsoft Office PowerPoint</Application>
  <PresentationFormat>Předvádění na obrazovce (4:3)</PresentationFormat>
  <Paragraphs>262</Paragraphs>
  <Slides>53</Slides>
  <Notes>28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5" baseType="lpstr">
      <vt:lpstr>Motiv systému Office</vt:lpstr>
      <vt:lpstr>Graf</vt:lpstr>
      <vt:lpstr>Prezentace aplikace PowerPoint</vt:lpstr>
      <vt:lpstr>Prezentace aplikace PowerPoint</vt:lpstr>
      <vt:lpstr>Prezentace aplikace PowerPoint</vt:lpstr>
      <vt:lpstr>Prezentace aplikace PowerPoint</vt:lpstr>
      <vt:lpstr> Co je to fotokatalýza? </vt:lpstr>
      <vt:lpstr>Výhody a problémy fotokatalýzy</vt:lpstr>
      <vt:lpstr>Prezentace aplikace PowerPoint</vt:lpstr>
      <vt:lpstr>Prezentace aplikace PowerPoint</vt:lpstr>
      <vt:lpstr>Proč TiO2?</vt:lpstr>
      <vt:lpstr>Fotokatalytické nátěry: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TA03010994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Measurements in real conditions-  L. 4th floor building</vt:lpstr>
      <vt:lpstr>Model experimentální místnosti TUL</vt:lpstr>
      <vt:lpstr>The experimental room at Liberec Technical University</vt:lpstr>
      <vt:lpstr>The experimental room at the Liberec Technical University</vt:lpstr>
      <vt:lpstr>Prezentace aplikace PowerPoint</vt:lpstr>
      <vt:lpstr>Prezentace aplikace PowerPoint</vt:lpstr>
      <vt:lpstr>Degradace organických látek</vt:lpstr>
      <vt:lpstr>Prezentace aplikace PowerPoint</vt:lpstr>
      <vt:lpstr>Microbial fallouts</vt:lpstr>
      <vt:lpstr>Prezentace aplikace PowerPoint</vt:lpstr>
      <vt:lpstr>Fallout results </vt:lpstr>
      <vt:lpstr>TA03020948</vt:lpstr>
      <vt:lpstr>Prezentace aplikace PowerPoint</vt:lpstr>
      <vt:lpstr>http://www.retap.cz/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Rozklad VOC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Šubrt</dc:creator>
  <cp:lastModifiedBy>Jan Šubrt</cp:lastModifiedBy>
  <cp:revision>64</cp:revision>
  <dcterms:created xsi:type="dcterms:W3CDTF">2014-12-12T12:47:58Z</dcterms:created>
  <dcterms:modified xsi:type="dcterms:W3CDTF">2016-03-16T13:08:24Z</dcterms:modified>
</cp:coreProperties>
</file>