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4" r:id="rId2"/>
    <p:sldId id="601" r:id="rId3"/>
    <p:sldId id="609" r:id="rId4"/>
    <p:sldId id="548" r:id="rId5"/>
    <p:sldId id="610" r:id="rId6"/>
    <p:sldId id="611" r:id="rId7"/>
    <p:sldId id="612" r:id="rId8"/>
    <p:sldId id="613" r:id="rId9"/>
    <p:sldId id="614" r:id="rId10"/>
    <p:sldId id="615" r:id="rId11"/>
    <p:sldId id="607" r:id="rId12"/>
    <p:sldId id="617" r:id="rId13"/>
    <p:sldId id="603" r:id="rId14"/>
    <p:sldId id="616" r:id="rId15"/>
    <p:sldId id="618" r:id="rId16"/>
    <p:sldId id="604" r:id="rId17"/>
    <p:sldId id="606" r:id="rId18"/>
    <p:sldId id="620" r:id="rId19"/>
    <p:sldId id="619" r:id="rId20"/>
    <p:sldId id="605" r:id="rId21"/>
    <p:sldId id="543" r:id="rId22"/>
  </p:sldIdLst>
  <p:sldSz cx="9144000" cy="6858000" type="screen4x3"/>
  <p:notesSz cx="6742113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 C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 C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 C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 C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 CE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 CE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 CE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 CE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 C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291"/>
    <a:srgbClr val="E00000"/>
    <a:srgbClr val="1C1C1C"/>
    <a:srgbClr val="FFFFFF"/>
    <a:srgbClr val="F8F8F8"/>
    <a:srgbClr val="CB161C"/>
    <a:srgbClr val="CC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3486" autoAdjust="0"/>
  </p:normalViewPr>
  <p:slideViewPr>
    <p:cSldViewPr snapToGrid="0">
      <p:cViewPr>
        <p:scale>
          <a:sx n="120" d="100"/>
          <a:sy n="120" d="100"/>
        </p:scale>
        <p:origin x="-1554" y="144"/>
      </p:cViewPr>
      <p:guideLst>
        <p:guide orient="horz" pos="3925"/>
        <p:guide pos="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1311" y="-58"/>
      </p:cViewPr>
      <p:guideLst>
        <p:guide orient="horz" pos="2391"/>
        <p:guide pos="28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3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9" tIns="0" rIns="18979" bIns="0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i="1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9" tIns="0" rIns="18979" bIns="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i="1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7713"/>
            <a:ext cx="4916488" cy="3687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89475"/>
            <a:ext cx="4941887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9" tIns="0" rIns="18979" bIns="0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i="1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9" tIns="0" rIns="18979" bIns="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i="1" u="none">
                <a:latin typeface="Arial" pitchFamily="34" charset="0"/>
              </a:defRPr>
            </a:lvl1pPr>
          </a:lstStyle>
          <a:p>
            <a:pPr>
              <a:defRPr/>
            </a:pPr>
            <a:fld id="{A713770B-1084-4716-87D3-024EC3534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81C34-1FBC-4EAF-B103-FAB4082FE044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1BB7286-8D79-4C6B-B869-52FE6565F7DF}" type="slidenum">
              <a:rPr lang="en-US" altLang="cs-CZ" sz="1000" smtClean="0"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cs-CZ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1BB7286-8D79-4C6B-B869-52FE6565F7DF}" type="slidenum">
              <a:rPr lang="en-US" altLang="cs-CZ" sz="1000" smtClean="0">
                <a:latin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cs-CZ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1BB7286-8D79-4C6B-B869-52FE6565F7DF}" type="slidenum">
              <a:rPr lang="en-US" altLang="cs-CZ" sz="1000" smtClean="0">
                <a:latin typeface="Arial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cs-CZ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1BB7286-8D79-4C6B-B869-52FE6565F7DF}" type="slidenum">
              <a:rPr lang="en-US" altLang="cs-CZ" sz="1000" smtClean="0">
                <a:latin typeface="Arial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cs-CZ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1BB7286-8D79-4C6B-B869-52FE6565F7DF}" type="slidenum">
              <a:rPr lang="en-US" altLang="cs-CZ" sz="1000" smtClean="0">
                <a:latin typeface="Arial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cs-CZ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1BB7286-8D79-4C6B-B869-52FE6565F7DF}" type="slidenum">
              <a:rPr lang="en-US" altLang="cs-CZ" sz="1000" smtClean="0">
                <a:latin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cs-CZ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1BB7286-8D79-4C6B-B869-52FE6565F7DF}" type="slidenum">
              <a:rPr lang="en-US" altLang="cs-CZ" sz="1000" smtClean="0">
                <a:latin typeface="Arial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cs-CZ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8192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E4114-F875-41A1-BD21-1BB37083A50C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893B1-05CA-4642-98E4-C43EF997286F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08431-873B-4F85-A65C-08C376E57EF0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ADBCB-C51F-4C54-BC24-F6323F3CFB36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20FB8-5D06-48F7-90CD-CF8C87B83EDD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424DD-1587-4C3C-8AE4-E76F4FA94A16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F4D26-277B-4A62-A9A1-2F1068455A2B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710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A87C6-FF7A-4902-B8AD-B623D98C9591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5325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C5BB7-3B89-4A69-ADE8-99F8BC80FF34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/>
        </p:spPr>
        <p:txBody>
          <a:bodyPr wrap="none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/>
            </a:pPr>
            <a:endParaRPr lang="cs-CZ">
              <a:latin typeface="Arial CE" pitchFamily="34" charset="-1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titulu.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cs-CZ"/>
              <a:t>Klepnutím lze upravit styl předlohy podtitulu.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1F51-8185-4D04-893C-E1E9D39ED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C2A5D-3DB1-4B0F-9B57-A622965AC9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66700"/>
            <a:ext cx="2076450" cy="58594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076950" cy="5859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5E279-B329-4C3C-9972-F029692CF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E87B-647F-43D7-B570-C38976AE8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5896C-54A7-4DC8-AB9B-97EF2B862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CC7CA-5AD9-4EEE-826C-B68D336AB8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D9B2-1318-4F48-9E26-43CA08950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5986D-C267-436C-A04F-8986A2E08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F1DCB-B901-4D6A-AC02-63AD1078E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D049-0D4E-430F-B8D1-490E4E157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BE92-0511-4502-89BA-08149EEE2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0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titulu.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u="none">
                <a:latin typeface="+mn-lt"/>
              </a:defRPr>
            </a:lvl1pPr>
          </a:lstStyle>
          <a:p>
            <a:pPr>
              <a:defRPr/>
            </a:pPr>
            <a:fld id="{5309BF38-BE19-4A37-850E-DD4E17FCA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83951-F251-41C0-89B6-17449868BB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363" name="Obdélník 6"/>
          <p:cNvSpPr>
            <a:spLocks noChangeArrowheads="1"/>
          </p:cNvSpPr>
          <p:nvPr/>
        </p:nvSpPr>
        <p:spPr bwMode="auto">
          <a:xfrm>
            <a:off x="0" y="6469063"/>
            <a:ext cx="9144000" cy="388937"/>
          </a:xfrm>
          <a:prstGeom prst="rect">
            <a:avLst/>
          </a:prstGeom>
          <a:solidFill>
            <a:srgbClr val="CB161C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cs-CZ"/>
          </a:p>
        </p:txBody>
      </p:sp>
      <p:sp>
        <p:nvSpPr>
          <p:cNvPr id="15364" name="Obdélník 8"/>
          <p:cNvSpPr>
            <a:spLocks noChangeArrowheads="1"/>
          </p:cNvSpPr>
          <p:nvPr/>
        </p:nvSpPr>
        <p:spPr bwMode="auto">
          <a:xfrm>
            <a:off x="0" y="862013"/>
            <a:ext cx="9144000" cy="5334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15365" name="TextovéPole 2"/>
          <p:cNvSpPr txBox="1">
            <a:spLocks noChangeArrowheads="1"/>
          </p:cNvSpPr>
          <p:nvPr/>
        </p:nvSpPr>
        <p:spPr bwMode="auto">
          <a:xfrm>
            <a:off x="595222" y="832085"/>
            <a:ext cx="8477341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cs-CZ" sz="2400" u="none" dirty="0" smtClean="0">
                <a:solidFill>
                  <a:schemeClr val="bg2"/>
                </a:solidFill>
                <a:latin typeface="Arial Unicode MS"/>
                <a:ea typeface="Arial Unicode MS"/>
                <a:cs typeface="Arial Unicode MS"/>
              </a:rPr>
              <a:t>Nové </a:t>
            </a:r>
            <a:r>
              <a:rPr lang="cs-CZ" sz="2400" u="none" dirty="0">
                <a:solidFill>
                  <a:schemeClr val="bg2"/>
                </a:solidFill>
                <a:latin typeface="Arial Unicode MS"/>
                <a:ea typeface="Arial Unicode MS"/>
                <a:cs typeface="Arial Unicode MS"/>
              </a:rPr>
              <a:t>trendy </a:t>
            </a:r>
            <a:r>
              <a:rPr lang="cs-CZ" sz="2400" u="none" dirty="0" smtClean="0">
                <a:solidFill>
                  <a:schemeClr val="bg2"/>
                </a:solidFill>
                <a:latin typeface="Arial Unicode MS"/>
                <a:ea typeface="Arial Unicode MS"/>
                <a:cs typeface="Arial Unicode MS"/>
              </a:rPr>
              <a:t>ve spalování </a:t>
            </a:r>
            <a:r>
              <a:rPr lang="cs-CZ" sz="2400" u="none" dirty="0" err="1" smtClean="0">
                <a:solidFill>
                  <a:schemeClr val="bg2"/>
                </a:solidFill>
                <a:latin typeface="Arial Unicode MS"/>
                <a:ea typeface="Arial Unicode MS"/>
                <a:cs typeface="Arial Unicode MS"/>
              </a:rPr>
              <a:t>nízkoemisních</a:t>
            </a:r>
            <a:r>
              <a:rPr lang="cs-CZ" sz="2400" u="none" dirty="0" smtClean="0">
                <a:solidFill>
                  <a:schemeClr val="bg2"/>
                </a:solidFill>
                <a:latin typeface="Arial Unicode MS"/>
                <a:ea typeface="Arial Unicode MS"/>
                <a:cs typeface="Arial Unicode MS"/>
              </a:rPr>
              <a:t> plynových hořáků</a:t>
            </a:r>
          </a:p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cs-CZ" u="none" dirty="0">
              <a:solidFill>
                <a:schemeClr val="bg2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1705" y="5693434"/>
            <a:ext cx="545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Ing. Karel 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Pléha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Obdélník 3"/>
          <p:cNvSpPr>
            <a:spLocks noChangeArrowheads="1"/>
          </p:cNvSpPr>
          <p:nvPr/>
        </p:nvSpPr>
        <p:spPr bwMode="auto">
          <a:xfrm>
            <a:off x="4763" y="466725"/>
            <a:ext cx="9144000" cy="6324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6C3C6-76DC-426E-8690-B07609635124}" type="slidenum">
              <a:rPr lang="en-US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pPr>
                <a:defRPr/>
              </a:pPr>
              <a:t>10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2227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52228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pic>
        <p:nvPicPr>
          <p:cNvPr id="52229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ovéPole 10"/>
          <p:cNvSpPr txBox="1">
            <a:spLocks noChangeArrowheads="1"/>
          </p:cNvSpPr>
          <p:nvPr/>
        </p:nvSpPr>
        <p:spPr bwMode="auto">
          <a:xfrm>
            <a:off x="3322638" y="-88900"/>
            <a:ext cx="5768975" cy="6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cs-CZ" sz="3200" u="none" dirty="0" smtClean="0">
                <a:solidFill>
                  <a:srgbClr val="F8F8F8"/>
                </a:solidFill>
                <a:latin typeface="Arial Unicode MS"/>
                <a:ea typeface="Arial Unicode MS"/>
                <a:cs typeface="Arial Unicode MS"/>
              </a:rPr>
              <a:t>Výkonové hořáky</a:t>
            </a:r>
            <a:endParaRPr lang="en-US" sz="3200" u="none" dirty="0">
              <a:solidFill>
                <a:srgbClr val="F8F8F8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2231" name="TextovéPole 8"/>
          <p:cNvSpPr txBox="1">
            <a:spLocks noChangeArrowheads="1"/>
          </p:cNvSpPr>
          <p:nvPr/>
        </p:nvSpPr>
        <p:spPr bwMode="auto">
          <a:xfrm>
            <a:off x="334963" y="641350"/>
            <a:ext cx="8566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/>
              <a:buNone/>
            </a:pP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Reference: 	</a:t>
            </a:r>
            <a:r>
              <a:rPr lang="cs-CZ" sz="2000" u="none" dirty="0" err="1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Ignition</a:t>
            </a:r>
            <a:r>
              <a:rPr lang="cs-CZ" sz="2000" u="none" dirty="0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Burners</a:t>
            </a:r>
            <a:endParaRPr lang="cs-CZ" sz="2000" u="none" dirty="0">
              <a:solidFill>
                <a:srgbClr val="E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Location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Veolia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,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Hong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Kong</a:t>
            </a: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Output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	22 MW x 6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pcs</a:t>
            </a:r>
            <a:endParaRPr lang="cs-CZ" sz="20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Year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	</a:t>
            </a:r>
            <a:r>
              <a:rPr lang="cs-CZ" sz="20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2013</a:t>
            </a:r>
            <a:endParaRPr lang="cs-CZ" sz="20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52232" name="Picture 9" descr="Fotografie08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3" y="2311400"/>
            <a:ext cx="455771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0" descr="Fotografie08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5363" y="2311400"/>
            <a:ext cx="41973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 altLang="cs-CZ"/>
          </a:p>
        </p:txBody>
      </p:sp>
      <p:sp>
        <p:nvSpPr>
          <p:cNvPr id="9219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cs-CZ" sz="2800" b="1" u="none" dirty="0">
              <a:solidFill>
                <a:schemeClr val="bg2"/>
              </a:solidFill>
            </a:endParaRPr>
          </a:p>
        </p:txBody>
      </p:sp>
      <p:pic>
        <p:nvPicPr>
          <p:cNvPr id="922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87779"/>
            <a:ext cx="8899613" cy="598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64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3600" dirty="0" smtClean="0">
                <a:solidFill>
                  <a:srgbClr val="000000"/>
                </a:solidFill>
                <a:latin typeface="Arial" charset="0"/>
                <a:ea typeface="Arial Unicode MS"/>
                <a:cs typeface="Arial" charset="0"/>
              </a:rPr>
              <a:t> </a:t>
            </a:r>
            <a:r>
              <a:rPr lang="cs-CZ" sz="2400" b="1" u="sng" kern="12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Organizace podílející na řešení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B162E-1BA0-4768-9AF4-077AA2EC65D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2" name="Skupina 4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0" y="0"/>
            <a:chExt cx="9144000" cy="534154"/>
          </a:xfrm>
        </p:grpSpPr>
        <p:sp>
          <p:nvSpPr>
            <p:cNvPr id="19461" name="Obdélník 8"/>
            <p:cNvSpPr>
              <a:spLocks noChangeArrowheads="1"/>
            </p:cNvSpPr>
            <p:nvPr/>
          </p:nvSpPr>
          <p:spPr bwMode="auto">
            <a:xfrm>
              <a:off x="0" y="0"/>
              <a:ext cx="2468563" cy="533400"/>
            </a:xfrm>
            <a:prstGeom prst="rect">
              <a:avLst/>
            </a:prstGeom>
            <a:solidFill>
              <a:srgbClr val="CC303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/>
                <a:buChar char="u"/>
              </a:pPr>
              <a:endParaRPr lang="en-US"/>
            </a:p>
          </p:txBody>
        </p:sp>
        <p:sp>
          <p:nvSpPr>
            <p:cNvPr id="19462" name="Obdélník 9"/>
            <p:cNvSpPr>
              <a:spLocks noChangeArrowheads="1"/>
            </p:cNvSpPr>
            <p:nvPr/>
          </p:nvSpPr>
          <p:spPr bwMode="auto">
            <a:xfrm>
              <a:off x="2460625" y="0"/>
              <a:ext cx="6683375" cy="533400"/>
            </a:xfrm>
            <a:prstGeom prst="rect">
              <a:avLst/>
            </a:prstGeom>
            <a:solidFill>
              <a:srgbClr val="00529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/>
                <a:buChar char="u"/>
              </a:pPr>
              <a:endParaRPr lang="en-US"/>
            </a:p>
          </p:txBody>
        </p:sp>
        <p:pic>
          <p:nvPicPr>
            <p:cNvPr id="19463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900" y="38100"/>
              <a:ext cx="2295525" cy="41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Obdélník 8"/>
            <p:cNvSpPr>
              <a:spLocks noChangeArrowheads="1"/>
            </p:cNvSpPr>
            <p:nvPr/>
          </p:nvSpPr>
          <p:spPr bwMode="auto">
            <a:xfrm>
              <a:off x="6675437" y="0"/>
              <a:ext cx="2468563" cy="533400"/>
            </a:xfrm>
            <a:prstGeom prst="rect">
              <a:avLst/>
            </a:prstGeom>
            <a:solidFill>
              <a:srgbClr val="CC303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/>
                <a:buNone/>
              </a:pPr>
              <a:r>
                <a:rPr lang="cs-CZ" sz="1400" u="none">
                  <a:solidFill>
                    <a:srgbClr val="FFFFFF"/>
                  </a:solidFill>
                  <a:latin typeface="Arial" charset="0"/>
                  <a:ea typeface="Arial Unicode MS"/>
                  <a:cs typeface="Arial" charset="0"/>
                </a:rPr>
                <a:t>Vysoké učení technické v Brně</a:t>
              </a:r>
              <a:endParaRPr lang="en-US" sz="1400" u="none">
                <a:solidFill>
                  <a:srgbClr val="FFFFFF"/>
                </a:solidFill>
                <a:latin typeface="Arial" charset="0"/>
                <a:ea typeface="Arial Unicode MS"/>
                <a:cs typeface="Arial" charset="0"/>
              </a:endParaRPr>
            </a:p>
          </p:txBody>
        </p:sp>
        <p:pic>
          <p:nvPicPr>
            <p:cNvPr id="19465" name="Picture 2" descr="C:\Documents and Settings\Slichtova\Plocha\fsi_c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4073" y="0"/>
              <a:ext cx="890809" cy="534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0" name="Obrázek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96" y="1381477"/>
            <a:ext cx="8291512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 altLang="cs-CZ"/>
          </a:p>
        </p:txBody>
      </p:sp>
      <p:sp>
        <p:nvSpPr>
          <p:cNvPr id="9219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cs-CZ" sz="2800" b="1" u="none" dirty="0">
              <a:solidFill>
                <a:schemeClr val="bg2"/>
              </a:solidFill>
            </a:endParaRPr>
          </a:p>
        </p:txBody>
      </p:sp>
      <p:pic>
        <p:nvPicPr>
          <p:cNvPr id="922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356261" y="803351"/>
            <a:ext cx="84908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 typeface="Monotype Sorts"/>
              <a:buNone/>
            </a:pPr>
            <a:r>
              <a:rPr lang="cs-CZ" sz="24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Hořáky </a:t>
            </a:r>
            <a:r>
              <a:rPr lang="cs-CZ" sz="2400" b="1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Low</a:t>
            </a:r>
            <a:r>
              <a:rPr lang="cs-CZ" sz="24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Nox</a:t>
            </a:r>
          </a:p>
          <a:p>
            <a:pPr>
              <a:lnSpc>
                <a:spcPct val="150000"/>
              </a:lnSpc>
              <a:buFont typeface="Monotype Sorts"/>
              <a:buNone/>
            </a:pPr>
            <a:endParaRPr lang="cs-CZ" sz="2400" dirty="0" smtClean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buFont typeface="Monotype Sorts"/>
              <a:buNone/>
            </a:pP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buFont typeface="Monotype Sorts"/>
              <a:buNone/>
            </a:pP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89" y="1957513"/>
            <a:ext cx="50800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latin typeface="Arial" charset="0"/>
                <a:ea typeface="Arial Unicode MS"/>
                <a:cs typeface="Arial" charset="0"/>
              </a:rPr>
              <a:t> </a:t>
            </a:r>
            <a:r>
              <a:rPr lang="cs-CZ" sz="2400" b="1" u="sng" kern="12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Odborný koncept projektu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9AC36-1911-43B4-A5A3-DF9887885CE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2" name="Skupina 5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0" y="0"/>
            <a:chExt cx="9144000" cy="534154"/>
          </a:xfrm>
        </p:grpSpPr>
        <p:sp>
          <p:nvSpPr>
            <p:cNvPr id="27653" name="Obdélník 8"/>
            <p:cNvSpPr>
              <a:spLocks noChangeArrowheads="1"/>
            </p:cNvSpPr>
            <p:nvPr/>
          </p:nvSpPr>
          <p:spPr bwMode="auto">
            <a:xfrm>
              <a:off x="0" y="0"/>
              <a:ext cx="2468563" cy="533400"/>
            </a:xfrm>
            <a:prstGeom prst="rect">
              <a:avLst/>
            </a:prstGeom>
            <a:solidFill>
              <a:srgbClr val="CC303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/>
                <a:buChar char="u"/>
              </a:pPr>
              <a:endParaRPr lang="en-US"/>
            </a:p>
          </p:txBody>
        </p:sp>
        <p:sp>
          <p:nvSpPr>
            <p:cNvPr id="27654" name="Obdélník 9"/>
            <p:cNvSpPr>
              <a:spLocks noChangeArrowheads="1"/>
            </p:cNvSpPr>
            <p:nvPr/>
          </p:nvSpPr>
          <p:spPr bwMode="auto">
            <a:xfrm>
              <a:off x="2460625" y="0"/>
              <a:ext cx="6683375" cy="533400"/>
            </a:xfrm>
            <a:prstGeom prst="rect">
              <a:avLst/>
            </a:prstGeom>
            <a:solidFill>
              <a:srgbClr val="00529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/>
                <a:buChar char="u"/>
              </a:pPr>
              <a:endParaRPr lang="en-US"/>
            </a:p>
          </p:txBody>
        </p:sp>
        <p:pic>
          <p:nvPicPr>
            <p:cNvPr id="27655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900" y="38100"/>
              <a:ext cx="2295525" cy="41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Obdélník 8"/>
            <p:cNvSpPr>
              <a:spLocks noChangeArrowheads="1"/>
            </p:cNvSpPr>
            <p:nvPr/>
          </p:nvSpPr>
          <p:spPr bwMode="auto">
            <a:xfrm>
              <a:off x="6675437" y="0"/>
              <a:ext cx="2468563" cy="533400"/>
            </a:xfrm>
            <a:prstGeom prst="rect">
              <a:avLst/>
            </a:prstGeom>
            <a:solidFill>
              <a:srgbClr val="CC303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/>
                <a:buNone/>
              </a:pPr>
              <a:r>
                <a:rPr lang="cs-CZ" sz="1400" u="none">
                  <a:solidFill>
                    <a:srgbClr val="FFFFFF"/>
                  </a:solidFill>
                  <a:latin typeface="Arial" charset="0"/>
                  <a:ea typeface="Arial Unicode MS"/>
                  <a:cs typeface="Arial" charset="0"/>
                </a:rPr>
                <a:t>Vysoké učení technické v Brně</a:t>
              </a:r>
              <a:endParaRPr lang="en-US" sz="1400" u="none">
                <a:solidFill>
                  <a:srgbClr val="FFFFFF"/>
                </a:solidFill>
                <a:latin typeface="Arial" charset="0"/>
                <a:ea typeface="Arial Unicode MS"/>
                <a:cs typeface="Arial" charset="0"/>
              </a:endParaRPr>
            </a:p>
          </p:txBody>
        </p:sp>
        <p:pic>
          <p:nvPicPr>
            <p:cNvPr id="27657" name="Picture 2" descr="C:\Documents and Settings\Slichtova\Plocha\fsi_c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4073" y="0"/>
              <a:ext cx="890809" cy="534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2" name="Obrázek 5"/>
          <p:cNvPicPr>
            <a:picLocks noChangeAspect="1"/>
          </p:cNvPicPr>
          <p:nvPr/>
        </p:nvPicPr>
        <p:blipFill>
          <a:blip r:embed="rId4"/>
          <a:srcRect l="-2251" t="7703" r="7973" b="5553"/>
          <a:stretch>
            <a:fillRect/>
          </a:stretch>
        </p:blipFill>
        <p:spPr bwMode="auto">
          <a:xfrm>
            <a:off x="225425" y="1638300"/>
            <a:ext cx="862171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0000"/>
                </a:solidFill>
                <a:latin typeface="Arial" charset="0"/>
                <a:ea typeface="Arial Unicode MS"/>
                <a:cs typeface="Arial" charset="0"/>
              </a:rPr>
              <a:t> </a:t>
            </a:r>
            <a:r>
              <a:rPr lang="cs-CZ" sz="2400" b="1" u="sng" kern="12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Základní 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08975" cy="4800600"/>
          </a:xfrm>
        </p:spPr>
        <p:txBody>
          <a:bodyPr/>
          <a:lstStyle/>
          <a:p>
            <a:pPr marL="0" indent="0">
              <a:buClr>
                <a:srgbClr val="005291"/>
              </a:buClr>
              <a:buFont typeface="Monotype Sorts" pitchFamily="2" charset="2"/>
              <a:buNone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Prototypy plynových hořáků o výkonu 1,5 - 4,5 - 16 MW</a:t>
            </a: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5291"/>
              </a:buClr>
              <a:buFont typeface="Monotype Sorts" pitchFamily="2" charset="2"/>
              <a:buNone/>
              <a:defRPr/>
            </a:pP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Vyrobené 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odzkoušené prototypy hořáků 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1,5 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MW, 4,5 MW a 16 MW</a:t>
            </a: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Emise 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-75 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mg/Nm3 při 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standardním provozu</a:t>
            </a: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Emise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- 60 mg/Nm3 při zkušebním provozu 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 výrazným podílem seřízení</a:t>
            </a: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mise 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 - cca 3 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mg/Nm3</a:t>
            </a: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Přebytek spalovacího vzduchu 1,05</a:t>
            </a: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Délka plamene 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Průměr plamene 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0,6 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Regulační rozsah 1:8</a:t>
            </a: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Hoření stabilní v celém regulačním rozsahu</a:t>
            </a:r>
          </a:p>
          <a:p>
            <a:pPr marL="0" indent="0">
              <a:buClr>
                <a:srgbClr val="005291"/>
              </a:buClr>
              <a:buFont typeface="Monotype Sorts" pitchFamily="2" charset="2"/>
              <a:buNone/>
              <a:defRPr/>
            </a:pP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5291"/>
              </a:buClr>
              <a:buFont typeface="Monotype Sorts" pitchFamily="2" charset="2"/>
              <a:buChar char="u"/>
              <a:defRPr/>
            </a:pP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5291"/>
              </a:buClr>
              <a:buFont typeface="Monotype Sorts" pitchFamily="2" charset="2"/>
              <a:buNone/>
              <a:defRPr/>
            </a:pP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5291"/>
              </a:buClr>
              <a:buFont typeface="Monotype Sorts" pitchFamily="2" charset="2"/>
              <a:buNone/>
              <a:defRPr/>
            </a:pPr>
            <a:endParaRPr lang="cs-CZ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854B48-5823-4FB1-AF7E-B57C0FC9C5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" name="Skupina 5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0" y="0"/>
            <a:chExt cx="9144000" cy="534154"/>
          </a:xfrm>
        </p:grpSpPr>
        <p:sp>
          <p:nvSpPr>
            <p:cNvPr id="28677" name="Obdélník 8"/>
            <p:cNvSpPr>
              <a:spLocks noChangeArrowheads="1"/>
            </p:cNvSpPr>
            <p:nvPr/>
          </p:nvSpPr>
          <p:spPr bwMode="auto">
            <a:xfrm>
              <a:off x="0" y="0"/>
              <a:ext cx="2468563" cy="533400"/>
            </a:xfrm>
            <a:prstGeom prst="rect">
              <a:avLst/>
            </a:prstGeom>
            <a:solidFill>
              <a:srgbClr val="CC303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/>
                <a:buChar char="u"/>
              </a:pPr>
              <a:endParaRPr lang="en-US"/>
            </a:p>
          </p:txBody>
        </p:sp>
        <p:sp>
          <p:nvSpPr>
            <p:cNvPr id="28678" name="Obdélník 9"/>
            <p:cNvSpPr>
              <a:spLocks noChangeArrowheads="1"/>
            </p:cNvSpPr>
            <p:nvPr/>
          </p:nvSpPr>
          <p:spPr bwMode="auto">
            <a:xfrm>
              <a:off x="2460625" y="0"/>
              <a:ext cx="6683375" cy="533400"/>
            </a:xfrm>
            <a:prstGeom prst="rect">
              <a:avLst/>
            </a:prstGeom>
            <a:solidFill>
              <a:srgbClr val="00529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/>
                <a:buChar char="u"/>
              </a:pPr>
              <a:endParaRPr lang="en-US"/>
            </a:p>
          </p:txBody>
        </p:sp>
        <p:pic>
          <p:nvPicPr>
            <p:cNvPr id="28679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900" y="38100"/>
              <a:ext cx="2295525" cy="41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Obdélník 8"/>
            <p:cNvSpPr>
              <a:spLocks noChangeArrowheads="1"/>
            </p:cNvSpPr>
            <p:nvPr/>
          </p:nvSpPr>
          <p:spPr bwMode="auto">
            <a:xfrm>
              <a:off x="6675437" y="0"/>
              <a:ext cx="2468563" cy="533400"/>
            </a:xfrm>
            <a:prstGeom prst="rect">
              <a:avLst/>
            </a:prstGeom>
            <a:solidFill>
              <a:srgbClr val="CC303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/>
                <a:buNone/>
              </a:pPr>
              <a:r>
                <a:rPr lang="cs-CZ" sz="1400" u="none">
                  <a:solidFill>
                    <a:srgbClr val="FFFFFF"/>
                  </a:solidFill>
                  <a:latin typeface="Arial" charset="0"/>
                  <a:ea typeface="Arial Unicode MS"/>
                  <a:cs typeface="Arial" charset="0"/>
                </a:rPr>
                <a:t>Vysoké učení technické v Brně</a:t>
              </a:r>
              <a:endParaRPr lang="en-US" sz="1400" u="none">
                <a:solidFill>
                  <a:srgbClr val="FFFFFF"/>
                </a:solidFill>
                <a:latin typeface="Arial" charset="0"/>
                <a:ea typeface="Arial Unicode MS"/>
                <a:cs typeface="Arial" charset="0"/>
              </a:endParaRPr>
            </a:p>
          </p:txBody>
        </p:sp>
        <p:pic>
          <p:nvPicPr>
            <p:cNvPr id="28681" name="Picture 2" descr="C:\Documents and Settings\Slichtova\Plocha\fsi_c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4073" y="0"/>
              <a:ext cx="890809" cy="534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 altLang="cs-CZ"/>
          </a:p>
        </p:txBody>
      </p:sp>
      <p:sp>
        <p:nvSpPr>
          <p:cNvPr id="9219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cs-CZ" sz="2800" b="1" u="none" dirty="0">
              <a:solidFill>
                <a:schemeClr val="bg2"/>
              </a:solidFill>
            </a:endParaRPr>
          </a:p>
        </p:txBody>
      </p:sp>
      <p:pic>
        <p:nvPicPr>
          <p:cNvPr id="922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356261" y="803351"/>
            <a:ext cx="84908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 typeface="Monotype Sorts"/>
              <a:buNone/>
            </a:pPr>
            <a:r>
              <a:rPr lang="cs-CZ" sz="24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Hořák Ultra </a:t>
            </a:r>
            <a:r>
              <a:rPr lang="cs-CZ" sz="2400" b="1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Low</a:t>
            </a:r>
            <a:r>
              <a:rPr lang="cs-CZ" sz="24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Nox – 20 MW</a:t>
            </a:r>
          </a:p>
          <a:p>
            <a:pPr>
              <a:lnSpc>
                <a:spcPct val="150000"/>
              </a:lnSpc>
              <a:buFont typeface="Monotype Sorts"/>
              <a:buNone/>
            </a:pPr>
            <a:endParaRPr lang="cs-CZ" sz="2400" dirty="0" smtClean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buFont typeface="Monotype Sorts"/>
              <a:buNone/>
            </a:pP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buFont typeface="Monotype Sorts"/>
              <a:buNone/>
            </a:pP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75" y="1558512"/>
            <a:ext cx="6299776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8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 altLang="cs-CZ"/>
          </a:p>
        </p:txBody>
      </p:sp>
      <p:sp>
        <p:nvSpPr>
          <p:cNvPr id="9219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cs-CZ" sz="2800" b="1" u="none" dirty="0">
              <a:solidFill>
                <a:schemeClr val="bg2"/>
              </a:solidFill>
            </a:endParaRPr>
          </a:p>
        </p:txBody>
      </p:sp>
      <p:pic>
        <p:nvPicPr>
          <p:cNvPr id="922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356261" y="803351"/>
            <a:ext cx="849085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cs-CZ" sz="24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Teplárna </a:t>
            </a:r>
            <a:r>
              <a:rPr lang="cs-CZ" sz="24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Liberec</a:t>
            </a:r>
            <a:r>
              <a:rPr lang="cs-CZ" sz="24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– snížení emisí Nox instalací ULN hořáku</a:t>
            </a:r>
          </a:p>
          <a:p>
            <a:pPr>
              <a:lnSpc>
                <a:spcPct val="150000"/>
              </a:lnSpc>
              <a:buFont typeface="Monotype Sorts"/>
              <a:buNone/>
            </a:pPr>
            <a:endParaRPr lang="cs-CZ" sz="24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r>
              <a:rPr lang="cs-CZ" sz="2000" u="none" dirty="0" smtClean="0">
                <a:solidFill>
                  <a:srgbClr val="000000"/>
                </a:solidFill>
              </a:rPr>
              <a:t>- Kotel OKP 16 (ČKD Dukla – Tatra Kolín) - 1986</a:t>
            </a:r>
          </a:p>
          <a:p>
            <a:endParaRPr lang="cs-CZ" sz="2000" u="none" dirty="0" smtClean="0">
              <a:solidFill>
                <a:srgbClr val="000000"/>
              </a:solidFill>
            </a:endParaRPr>
          </a:p>
          <a:p>
            <a:r>
              <a:rPr lang="cs-CZ" sz="2000" u="none" dirty="0" smtClean="0">
                <a:solidFill>
                  <a:srgbClr val="000000"/>
                </a:solidFill>
              </a:rPr>
              <a:t>- Starý hořák provozován </a:t>
            </a:r>
          </a:p>
          <a:p>
            <a:r>
              <a:rPr lang="cs-CZ" sz="2000" u="none" dirty="0" smtClean="0">
                <a:solidFill>
                  <a:srgbClr val="000000"/>
                </a:solidFill>
              </a:rPr>
              <a:t>	na emisích Nox 160 mg/m3</a:t>
            </a:r>
          </a:p>
          <a:p>
            <a:endParaRPr lang="cs-CZ" sz="2000" u="none" dirty="0" smtClean="0">
              <a:solidFill>
                <a:srgbClr val="000000"/>
              </a:solidFill>
            </a:endParaRPr>
          </a:p>
          <a:p>
            <a:endParaRPr lang="cs-CZ" sz="2000" u="none" dirty="0" smtClean="0">
              <a:solidFill>
                <a:srgbClr val="000000"/>
              </a:solidFill>
            </a:endParaRPr>
          </a:p>
          <a:p>
            <a:r>
              <a:rPr lang="cs-CZ" sz="2000" u="none" dirty="0" smtClean="0">
                <a:solidFill>
                  <a:srgbClr val="000000"/>
                </a:solidFill>
              </a:rPr>
              <a:t>- Nový Ultra </a:t>
            </a:r>
            <a:r>
              <a:rPr lang="cs-CZ" sz="2000" u="none" dirty="0" err="1" smtClean="0">
                <a:solidFill>
                  <a:srgbClr val="000000"/>
                </a:solidFill>
              </a:rPr>
              <a:t>Low</a:t>
            </a:r>
            <a:r>
              <a:rPr lang="cs-CZ" sz="2000" u="none" dirty="0" smtClean="0">
                <a:solidFill>
                  <a:srgbClr val="000000"/>
                </a:solidFill>
              </a:rPr>
              <a:t> Nox hořák bez úprav		</a:t>
            </a:r>
          </a:p>
          <a:p>
            <a:r>
              <a:rPr lang="cs-CZ" sz="2000" u="none" dirty="0" smtClean="0">
                <a:solidFill>
                  <a:srgbClr val="000000"/>
                </a:solidFill>
              </a:rPr>
              <a:t>	kotle do 70 mg/m3</a:t>
            </a:r>
          </a:p>
          <a:p>
            <a:endParaRPr lang="cs-CZ" sz="2000" u="none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Monotype Sorts"/>
              <a:buNone/>
            </a:pPr>
            <a:endParaRPr lang="cs-CZ" sz="2400" dirty="0" smtClean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  <a:buFont typeface="Monotype Sorts"/>
              <a:buNone/>
            </a:pPr>
            <a:endParaRPr lang="cs-CZ" sz="2400" dirty="0" smtClean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buFont typeface="Monotype Sorts"/>
              <a:buNone/>
            </a:pP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buFont typeface="Monotype Sorts"/>
              <a:buNone/>
            </a:pP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8" name="Obrázek 7" descr="DSC_356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0929" y="1463041"/>
            <a:ext cx="2636479" cy="468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 altLang="cs-CZ"/>
          </a:p>
        </p:txBody>
      </p:sp>
      <p:sp>
        <p:nvSpPr>
          <p:cNvPr id="9219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cs-CZ" sz="2800" b="1" u="none" dirty="0">
              <a:solidFill>
                <a:schemeClr val="bg2"/>
              </a:solidFill>
            </a:endParaRPr>
          </a:p>
        </p:txBody>
      </p:sp>
      <p:pic>
        <p:nvPicPr>
          <p:cNvPr id="922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356261" y="803351"/>
            <a:ext cx="8490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 typeface="Monotype Sorts"/>
              <a:buNone/>
            </a:pPr>
            <a:r>
              <a:rPr lang="cs-CZ" sz="24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Teplárna Liberec – Starý hořák 160 </a:t>
            </a:r>
            <a:r>
              <a:rPr lang="cs-CZ" sz="2400" b="1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mg/m3</a:t>
            </a:r>
            <a:endParaRPr lang="cs-CZ" sz="24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endParaRPr lang="cs-CZ" sz="2000" u="none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/>
          <a:srcRect l="29622" t="14590" r="29674" b="3520"/>
          <a:stretch/>
        </p:blipFill>
        <p:spPr bwMode="auto">
          <a:xfrm>
            <a:off x="2038748" y="1359673"/>
            <a:ext cx="4680103" cy="52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31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 altLang="cs-CZ"/>
          </a:p>
        </p:txBody>
      </p:sp>
      <p:sp>
        <p:nvSpPr>
          <p:cNvPr id="9219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cs-CZ" sz="2800" b="1" u="none" dirty="0">
              <a:solidFill>
                <a:schemeClr val="bg2"/>
              </a:solidFill>
            </a:endParaRPr>
          </a:p>
        </p:txBody>
      </p:sp>
      <p:pic>
        <p:nvPicPr>
          <p:cNvPr id="922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356261" y="803351"/>
            <a:ext cx="8490856" cy="58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cs-CZ" sz="24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Teplárna Liberec – Nový hořák do 70 </a:t>
            </a:r>
            <a:r>
              <a:rPr lang="cs-CZ" sz="2400" b="1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mg/m3</a:t>
            </a:r>
            <a:endParaRPr lang="cs-CZ" sz="24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rcRect l="29236" t="11343" r="29945" b="3738"/>
          <a:stretch/>
        </p:blipFill>
        <p:spPr bwMode="auto">
          <a:xfrm>
            <a:off x="2313071" y="1385883"/>
            <a:ext cx="3984364" cy="52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31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1DCB-B901-4D6A-AC02-63AD1078E0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4" y="0"/>
            <a:ext cx="84963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1027214" y="2452609"/>
            <a:ext cx="70183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Monotype Sorts"/>
              <a:buNone/>
            </a:pPr>
            <a:r>
              <a:rPr lang="cs-CZ" sz="24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JSME TRADIČNÍ ČESKÝ VÝROBCE NÍZKOEMISNÍCH HOŘÁKŮ S HISTRIÍ 50 LET.</a:t>
            </a: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540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 altLang="cs-CZ"/>
          </a:p>
        </p:txBody>
      </p:sp>
      <p:sp>
        <p:nvSpPr>
          <p:cNvPr id="9219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cs-CZ" sz="2800" b="1" u="none" dirty="0">
              <a:solidFill>
                <a:schemeClr val="bg2"/>
              </a:solidFill>
            </a:endParaRPr>
          </a:p>
        </p:txBody>
      </p:sp>
      <p:pic>
        <p:nvPicPr>
          <p:cNvPr id="922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356261" y="803351"/>
            <a:ext cx="84908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 typeface="Monotype Sorts"/>
              <a:buNone/>
            </a:pPr>
            <a:r>
              <a:rPr lang="cs-CZ" sz="24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Projekt  Mondi </a:t>
            </a:r>
            <a:r>
              <a:rPr lang="cs-CZ" sz="2400" b="1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Štětí</a:t>
            </a:r>
            <a:endParaRPr lang="cs-CZ" sz="2400" b="1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  <a:buFont typeface="Monotype Sorts"/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Plynofikace </a:t>
            </a:r>
            <a:r>
              <a:rPr lang="cs-CZ" sz="24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kotle </a:t>
            </a:r>
            <a:r>
              <a:rPr lang="cs-CZ" sz="24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K10 v areálu Energetiky Mondi</a:t>
            </a:r>
          </a:p>
          <a:p>
            <a:pPr>
              <a:lnSpc>
                <a:spcPct val="150000"/>
              </a:lnSpc>
              <a:buFont typeface="Monotype Sorts"/>
              <a:buNone/>
            </a:pPr>
            <a:endParaRPr lang="cs-CZ" sz="2400" dirty="0" smtClean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buFont typeface="Monotype Sorts"/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Výkon kotle je 18MW x 8 hořáků = 144 </a:t>
            </a:r>
            <a:r>
              <a:rPr lang="cs-CZ" sz="2400" dirty="0" err="1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MWt</a:t>
            </a:r>
            <a:endParaRPr lang="cs-CZ" sz="2400" dirty="0" smtClean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buFont typeface="Monotype Sorts"/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Garantované emise ZP do 100 mg/m3</a:t>
            </a:r>
          </a:p>
          <a:p>
            <a:pPr algn="ctr">
              <a:lnSpc>
                <a:spcPct val="150000"/>
              </a:lnSpc>
              <a:buFont typeface="Monotype Sorts"/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Interní cíl je dosáhnout výrazně nižší limit</a:t>
            </a:r>
          </a:p>
          <a:p>
            <a:pPr>
              <a:lnSpc>
                <a:spcPct val="150000"/>
              </a:lnSpc>
              <a:buFont typeface="Monotype Sorts"/>
              <a:buNone/>
            </a:pPr>
            <a:endParaRPr lang="cs-CZ" sz="2400" dirty="0" smtClean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buFont typeface="Monotype Sorts"/>
              <a:buNone/>
            </a:pP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buFont typeface="Monotype Sorts"/>
              <a:buNone/>
            </a:pP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126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74D79-BDB4-4852-BEFB-164481031AF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6513"/>
            <a:ext cx="9144000" cy="681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Obdélník 6"/>
          <p:cNvSpPr>
            <a:spLocks noChangeArrowheads="1"/>
          </p:cNvSpPr>
          <p:nvPr/>
        </p:nvSpPr>
        <p:spPr bwMode="auto">
          <a:xfrm>
            <a:off x="0" y="6469063"/>
            <a:ext cx="9144000" cy="388937"/>
          </a:xfrm>
          <a:prstGeom prst="rect">
            <a:avLst/>
          </a:prstGeom>
          <a:solidFill>
            <a:srgbClr val="CB161C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ázek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963" y="487363"/>
            <a:ext cx="714375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05FE0-6E70-4EE3-AA3F-0BACF5DA343C}" type="slidenum">
              <a:rPr lang="en-US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pPr>
                <a:defRPr/>
              </a:pPr>
              <a:t>3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411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17412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4102" name="TextovéPole 10"/>
          <p:cNvSpPr txBox="1">
            <a:spLocks noChangeArrowheads="1"/>
          </p:cNvSpPr>
          <p:nvPr/>
        </p:nvSpPr>
        <p:spPr bwMode="auto">
          <a:xfrm>
            <a:off x="4845050" y="-84138"/>
            <a:ext cx="4164013" cy="7015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 CE" pitchFamily="34" charset="-1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 CE" pitchFamily="34" charset="-1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 CE" pitchFamily="34" charset="-1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u"/>
              <a:defRPr sz="3600" u="sng">
                <a:solidFill>
                  <a:schemeClr val="tx1"/>
                </a:solidFill>
                <a:latin typeface="Arial CE" pitchFamily="34" charset="-1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u"/>
              <a:defRPr sz="3600" u="sng">
                <a:solidFill>
                  <a:schemeClr val="tx1"/>
                </a:solidFill>
                <a:latin typeface="Arial CE" pitchFamily="34" charset="-1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u"/>
              <a:defRPr sz="3600" u="sng">
                <a:solidFill>
                  <a:schemeClr val="tx1"/>
                </a:solidFill>
                <a:latin typeface="Arial CE" pitchFamily="34" charset="-1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u"/>
              <a:defRPr sz="3600" u="sng">
                <a:solidFill>
                  <a:schemeClr val="tx1"/>
                </a:solidFill>
                <a:latin typeface="Arial CE" pitchFamily="34" charset="-18"/>
              </a:defRPr>
            </a:lvl9pPr>
          </a:lstStyle>
          <a:p>
            <a:pPr algn="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cs-CZ" sz="3200" u="none" cap="all" dirty="0" smtClean="0">
                <a:solidFill>
                  <a:schemeClr val="bg2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Společnost</a:t>
            </a:r>
            <a:endParaRPr lang="en-US" sz="3200" u="none" cap="all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7414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" y="38100"/>
            <a:ext cx="22955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ovéPole 19"/>
          <p:cNvSpPr txBox="1"/>
          <p:nvPr/>
        </p:nvSpPr>
        <p:spPr>
          <a:xfrm>
            <a:off x="178219" y="693577"/>
            <a:ext cx="4297066" cy="44012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u="none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Address</a:t>
            </a:r>
            <a:r>
              <a:rPr lang="cs-CZ" sz="2000" u="none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	Průmyslová 162</a:t>
            </a:r>
          </a:p>
          <a:p>
            <a:pPr defTabSz="360000" fontAlgn="auto">
              <a:spcBef>
                <a:spcPts val="0"/>
              </a:spcBef>
              <a:spcAft>
                <a:spcPts val="0"/>
              </a:spcAft>
              <a:tabLst>
                <a:tab pos="360000" algn="l"/>
              </a:tabLst>
              <a:defRPr/>
            </a:pPr>
            <a:r>
              <a:rPr lang="cs-CZ" sz="2000" u="none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674 86 Třebíč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u="none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u="none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u="none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u="none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u="none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u="none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u="none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u="none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360000" fontAlgn="auto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sz="2000" u="none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GPS:		49°12'40.616"N </a:t>
            </a:r>
          </a:p>
          <a:p>
            <a:pPr defTabSz="360000" fontAlgn="auto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sz="2000" u="none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15°53'44.016"E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u="none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360000" fontAlgn="auto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sz="2000" u="none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ID:			277 36 814</a:t>
            </a:r>
          </a:p>
        </p:txBody>
      </p:sp>
      <p:pic>
        <p:nvPicPr>
          <p:cNvPr id="17418" name="Obrázek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150" y="4429125"/>
            <a:ext cx="6156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B1A6C-2A08-43EB-94BB-1A426219E660}" type="slidenum">
              <a:rPr lang="en-US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pPr>
                <a:defRPr/>
              </a:pPr>
              <a:t>4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7650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27651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pic>
        <p:nvPicPr>
          <p:cNvPr id="276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ovéPole 10"/>
          <p:cNvSpPr txBox="1">
            <a:spLocks noChangeArrowheads="1"/>
          </p:cNvSpPr>
          <p:nvPr/>
        </p:nvSpPr>
        <p:spPr bwMode="auto">
          <a:xfrm>
            <a:off x="5891213" y="-88900"/>
            <a:ext cx="3200400" cy="6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cs-CZ" sz="3200" u="none" dirty="0" smtClean="0">
                <a:solidFill>
                  <a:srgbClr val="F8F8F8"/>
                </a:solidFill>
                <a:latin typeface="Arial Unicode MS"/>
                <a:ea typeface="Arial Unicode MS"/>
                <a:cs typeface="Arial Unicode MS"/>
              </a:rPr>
              <a:t>Produkty</a:t>
            </a:r>
            <a:endParaRPr lang="en-US" sz="3200" u="none" dirty="0">
              <a:solidFill>
                <a:srgbClr val="F8F8F8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27655" name="Picture 27" descr="C:\Users\User\Desktop\pro Atlantic\3D kotel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375" y="2579688"/>
            <a:ext cx="2397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6" descr="C:\Users\User\Desktop\pro Atlantic\Kotel THS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750" y="4437063"/>
            <a:ext cx="23177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" descr="C:\Documents and Settings\Zdeněk\Dokumenty\Obrázky\Výkonový hořá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529" y="2757757"/>
            <a:ext cx="220503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Obrázek 13" descr="Olejový hořá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13" y="700088"/>
            <a:ext cx="228282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Obrázek 9" descr="fléra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0300" y="606425"/>
            <a:ext cx="9604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ovéPole 8"/>
          <p:cNvSpPr txBox="1">
            <a:spLocks noChangeArrowheads="1"/>
          </p:cNvSpPr>
          <p:nvPr/>
        </p:nvSpPr>
        <p:spPr bwMode="auto">
          <a:xfrm>
            <a:off x="2404094" y="854918"/>
            <a:ext cx="45100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Monotype Sorts"/>
              <a:buNone/>
            </a:pPr>
            <a:r>
              <a:rPr lang="cs-CZ" sz="24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Monoblokové hořáky</a:t>
            </a: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  <a:buFont typeface="Monotype Sorts"/>
              <a:buNone/>
            </a:pPr>
            <a:r>
              <a:rPr lang="cs-CZ" sz="24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Výkonové hořáky</a:t>
            </a: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</a:pPr>
            <a:r>
              <a:rPr lang="cs-CZ" sz="24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Procesní hořáky</a:t>
            </a:r>
          </a:p>
          <a:p>
            <a:pPr>
              <a:lnSpc>
                <a:spcPct val="150000"/>
              </a:lnSpc>
            </a:pPr>
            <a:r>
              <a:rPr lang="cs-CZ" sz="24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Rafinérské hořáky</a:t>
            </a: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  <a:buFont typeface="Monotype Sorts"/>
              <a:buNone/>
            </a:pPr>
            <a:r>
              <a:rPr lang="cs-CZ" sz="24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Průmyslové hořáky</a:t>
            </a: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  <a:buFont typeface="Monotype Sorts"/>
              <a:buNone/>
            </a:pPr>
            <a:r>
              <a:rPr lang="cs-CZ" sz="2400" u="none" dirty="0" err="1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Fléry</a:t>
            </a: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  <a:buFont typeface="Monotype Sorts"/>
              <a:buNone/>
            </a:pPr>
            <a:r>
              <a:rPr lang="cs-CZ" sz="24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Kotelny</a:t>
            </a: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  <a:buFont typeface="Monotype Sorts"/>
              <a:buNone/>
            </a:pPr>
            <a:r>
              <a:rPr lang="cs-CZ" sz="24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Kontejnerové kotelny</a:t>
            </a: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  <a:buFont typeface="Monotype Sorts"/>
              <a:buNone/>
            </a:pPr>
            <a:r>
              <a:rPr lang="cs-CZ" sz="24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Servis a prodej náhradních dílů</a:t>
            </a:r>
            <a:endParaRPr lang="cs-CZ" sz="24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1" y="4615131"/>
            <a:ext cx="2274737" cy="17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délník 3"/>
          <p:cNvSpPr>
            <a:spLocks noChangeArrowheads="1"/>
          </p:cNvSpPr>
          <p:nvPr/>
        </p:nvSpPr>
        <p:spPr bwMode="auto">
          <a:xfrm>
            <a:off x="4763" y="466725"/>
            <a:ext cx="9144000" cy="6324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B8D7D-9689-4307-ADA6-D401962BCA39}" type="slidenum">
              <a:rPr lang="en-US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pPr>
                <a:defRPr/>
              </a:pPr>
              <a:t>5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9699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29700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pic>
        <p:nvPicPr>
          <p:cNvPr id="2970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ovéPole 10"/>
          <p:cNvSpPr txBox="1">
            <a:spLocks noChangeArrowheads="1"/>
          </p:cNvSpPr>
          <p:nvPr/>
        </p:nvSpPr>
        <p:spPr bwMode="auto">
          <a:xfrm>
            <a:off x="4576763" y="-88900"/>
            <a:ext cx="4514850" cy="6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cs-CZ" sz="3200" u="none" dirty="0" smtClean="0">
                <a:solidFill>
                  <a:srgbClr val="F8F8F8"/>
                </a:solidFill>
                <a:latin typeface="Arial Unicode MS"/>
                <a:ea typeface="Arial Unicode MS"/>
                <a:cs typeface="Arial Unicode MS"/>
              </a:rPr>
              <a:t>Monoblokové hořáky</a:t>
            </a:r>
            <a:endParaRPr lang="en-US" sz="3200" u="none" dirty="0">
              <a:solidFill>
                <a:srgbClr val="F8F8F8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29703" name="Picture 47" descr="P603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63" y="3379788"/>
            <a:ext cx="400685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8" descr="P60300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3763" y="3379788"/>
            <a:ext cx="3836987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82588" y="668338"/>
          <a:ext cx="8403219" cy="2665600"/>
        </p:xfrm>
        <a:graphic>
          <a:graphicData uri="http://schemas.openxmlformats.org/drawingml/2006/table">
            <a:tbl>
              <a:tblPr/>
              <a:tblGrid>
                <a:gridCol w="8403219"/>
              </a:tblGrid>
              <a:tr h="3808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output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85 - 11 000 kW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808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gaseous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fuels, liquid fuels, combined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08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monoblock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= fan and other components comprise the burner body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808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low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emission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accesories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flue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gas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recirculation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08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control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system - equipped with oxygen (lambda) probe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808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compliance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with EN 676, EN 267 and other legislative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08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examination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by notified independent body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C512A-7022-481F-BFB4-12EC1AE4D6FB}" type="slidenum">
              <a:rPr lang="en-US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pPr>
                <a:defRPr/>
              </a:pPr>
              <a:t>6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3794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33795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pic>
        <p:nvPicPr>
          <p:cNvPr id="33796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ovéPole 10"/>
          <p:cNvSpPr txBox="1">
            <a:spLocks noChangeArrowheads="1"/>
          </p:cNvSpPr>
          <p:nvPr/>
        </p:nvSpPr>
        <p:spPr bwMode="auto">
          <a:xfrm>
            <a:off x="4576763" y="-88900"/>
            <a:ext cx="4514850" cy="6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cs-CZ" sz="3200" u="none" dirty="0" smtClean="0">
                <a:solidFill>
                  <a:srgbClr val="F8F8F8"/>
                </a:solidFill>
                <a:latin typeface="Arial Unicode MS"/>
                <a:ea typeface="Arial Unicode MS"/>
                <a:cs typeface="Arial Unicode MS"/>
              </a:rPr>
              <a:t>Výkonové hořáky</a:t>
            </a:r>
            <a:endParaRPr lang="en-US" sz="3200" u="none" dirty="0">
              <a:solidFill>
                <a:srgbClr val="F8F8F8"/>
              </a:solidFill>
              <a:latin typeface="Arial Unicode MS"/>
              <a:ea typeface="Arial Unicode MS"/>
              <a:cs typeface="Arial Unicode M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3825" y="603250"/>
          <a:ext cx="8828757" cy="2082480"/>
        </p:xfrm>
        <a:graphic>
          <a:graphicData uri="http://schemas.openxmlformats.org/drawingml/2006/table">
            <a:tbl>
              <a:tblPr/>
              <a:tblGrid>
                <a:gridCol w="8828757"/>
              </a:tblGrid>
              <a:tr h="450183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output 4 – 80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M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W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50183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gaseous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fuels, liquid fuels, combined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0183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use: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ignition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,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stabilization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,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special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purposes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731931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tailor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made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solutions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: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legal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standards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,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fuel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composition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,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combustion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air 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parameters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,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air </a:t>
                      </a:r>
                      <a:r>
                        <a:rPr lang="cs-CZ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flow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direction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, </a:t>
                      </a:r>
                      <a:r>
                        <a:rPr lang="cs-CZ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operating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conditions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lang="cs-CZ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etc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.)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33807" name="Obrázek 5"/>
          <p:cNvPicPr>
            <a:picLocks noChangeAspect="1"/>
          </p:cNvPicPr>
          <p:nvPr/>
        </p:nvPicPr>
        <p:blipFill>
          <a:blip r:embed="rId4" cstate="print"/>
          <a:srcRect l="5090" t="5309" r="1727"/>
          <a:stretch>
            <a:fillRect/>
          </a:stretch>
        </p:blipFill>
        <p:spPr bwMode="auto">
          <a:xfrm>
            <a:off x="95250" y="2760663"/>
            <a:ext cx="4935538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Obrázek 6"/>
          <p:cNvPicPr>
            <a:picLocks noChangeAspect="1"/>
          </p:cNvPicPr>
          <p:nvPr/>
        </p:nvPicPr>
        <p:blipFill>
          <a:blip r:embed="rId5" cstate="print"/>
          <a:srcRect l="7278" r="10994"/>
          <a:stretch>
            <a:fillRect/>
          </a:stretch>
        </p:blipFill>
        <p:spPr bwMode="auto">
          <a:xfrm>
            <a:off x="5022850" y="2760663"/>
            <a:ext cx="40100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BF9C-CBC0-4453-A938-E52B84EF0D33}" type="slidenum">
              <a:rPr lang="en-US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pPr>
                <a:defRPr/>
              </a:pPr>
              <a:t>7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5842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35843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pic>
        <p:nvPicPr>
          <p:cNvPr id="35844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ovéPole 10"/>
          <p:cNvSpPr txBox="1">
            <a:spLocks noChangeArrowheads="1"/>
          </p:cNvSpPr>
          <p:nvPr/>
        </p:nvSpPr>
        <p:spPr bwMode="auto">
          <a:xfrm>
            <a:off x="3322638" y="-88900"/>
            <a:ext cx="5768975" cy="70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cs-CZ" sz="3200" u="none" dirty="0" smtClean="0">
                <a:solidFill>
                  <a:srgbClr val="F8F8F8"/>
                </a:solidFill>
                <a:latin typeface="Arial Unicode MS"/>
                <a:ea typeface="Arial Unicode MS"/>
                <a:cs typeface="Arial Unicode MS"/>
              </a:rPr>
              <a:t>Procesní hořáky</a:t>
            </a:r>
            <a:endParaRPr lang="en-US" sz="3200" u="none" dirty="0">
              <a:solidFill>
                <a:srgbClr val="F8F8F8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5846" name="TextovéPole 8"/>
          <p:cNvSpPr txBox="1">
            <a:spLocks noChangeArrowheads="1"/>
          </p:cNvSpPr>
          <p:nvPr/>
        </p:nvSpPr>
        <p:spPr bwMode="auto">
          <a:xfrm>
            <a:off x="295275" y="647700"/>
            <a:ext cx="8564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/>
              <a:buNone/>
            </a:pP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Reference: 	48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pcs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process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combination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burnes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TMC 250 W.B.</a:t>
            </a:r>
            <a:endParaRPr lang="cs-CZ" sz="2000" u="none" dirty="0">
              <a:solidFill>
                <a:srgbClr val="E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Location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Iraq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–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North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Rafinery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,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Baiji</a:t>
            </a:r>
            <a:endParaRPr lang="cs-CZ" sz="20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Output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	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each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burner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app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. 3,5 MW</a:t>
            </a: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Year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	</a:t>
            </a:r>
            <a:r>
              <a:rPr lang="cs-CZ" sz="20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2015</a:t>
            </a:r>
            <a:endParaRPr lang="cs-CZ" sz="20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9175" y="2239963"/>
            <a:ext cx="558482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24088"/>
            <a:ext cx="3894138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9368F-C802-4D92-BB81-94C01AB11855}" type="slidenum">
              <a:rPr lang="en-US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pPr>
                <a:defRPr/>
              </a:pPr>
              <a:t>8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1746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31747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pic>
        <p:nvPicPr>
          <p:cNvPr id="3174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ovéPole 10"/>
          <p:cNvSpPr txBox="1">
            <a:spLocks noChangeArrowheads="1"/>
          </p:cNvSpPr>
          <p:nvPr/>
        </p:nvSpPr>
        <p:spPr bwMode="auto">
          <a:xfrm>
            <a:off x="4572000" y="-88900"/>
            <a:ext cx="4519613" cy="70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cs-CZ" sz="3200" u="none" dirty="0" smtClean="0">
                <a:solidFill>
                  <a:srgbClr val="F8F8F8"/>
                </a:solidFill>
                <a:latin typeface="Arial Unicode MS"/>
                <a:ea typeface="Arial Unicode MS"/>
                <a:cs typeface="Arial Unicode MS"/>
              </a:rPr>
              <a:t>Monoblokové hořáky</a:t>
            </a:r>
            <a:endParaRPr lang="en-US" sz="3200" u="none" dirty="0">
              <a:solidFill>
                <a:srgbClr val="F8F8F8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1750" name="TextovéPole 8"/>
          <p:cNvSpPr txBox="1">
            <a:spLocks noChangeArrowheads="1"/>
          </p:cNvSpPr>
          <p:nvPr/>
        </p:nvSpPr>
        <p:spPr bwMode="auto">
          <a:xfrm>
            <a:off x="295275" y="647700"/>
            <a:ext cx="8564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/>
              <a:buNone/>
            </a:pP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Reference: 	</a:t>
            </a:r>
            <a:r>
              <a:rPr lang="cs-CZ" sz="2000" u="none" dirty="0" err="1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Monoblock</a:t>
            </a:r>
            <a:r>
              <a:rPr lang="cs-CZ" sz="2000" u="none" dirty="0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Burners</a:t>
            </a:r>
            <a:r>
              <a:rPr lang="cs-CZ" sz="2000" u="none" dirty="0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 AKH-ME</a:t>
            </a: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Location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BIRSK,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Russian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Federation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)</a:t>
            </a: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Output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 		36 MW (9 MW x 4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pcs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), 3 MW - 1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pc</a:t>
            </a:r>
            <a:endParaRPr lang="cs-CZ" sz="20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Year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	</a:t>
            </a:r>
            <a:r>
              <a:rPr lang="cs-CZ" sz="20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2013</a:t>
            </a:r>
            <a:endParaRPr lang="cs-CZ" sz="20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31751" name="Picture 24" descr="IMG_59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2400300"/>
            <a:ext cx="455612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5" descr="IMG_59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338" y="2400300"/>
            <a:ext cx="44831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A8100D-5467-434A-AAB8-E72E1AAE24D0}" type="slidenum">
              <a:rPr lang="en-US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pPr>
                <a:defRPr/>
              </a:pPr>
              <a:t>9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6082" name="Obdélník 8"/>
          <p:cNvSpPr>
            <a:spLocks noChangeArrowheads="1"/>
          </p:cNvSpPr>
          <p:nvPr/>
        </p:nvSpPr>
        <p:spPr bwMode="auto">
          <a:xfrm>
            <a:off x="0" y="0"/>
            <a:ext cx="2468563" cy="533400"/>
          </a:xfrm>
          <a:prstGeom prst="rect">
            <a:avLst/>
          </a:prstGeom>
          <a:solidFill>
            <a:srgbClr val="CC303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sp>
        <p:nvSpPr>
          <p:cNvPr id="46083" name="Obdélník 9"/>
          <p:cNvSpPr>
            <a:spLocks noChangeArrowheads="1"/>
          </p:cNvSpPr>
          <p:nvPr/>
        </p:nvSpPr>
        <p:spPr bwMode="auto">
          <a:xfrm>
            <a:off x="2460625" y="0"/>
            <a:ext cx="6683375" cy="533400"/>
          </a:xfrm>
          <a:prstGeom prst="rect">
            <a:avLst/>
          </a:prstGeom>
          <a:solidFill>
            <a:srgbClr val="00529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/>
          </a:p>
        </p:txBody>
      </p:sp>
      <p:pic>
        <p:nvPicPr>
          <p:cNvPr id="46084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55563"/>
            <a:ext cx="229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ovéPole 10"/>
          <p:cNvSpPr txBox="1">
            <a:spLocks noChangeArrowheads="1"/>
          </p:cNvSpPr>
          <p:nvPr/>
        </p:nvSpPr>
        <p:spPr bwMode="auto">
          <a:xfrm>
            <a:off x="3322638" y="-88900"/>
            <a:ext cx="5768975" cy="6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cs-CZ" sz="3200" u="none" dirty="0" smtClean="0">
                <a:solidFill>
                  <a:srgbClr val="F8F8F8"/>
                </a:solidFill>
                <a:latin typeface="Arial Unicode MS"/>
                <a:ea typeface="Arial Unicode MS"/>
                <a:cs typeface="Arial Unicode MS"/>
              </a:rPr>
              <a:t>Výkonové hořáky</a:t>
            </a:r>
            <a:endParaRPr lang="en-US" sz="3200" u="none" dirty="0">
              <a:solidFill>
                <a:srgbClr val="F8F8F8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6086" name="TextovéPole 8"/>
          <p:cNvSpPr txBox="1">
            <a:spLocks noChangeArrowheads="1"/>
          </p:cNvSpPr>
          <p:nvPr/>
        </p:nvSpPr>
        <p:spPr bwMode="auto">
          <a:xfrm>
            <a:off x="334963" y="641350"/>
            <a:ext cx="8566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/>
              <a:buNone/>
            </a:pP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Reference: 	</a:t>
            </a:r>
            <a:r>
              <a:rPr lang="cs-CZ" sz="2000" u="none" dirty="0" err="1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Ignition</a:t>
            </a:r>
            <a:r>
              <a:rPr lang="cs-CZ" sz="2000" u="none" dirty="0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Gas</a:t>
            </a:r>
            <a:r>
              <a:rPr lang="cs-CZ" sz="2000" u="none" dirty="0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2000" u="none" dirty="0" err="1">
                <a:solidFill>
                  <a:srgbClr val="E00000"/>
                </a:solidFill>
                <a:latin typeface="Arial Unicode MS"/>
                <a:ea typeface="Arial Unicode MS"/>
                <a:cs typeface="Arial Unicode MS"/>
              </a:rPr>
              <a:t>Burners</a:t>
            </a:r>
            <a:endParaRPr lang="cs-CZ" sz="2000" u="none" dirty="0">
              <a:solidFill>
                <a:srgbClr val="E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Location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Oradea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,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Romania</a:t>
            </a:r>
            <a:endParaRPr lang="cs-CZ" sz="20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Output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	27 MW x 6 </a:t>
            </a: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pcs</a:t>
            </a:r>
            <a:endParaRPr lang="cs-CZ" sz="20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>
              <a:buFont typeface="Monotype Sorts"/>
              <a:buNone/>
            </a:pPr>
            <a:r>
              <a:rPr lang="cs-CZ" sz="2000" u="none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Year</a:t>
            </a:r>
            <a:r>
              <a:rPr lang="cs-CZ" sz="2000" u="none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:		</a:t>
            </a:r>
            <a:r>
              <a:rPr lang="cs-CZ" sz="2000" u="none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2014</a:t>
            </a:r>
            <a:endParaRPr lang="cs-CZ" sz="2000" u="none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46087" name="Picture 18" descr="DSC000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8" y="2371725"/>
            <a:ext cx="44545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9" descr="DSC000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6450" y="2371725"/>
            <a:ext cx="44577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ranní pruh">
  <a:themeElements>
    <a:clrScheme name="Postranní pruh 6">
      <a:dk1>
        <a:srgbClr val="FFFFFF"/>
      </a:dk1>
      <a:lt1>
        <a:srgbClr val="0033CC"/>
      </a:lt1>
      <a:dk2>
        <a:srgbClr val="0000FF"/>
      </a:dk2>
      <a:lt2>
        <a:srgbClr val="FFFF00"/>
      </a:lt2>
      <a:accent1>
        <a:srgbClr val="FF6633"/>
      </a:accent1>
      <a:accent2>
        <a:srgbClr val="FF00FF"/>
      </a:accent2>
      <a:accent3>
        <a:srgbClr val="AAAAFF"/>
      </a:accent3>
      <a:accent4>
        <a:srgbClr val="002AAE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Postranní pru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Monotype Sorts" pitchFamily="2" charset="2"/>
          <a:buChar char="u"/>
          <a:tabLst/>
          <a:defRPr kumimoji="0" lang="cs-CZ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Monotype Sorts" pitchFamily="2" charset="2"/>
          <a:buChar char="u"/>
          <a:tabLst/>
          <a:defRPr kumimoji="0" lang="cs-CZ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lnDef>
  </a:objectDefaults>
  <a:extraClrSchemeLst>
    <a:extraClrScheme>
      <a:clrScheme name="Postranní pruh 1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ranní pruh 2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ranní pruh 3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ranní pruh 4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ranní pruh 5">
        <a:dk1>
          <a:srgbClr val="FFFFFF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ranní pruh 6">
        <a:dk1>
          <a:srgbClr val="FFFFFF"/>
        </a:dk1>
        <a:lt1>
          <a:srgbClr val="0033CC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002AAE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Office\Šablony\matrice.pot</Template>
  <TotalTime>20492</TotalTime>
  <Words>384</Words>
  <Application>Microsoft Office PowerPoint</Application>
  <PresentationFormat>Předvádění na obrazovce (4:3)</PresentationFormat>
  <Paragraphs>138</Paragraphs>
  <Slides>21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Postranní pruh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Organizace podílející na řešení</vt:lpstr>
      <vt:lpstr>Prezentace aplikace PowerPoint</vt:lpstr>
      <vt:lpstr> Odborný koncept projektu</vt:lpstr>
      <vt:lpstr> Základní výsledky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MSF_presentation</dc:title>
  <dc:subject>Obhajoba diplomové práce</dc:subject>
  <dc:creator>Jan Němec</dc:creator>
  <cp:keywords>MSF</cp:keywords>
  <cp:lastModifiedBy>Slichtova Vendula</cp:lastModifiedBy>
  <cp:revision>1091</cp:revision>
  <cp:lastPrinted>2000-06-14T16:32:57Z</cp:lastPrinted>
  <dcterms:created xsi:type="dcterms:W3CDTF">1995-05-28T16:26:58Z</dcterms:created>
  <dcterms:modified xsi:type="dcterms:W3CDTF">2016-03-16T13:50:01Z</dcterms:modified>
</cp:coreProperties>
</file>