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1" r:id="rId15"/>
    <p:sldId id="270" r:id="rId16"/>
    <p:sldId id="26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1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ruska\SkyDrive\work\Zak&#225;zky\zevo\proudeni%20z%20achladicem\vypocet%20ros%20bo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0929223879777"/>
          <c:y val="2.8232345788354572E-2"/>
          <c:w val="0.84058300909003147"/>
          <c:h val="0.75514071877706779"/>
        </c:manualLayout>
      </c:layout>
      <c:scatterChart>
        <c:scatterStyle val="smoothMarker"/>
        <c:varyColors val="0"/>
        <c:ser>
          <c:idx val="3"/>
          <c:order val="0"/>
          <c:tx>
            <c:v>5% H2O</c:v>
          </c:tx>
          <c:spPr>
            <a:ln w="19050" cap="rnd">
              <a:solidFill>
                <a:schemeClr val="bg2">
                  <a:lumMod val="2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'koverze 0,5'!$AH$6:$AH$105</c:f>
              <c:numCache>
                <c:formatCode>General</c:formatCode>
                <c:ptCount val="1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</c:numCache>
            </c:numRef>
          </c:xVal>
          <c:yVal>
            <c:numRef>
              <c:f>'koverze 0,5'!$AC$6:$AC$105</c:f>
              <c:numCache>
                <c:formatCode>General</c:formatCode>
                <c:ptCount val="100"/>
                <c:pt idx="0">
                  <c:v>64.881955391138604</c:v>
                </c:pt>
                <c:pt idx="1">
                  <c:v>69.966648020409139</c:v>
                </c:pt>
                <c:pt idx="2">
                  <c:v>73.012543856901573</c:v>
                </c:pt>
                <c:pt idx="3">
                  <c:v>75.206645119941243</c:v>
                </c:pt>
                <c:pt idx="4">
                  <c:v>76.927771142062113</c:v>
                </c:pt>
                <c:pt idx="5">
                  <c:v>78.346709454418544</c:v>
                </c:pt>
                <c:pt idx="6">
                  <c:v>79.555409460301917</c:v>
                </c:pt>
                <c:pt idx="7">
                  <c:v>80.609172358968237</c:v>
                </c:pt>
                <c:pt idx="8">
                  <c:v>81.543897372022798</c:v>
                </c:pt>
                <c:pt idx="9">
                  <c:v>82.384232895670038</c:v>
                </c:pt>
                <c:pt idx="10">
                  <c:v>83.147846408935891</c:v>
                </c:pt>
                <c:pt idx="11">
                  <c:v>83.847840741629739</c:v>
                </c:pt>
                <c:pt idx="12">
                  <c:v>84.494206364841375</c:v>
                </c:pt>
                <c:pt idx="13">
                  <c:v>85.094737652482138</c:v>
                </c:pt>
                <c:pt idx="14">
                  <c:v>85.655634488653959</c:v>
                </c:pt>
                <c:pt idx="15">
                  <c:v>86.181910708150497</c:v>
                </c:pt>
                <c:pt idx="16">
                  <c:v>86.677679394834058</c:v>
                </c:pt>
                <c:pt idx="17">
                  <c:v>87.146357109067424</c:v>
                </c:pt>
                <c:pt idx="18">
                  <c:v>87.590813235271298</c:v>
                </c:pt>
                <c:pt idx="19">
                  <c:v>88.013481264948439</c:v>
                </c:pt>
                <c:pt idx="20">
                  <c:v>88.416443106419308</c:v>
                </c:pt>
                <c:pt idx="21">
                  <c:v>88.801493913493459</c:v>
                </c:pt>
                <c:pt idx="22">
                  <c:v>89.170192602712007</c:v>
                </c:pt>
                <c:pt idx="23">
                  <c:v>89.523901694702261</c:v>
                </c:pt>
                <c:pt idx="24">
                  <c:v>89.863819080558699</c:v>
                </c:pt>
                <c:pt idx="25">
                  <c:v>90.191003603104264</c:v>
                </c:pt>
                <c:pt idx="26">
                  <c:v>90.506395845797215</c:v>
                </c:pt>
                <c:pt idx="27">
                  <c:v>90.810835169065285</c:v>
                </c:pt>
                <c:pt idx="28">
                  <c:v>91.105073779608176</c:v>
                </c:pt>
                <c:pt idx="29">
                  <c:v>91.389788432657042</c:v>
                </c:pt>
                <c:pt idx="30">
                  <c:v>91.665590230121893</c:v>
                </c:pt>
                <c:pt idx="31">
                  <c:v>91.933032875167498</c:v>
                </c:pt>
                <c:pt idx="32">
                  <c:v>92.192619666482074</c:v>
                </c:pt>
                <c:pt idx="33">
                  <c:v>92.444809456600069</c:v>
                </c:pt>
                <c:pt idx="34">
                  <c:v>92.690021753341682</c:v>
                </c:pt>
                <c:pt idx="35">
                  <c:v>92.928641108304532</c:v>
                </c:pt>
                <c:pt idx="36">
                  <c:v>93.161020908874889</c:v>
                </c:pt>
                <c:pt idx="37">
                  <c:v>93.387486668598513</c:v>
                </c:pt>
                <c:pt idx="38">
                  <c:v>93.608338893595715</c:v>
                </c:pt>
                <c:pt idx="39">
                  <c:v>93.823855589010975</c:v>
                </c:pt>
                <c:pt idx="40">
                  <c:v>94.034294458484283</c:v>
                </c:pt>
                <c:pt idx="41">
                  <c:v>94.239894840741556</c:v>
                </c:pt>
                <c:pt idx="42">
                  <c:v>94.440879420177851</c:v>
                </c:pt>
                <c:pt idx="43">
                  <c:v>94.6374557424042</c:v>
                </c:pt>
                <c:pt idx="44">
                  <c:v>94.829817560883043</c:v>
                </c:pt>
                <c:pt idx="45">
                  <c:v>95.018146036781673</c:v>
                </c:pt>
                <c:pt idx="46">
                  <c:v>95.202610810857891</c:v>
                </c:pt>
                <c:pt idx="47">
                  <c:v>95.383370963435539</c:v>
                </c:pt>
                <c:pt idx="48">
                  <c:v>95.560575876223425</c:v>
                </c:pt>
                <c:pt idx="49">
                  <c:v>95.734366007795188</c:v>
                </c:pt>
                <c:pt idx="50">
                  <c:v>95.904873592920922</c:v>
                </c:pt>
                <c:pt idx="51">
                  <c:v>96.072223274562077</c:v>
                </c:pt>
                <c:pt idx="52">
                  <c:v>96.236532676173738</c:v>
                </c:pt>
                <c:pt idx="53">
                  <c:v>96.397912920963449</c:v>
                </c:pt>
                <c:pt idx="54">
                  <c:v>96.556469103907943</c:v>
                </c:pt>
                <c:pt idx="55">
                  <c:v>96.712300721598524</c:v>
                </c:pt>
                <c:pt idx="56">
                  <c:v>96.865502064364705</c:v>
                </c:pt>
                <c:pt idx="57">
                  <c:v>97.016162574584939</c:v>
                </c:pt>
                <c:pt idx="58">
                  <c:v>97.164367174628524</c:v>
                </c:pt>
                <c:pt idx="59">
                  <c:v>97.310196567470484</c:v>
                </c:pt>
                <c:pt idx="60">
                  <c:v>97.453727512670923</c:v>
                </c:pt>
                <c:pt idx="61">
                  <c:v>97.595033080105509</c:v>
                </c:pt>
                <c:pt idx="62">
                  <c:v>97.734182883568735</c:v>
                </c:pt>
                <c:pt idx="63">
                  <c:v>97.871243296138573</c:v>
                </c:pt>
                <c:pt idx="64">
                  <c:v>98.006277648986895</c:v>
                </c:pt>
                <c:pt idx="65">
                  <c:v>98.139346415142143</c:v>
                </c:pt>
                <c:pt idx="66">
                  <c:v>98.270507379552271</c:v>
                </c:pt>
                <c:pt idx="67">
                  <c:v>98.39981579665789</c:v>
                </c:pt>
                <c:pt idx="68">
                  <c:v>98.527324536560229</c:v>
                </c:pt>
                <c:pt idx="69">
                  <c:v>98.653084220764072</c:v>
                </c:pt>
                <c:pt idx="70">
                  <c:v>98.777143348375148</c:v>
                </c:pt>
                <c:pt idx="71">
                  <c:v>98.899548413547677</c:v>
                </c:pt>
                <c:pt idx="72">
                  <c:v>99.020344014901127</c:v>
                </c:pt>
                <c:pt idx="73">
                  <c:v>99.139572957557732</c:v>
                </c:pt>
                <c:pt idx="74">
                  <c:v>99.257276348390064</c:v>
                </c:pt>
                <c:pt idx="75">
                  <c:v>99.373493685015035</c:v>
                </c:pt>
                <c:pt idx="76">
                  <c:v>99.488262939021183</c:v>
                </c:pt>
                <c:pt idx="77">
                  <c:v>99.601620633872642</c:v>
                </c:pt>
                <c:pt idx="78">
                  <c:v>99.713601917893129</c:v>
                </c:pt>
                <c:pt idx="79">
                  <c:v>99.824240632700253</c:v>
                </c:pt>
                <c:pt idx="80">
                  <c:v>99.933569377425158</c:v>
                </c:pt>
                <c:pt idx="81">
                  <c:v>100.04161956902578</c:v>
                </c:pt>
                <c:pt idx="82">
                  <c:v>100.14842149897788</c:v>
                </c:pt>
                <c:pt idx="83">
                  <c:v>100.25400438659892</c:v>
                </c:pt>
                <c:pt idx="84">
                  <c:v>100.35839642924509</c:v>
                </c:pt>
                <c:pt idx="85">
                  <c:v>100.46162484959763</c:v>
                </c:pt>
                <c:pt idx="86">
                  <c:v>100.56371594024029</c:v>
                </c:pt>
                <c:pt idx="87">
                  <c:v>100.66469510571017</c:v>
                </c:pt>
                <c:pt idx="88">
                  <c:v>100.76458690219511</c:v>
                </c:pt>
                <c:pt idx="89">
                  <c:v>100.8634150750309</c:v>
                </c:pt>
                <c:pt idx="90">
                  <c:v>100.96120259414641</c:v>
                </c:pt>
                <c:pt idx="91">
                  <c:v>101.05797168758733</c:v>
                </c:pt>
                <c:pt idx="92">
                  <c:v>101.15374387324408</c:v>
                </c:pt>
                <c:pt idx="93">
                  <c:v>101.24853998889841</c:v>
                </c:pt>
                <c:pt idx="94">
                  <c:v>101.34238022069275</c:v>
                </c:pt>
                <c:pt idx="95">
                  <c:v>101.43528413012331</c:v>
                </c:pt>
                <c:pt idx="96">
                  <c:v>101.52727067964599</c:v>
                </c:pt>
                <c:pt idx="97">
                  <c:v>101.61835825698063</c:v>
                </c:pt>
                <c:pt idx="98">
                  <c:v>101.7085646981929</c:v>
                </c:pt>
                <c:pt idx="99">
                  <c:v>101.79790730962588</c:v>
                </c:pt>
              </c:numCache>
            </c:numRef>
          </c:yVal>
          <c:smooth val="1"/>
        </c:ser>
        <c:ser>
          <c:idx val="0"/>
          <c:order val="1"/>
          <c:tx>
            <c:v>10% H2O</c:v>
          </c:tx>
          <c:spPr>
            <a:ln w="19050" cap="rnd">
              <a:solidFill>
                <a:schemeClr val="accent1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'koverze 0,5'!$G$6:$G$105</c:f>
              <c:numCache>
                <c:formatCode>General</c:formatCode>
                <c:ptCount val="1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</c:numCache>
            </c:numRef>
          </c:xVal>
          <c:yVal>
            <c:numRef>
              <c:f>'koverze 0,5'!$B$6:$B$105</c:f>
              <c:numCache>
                <c:formatCode>General</c:formatCode>
                <c:ptCount val="100"/>
                <c:pt idx="0">
                  <c:v>73.558692593045691</c:v>
                </c:pt>
                <c:pt idx="1">
                  <c:v>78.541008236258051</c:v>
                </c:pt>
                <c:pt idx="2">
                  <c:v>81.522419939924134</c:v>
                </c:pt>
                <c:pt idx="3">
                  <c:v>83.668606601805948</c:v>
                </c:pt>
                <c:pt idx="4">
                  <c:v>85.351289719900194</c:v>
                </c:pt>
                <c:pt idx="5">
                  <c:v>86.737968444729631</c:v>
                </c:pt>
                <c:pt idx="6">
                  <c:v>87.918785177426855</c:v>
                </c:pt>
                <c:pt idx="7">
                  <c:v>88.947936305686426</c:v>
                </c:pt>
                <c:pt idx="8">
                  <c:v>89.860593904536586</c:v>
                </c:pt>
                <c:pt idx="9">
                  <c:v>90.680901156062362</c:v>
                </c:pt>
                <c:pt idx="10">
                  <c:v>91.426159622521368</c:v>
                </c:pt>
                <c:pt idx="11">
                  <c:v>92.109198227709783</c:v>
                </c:pt>
                <c:pt idx="12">
                  <c:v>92.739796844223008</c:v>
                </c:pt>
                <c:pt idx="13">
                  <c:v>93.325584285042737</c:v>
                </c:pt>
                <c:pt idx="14">
                  <c:v>93.872627818517799</c:v>
                </c:pt>
                <c:pt idx="15">
                  <c:v>94.38583333876096</c:v>
                </c:pt>
                <c:pt idx="16">
                  <c:v>94.869224848165913</c:v>
                </c:pt>
                <c:pt idx="17">
                  <c:v>95.326144495484641</c:v>
                </c:pt>
                <c:pt idx="18">
                  <c:v>95.759398841868631</c:v>
                </c:pt>
                <c:pt idx="19">
                  <c:v>96.171367835195781</c:v>
                </c:pt>
                <c:pt idx="20">
                  <c:v>96.564087361700103</c:v>
                </c:pt>
                <c:pt idx="21">
                  <c:v>96.939312716211816</c:v>
                </c:pt>
                <c:pt idx="22">
                  <c:v>97.298568055991211</c:v>
                </c:pt>
                <c:pt idx="23">
                  <c:v>97.64318539975136</c:v>
                </c:pt>
                <c:pt idx="24">
                  <c:v>97.974335719644557</c:v>
                </c:pt>
                <c:pt idx="25">
                  <c:v>98.293053977292061</c:v>
                </c:pt>
                <c:pt idx="26">
                  <c:v>98.600259467927231</c:v>
                </c:pt>
                <c:pt idx="27">
                  <c:v>98.896772490932278</c:v>
                </c:pt>
                <c:pt idx="28">
                  <c:v>99.183328116002656</c:v>
                </c:pt>
                <c:pt idx="29">
                  <c:v>99.46058763242803</c:v>
                </c:pt>
                <c:pt idx="30">
                  <c:v>99.72914813474523</c:v>
                </c:pt>
                <c:pt idx="31">
                  <c:v>99.989550597743801</c:v>
                </c:pt>
                <c:pt idx="32">
                  <c:v>100.24228671812619</c:v>
                </c:pt>
                <c:pt idx="33">
                  <c:v>100.48780474245189</c:v>
                </c:pt>
                <c:pt idx="34">
                  <c:v>100.72651445663871</c:v>
                </c:pt>
                <c:pt idx="35">
                  <c:v>100.95879147789924</c:v>
                </c:pt>
                <c:pt idx="36">
                  <c:v>101.18498096310407</c:v>
                </c:pt>
                <c:pt idx="37">
                  <c:v>101.40540082638574</c:v>
                </c:pt>
                <c:pt idx="38">
                  <c:v>101.62034454200796</c:v>
                </c:pt>
                <c:pt idx="39">
                  <c:v>101.8300835951157</c:v>
                </c:pt>
                <c:pt idx="40">
                  <c:v>102.03486963221661</c:v>
                </c:pt>
                <c:pt idx="41">
                  <c:v>102.23493635453821</c:v>
                </c:pt>
                <c:pt idx="42">
                  <c:v>102.43050119034092</c:v>
                </c:pt>
                <c:pt idx="43">
                  <c:v>102.62176677648375</c:v>
                </c:pt>
                <c:pt idx="44">
                  <c:v>102.80892227480427</c:v>
                </c:pt>
                <c:pt idx="45">
                  <c:v>102.99214454495888</c:v>
                </c:pt>
                <c:pt idx="46">
                  <c:v>103.17159919212844</c:v>
                </c:pt>
                <c:pt idx="47">
                  <c:v>103.34744150529605</c:v>
                </c:pt>
                <c:pt idx="48">
                  <c:v>103.51981729955008</c:v>
                </c:pt>
                <c:pt idx="49">
                  <c:v>103.68886367397096</c:v>
                </c:pt>
                <c:pt idx="50">
                  <c:v>103.85470969506781</c:v>
                </c:pt>
                <c:pt idx="51">
                  <c:v>104.01747701438359</c:v>
                </c:pt>
                <c:pt idx="52">
                  <c:v>104.17728042774462</c:v>
                </c:pt>
                <c:pt idx="53">
                  <c:v>104.33422838265568</c:v>
                </c:pt>
                <c:pt idx="54">
                  <c:v>104.48842343951418</c:v>
                </c:pt>
                <c:pt idx="55">
                  <c:v>104.63996269160299</c:v>
                </c:pt>
                <c:pt idx="56">
                  <c:v>104.78893814821083</c:v>
                </c:pt>
                <c:pt idx="57">
                  <c:v>104.93543708470349</c:v>
                </c:pt>
                <c:pt idx="58">
                  <c:v>105.07954236291317</c:v>
                </c:pt>
                <c:pt idx="59">
                  <c:v>105.22133272481898</c:v>
                </c:pt>
                <c:pt idx="60">
                  <c:v>105.36088306215134</c:v>
                </c:pt>
                <c:pt idx="61">
                  <c:v>105.49826466425321</c:v>
                </c:pt>
                <c:pt idx="62">
                  <c:v>105.63354544627038</c:v>
                </c:pt>
                <c:pt idx="63">
                  <c:v>105.76679015952055</c:v>
                </c:pt>
                <c:pt idx="64">
                  <c:v>105.89806058568479</c:v>
                </c:pt>
                <c:pt idx="65">
                  <c:v>106.02741571629497</c:v>
                </c:pt>
                <c:pt idx="66">
                  <c:v>106.15491191883535</c:v>
                </c:pt>
                <c:pt idx="67">
                  <c:v>106.28060309063989</c:v>
                </c:pt>
                <c:pt idx="68">
                  <c:v>106.4045408016471</c:v>
                </c:pt>
                <c:pt idx="69">
                  <c:v>106.52677442696762</c:v>
                </c:pt>
                <c:pt idx="70">
                  <c:v>106.64735127012699</c:v>
                </c:pt>
                <c:pt idx="71">
                  <c:v>106.76631667775996</c:v>
                </c:pt>
                <c:pt idx="72">
                  <c:v>106.88371414645849</c:v>
                </c:pt>
                <c:pt idx="73">
                  <c:v>106.99958542241171</c:v>
                </c:pt>
                <c:pt idx="74">
                  <c:v>107.11397059441197</c:v>
                </c:pt>
                <c:pt idx="75">
                  <c:v>107.22690818075267</c:v>
                </c:pt>
                <c:pt idx="76">
                  <c:v>107.33843521049283</c:v>
                </c:pt>
                <c:pt idx="77">
                  <c:v>107.44858729952136</c:v>
                </c:pt>
                <c:pt idx="78">
                  <c:v>107.55739872181641</c:v>
                </c:pt>
                <c:pt idx="79">
                  <c:v>107.66490247625984</c:v>
                </c:pt>
                <c:pt idx="80">
                  <c:v>107.77113034933569</c:v>
                </c:pt>
                <c:pt idx="81">
                  <c:v>107.87611297401349</c:v>
                </c:pt>
                <c:pt idx="82">
                  <c:v>107.97987988509283</c:v>
                </c:pt>
                <c:pt idx="83">
                  <c:v>108.0824595712607</c:v>
                </c:pt>
                <c:pt idx="84">
                  <c:v>108.18387952409375</c:v>
                </c:pt>
                <c:pt idx="85">
                  <c:v>108.28416628421905</c:v>
                </c:pt>
                <c:pt idx="86">
                  <c:v>108.38334548482851</c:v>
                </c:pt>
                <c:pt idx="87">
                  <c:v>108.48144189272699</c:v>
                </c:pt>
                <c:pt idx="88">
                  <c:v>108.57847944708038</c:v>
                </c:pt>
                <c:pt idx="89">
                  <c:v>108.6744812960178</c:v>
                </c:pt>
                <c:pt idx="90">
                  <c:v>108.76946983122701</c:v>
                </c:pt>
                <c:pt idx="91">
                  <c:v>108.86346672067634</c:v>
                </c:pt>
                <c:pt idx="92">
                  <c:v>108.95649293958121</c:v>
                </c:pt>
                <c:pt idx="93">
                  <c:v>109.04856879972976</c:v>
                </c:pt>
                <c:pt idx="94">
                  <c:v>109.13971397726846</c:v>
                </c:pt>
                <c:pt idx="95">
                  <c:v>109.22994753904618</c:v>
                </c:pt>
                <c:pt idx="96">
                  <c:v>109.31928796760383</c:v>
                </c:pt>
                <c:pt idx="97">
                  <c:v>109.40775318489347</c:v>
                </c:pt>
                <c:pt idx="98">
                  <c:v>109.49536057480367</c:v>
                </c:pt>
                <c:pt idx="99">
                  <c:v>109.58212700456158</c:v>
                </c:pt>
              </c:numCache>
            </c:numRef>
          </c:yVal>
          <c:smooth val="1"/>
        </c:ser>
        <c:ser>
          <c:idx val="1"/>
          <c:order val="2"/>
          <c:tx>
            <c:v>15% H2O</c:v>
          </c:tx>
          <c:spPr>
            <a:ln w="1905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'koverze 0,5'!$P$6:$P$105</c:f>
              <c:numCache>
                <c:formatCode>General</c:formatCode>
                <c:ptCount val="1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</c:numCache>
            </c:numRef>
          </c:xVal>
          <c:yVal>
            <c:numRef>
              <c:f>'koverze 0,5'!$K$6:$K$105</c:f>
              <c:numCache>
                <c:formatCode>General</c:formatCode>
                <c:ptCount val="100"/>
                <c:pt idx="0">
                  <c:v>78.843897712961166</c:v>
                </c:pt>
                <c:pt idx="1">
                  <c:v>83.758293708203098</c:v>
                </c:pt>
                <c:pt idx="2">
                  <c:v>86.697168815790121</c:v>
                </c:pt>
                <c:pt idx="3">
                  <c:v>88.811858325495621</c:v>
                </c:pt>
                <c:pt idx="4">
                  <c:v>90.469333487585629</c:v>
                </c:pt>
                <c:pt idx="5">
                  <c:v>91.834899807641364</c:v>
                </c:pt>
                <c:pt idx="6">
                  <c:v>92.997497145492503</c:v>
                </c:pt>
                <c:pt idx="7">
                  <c:v>94.010588053441325</c:v>
                </c:pt>
                <c:pt idx="8">
                  <c:v>94.908862390397701</c:v>
                </c:pt>
                <c:pt idx="9">
                  <c:v>95.716128754973852</c:v>
                </c:pt>
                <c:pt idx="10">
                  <c:v>96.449446664768402</c:v>
                </c:pt>
                <c:pt idx="11">
                  <c:v>97.121464052459032</c:v>
                </c:pt>
                <c:pt idx="12">
                  <c:v>97.741821763323344</c:v>
                </c:pt>
                <c:pt idx="13">
                  <c:v>98.318039408458901</c:v>
                </c:pt>
                <c:pt idx="14">
                  <c:v>98.856096853155634</c:v>
                </c:pt>
                <c:pt idx="15">
                  <c:v>99.360828902451942</c:v>
                </c:pt>
                <c:pt idx="16">
                  <c:v>99.836200929489223</c:v>
                </c:pt>
                <c:pt idx="17">
                  <c:v>100.28550613929843</c:v>
                </c:pt>
                <c:pt idx="18">
                  <c:v>100.71150979554682</c:v>
                </c:pt>
                <c:pt idx="19">
                  <c:v>101.11655666795832</c:v>
                </c:pt>
                <c:pt idx="20">
                  <c:v>101.5026524218593</c:v>
                </c:pt>
                <c:pt idx="21">
                  <c:v>101.87152619100806</c:v>
                </c:pt>
                <c:pt idx="22">
                  <c:v>102.22467932927901</c:v>
                </c:pt>
                <c:pt idx="23">
                  <c:v>102.56342385378309</c:v>
                </c:pt>
                <c:pt idx="24">
                  <c:v>102.88891309198948</c:v>
                </c:pt>
                <c:pt idx="25">
                  <c:v>103.20216635825261</c:v>
                </c:pt>
                <c:pt idx="26">
                  <c:v>103.50408900482154</c:v>
                </c:pt>
                <c:pt idx="27">
                  <c:v>103.7954888513849</c:v>
                </c:pt>
                <c:pt idx="28">
                  <c:v>104.07708975160068</c:v>
                </c:pt>
                <c:pt idx="29">
                  <c:v>104.34954287583895</c:v>
                </c:pt>
                <c:pt idx="30">
                  <c:v>104.61343615699724</c:v>
                </c:pt>
                <c:pt idx="31">
                  <c:v>104.86930224737432</c:v>
                </c:pt>
                <c:pt idx="32">
                  <c:v>105.11762525997034</c:v>
                </c:pt>
                <c:pt idx="33">
                  <c:v>105.35884651071746</c:v>
                </c:pt>
                <c:pt idx="34">
                  <c:v>105.59336943441139</c:v>
                </c:pt>
                <c:pt idx="35">
                  <c:v>105.82156381320976</c:v>
                </c:pt>
                <c:pt idx="36">
                  <c:v>106.04376943005167</c:v>
                </c:pt>
                <c:pt idx="37">
                  <c:v>106.26029923847909</c:v>
                </c:pt>
                <c:pt idx="38">
                  <c:v>106.47144212378953</c:v>
                </c:pt>
                <c:pt idx="39">
                  <c:v>106.67746531723105</c:v>
                </c:pt>
                <c:pt idx="40">
                  <c:v>106.87861651433855</c:v>
                </c:pt>
                <c:pt idx="41">
                  <c:v>107.07512573993245</c:v>
                </c:pt>
                <c:pt idx="42">
                  <c:v>107.267206995332</c:v>
                </c:pt>
                <c:pt idx="43">
                  <c:v>107.45505971764237</c:v>
                </c:pt>
                <c:pt idx="44">
                  <c:v>107.63887007630086</c:v>
                </c:pt>
                <c:pt idx="45">
                  <c:v>107.81881212821412</c:v>
                </c:pt>
                <c:pt idx="46">
                  <c:v>107.99504884962033</c:v>
                </c:pt>
                <c:pt idx="47">
                  <c:v>108.16773306015318</c:v>
                </c:pt>
                <c:pt idx="48">
                  <c:v>108.33700825236332</c:v>
                </c:pt>
                <c:pt idx="49">
                  <c:v>108.50300933808433</c:v>
                </c:pt>
                <c:pt idx="50">
                  <c:v>108.66586332146346</c:v>
                </c:pt>
                <c:pt idx="51">
                  <c:v>108.82568990714844</c:v>
                </c:pt>
                <c:pt idx="52">
                  <c:v>108.98260205099359</c:v>
                </c:pt>
                <c:pt idx="53">
                  <c:v>109.13670645969319</c:v>
                </c:pt>
                <c:pt idx="54">
                  <c:v>109.28810404492896</c:v>
                </c:pt>
                <c:pt idx="55">
                  <c:v>109.43689033691749</c:v>
                </c:pt>
                <c:pt idx="56">
                  <c:v>109.58315586164389</c:v>
                </c:pt>
                <c:pt idx="57">
                  <c:v>109.72698648554473</c:v>
                </c:pt>
                <c:pt idx="58">
                  <c:v>109.86846373096057</c:v>
                </c:pt>
                <c:pt idx="59">
                  <c:v>110.00766506528356</c:v>
                </c:pt>
                <c:pt idx="60">
                  <c:v>110.14466416639607</c:v>
                </c:pt>
                <c:pt idx="61">
                  <c:v>110.27953116669568</c:v>
                </c:pt>
                <c:pt idx="62">
                  <c:v>110.4123328777506</c:v>
                </c:pt>
                <c:pt idx="63">
                  <c:v>110.54313299740437</c:v>
                </c:pt>
                <c:pt idx="64">
                  <c:v>110.67199230095076</c:v>
                </c:pt>
                <c:pt idx="65">
                  <c:v>110.79896881782958</c:v>
                </c:pt>
                <c:pt idx="66">
                  <c:v>110.92411799514184</c:v>
                </c:pt>
                <c:pt idx="67">
                  <c:v>111.04749284914709</c:v>
                </c:pt>
                <c:pt idx="68">
                  <c:v>111.16914410579</c:v>
                </c:pt>
                <c:pt idx="69">
                  <c:v>111.28912033119605</c:v>
                </c:pt>
                <c:pt idx="70">
                  <c:v>111.40746805298636</c:v>
                </c:pt>
                <c:pt idx="71">
                  <c:v>111.52423187317481</c:v>
                </c:pt>
                <c:pt idx="72">
                  <c:v>111.63945457334086</c:v>
                </c:pt>
                <c:pt idx="73">
                  <c:v>111.75317721270494</c:v>
                </c:pt>
                <c:pt idx="74">
                  <c:v>111.86543921967325</c:v>
                </c:pt>
                <c:pt idx="75">
                  <c:v>111.97627847736794</c:v>
                </c:pt>
                <c:pt idx="76">
                  <c:v>112.08573140361199</c:v>
                </c:pt>
                <c:pt idx="77">
                  <c:v>112.19383302579433</c:v>
                </c:pt>
                <c:pt idx="78">
                  <c:v>112.30061705100434</c:v>
                </c:pt>
                <c:pt idx="79">
                  <c:v>112.40611593179091</c:v>
                </c:pt>
                <c:pt idx="80">
                  <c:v>112.51036092786939</c:v>
                </c:pt>
                <c:pt idx="81">
                  <c:v>112.61338216407273</c:v>
                </c:pt>
                <c:pt idx="82">
                  <c:v>112.71520868481917</c:v>
                </c:pt>
                <c:pt idx="83">
                  <c:v>112.81586850534381</c:v>
                </c:pt>
                <c:pt idx="84">
                  <c:v>112.91538865992317</c:v>
                </c:pt>
                <c:pt idx="85">
                  <c:v>113.01379524730208</c:v>
                </c:pt>
                <c:pt idx="86">
                  <c:v>113.11111347351641</c:v>
                </c:pt>
                <c:pt idx="87">
                  <c:v>113.20736769228733</c:v>
                </c:pt>
                <c:pt idx="88">
                  <c:v>113.30258144315246</c:v>
                </c:pt>
                <c:pt idx="89">
                  <c:v>113.39677748748352</c:v>
                </c:pt>
                <c:pt idx="90">
                  <c:v>113.48997784253044</c:v>
                </c:pt>
                <c:pt idx="91">
                  <c:v>113.58220381362014</c:v>
                </c:pt>
                <c:pt idx="92">
                  <c:v>113.6734760246274</c:v>
                </c:pt>
                <c:pt idx="93">
                  <c:v>113.7638144468321</c:v>
                </c:pt>
                <c:pt idx="94">
                  <c:v>113.85323842625905</c:v>
                </c:pt>
                <c:pt idx="95">
                  <c:v>113.94176670960019</c:v>
                </c:pt>
                <c:pt idx="96">
                  <c:v>114.02941746880305</c:v>
                </c:pt>
                <c:pt idx="97">
                  <c:v>114.11620832440906</c:v>
                </c:pt>
                <c:pt idx="98">
                  <c:v>114.20215636771684</c:v>
                </c:pt>
                <c:pt idx="99">
                  <c:v>114.28727818184041</c:v>
                </c:pt>
              </c:numCache>
            </c:numRef>
          </c:yVal>
          <c:smooth val="1"/>
        </c:ser>
        <c:ser>
          <c:idx val="2"/>
          <c:order val="3"/>
          <c:tx>
            <c:v>20% H2O</c:v>
          </c:tx>
          <c:spPr>
            <a:ln w="19050" cap="rnd">
              <a:solidFill>
                <a:schemeClr val="accent6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'koverze 0,5'!$Y$6:$Y$105</c:f>
              <c:numCache>
                <c:formatCode>General</c:formatCode>
                <c:ptCount val="1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</c:numCache>
            </c:numRef>
          </c:xVal>
          <c:yVal>
            <c:numRef>
              <c:f>'koverze 0,5'!$T$6:$T$105</c:f>
              <c:numCache>
                <c:formatCode>General</c:formatCode>
                <c:ptCount val="100"/>
                <c:pt idx="0">
                  <c:v>82.692600438156205</c:v>
                </c:pt>
                <c:pt idx="1">
                  <c:v>87.554892277890531</c:v>
                </c:pt>
                <c:pt idx="2">
                  <c:v>90.461245638099285</c:v>
                </c:pt>
                <c:pt idx="3">
                  <c:v>92.551903253460068</c:v>
                </c:pt>
                <c:pt idx="4">
                  <c:v>94.190173625104421</c:v>
                </c:pt>
                <c:pt idx="5">
                  <c:v>95.539674003856476</c:v>
                </c:pt>
                <c:pt idx="6">
                  <c:v>96.688420058589656</c:v>
                </c:pt>
                <c:pt idx="7">
                  <c:v>97.689310998415351</c:v>
                </c:pt>
                <c:pt idx="8">
                  <c:v>98.576666845464672</c:v>
                </c:pt>
                <c:pt idx="9">
                  <c:v>99.374039794279724</c:v>
                </c:pt>
                <c:pt idx="10">
                  <c:v>100.09830400433469</c:v>
                </c:pt>
                <c:pt idx="11">
                  <c:v>100.7619688913025</c:v>
                </c:pt>
                <c:pt idx="12">
                  <c:v>101.37456895892035</c:v>
                </c:pt>
                <c:pt idx="13">
                  <c:v>101.94354033255451</c:v>
                </c:pt>
                <c:pt idx="14">
                  <c:v>102.47479608821919</c:v>
                </c:pt>
                <c:pt idx="15">
                  <c:v>102.97311673134061</c:v>
                </c:pt>
                <c:pt idx="16">
                  <c:v>103.4424228703727</c:v>
                </c:pt>
                <c:pt idx="17">
                  <c:v>103.88597035461396</c:v>
                </c:pt>
                <c:pt idx="18">
                  <c:v>104.30649293883175</c:v>
                </c:pt>
                <c:pt idx="19">
                  <c:v>104.70630856148614</c:v>
                </c:pt>
                <c:pt idx="20">
                  <c:v>105.08739984474016</c:v>
                </c:pt>
                <c:pt idx="21">
                  <c:v>105.45147598057463</c:v>
                </c:pt>
                <c:pt idx="22">
                  <c:v>105.80002094534007</c:v>
                </c:pt>
                <c:pt idx="23">
                  <c:v>106.13433151774473</c:v>
                </c:pt>
                <c:pt idx="24">
                  <c:v>106.45554758585507</c:v>
                </c:pt>
                <c:pt idx="25">
                  <c:v>106.76467654883737</c:v>
                </c:pt>
                <c:pt idx="26">
                  <c:v>107.0626131439667</c:v>
                </c:pt>
                <c:pt idx="27">
                  <c:v>107.35015569206024</c:v>
                </c:pt>
                <c:pt idx="28">
                  <c:v>107.62801951152693</c:v>
                </c:pt>
                <c:pt idx="29">
                  <c:v>107.89684807393678</c:v>
                </c:pt>
                <c:pt idx="30">
                  <c:v>108.1572223430735</c:v>
                </c:pt>
                <c:pt idx="31">
                  <c:v>108.40966864163784</c:v>
                </c:pt>
                <c:pt idx="32">
                  <c:v>108.6546653159574</c:v>
                </c:pt>
                <c:pt idx="33">
                  <c:v>108.89264841281431</c:v>
                </c:pt>
                <c:pt idx="34">
                  <c:v>109.12401653925423</c:v>
                </c:pt>
                <c:pt idx="35">
                  <c:v>109.34913504269656</c:v>
                </c:pt>
                <c:pt idx="36">
                  <c:v>109.56833962245338</c:v>
                </c:pt>
                <c:pt idx="37">
                  <c:v>109.78193946311814</c:v>
                </c:pt>
                <c:pt idx="38">
                  <c:v>109.99021996391463</c:v>
                </c:pt>
                <c:pt idx="39">
                  <c:v>110.19344512502795</c:v>
                </c:pt>
                <c:pt idx="40">
                  <c:v>110.39185964144309</c:v>
                </c:pt>
                <c:pt idx="41">
                  <c:v>110.58569074633317</c:v>
                </c:pt>
                <c:pt idx="42">
                  <c:v>110.77514983914978</c:v>
                </c:pt>
                <c:pt idx="43">
                  <c:v>110.96043392793757</c:v>
                </c:pt>
                <c:pt idx="44">
                  <c:v>111.14172691077425</c:v>
                </c:pt>
                <c:pt idx="45">
                  <c:v>111.31920071742474</c:v>
                </c:pt>
                <c:pt idx="46">
                  <c:v>111.4930163291383</c:v>
                </c:pt>
                <c:pt idx="47">
                  <c:v>111.66332469189132</c:v>
                </c:pt>
                <c:pt idx="48">
                  <c:v>111.83026753617685</c:v>
                </c:pt>
                <c:pt idx="49">
                  <c:v>111.99397811460187</c:v>
                </c:pt>
                <c:pt idx="50">
                  <c:v>112.15458186699749</c:v>
                </c:pt>
                <c:pt idx="51">
                  <c:v>112.31219702143756</c:v>
                </c:pt>
                <c:pt idx="52">
                  <c:v>112.46693513844497</c:v>
                </c:pt>
                <c:pt idx="53">
                  <c:v>112.61890160471864</c:v>
                </c:pt>
                <c:pt idx="54">
                  <c:v>112.76819608190436</c:v>
                </c:pt>
                <c:pt idx="55">
                  <c:v>112.91491291524039</c:v>
                </c:pt>
                <c:pt idx="56">
                  <c:v>113.05914150631241</c:v>
                </c:pt>
                <c:pt idx="57">
                  <c:v>113.20096665363968</c:v>
                </c:pt>
                <c:pt idx="58">
                  <c:v>113.34046886437181</c:v>
                </c:pt>
                <c:pt idx="59">
                  <c:v>113.47772463999121</c:v>
                </c:pt>
                <c:pt idx="60">
                  <c:v>113.61280673858312</c:v>
                </c:pt>
                <c:pt idx="61">
                  <c:v>113.74578441594468</c:v>
                </c:pt>
                <c:pt idx="62">
                  <c:v>113.87672364755366</c:v>
                </c:pt>
                <c:pt idx="63">
                  <c:v>114.00568733319062</c:v>
                </c:pt>
                <c:pt idx="64">
                  <c:v>114.13273548582271</c:v>
                </c:pt>
                <c:pt idx="65">
                  <c:v>114.25792540617692</c:v>
                </c:pt>
                <c:pt idx="66">
                  <c:v>114.38131184428983</c:v>
                </c:pt>
                <c:pt idx="67">
                  <c:v>114.50294714918181</c:v>
                </c:pt>
                <c:pt idx="68">
                  <c:v>114.62288140769022</c:v>
                </c:pt>
                <c:pt idx="69">
                  <c:v>114.74116257339188</c:v>
                </c:pt>
                <c:pt idx="70">
                  <c:v>114.85783658645204</c:v>
                </c:pt>
                <c:pt idx="71">
                  <c:v>114.97294748515702</c:v>
                </c:pt>
                <c:pt idx="72">
                  <c:v>115.08653750981529</c:v>
                </c:pt>
                <c:pt idx="73">
                  <c:v>115.19864719964391</c:v>
                </c:pt>
                <c:pt idx="74">
                  <c:v>115.30931548320331</c:v>
                </c:pt>
                <c:pt idx="75">
                  <c:v>115.41857976289009</c:v>
                </c:pt>
                <c:pt idx="76">
                  <c:v>115.52647599394919</c:v>
                </c:pt>
                <c:pt idx="77">
                  <c:v>115.63303875842882</c:v>
                </c:pt>
                <c:pt idx="78">
                  <c:v>115.73830133446177</c:v>
                </c:pt>
                <c:pt idx="79">
                  <c:v>115.84229576122198</c:v>
                </c:pt>
                <c:pt idx="80">
                  <c:v>115.94505289987973</c:v>
                </c:pt>
                <c:pt idx="81">
                  <c:v>116.04660249084532</c:v>
                </c:pt>
                <c:pt idx="82">
                  <c:v>116.14697320757028</c:v>
                </c:pt>
                <c:pt idx="83">
                  <c:v>116.24619270715345</c:v>
                </c:pt>
                <c:pt idx="84">
                  <c:v>116.34428767797453</c:v>
                </c:pt>
                <c:pt idx="85">
                  <c:v>116.44128388456465</c:v>
                </c:pt>
                <c:pt idx="86">
                  <c:v>116.53720620990384</c:v>
                </c:pt>
                <c:pt idx="87">
                  <c:v>116.63207869531919</c:v>
                </c:pt>
                <c:pt idx="88">
                  <c:v>116.72592457814812</c:v>
                </c:pt>
                <c:pt idx="89">
                  <c:v>116.81876632731309</c:v>
                </c:pt>
                <c:pt idx="90">
                  <c:v>116.91062567694655</c:v>
                </c:pt>
                <c:pt idx="91">
                  <c:v>117.00152365819287</c:v>
                </c:pt>
                <c:pt idx="92">
                  <c:v>117.09148062930495</c:v>
                </c:pt>
                <c:pt idx="93">
                  <c:v>117.18051630414385</c:v>
                </c:pt>
                <c:pt idx="94">
                  <c:v>117.26864977918234</c:v>
                </c:pt>
                <c:pt idx="95">
                  <c:v>117.35589955910598</c:v>
                </c:pt>
                <c:pt idx="96">
                  <c:v>117.44228358109837</c:v>
                </c:pt>
                <c:pt idx="97">
                  <c:v>117.5278192378899</c:v>
                </c:pt>
                <c:pt idx="98">
                  <c:v>117.61252339964727</c:v>
                </c:pt>
                <c:pt idx="99">
                  <c:v>117.69641243477025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5090192"/>
        <c:axId val="365085488"/>
      </c:scatterChart>
      <c:valAx>
        <c:axId val="36509019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koncentrace SO</a:t>
                </a:r>
                <a:r>
                  <a:rPr lang="cs-CZ" baseline="-25000" dirty="0"/>
                  <a:t>2</a:t>
                </a:r>
                <a:r>
                  <a:rPr lang="cs-CZ" dirty="0"/>
                  <a:t> (</a:t>
                </a:r>
                <a:r>
                  <a:rPr lang="cs-CZ" dirty="0" err="1"/>
                  <a:t>ppm</a:t>
                </a:r>
                <a:r>
                  <a:rPr lang="cs-CZ" dirty="0" smtClean="0"/>
                  <a:t>)-konverze</a:t>
                </a:r>
                <a:r>
                  <a:rPr lang="cs-CZ" baseline="0" dirty="0" smtClean="0"/>
                  <a:t> 0,05</a:t>
                </a:r>
                <a:endParaRPr lang="cs-CZ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65085488"/>
        <c:crosses val="autoZero"/>
        <c:crossBetween val="midCat"/>
      </c:valAx>
      <c:valAx>
        <c:axId val="365085488"/>
        <c:scaling>
          <c:orientation val="minMax"/>
          <c:max val="12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teplota rosného bodu (°C)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65090192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6.3879863118376026E-3"/>
          <c:y val="0.89332627088672778"/>
          <c:w val="0.99192424997508233"/>
          <c:h val="0.101380733909727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2203-03E3-4929-AFB3-D0552387EA33}" type="datetimeFigureOut">
              <a:rPr lang="cs-CZ" smtClean="0"/>
              <a:t>14.03.2016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5E0D-5FE0-4B4E-A69C-82595F0C98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75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2203-03E3-4929-AFB3-D0552387EA33}" type="datetimeFigureOut">
              <a:rPr lang="cs-CZ" smtClean="0"/>
              <a:t>14.03.2016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5E0D-5FE0-4B4E-A69C-82595F0C98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00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2203-03E3-4929-AFB3-D0552387EA33}" type="datetimeFigureOut">
              <a:rPr lang="cs-CZ" smtClean="0"/>
              <a:t>14.03.2016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5E0D-5FE0-4B4E-A69C-82595F0C98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22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2203-03E3-4929-AFB3-D0552387EA33}" type="datetimeFigureOut">
              <a:rPr lang="cs-CZ" smtClean="0"/>
              <a:t>14.03.2016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5E0D-5FE0-4B4E-A69C-82595F0C98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518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2203-03E3-4929-AFB3-D0552387EA33}" type="datetimeFigureOut">
              <a:rPr lang="cs-CZ" smtClean="0"/>
              <a:t>14.03.2016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5E0D-5FE0-4B4E-A69C-82595F0C98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7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2203-03E3-4929-AFB3-D0552387EA33}" type="datetimeFigureOut">
              <a:rPr lang="cs-CZ" smtClean="0"/>
              <a:t>14.03.2016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5E0D-5FE0-4B4E-A69C-82595F0C98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09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2203-03E3-4929-AFB3-D0552387EA33}" type="datetimeFigureOut">
              <a:rPr lang="cs-CZ" smtClean="0"/>
              <a:t>14.03.2016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5E0D-5FE0-4B4E-A69C-82595F0C98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445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2203-03E3-4929-AFB3-D0552387EA33}" type="datetimeFigureOut">
              <a:rPr lang="cs-CZ" smtClean="0"/>
              <a:t>14.03.2016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5E0D-5FE0-4B4E-A69C-82595F0C98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668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2203-03E3-4929-AFB3-D0552387EA33}" type="datetimeFigureOut">
              <a:rPr lang="cs-CZ" smtClean="0"/>
              <a:t>14.03.2016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5E0D-5FE0-4B4E-A69C-82595F0C98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412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2203-03E3-4929-AFB3-D0552387EA33}" type="datetimeFigureOut">
              <a:rPr lang="cs-CZ" smtClean="0"/>
              <a:t>14.03.2016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5E0D-5FE0-4B4E-A69C-82595F0C98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09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2203-03E3-4929-AFB3-D0552387EA33}" type="datetimeFigureOut">
              <a:rPr lang="cs-CZ" smtClean="0"/>
              <a:t>14.03.2016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5E0D-5FE0-4B4E-A69C-82595F0C98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59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C2203-03E3-4929-AFB3-D0552387EA33}" type="datetimeFigureOut">
              <a:rPr lang="cs-CZ" smtClean="0"/>
              <a:t>14.03.2016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25E0D-5FE0-4B4E-A69C-82595F0C98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4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93" y="477429"/>
            <a:ext cx="6133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ambria" panose="02040503050406030204" pitchFamily="18" charset="0"/>
              </a:rPr>
              <a:t>SVÚM a.s. – </a:t>
            </a:r>
            <a:r>
              <a:rPr lang="en-US" sz="2400" b="1" dirty="0" smtClean="0">
                <a:latin typeface="Cambria" panose="02040503050406030204" pitchFamily="18" charset="0"/>
              </a:rPr>
              <a:t>Research</a:t>
            </a:r>
            <a:r>
              <a:rPr lang="cs-CZ" sz="2400" b="1" dirty="0" smtClean="0">
                <a:latin typeface="Cambria" panose="02040503050406030204" pitchFamily="18" charset="0"/>
              </a:rPr>
              <a:t> and </a:t>
            </a:r>
            <a:r>
              <a:rPr lang="en-US" sz="2400" b="1" dirty="0" smtClean="0">
                <a:latin typeface="Cambria" panose="02040503050406030204" pitchFamily="18" charset="0"/>
              </a:rPr>
              <a:t>testing</a:t>
            </a:r>
            <a:r>
              <a:rPr lang="cs-CZ" sz="2400" b="1" dirty="0" smtClean="0">
                <a:latin typeface="Cambria" panose="02040503050406030204" pitchFamily="18" charset="0"/>
              </a:rPr>
              <a:t> centre</a:t>
            </a:r>
            <a:endParaRPr lang="cs-CZ" sz="2400" b="1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693" y="939094"/>
            <a:ext cx="873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Cambria" panose="02040503050406030204" pitchFamily="18" charset="0"/>
              </a:rPr>
              <a:t>Vývoj sondy pro kontinuální měření rosného bodu spalin v energetických </a:t>
            </a:r>
            <a:r>
              <a:rPr lang="cs-CZ" sz="1600" b="1" dirty="0" smtClean="0">
                <a:latin typeface="Cambria" panose="02040503050406030204" pitchFamily="18" charset="0"/>
              </a:rPr>
              <a:t>kotlích</a:t>
            </a:r>
            <a:endParaRPr lang="cs-CZ" sz="1600" b="1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115" y="2143456"/>
            <a:ext cx="3552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Cambria" panose="02040503050406030204" pitchFamily="18" charset="0"/>
              </a:rPr>
              <a:t>Ing. Jan Hruška</a:t>
            </a:r>
          </a:p>
          <a:p>
            <a:r>
              <a:rPr lang="cs-CZ" sz="1600" b="1" dirty="0" smtClean="0">
                <a:latin typeface="Cambria" panose="02040503050406030204" pitchFamily="18" charset="0"/>
              </a:rPr>
              <a:t>Ing. Jakub Mlnařík, Ph.D.</a:t>
            </a:r>
            <a:endParaRPr lang="cs-CZ" sz="1600" b="1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6442348"/>
            <a:ext cx="9144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/>
              <a:t>TVIP 2016</a:t>
            </a:r>
            <a:endParaRPr lang="cs-CZ" sz="1200" b="1" dirty="0">
              <a:latin typeface="Cambria" panose="02040503050406030204" pitchFamily="18" charset="0"/>
            </a:endParaRPr>
          </a:p>
        </p:txBody>
      </p:sp>
      <p:pic>
        <p:nvPicPr>
          <p:cNvPr id="7" name="Picture 6" descr="C:\Users\Hruska\AppData\Local\Temp\Alfa_logotyp-1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018" y="6360666"/>
            <a:ext cx="1133475" cy="440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Hruska\AppData\Local\Temp\tacr_logo_cz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150" y="6344156"/>
            <a:ext cx="1630045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8888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6837"/>
            <a:ext cx="9144000" cy="637563"/>
          </a:xfrm>
          <a:prstGeom prst="rect">
            <a:avLst/>
          </a:prstGeom>
          <a:solidFill>
            <a:schemeClr val="tx1">
              <a:lumMod val="95000"/>
              <a:lumOff val="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023" y="364785"/>
            <a:ext cx="6133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ambria" panose="02040503050406030204" pitchFamily="18" charset="0"/>
              </a:rPr>
              <a:t>Pilotní provoz v EMĚ II (ČEZ a.s.)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pic>
        <p:nvPicPr>
          <p:cNvPr id="44" name="Picture 43" descr="C:\Users\Hruska\AppData\Local\Temp\Alfa_logotyp-1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809" y="0"/>
            <a:ext cx="720191" cy="2800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3"/>
          <p:cNvSpPr txBox="1"/>
          <p:nvPr/>
        </p:nvSpPr>
        <p:spPr>
          <a:xfrm>
            <a:off x="681557" y="1191237"/>
            <a:ext cx="4623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blok 10, hnědouhelný kotel (110 MW)</a:t>
            </a:r>
            <a:endParaRPr lang="en-US" baseline="-25000" dirty="0"/>
          </a:p>
        </p:txBody>
      </p:sp>
      <p:sp>
        <p:nvSpPr>
          <p:cNvPr id="7" name="Isosceles Triangle 34"/>
          <p:cNvSpPr/>
          <p:nvPr/>
        </p:nvSpPr>
        <p:spPr>
          <a:xfrm rot="5400000">
            <a:off x="281402" y="1322252"/>
            <a:ext cx="87890" cy="14533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33"/>
          <p:cNvSpPr txBox="1"/>
          <p:nvPr/>
        </p:nvSpPr>
        <p:spPr>
          <a:xfrm>
            <a:off x="681557" y="1903310"/>
            <a:ext cx="4623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umístění ve kouřovod mezi elektro-odlučovačem a spalinovým ventilátorem</a:t>
            </a:r>
            <a:endParaRPr lang="en-US" baseline="-25000" dirty="0"/>
          </a:p>
        </p:txBody>
      </p:sp>
      <p:sp>
        <p:nvSpPr>
          <p:cNvPr id="9" name="Isosceles Triangle 34"/>
          <p:cNvSpPr/>
          <p:nvPr/>
        </p:nvSpPr>
        <p:spPr>
          <a:xfrm rot="5400000">
            <a:off x="281402" y="2034325"/>
            <a:ext cx="87890" cy="14533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7"/>
          <a:stretch/>
        </p:blipFill>
        <p:spPr>
          <a:xfrm>
            <a:off x="5305169" y="4633784"/>
            <a:ext cx="3838832" cy="2224216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" b="23229"/>
          <a:stretch/>
        </p:blipFill>
        <p:spPr>
          <a:xfrm>
            <a:off x="5305168" y="914398"/>
            <a:ext cx="3838831" cy="3830595"/>
          </a:xfrm>
          <a:prstGeom prst="rect">
            <a:avLst/>
          </a:prstGeom>
        </p:spPr>
      </p:pic>
      <p:cxnSp>
        <p:nvCxnSpPr>
          <p:cNvPr id="12" name="Přímá spojnice 11"/>
          <p:cNvCxnSpPr/>
          <p:nvPr/>
        </p:nvCxnSpPr>
        <p:spPr>
          <a:xfrm>
            <a:off x="5305169" y="4736756"/>
            <a:ext cx="3838831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3"/>
          <p:cNvSpPr txBox="1"/>
          <p:nvPr/>
        </p:nvSpPr>
        <p:spPr>
          <a:xfrm>
            <a:off x="681557" y="2721447"/>
            <a:ext cx="4623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teplota spalin do 200°C</a:t>
            </a:r>
            <a:endParaRPr lang="en-US" baseline="-25000" dirty="0"/>
          </a:p>
        </p:txBody>
      </p:sp>
      <p:sp>
        <p:nvSpPr>
          <p:cNvPr id="17" name="Isosceles Triangle 34"/>
          <p:cNvSpPr/>
          <p:nvPr/>
        </p:nvSpPr>
        <p:spPr>
          <a:xfrm rot="5400000">
            <a:off x="281402" y="2852462"/>
            <a:ext cx="87890" cy="14533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33"/>
          <p:cNvSpPr txBox="1"/>
          <p:nvPr/>
        </p:nvSpPr>
        <p:spPr>
          <a:xfrm>
            <a:off x="681557" y="3388790"/>
            <a:ext cx="4623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provoz dvou nezávislých měřidel</a:t>
            </a:r>
            <a:endParaRPr lang="en-US" baseline="-25000" dirty="0"/>
          </a:p>
        </p:txBody>
      </p:sp>
      <p:sp>
        <p:nvSpPr>
          <p:cNvPr id="19" name="Isosceles Triangle 34"/>
          <p:cNvSpPr/>
          <p:nvPr/>
        </p:nvSpPr>
        <p:spPr>
          <a:xfrm rot="5400000">
            <a:off x="281402" y="3519805"/>
            <a:ext cx="87890" cy="14533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33"/>
          <p:cNvSpPr txBox="1"/>
          <p:nvPr/>
        </p:nvSpPr>
        <p:spPr>
          <a:xfrm>
            <a:off x="681557" y="4124243"/>
            <a:ext cx="4623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instalace zařízení 12/2013</a:t>
            </a:r>
            <a:endParaRPr lang="en-US" baseline="-25000" dirty="0"/>
          </a:p>
        </p:txBody>
      </p:sp>
      <p:sp>
        <p:nvSpPr>
          <p:cNvPr id="21" name="Isosceles Triangle 34"/>
          <p:cNvSpPr/>
          <p:nvPr/>
        </p:nvSpPr>
        <p:spPr>
          <a:xfrm rot="5400000">
            <a:off x="281402" y="4255258"/>
            <a:ext cx="87890" cy="14533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24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6837"/>
            <a:ext cx="9144000" cy="637563"/>
          </a:xfrm>
          <a:prstGeom prst="rect">
            <a:avLst/>
          </a:prstGeom>
          <a:solidFill>
            <a:schemeClr val="tx1">
              <a:lumMod val="95000"/>
              <a:lumOff val="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023" y="364785"/>
            <a:ext cx="6133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ambria" panose="02040503050406030204" pitchFamily="18" charset="0"/>
              </a:rPr>
              <a:t>Pilotní provoz v EMĚ II (ČEZ a.s.)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pic>
        <p:nvPicPr>
          <p:cNvPr id="44" name="Picture 43" descr="C:\Users\Hruska\AppData\Local\Temp\Alfa_logotyp-1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809" y="0"/>
            <a:ext cx="720191" cy="280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85" y="1191237"/>
            <a:ext cx="7098354" cy="557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8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6837"/>
            <a:ext cx="9144000" cy="637563"/>
          </a:xfrm>
          <a:prstGeom prst="rect">
            <a:avLst/>
          </a:prstGeom>
          <a:solidFill>
            <a:schemeClr val="tx1">
              <a:lumMod val="95000"/>
              <a:lumOff val="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023" y="364785"/>
            <a:ext cx="6133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ambria" panose="02040503050406030204" pitchFamily="18" charset="0"/>
              </a:rPr>
              <a:t>EMĚ II (ČEZ a.s.) – detekce netěsnosti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pic>
        <p:nvPicPr>
          <p:cNvPr id="44" name="Picture 43" descr="C:\Users\Hruska\AppData\Local\Temp\Alfa_logotyp-1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809" y="0"/>
            <a:ext cx="720191" cy="280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3"/>
          <a:stretch/>
        </p:blipFill>
        <p:spPr>
          <a:xfrm>
            <a:off x="1178011" y="1383956"/>
            <a:ext cx="6619402" cy="507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91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6837"/>
            <a:ext cx="9144000" cy="637563"/>
          </a:xfrm>
          <a:prstGeom prst="rect">
            <a:avLst/>
          </a:prstGeom>
          <a:solidFill>
            <a:schemeClr val="tx1">
              <a:lumMod val="95000"/>
              <a:lumOff val="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023" y="364785"/>
            <a:ext cx="6133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ambria" panose="02040503050406030204" pitchFamily="18" charset="0"/>
              </a:rPr>
              <a:t>Provoz v ZEVO Praha (Pražské služby a.s.) 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pic>
        <p:nvPicPr>
          <p:cNvPr id="44" name="Picture 43" descr="C:\Users\Hruska\AppData\Local\Temp\Alfa_logotyp-1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809" y="0"/>
            <a:ext cx="720191" cy="280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t="7418" r="5315" b="848"/>
          <a:stretch/>
        </p:blipFill>
        <p:spPr>
          <a:xfrm>
            <a:off x="1566623" y="1779214"/>
            <a:ext cx="6242847" cy="4901672"/>
          </a:xfrm>
          <a:prstGeom prst="rect">
            <a:avLst/>
          </a:prstGeom>
        </p:spPr>
      </p:pic>
      <p:sp>
        <p:nvSpPr>
          <p:cNvPr id="7" name="TextBox 33"/>
          <p:cNvSpPr txBox="1"/>
          <p:nvPr/>
        </p:nvSpPr>
        <p:spPr>
          <a:xfrm>
            <a:off x="681557" y="1191237"/>
            <a:ext cx="4623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Kotel K2, mezi katalyzátorem a absorbérem</a:t>
            </a:r>
            <a:endParaRPr lang="en-US" baseline="-25000" dirty="0"/>
          </a:p>
        </p:txBody>
      </p:sp>
      <p:sp>
        <p:nvSpPr>
          <p:cNvPr id="8" name="Isosceles Triangle 34"/>
          <p:cNvSpPr/>
          <p:nvPr/>
        </p:nvSpPr>
        <p:spPr>
          <a:xfrm rot="5400000">
            <a:off x="281402" y="1322252"/>
            <a:ext cx="87890" cy="14533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06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6837"/>
            <a:ext cx="9144000" cy="637563"/>
          </a:xfrm>
          <a:prstGeom prst="rect">
            <a:avLst/>
          </a:prstGeom>
          <a:solidFill>
            <a:schemeClr val="tx1">
              <a:lumMod val="95000"/>
              <a:lumOff val="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023" y="364785"/>
            <a:ext cx="6133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ambria" panose="02040503050406030204" pitchFamily="18" charset="0"/>
              </a:rPr>
              <a:t>Provoz v ZEVO Praha (Pražské služby a.s.) 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pic>
        <p:nvPicPr>
          <p:cNvPr id="44" name="Picture 43" descr="C:\Users\Hruska\AppData\Local\Temp\Alfa_logotyp-1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809" y="0"/>
            <a:ext cx="720191" cy="28000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3"/>
          <p:cNvSpPr txBox="1"/>
          <p:nvPr/>
        </p:nvSpPr>
        <p:spPr>
          <a:xfrm>
            <a:off x="681557" y="1191237"/>
            <a:ext cx="4623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Kotel K2, mezi katalyzátorem a absorbérem</a:t>
            </a:r>
            <a:endParaRPr lang="en-US" baseline="-25000" dirty="0"/>
          </a:p>
        </p:txBody>
      </p:sp>
      <p:sp>
        <p:nvSpPr>
          <p:cNvPr id="8" name="Isosceles Triangle 34"/>
          <p:cNvSpPr/>
          <p:nvPr/>
        </p:nvSpPr>
        <p:spPr>
          <a:xfrm rot="5400000">
            <a:off x="281402" y="1322252"/>
            <a:ext cx="87890" cy="14533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4" r="5864"/>
          <a:stretch/>
        </p:blipFill>
        <p:spPr>
          <a:xfrm>
            <a:off x="515815" y="1505860"/>
            <a:ext cx="8423809" cy="527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54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6837"/>
            <a:ext cx="9144000" cy="637563"/>
          </a:xfrm>
          <a:prstGeom prst="rect">
            <a:avLst/>
          </a:prstGeom>
          <a:solidFill>
            <a:schemeClr val="tx1">
              <a:lumMod val="95000"/>
              <a:lumOff val="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023" y="364785"/>
            <a:ext cx="6133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ambria" panose="02040503050406030204" pitchFamily="18" charset="0"/>
              </a:rPr>
              <a:t>Shrnutí 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pic>
        <p:nvPicPr>
          <p:cNvPr id="44" name="Picture 43" descr="C:\Users\Hruska\AppData\Local\Temp\Alfa_logotyp-1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809" y="0"/>
            <a:ext cx="720191" cy="28000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3"/>
          <p:cNvSpPr txBox="1"/>
          <p:nvPr/>
        </p:nvSpPr>
        <p:spPr>
          <a:xfrm>
            <a:off x="681557" y="1281855"/>
            <a:ext cx="7622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Pilotní provoz celkem tří zařízení (2 v EMĚ a jedno v ZEVO Praha)</a:t>
            </a:r>
            <a:endParaRPr lang="en-US" sz="2000" baseline="-25000" dirty="0"/>
          </a:p>
        </p:txBody>
      </p:sp>
      <p:sp>
        <p:nvSpPr>
          <p:cNvPr id="8" name="Isosceles Triangle 34"/>
          <p:cNvSpPr/>
          <p:nvPr/>
        </p:nvSpPr>
        <p:spPr>
          <a:xfrm rot="5400000">
            <a:off x="281402" y="1412870"/>
            <a:ext cx="87890" cy="14533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33"/>
          <p:cNvSpPr txBox="1"/>
          <p:nvPr/>
        </p:nvSpPr>
        <p:spPr>
          <a:xfrm>
            <a:off x="681557" y="1966058"/>
            <a:ext cx="7622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Sondy v provozu již cca rok (stále funkční)</a:t>
            </a:r>
            <a:endParaRPr lang="en-US" baseline="-25000" dirty="0"/>
          </a:p>
        </p:txBody>
      </p:sp>
      <p:sp>
        <p:nvSpPr>
          <p:cNvPr id="10" name="Isosceles Triangle 34"/>
          <p:cNvSpPr/>
          <p:nvPr/>
        </p:nvSpPr>
        <p:spPr>
          <a:xfrm rot="5400000">
            <a:off x="281402" y="2097073"/>
            <a:ext cx="87890" cy="14533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33"/>
          <p:cNvSpPr txBox="1"/>
          <p:nvPr/>
        </p:nvSpPr>
        <p:spPr>
          <a:xfrm>
            <a:off x="698033" y="4005026"/>
            <a:ext cx="7622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Výsledky korelují s nestandartními provozními stavy</a:t>
            </a:r>
            <a:endParaRPr lang="en-US" baseline="-25000" dirty="0"/>
          </a:p>
        </p:txBody>
      </p:sp>
      <p:sp>
        <p:nvSpPr>
          <p:cNvPr id="12" name="Isosceles Triangle 34"/>
          <p:cNvSpPr/>
          <p:nvPr/>
        </p:nvSpPr>
        <p:spPr>
          <a:xfrm rot="5400000">
            <a:off x="297878" y="4136041"/>
            <a:ext cx="87890" cy="14533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33"/>
          <p:cNvSpPr txBox="1"/>
          <p:nvPr/>
        </p:nvSpPr>
        <p:spPr>
          <a:xfrm>
            <a:off x="681557" y="4760204"/>
            <a:ext cx="7622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Možnost využití zařízení pro detekci netěsností na tlakovém celku</a:t>
            </a:r>
            <a:endParaRPr lang="en-US" baseline="-25000" dirty="0"/>
          </a:p>
        </p:txBody>
      </p:sp>
      <p:sp>
        <p:nvSpPr>
          <p:cNvPr id="14" name="Isosceles Triangle 34"/>
          <p:cNvSpPr/>
          <p:nvPr/>
        </p:nvSpPr>
        <p:spPr>
          <a:xfrm rot="5400000">
            <a:off x="281402" y="4891219"/>
            <a:ext cx="87890" cy="14533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33"/>
          <p:cNvSpPr txBox="1"/>
          <p:nvPr/>
        </p:nvSpPr>
        <p:spPr>
          <a:xfrm>
            <a:off x="681557" y="2645714"/>
            <a:ext cx="7622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Průběžná aktualizace řídícího softwaru</a:t>
            </a:r>
            <a:endParaRPr lang="en-US" baseline="-25000" dirty="0"/>
          </a:p>
        </p:txBody>
      </p:sp>
      <p:sp>
        <p:nvSpPr>
          <p:cNvPr id="16" name="Isosceles Triangle 34"/>
          <p:cNvSpPr/>
          <p:nvPr/>
        </p:nvSpPr>
        <p:spPr>
          <a:xfrm rot="5400000">
            <a:off x="281402" y="2776729"/>
            <a:ext cx="87890" cy="14533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33"/>
          <p:cNvSpPr txBox="1"/>
          <p:nvPr/>
        </p:nvSpPr>
        <p:spPr>
          <a:xfrm>
            <a:off x="681557" y="3325370"/>
            <a:ext cx="7622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Průběžné vylepšování měřicího senzoru</a:t>
            </a:r>
            <a:endParaRPr lang="en-US" baseline="-25000" dirty="0"/>
          </a:p>
        </p:txBody>
      </p:sp>
      <p:sp>
        <p:nvSpPr>
          <p:cNvPr id="18" name="Isosceles Triangle 34"/>
          <p:cNvSpPr/>
          <p:nvPr/>
        </p:nvSpPr>
        <p:spPr>
          <a:xfrm rot="5400000">
            <a:off x="281402" y="3456385"/>
            <a:ext cx="87890" cy="14533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292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09198"/>
            <a:ext cx="9144000" cy="637563"/>
          </a:xfrm>
          <a:prstGeom prst="rect">
            <a:avLst/>
          </a:prstGeom>
          <a:solidFill>
            <a:schemeClr val="tx1">
              <a:lumMod val="95000"/>
              <a:lumOff val="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" y="21971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Cambria" panose="02040503050406030204" pitchFamily="18" charset="0"/>
              </a:rPr>
              <a:t>Děkuji za pozornost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569" y="3226024"/>
            <a:ext cx="2502861" cy="1201372"/>
          </a:xfrm>
          <a:prstGeom prst="rect">
            <a:avLst/>
          </a:prstGeom>
        </p:spPr>
      </p:pic>
      <p:sp>
        <p:nvSpPr>
          <p:cNvPr id="6" name="TextBox 39"/>
          <p:cNvSpPr txBox="1"/>
          <p:nvPr/>
        </p:nvSpPr>
        <p:spPr>
          <a:xfrm>
            <a:off x="0" y="4554172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Tento projekt je spolufinancován TAČR v rámci projektu TA03020512 ve spolupráci se společností ČEZ a.s.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84247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6837"/>
            <a:ext cx="9144000" cy="637563"/>
          </a:xfrm>
          <a:prstGeom prst="rect">
            <a:avLst/>
          </a:prstGeom>
          <a:solidFill>
            <a:schemeClr val="tx1">
              <a:lumMod val="95000"/>
              <a:lumOff val="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023" y="364785"/>
            <a:ext cx="6133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ambria" panose="02040503050406030204" pitchFamily="18" charset="0"/>
              </a:rPr>
              <a:t>Úvod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129" y="914398"/>
            <a:ext cx="3928872" cy="39989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129" y="4913376"/>
            <a:ext cx="3928872" cy="19446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1135094"/>
            <a:ext cx="5215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Časté korozní problémy v chladnějších částech kotlů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9731" y="1498546"/>
            <a:ext cx="453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ekonomizéry</a:t>
            </a:r>
            <a:endParaRPr lang="en-US" dirty="0"/>
          </a:p>
        </p:txBody>
      </p:sp>
      <p:sp>
        <p:nvSpPr>
          <p:cNvPr id="17" name="Isosceles Triangle 16"/>
          <p:cNvSpPr/>
          <p:nvPr/>
        </p:nvSpPr>
        <p:spPr>
          <a:xfrm rot="5400000">
            <a:off x="279576" y="1629561"/>
            <a:ext cx="87890" cy="14533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9731" y="1858079"/>
            <a:ext cx="453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</a:t>
            </a:r>
            <a:r>
              <a:rPr lang="cs-CZ" dirty="0" smtClean="0"/>
              <a:t>hřívače vzduchu</a:t>
            </a:r>
            <a:endParaRPr lang="en-US" dirty="0"/>
          </a:p>
        </p:txBody>
      </p:sp>
      <p:sp>
        <p:nvSpPr>
          <p:cNvPr id="19" name="Isosceles Triangle 18"/>
          <p:cNvSpPr/>
          <p:nvPr/>
        </p:nvSpPr>
        <p:spPr>
          <a:xfrm rot="5400000">
            <a:off x="279576" y="1989094"/>
            <a:ext cx="87890" cy="14533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79731" y="2208538"/>
            <a:ext cx="453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chladiče</a:t>
            </a:r>
            <a:endParaRPr lang="en-US" dirty="0"/>
          </a:p>
        </p:txBody>
      </p:sp>
      <p:sp>
        <p:nvSpPr>
          <p:cNvPr id="21" name="Isosceles Triangle 20"/>
          <p:cNvSpPr/>
          <p:nvPr/>
        </p:nvSpPr>
        <p:spPr>
          <a:xfrm rot="5400000">
            <a:off x="279576" y="2339553"/>
            <a:ext cx="87890" cy="14533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Obrázek 24" descr="grafi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1264" y="4913376"/>
            <a:ext cx="3212599" cy="182575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2977290"/>
            <a:ext cx="521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Koroze způsobená kondenzací kyselých složek ze spalin – nejčastěji H</a:t>
            </a:r>
            <a:r>
              <a:rPr lang="cs-CZ" baseline="-25000" dirty="0" smtClean="0"/>
              <a:t>2</a:t>
            </a:r>
            <a:r>
              <a:rPr lang="cs-CZ" dirty="0" smtClean="0"/>
              <a:t>SO</a:t>
            </a:r>
            <a:r>
              <a:rPr lang="cs-CZ" baseline="-25000" dirty="0" smtClean="0"/>
              <a:t>4</a:t>
            </a:r>
            <a:endParaRPr lang="en-US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3794882"/>
            <a:ext cx="521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Neznalost teploty rosného bodu vede ke koroznímu riziku nebo naopak ke komínové ztrátě</a:t>
            </a:r>
            <a:endParaRPr lang="en-US" baseline="-25000" dirty="0"/>
          </a:p>
        </p:txBody>
      </p:sp>
      <p:pic>
        <p:nvPicPr>
          <p:cNvPr id="25" name="Picture 24" descr="C:\Users\Hruska\AppData\Local\Temp\Alfa_logotyp-1.t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809" y="0"/>
            <a:ext cx="720191" cy="280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604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6837"/>
            <a:ext cx="9144000" cy="637563"/>
          </a:xfrm>
          <a:prstGeom prst="rect">
            <a:avLst/>
          </a:prstGeom>
          <a:solidFill>
            <a:schemeClr val="tx1">
              <a:lumMod val="95000"/>
              <a:lumOff val="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023" y="364785"/>
            <a:ext cx="6133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ambria" panose="02040503050406030204" pitchFamily="18" charset="0"/>
              </a:rPr>
              <a:t>Rosný bod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pic>
        <p:nvPicPr>
          <p:cNvPr id="22" name="Picture 21" descr="C:\Users\Hruska\AppData\Local\Temp\Alfa_logotyp-1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809" y="0"/>
            <a:ext cx="720191" cy="28000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391181"/>
              </p:ext>
            </p:extLst>
          </p:nvPr>
        </p:nvGraphicFramePr>
        <p:xfrm>
          <a:off x="5140412" y="914400"/>
          <a:ext cx="4003588" cy="3234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353578"/>
            <a:ext cx="521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Teplota rosného bodu spalin je funkcí tlaku a chemického složení spalin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326" y="2264998"/>
            <a:ext cx="521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Vznik kyselých kondenzátů – koncentrace kyselin je proměnlivá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1" y="3119775"/>
            <a:ext cx="5215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Výpočetní metody</a:t>
            </a:r>
            <a:r>
              <a:rPr lang="en-US" b="1" dirty="0" smtClean="0"/>
              <a:t> 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9731" y="3541966"/>
            <a:ext cx="453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obvykle uvažují vznik jedné kyseliny – H</a:t>
            </a:r>
            <a:r>
              <a:rPr lang="cs-CZ" baseline="-25000" dirty="0" smtClean="0"/>
              <a:t>2</a:t>
            </a:r>
            <a:r>
              <a:rPr lang="cs-CZ" dirty="0" smtClean="0"/>
              <a:t>SO</a:t>
            </a:r>
            <a:r>
              <a:rPr lang="cs-CZ" baseline="-25000" dirty="0" smtClean="0"/>
              <a:t>4</a:t>
            </a:r>
            <a:endParaRPr lang="en-US" baseline="-25000" dirty="0"/>
          </a:p>
        </p:txBody>
      </p:sp>
      <p:sp>
        <p:nvSpPr>
          <p:cNvPr id="11" name="Isosceles Triangle 10"/>
          <p:cNvSpPr/>
          <p:nvPr/>
        </p:nvSpPr>
        <p:spPr>
          <a:xfrm rot="5400000">
            <a:off x="279576" y="3672981"/>
            <a:ext cx="87890" cy="14533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9731" y="3901499"/>
            <a:ext cx="4535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závislé zejména na obsahu SO</a:t>
            </a:r>
            <a:r>
              <a:rPr lang="cs-CZ" baseline="-25000" dirty="0" smtClean="0"/>
              <a:t>3</a:t>
            </a:r>
            <a:r>
              <a:rPr lang="cs-CZ" dirty="0" smtClean="0"/>
              <a:t> ve spalinách – problematické stanovení</a:t>
            </a:r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 rot="5400000">
            <a:off x="279576" y="4032514"/>
            <a:ext cx="87890" cy="14533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9731" y="4541622"/>
            <a:ext cx="4535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při výpočtu z obsahu SO</a:t>
            </a:r>
            <a:r>
              <a:rPr lang="cs-CZ" baseline="-25000" dirty="0" smtClean="0"/>
              <a:t>2</a:t>
            </a:r>
            <a:r>
              <a:rPr lang="cs-CZ" dirty="0" smtClean="0"/>
              <a:t> – neznámý konverzní poměr</a:t>
            </a:r>
            <a:endParaRPr lang="en-US" dirty="0"/>
          </a:p>
        </p:txBody>
      </p:sp>
      <p:sp>
        <p:nvSpPr>
          <p:cNvPr id="17" name="Isosceles Triangle 16"/>
          <p:cNvSpPr/>
          <p:nvPr/>
        </p:nvSpPr>
        <p:spPr>
          <a:xfrm rot="5400000">
            <a:off x="279576" y="4672637"/>
            <a:ext cx="87890" cy="14533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9731" y="5276649"/>
            <a:ext cx="453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výpočty neuvažují další kinetické vlivy</a:t>
            </a:r>
            <a:endParaRPr lang="en-US" dirty="0"/>
          </a:p>
        </p:txBody>
      </p:sp>
      <p:sp>
        <p:nvSpPr>
          <p:cNvPr id="19" name="Isosceles Triangle 18"/>
          <p:cNvSpPr/>
          <p:nvPr/>
        </p:nvSpPr>
        <p:spPr>
          <a:xfrm rot="5400000">
            <a:off x="279576" y="5407664"/>
            <a:ext cx="87890" cy="14533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7"/>
          <p:cNvSpPr txBox="1"/>
          <p:nvPr/>
        </p:nvSpPr>
        <p:spPr>
          <a:xfrm>
            <a:off x="396189" y="5923786"/>
            <a:ext cx="8544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baseline="30000" dirty="0" smtClean="0"/>
              <a:t>*</a:t>
            </a:r>
            <a:r>
              <a:rPr lang="cs-CZ" i="1" dirty="0" smtClean="0"/>
              <a:t>1000/T=1,7842</a:t>
            </a:r>
            <a:r>
              <a:rPr lang="cs-CZ" i="1" dirty="0"/>
              <a:t>−</a:t>
            </a:r>
            <a:r>
              <a:rPr lang="cs-CZ" i="1" dirty="0" smtClean="0"/>
              <a:t>0,0269log10(pH</a:t>
            </a:r>
            <a:r>
              <a:rPr lang="cs-CZ" i="1" baseline="-25000" dirty="0" smtClean="0"/>
              <a:t>2</a:t>
            </a:r>
            <a:r>
              <a:rPr lang="cs-CZ" i="1" dirty="0" smtClean="0"/>
              <a:t>O</a:t>
            </a:r>
            <a:r>
              <a:rPr lang="cs-CZ" i="1" dirty="0"/>
              <a:t>)−</a:t>
            </a:r>
            <a:r>
              <a:rPr lang="cs-CZ" i="1" dirty="0" smtClean="0"/>
              <a:t>0,1029log10(pSO</a:t>
            </a:r>
            <a:r>
              <a:rPr lang="cs-CZ" i="1" baseline="-25000" dirty="0" smtClean="0"/>
              <a:t>3</a:t>
            </a:r>
            <a:r>
              <a:rPr lang="cs-CZ" i="1" dirty="0"/>
              <a:t>)+</a:t>
            </a:r>
            <a:r>
              <a:rPr lang="cs-CZ" i="1" dirty="0" smtClean="0"/>
              <a:t>0,0329log10(pH</a:t>
            </a:r>
            <a:r>
              <a:rPr lang="cs-CZ" i="1" baseline="-25000" dirty="0" smtClean="0"/>
              <a:t>2</a:t>
            </a:r>
            <a:r>
              <a:rPr lang="cs-CZ" i="1" dirty="0" smtClean="0"/>
              <a:t>O)log10(pSO</a:t>
            </a:r>
            <a:r>
              <a:rPr lang="cs-CZ" i="1" baseline="-25000" dirty="0" smtClean="0"/>
              <a:t>3</a:t>
            </a:r>
            <a:r>
              <a:rPr lang="cs-CZ" i="1" dirty="0"/>
              <a:t>)</a:t>
            </a:r>
            <a:endParaRPr lang="en-US" i="1" dirty="0"/>
          </a:p>
        </p:txBody>
      </p:sp>
      <p:sp>
        <p:nvSpPr>
          <p:cNvPr id="21" name="TextBox 17"/>
          <p:cNvSpPr txBox="1"/>
          <p:nvPr/>
        </p:nvSpPr>
        <p:spPr>
          <a:xfrm>
            <a:off x="12326" y="6579159"/>
            <a:ext cx="85446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i="1" baseline="30000" dirty="0" smtClean="0"/>
              <a:t>*</a:t>
            </a:r>
            <a:r>
              <a:rPr lang="en-US" sz="1050" dirty="0"/>
              <a:t> F.H. </a:t>
            </a:r>
            <a:r>
              <a:rPr lang="en-US" sz="1050" dirty="0" err="1"/>
              <a:t>Verhoff</a:t>
            </a:r>
            <a:r>
              <a:rPr lang="en-US" sz="1050" dirty="0"/>
              <a:t> and J.T. </a:t>
            </a:r>
            <a:r>
              <a:rPr lang="en-US" sz="1050" dirty="0" err="1"/>
              <a:t>Banchero</a:t>
            </a:r>
            <a:r>
              <a:rPr lang="en-US" sz="1050" dirty="0"/>
              <a:t> (1974), "Predicting Dew Points of Gases", </a:t>
            </a:r>
            <a:r>
              <a:rPr lang="en-US" sz="1050" i="1" dirty="0"/>
              <a:t>Chemical Engineering Progress</a:t>
            </a:r>
            <a:r>
              <a:rPr lang="en-US" sz="1050" dirty="0"/>
              <a:t>, Vol. 78, Issue 8, pp. 71 - 72</a:t>
            </a:r>
            <a:r>
              <a:rPr lang="cs-CZ" sz="1050" i="1" dirty="0" smtClean="0"/>
              <a:t>)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val="398238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6837"/>
            <a:ext cx="9144000" cy="637563"/>
          </a:xfrm>
          <a:prstGeom prst="rect">
            <a:avLst/>
          </a:prstGeom>
          <a:solidFill>
            <a:schemeClr val="tx1">
              <a:lumMod val="95000"/>
              <a:lumOff val="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023" y="364785"/>
            <a:ext cx="6133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ambria" panose="02040503050406030204" pitchFamily="18" charset="0"/>
              </a:rPr>
              <a:t>Příklad aplikace měření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55" y="1002348"/>
            <a:ext cx="7792630" cy="5804589"/>
          </a:xfrm>
          <a:prstGeom prst="rect">
            <a:avLst/>
          </a:prstGeom>
        </p:spPr>
      </p:pic>
      <p:pic>
        <p:nvPicPr>
          <p:cNvPr id="20" name="Picture 19" descr="C:\Users\Hruska\AppData\Local\Temp\Alfa_logotyp-1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809" y="0"/>
            <a:ext cx="720191" cy="280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936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708" y="914398"/>
            <a:ext cx="3643292" cy="23991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76837"/>
            <a:ext cx="9144000" cy="637563"/>
          </a:xfrm>
          <a:prstGeom prst="rect">
            <a:avLst/>
          </a:prstGeom>
          <a:solidFill>
            <a:schemeClr val="tx1">
              <a:lumMod val="95000"/>
              <a:lumOff val="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023" y="364785"/>
            <a:ext cx="6133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ambria" panose="02040503050406030204" pitchFamily="18" charset="0"/>
              </a:rPr>
              <a:t>Systém pro měření teploty rosného bodu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837" y="4806669"/>
            <a:ext cx="3643163" cy="20513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89" b="7527"/>
          <a:stretch/>
        </p:blipFill>
        <p:spPr>
          <a:xfrm>
            <a:off x="5500708" y="3071770"/>
            <a:ext cx="3643163" cy="174283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1099453"/>
            <a:ext cx="517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Sonda s měřicím senzorem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98033" y="1653838"/>
            <a:ext cx="453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umístěna přímo v proudu spalin</a:t>
            </a:r>
            <a:endParaRPr lang="en-US" baseline="-25000" dirty="0"/>
          </a:p>
        </p:txBody>
      </p:sp>
      <p:sp>
        <p:nvSpPr>
          <p:cNvPr id="24" name="Isosceles Triangle 23"/>
          <p:cNvSpPr/>
          <p:nvPr/>
        </p:nvSpPr>
        <p:spPr>
          <a:xfrm rot="5400000">
            <a:off x="297878" y="1784853"/>
            <a:ext cx="87890" cy="14533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98033" y="2208223"/>
            <a:ext cx="4535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galvanicky oddělený elektrodový systém, který detekuje ovlhčení</a:t>
            </a:r>
            <a:endParaRPr lang="en-US" baseline="-25000" dirty="0"/>
          </a:p>
        </p:txBody>
      </p:sp>
      <p:sp>
        <p:nvSpPr>
          <p:cNvPr id="26" name="Isosceles Triangle 25"/>
          <p:cNvSpPr/>
          <p:nvPr/>
        </p:nvSpPr>
        <p:spPr>
          <a:xfrm rot="5400000">
            <a:off x="297878" y="2339238"/>
            <a:ext cx="87890" cy="14533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98033" y="3039607"/>
            <a:ext cx="453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termočlánek v místě ovlhčení</a:t>
            </a:r>
            <a:endParaRPr lang="en-US" baseline="-25000" dirty="0"/>
          </a:p>
        </p:txBody>
      </p:sp>
      <p:sp>
        <p:nvSpPr>
          <p:cNvPr id="28" name="Isosceles Triangle 27"/>
          <p:cNvSpPr/>
          <p:nvPr/>
        </p:nvSpPr>
        <p:spPr>
          <a:xfrm rot="5400000">
            <a:off x="297878" y="3170622"/>
            <a:ext cx="87890" cy="14533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98033" y="3593992"/>
            <a:ext cx="453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konstrukce </a:t>
            </a:r>
            <a:r>
              <a:rPr lang="cs-CZ" dirty="0" smtClean="0"/>
              <a:t>chlazená vodou</a:t>
            </a:r>
            <a:endParaRPr lang="en-US" baseline="-25000" dirty="0"/>
          </a:p>
        </p:txBody>
      </p:sp>
      <p:sp>
        <p:nvSpPr>
          <p:cNvPr id="30" name="Isosceles Triangle 29"/>
          <p:cNvSpPr/>
          <p:nvPr/>
        </p:nvSpPr>
        <p:spPr>
          <a:xfrm rot="5400000">
            <a:off x="297878" y="3725007"/>
            <a:ext cx="87890" cy="14533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98033" y="4148377"/>
            <a:ext cx="453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vyrobena z korozivzdorných materiálů</a:t>
            </a:r>
            <a:endParaRPr lang="en-US" baseline="-25000" dirty="0"/>
          </a:p>
        </p:txBody>
      </p:sp>
      <p:sp>
        <p:nvSpPr>
          <p:cNvPr id="32" name="Isosceles Triangle 31"/>
          <p:cNvSpPr/>
          <p:nvPr/>
        </p:nvSpPr>
        <p:spPr>
          <a:xfrm rot="5400000">
            <a:off x="297878" y="4279392"/>
            <a:ext cx="87890" cy="14533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14491" y="5365497"/>
            <a:ext cx="3874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 smtClean="0"/>
              <a:t>Funkční senzor i po několikaměsíčním provozu v proudu spalin v uhelné elektrárně/spalovně odpadu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361607" y="5923370"/>
            <a:ext cx="1728000" cy="0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4" name="Picture 33" descr="C:\Users\Hruska\AppData\Local\Temp\Alfa_logotyp-1.t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809" y="0"/>
            <a:ext cx="720191" cy="280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6288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6837"/>
            <a:ext cx="9144000" cy="637563"/>
          </a:xfrm>
          <a:prstGeom prst="rect">
            <a:avLst/>
          </a:prstGeom>
          <a:solidFill>
            <a:schemeClr val="tx1">
              <a:lumMod val="95000"/>
              <a:lumOff val="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023" y="364785"/>
            <a:ext cx="6133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ambria" panose="02040503050406030204" pitchFamily="18" charset="0"/>
              </a:rPr>
              <a:t>Systém pro měření teploty rosného bodu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099453"/>
            <a:ext cx="517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Chladicí agregát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903" y="3884178"/>
            <a:ext cx="3965097" cy="297382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98033" y="1653838"/>
            <a:ext cx="4535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autonomní chladicí okruh – voda + nemrznoucí směs</a:t>
            </a:r>
            <a:endParaRPr lang="en-US" baseline="-25000" dirty="0"/>
          </a:p>
        </p:txBody>
      </p:sp>
      <p:sp>
        <p:nvSpPr>
          <p:cNvPr id="35" name="Isosceles Triangle 34"/>
          <p:cNvSpPr/>
          <p:nvPr/>
        </p:nvSpPr>
        <p:spPr>
          <a:xfrm rot="5400000">
            <a:off x="297878" y="1784853"/>
            <a:ext cx="87890" cy="14533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98033" y="2442645"/>
            <a:ext cx="453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zásobní nádoba (8l) s chladicím šnekem</a:t>
            </a:r>
            <a:endParaRPr lang="en-US" baseline="-25000" dirty="0"/>
          </a:p>
        </p:txBody>
      </p:sp>
      <p:sp>
        <p:nvSpPr>
          <p:cNvPr id="37" name="Isosceles Triangle 36"/>
          <p:cNvSpPr/>
          <p:nvPr/>
        </p:nvSpPr>
        <p:spPr>
          <a:xfrm rot="5400000">
            <a:off x="297878" y="2573660"/>
            <a:ext cx="87890" cy="14533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98033" y="3099844"/>
            <a:ext cx="453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vrtulové čerpadlo</a:t>
            </a:r>
            <a:endParaRPr lang="en-US" baseline="-25000" dirty="0"/>
          </a:p>
        </p:txBody>
      </p:sp>
      <p:sp>
        <p:nvSpPr>
          <p:cNvPr id="39" name="Isosceles Triangle 38"/>
          <p:cNvSpPr/>
          <p:nvPr/>
        </p:nvSpPr>
        <p:spPr>
          <a:xfrm rot="5400000">
            <a:off x="297878" y="3230859"/>
            <a:ext cx="87890" cy="14533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98033" y="3796292"/>
            <a:ext cx="4535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elektromagnetický ventil – umožnuje řízení průtoku chladicí kapaliny (neproporcionálně)</a:t>
            </a:r>
            <a:endParaRPr lang="en-US" baseline="-25000" dirty="0"/>
          </a:p>
        </p:txBody>
      </p:sp>
      <p:sp>
        <p:nvSpPr>
          <p:cNvPr id="41" name="Isosceles Triangle 40"/>
          <p:cNvSpPr/>
          <p:nvPr/>
        </p:nvSpPr>
        <p:spPr>
          <a:xfrm rot="5400000">
            <a:off x="297878" y="3927307"/>
            <a:ext cx="87890" cy="14533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98033" y="4754381"/>
            <a:ext cx="453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konstrukce z korozivzdorné oceli</a:t>
            </a:r>
            <a:endParaRPr lang="en-US" baseline="-25000" dirty="0"/>
          </a:p>
        </p:txBody>
      </p:sp>
      <p:sp>
        <p:nvSpPr>
          <p:cNvPr id="43" name="Isosceles Triangle 42"/>
          <p:cNvSpPr/>
          <p:nvPr/>
        </p:nvSpPr>
        <p:spPr>
          <a:xfrm rot="5400000">
            <a:off x="297878" y="4885396"/>
            <a:ext cx="87890" cy="14533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4" name="Picture 43" descr="C:\Users\Hruska\AppData\Local\Temp\Alfa_logotyp-1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809" y="0"/>
            <a:ext cx="720191" cy="2800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Přímá spojnice 17"/>
          <p:cNvCxnSpPr/>
          <p:nvPr/>
        </p:nvCxnSpPr>
        <p:spPr>
          <a:xfrm flipV="1">
            <a:off x="5178902" y="3880858"/>
            <a:ext cx="3965098" cy="332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5" r="10170"/>
          <a:stretch/>
        </p:blipFill>
        <p:spPr>
          <a:xfrm>
            <a:off x="5178902" y="914398"/>
            <a:ext cx="3965098" cy="296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39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6837"/>
            <a:ext cx="9144000" cy="637563"/>
          </a:xfrm>
          <a:prstGeom prst="rect">
            <a:avLst/>
          </a:prstGeom>
          <a:solidFill>
            <a:schemeClr val="tx1">
              <a:lumMod val="95000"/>
              <a:lumOff val="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023" y="364785"/>
            <a:ext cx="6133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ambria" panose="02040503050406030204" pitchFamily="18" charset="0"/>
              </a:rPr>
              <a:t>Systém pro měření teploty rosného bodu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099453"/>
            <a:ext cx="517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Řídící jednotka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98033" y="1653838"/>
            <a:ext cx="453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systém řízen pomocí PLC automatu</a:t>
            </a:r>
            <a:endParaRPr lang="en-US" baseline="-25000" dirty="0"/>
          </a:p>
        </p:txBody>
      </p:sp>
      <p:sp>
        <p:nvSpPr>
          <p:cNvPr id="35" name="Isosceles Triangle 34"/>
          <p:cNvSpPr/>
          <p:nvPr/>
        </p:nvSpPr>
        <p:spPr>
          <a:xfrm rot="5400000">
            <a:off x="297878" y="1784853"/>
            <a:ext cx="87890" cy="14533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98033" y="2327313"/>
            <a:ext cx="4944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automatické ovládání čerpadla a řízení průtoku vody</a:t>
            </a:r>
            <a:endParaRPr lang="en-US" baseline="-25000" dirty="0"/>
          </a:p>
        </p:txBody>
      </p:sp>
      <p:sp>
        <p:nvSpPr>
          <p:cNvPr id="37" name="Isosceles Triangle 36"/>
          <p:cNvSpPr/>
          <p:nvPr/>
        </p:nvSpPr>
        <p:spPr>
          <a:xfrm rot="5400000">
            <a:off x="297878" y="2458328"/>
            <a:ext cx="87890" cy="14533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98033" y="3086115"/>
            <a:ext cx="4944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sběr a vyhodnocení naměřených dat – ukládání na paměťovou kartu</a:t>
            </a:r>
            <a:endParaRPr lang="en-US" baseline="-25000" dirty="0"/>
          </a:p>
        </p:txBody>
      </p:sp>
      <p:sp>
        <p:nvSpPr>
          <p:cNvPr id="39" name="Isosceles Triangle 38"/>
          <p:cNvSpPr/>
          <p:nvPr/>
        </p:nvSpPr>
        <p:spPr>
          <a:xfrm rot="5400000">
            <a:off x="297878" y="3217130"/>
            <a:ext cx="87890" cy="14533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98033" y="3862194"/>
            <a:ext cx="5216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Vzdálená komunikace pomocí GSM modulu (přenos dat, úprava měřicích parametrů, aktualizace řídícího softwaru)</a:t>
            </a:r>
            <a:endParaRPr lang="en-US" baseline="-25000" dirty="0"/>
          </a:p>
        </p:txBody>
      </p:sp>
      <p:sp>
        <p:nvSpPr>
          <p:cNvPr id="41" name="Isosceles Triangle 40"/>
          <p:cNvSpPr/>
          <p:nvPr/>
        </p:nvSpPr>
        <p:spPr>
          <a:xfrm rot="5400000">
            <a:off x="297878" y="3993209"/>
            <a:ext cx="87890" cy="14533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4" name="Picture 43" descr="C:\Users\Hruska\AppData\Local\Temp\Alfa_logotyp-1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809" y="0"/>
            <a:ext cx="720191" cy="280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45"/>
          <a:stretch/>
        </p:blipFill>
        <p:spPr>
          <a:xfrm>
            <a:off x="6149946" y="3757935"/>
            <a:ext cx="2994053" cy="3100065"/>
          </a:xfrm>
          <a:prstGeom prst="rect">
            <a:avLst/>
          </a:prstGeom>
        </p:spPr>
      </p:pic>
      <p:sp>
        <p:nvSpPr>
          <p:cNvPr id="18" name="TextBox 39"/>
          <p:cNvSpPr txBox="1"/>
          <p:nvPr/>
        </p:nvSpPr>
        <p:spPr>
          <a:xfrm>
            <a:off x="698033" y="4903189"/>
            <a:ext cx="521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odolná rozvaděčová skříň pro venkovní použití</a:t>
            </a:r>
            <a:endParaRPr lang="en-US" baseline="-25000" dirty="0"/>
          </a:p>
        </p:txBody>
      </p:sp>
      <p:sp>
        <p:nvSpPr>
          <p:cNvPr id="19" name="Isosceles Triangle 40"/>
          <p:cNvSpPr/>
          <p:nvPr/>
        </p:nvSpPr>
        <p:spPr>
          <a:xfrm rot="5400000">
            <a:off x="297878" y="5034204"/>
            <a:ext cx="87890" cy="14533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91"/>
          <a:stretch/>
        </p:blipFill>
        <p:spPr>
          <a:xfrm>
            <a:off x="6149947" y="914398"/>
            <a:ext cx="2994053" cy="2966460"/>
          </a:xfrm>
          <a:prstGeom prst="rect">
            <a:avLst/>
          </a:prstGeom>
        </p:spPr>
      </p:pic>
      <p:cxnSp>
        <p:nvCxnSpPr>
          <p:cNvPr id="22" name="Přímá spojnice 21"/>
          <p:cNvCxnSpPr/>
          <p:nvPr/>
        </p:nvCxnSpPr>
        <p:spPr>
          <a:xfrm>
            <a:off x="6149946" y="3880858"/>
            <a:ext cx="2994054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039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6837"/>
            <a:ext cx="9144000" cy="637563"/>
          </a:xfrm>
          <a:prstGeom prst="rect">
            <a:avLst/>
          </a:prstGeom>
          <a:solidFill>
            <a:schemeClr val="tx1">
              <a:lumMod val="95000"/>
              <a:lumOff val="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023" y="364785"/>
            <a:ext cx="6133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ambria" panose="02040503050406030204" pitchFamily="18" charset="0"/>
              </a:rPr>
              <a:t>Schéma přístroje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pic>
        <p:nvPicPr>
          <p:cNvPr id="44" name="Picture 43" descr="C:\Users\Hruska\AppData\Local\Temp\Alfa_logotyp-1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809" y="0"/>
            <a:ext cx="720191" cy="280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71" y="1336049"/>
            <a:ext cx="6435857" cy="511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87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6837"/>
            <a:ext cx="9144000" cy="637563"/>
          </a:xfrm>
          <a:prstGeom prst="rect">
            <a:avLst/>
          </a:prstGeom>
          <a:solidFill>
            <a:schemeClr val="tx1">
              <a:lumMod val="95000"/>
              <a:lumOff val="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023" y="364785"/>
            <a:ext cx="6133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ambria" panose="02040503050406030204" pitchFamily="18" charset="0"/>
              </a:rPr>
              <a:t>Princip měření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pic>
        <p:nvPicPr>
          <p:cNvPr id="44" name="Picture 43" descr="C:\Users\Hruska\AppData\Local\Temp\Alfa_logotyp-1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809" y="0"/>
            <a:ext cx="720191" cy="280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6" b="660"/>
          <a:stretch/>
        </p:blipFill>
        <p:spPr>
          <a:xfrm>
            <a:off x="1136838" y="1783885"/>
            <a:ext cx="7018622" cy="5074115"/>
          </a:xfrm>
          <a:prstGeom prst="rect">
            <a:avLst/>
          </a:prstGeom>
        </p:spPr>
      </p:pic>
      <p:sp>
        <p:nvSpPr>
          <p:cNvPr id="6" name="TextBox 33"/>
          <p:cNvSpPr txBox="1"/>
          <p:nvPr/>
        </p:nvSpPr>
        <p:spPr>
          <a:xfrm>
            <a:off x="681557" y="1191237"/>
            <a:ext cx="4623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odečet teploty RB při chlazení i ohřevu</a:t>
            </a:r>
            <a:endParaRPr lang="en-US" baseline="-25000" dirty="0"/>
          </a:p>
        </p:txBody>
      </p:sp>
      <p:sp>
        <p:nvSpPr>
          <p:cNvPr id="7" name="Isosceles Triangle 34"/>
          <p:cNvSpPr/>
          <p:nvPr/>
        </p:nvSpPr>
        <p:spPr>
          <a:xfrm rot="5400000">
            <a:off x="281402" y="1322252"/>
            <a:ext cx="87890" cy="14533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76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1250</TotalTime>
  <Words>489</Words>
  <Application>Microsoft Office PowerPoint</Application>
  <PresentationFormat>Předvádění na obrazovce (4:3)</PresentationFormat>
  <Paragraphs>71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Hruška</dc:creator>
  <cp:lastModifiedBy>Jan Hruška</cp:lastModifiedBy>
  <cp:revision>92</cp:revision>
  <dcterms:created xsi:type="dcterms:W3CDTF">2014-09-10T08:43:59Z</dcterms:created>
  <dcterms:modified xsi:type="dcterms:W3CDTF">2016-03-14T08:17:45Z</dcterms:modified>
</cp:coreProperties>
</file>