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78" r:id="rId3"/>
    <p:sldId id="279" r:id="rId4"/>
    <p:sldId id="276" r:id="rId5"/>
    <p:sldId id="277" r:id="rId6"/>
    <p:sldId id="257" r:id="rId7"/>
    <p:sldId id="259" r:id="rId8"/>
    <p:sldId id="261" r:id="rId9"/>
    <p:sldId id="260" r:id="rId10"/>
    <p:sldId id="258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62" r:id="rId22"/>
  </p:sldIdLst>
  <p:sldSz cx="8640763" cy="6480175"/>
  <p:notesSz cx="6735763" cy="9866313"/>
  <p:defaultTextStyle>
    <a:defPPr>
      <a:defRPr lang="cs-CZ"/>
    </a:defPPr>
    <a:lvl1pPr algn="l" defTabSz="8636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31800" indent="25400" algn="l" defTabSz="8636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63600" indent="50800" algn="l" defTabSz="8636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295400" indent="76200" algn="l" defTabSz="8636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727200" indent="101600" algn="l" defTabSz="863600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5"/>
    <a:srgbClr val="0064A2"/>
    <a:srgbClr val="D1D1D1"/>
    <a:srgbClr val="DBD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5" autoAdjust="0"/>
    <p:restoredTop sz="94660"/>
  </p:normalViewPr>
  <p:slideViewPr>
    <p:cSldViewPr>
      <p:cViewPr varScale="1">
        <p:scale>
          <a:sx n="119" d="100"/>
          <a:sy n="119" d="100"/>
        </p:scale>
        <p:origin x="12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1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0F860-7F93-424F-B404-C8711A6F63E1}" type="datetimeFigureOut">
              <a:rPr lang="cs-CZ" smtClean="0"/>
              <a:t>15. 3. 2016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C8117-038B-431E-86A6-B7F01B9431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30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 flipV="1">
            <a:off x="0" y="0"/>
            <a:ext cx="8640763" cy="123983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1D1D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0" y="5168900"/>
            <a:ext cx="8640763" cy="13112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1D1D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63513"/>
            <a:ext cx="792003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5168900"/>
            <a:ext cx="7920037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2730" y="1909515"/>
            <a:ext cx="7715304" cy="1259133"/>
          </a:xfrm>
        </p:spPr>
        <p:txBody>
          <a:bodyPr anchor="b">
            <a:noAutofit/>
          </a:bodyPr>
          <a:lstStyle>
            <a:lvl1pPr algn="ctr"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6115" y="3240087"/>
            <a:ext cx="6048534" cy="107157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02060"/>
                </a:solidFill>
              </a:defRPr>
            </a:lvl1pPr>
            <a:lvl2pPr marL="432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4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8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2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4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6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sp>
        <p:nvSpPr>
          <p:cNvPr id="8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31800" y="4610100"/>
            <a:ext cx="2016125" cy="34448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8350699B-DF7F-401A-A02C-4C3106F80263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9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952750" y="4610100"/>
            <a:ext cx="2735263" cy="34448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192838" y="4610100"/>
            <a:ext cx="2016125" cy="344488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A2833FED-1968-41ED-A00E-D0E21B6B6E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79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6E97D-F805-4FD8-AC58-792187C25A28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A301-0CC5-4AA9-8360-D4345E8D18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932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264553" y="259508"/>
            <a:ext cx="1944172" cy="5529149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32038" y="259508"/>
            <a:ext cx="5688502" cy="552914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E2F9F-0736-494C-8836-AFEAEC1AF5D7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FE520-F424-4F2A-BEF5-4B1B8D5709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6514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3850" indent="-323850">
              <a:buClr>
                <a:srgbClr val="009846"/>
              </a:buClr>
              <a:buFont typeface="Wingdings" panose="05000000000000000000" pitchFamily="2" charset="2"/>
              <a:buChar char="§"/>
              <a:defRPr/>
            </a:lvl1pPr>
            <a:lvl2pPr marL="701675" indent="-269875">
              <a:buClr>
                <a:srgbClr val="006096"/>
              </a:buClr>
              <a:buSzPct val="90000"/>
              <a:buFont typeface="Wingdings" panose="05000000000000000000" pitchFamily="2" charset="2"/>
              <a:buChar char="§"/>
              <a:defRPr sz="2000"/>
            </a:lvl2pPr>
            <a:lvl3pPr marL="1079500" indent="-215900">
              <a:buClr>
                <a:srgbClr val="009846"/>
              </a:buClr>
              <a:buSzPct val="90000"/>
              <a:buFont typeface="Wingdings" panose="05000000000000000000" pitchFamily="2" charset="2"/>
              <a:buChar char="§"/>
              <a:defRPr sz="2000"/>
            </a:lvl3pPr>
            <a:lvl4pPr marL="1511300" indent="-215900">
              <a:buClr>
                <a:srgbClr val="006096"/>
              </a:buClr>
              <a:buSzPct val="90000"/>
              <a:buFont typeface="Wingdings" panose="05000000000000000000" pitchFamily="2" charset="2"/>
              <a:buChar char="§"/>
              <a:defRPr sz="1800"/>
            </a:lvl4pPr>
            <a:lvl5pPr marL="1943100" indent="-215900">
              <a:buClr>
                <a:srgbClr val="009846"/>
              </a:buClr>
              <a:buSzPct val="90000"/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0AEF-3BB8-47B1-A9A7-167DCF53C9F9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D7301-7273-4CB7-B3D1-A1575722A7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69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561" y="4164113"/>
            <a:ext cx="7344649" cy="1287035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2561" y="2746575"/>
            <a:ext cx="7344649" cy="141753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01F32-6697-4A9D-A7BE-A87A0B634393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A4E17-5BF3-4593-A16E-A56F3B8CEB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963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2038" y="1512041"/>
            <a:ext cx="3816337" cy="427661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92388" y="1512041"/>
            <a:ext cx="3816337" cy="4276616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0E92C-DE40-4629-93E1-78639C1527D1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E5B69-038F-4A05-ADB1-BE21E0BA93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456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32038" y="1450540"/>
            <a:ext cx="3817838" cy="60451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008" indent="0">
              <a:buNone/>
              <a:defRPr sz="1900" b="1"/>
            </a:lvl2pPr>
            <a:lvl3pPr marL="864017" indent="0">
              <a:buNone/>
              <a:defRPr sz="1700" b="1"/>
            </a:lvl3pPr>
            <a:lvl4pPr marL="1296025" indent="0">
              <a:buNone/>
              <a:defRPr sz="1500" b="1"/>
            </a:lvl4pPr>
            <a:lvl5pPr marL="1728033" indent="0">
              <a:buNone/>
              <a:defRPr sz="1500" b="1"/>
            </a:lvl5pPr>
            <a:lvl6pPr marL="2160041" indent="0">
              <a:buNone/>
              <a:defRPr sz="1500" b="1"/>
            </a:lvl6pPr>
            <a:lvl7pPr marL="2592050" indent="0">
              <a:buNone/>
              <a:defRPr sz="1500" b="1"/>
            </a:lvl7pPr>
            <a:lvl8pPr marL="3024058" indent="0">
              <a:buNone/>
              <a:defRPr sz="1500" b="1"/>
            </a:lvl8pPr>
            <a:lvl9pPr marL="3456066" indent="0">
              <a:buNone/>
              <a:defRPr sz="15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32038" y="2055056"/>
            <a:ext cx="3817838" cy="373360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89388" y="1450540"/>
            <a:ext cx="3819337" cy="604516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2008" indent="0">
              <a:buNone/>
              <a:defRPr sz="1900" b="1"/>
            </a:lvl2pPr>
            <a:lvl3pPr marL="864017" indent="0">
              <a:buNone/>
              <a:defRPr sz="1700" b="1"/>
            </a:lvl3pPr>
            <a:lvl4pPr marL="1296025" indent="0">
              <a:buNone/>
              <a:defRPr sz="1500" b="1"/>
            </a:lvl4pPr>
            <a:lvl5pPr marL="1728033" indent="0">
              <a:buNone/>
              <a:defRPr sz="1500" b="1"/>
            </a:lvl5pPr>
            <a:lvl6pPr marL="2160041" indent="0">
              <a:buNone/>
              <a:defRPr sz="1500" b="1"/>
            </a:lvl6pPr>
            <a:lvl7pPr marL="2592050" indent="0">
              <a:buNone/>
              <a:defRPr sz="1500" b="1"/>
            </a:lvl7pPr>
            <a:lvl8pPr marL="3024058" indent="0">
              <a:buNone/>
              <a:defRPr sz="1500" b="1"/>
            </a:lvl8pPr>
            <a:lvl9pPr marL="3456066" indent="0">
              <a:buNone/>
              <a:defRPr sz="15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389388" y="2055056"/>
            <a:ext cx="3819337" cy="3733601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BE155-2A52-48C2-A609-E866E6332757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DC06-842B-4C8F-A32A-0B267ED90A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914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A99FA-4526-4786-8C3A-789135F87557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2ACEC-05A5-4052-B04B-14D291D4AB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759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2D23D-36B2-461E-A085-98A3056AF267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DB7A2-DC4C-4840-ADC0-FE859C60525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517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039" y="258007"/>
            <a:ext cx="2842751" cy="109803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78298" y="258007"/>
            <a:ext cx="4830427" cy="5530650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32039" y="1356037"/>
            <a:ext cx="2842751" cy="4432620"/>
          </a:xfrm>
        </p:spPr>
        <p:txBody>
          <a:bodyPr/>
          <a:lstStyle>
            <a:lvl1pPr marL="0" indent="0">
              <a:buNone/>
              <a:defRPr sz="1300"/>
            </a:lvl1pPr>
            <a:lvl2pPr marL="432008" indent="0">
              <a:buNone/>
              <a:defRPr sz="1100"/>
            </a:lvl2pPr>
            <a:lvl3pPr marL="864017" indent="0">
              <a:buNone/>
              <a:defRPr sz="900"/>
            </a:lvl3pPr>
            <a:lvl4pPr marL="1296025" indent="0">
              <a:buNone/>
              <a:defRPr sz="900"/>
            </a:lvl4pPr>
            <a:lvl5pPr marL="1728033" indent="0">
              <a:buNone/>
              <a:defRPr sz="900"/>
            </a:lvl5pPr>
            <a:lvl6pPr marL="2160041" indent="0">
              <a:buNone/>
              <a:defRPr sz="900"/>
            </a:lvl6pPr>
            <a:lvl7pPr marL="2592050" indent="0">
              <a:buNone/>
              <a:defRPr sz="900"/>
            </a:lvl7pPr>
            <a:lvl8pPr marL="3024058" indent="0">
              <a:buNone/>
              <a:defRPr sz="900"/>
            </a:lvl8pPr>
            <a:lvl9pPr marL="3456066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FC52B-6E07-4C73-B857-3EE090F675B9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B1BCD-75B6-48BB-BCA3-8FC016D862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6316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3650" y="4536122"/>
            <a:ext cx="5184458" cy="535515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693650" y="579016"/>
            <a:ext cx="5184458" cy="388810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32008" indent="0">
              <a:buNone/>
              <a:defRPr sz="2600"/>
            </a:lvl2pPr>
            <a:lvl3pPr marL="864017" indent="0">
              <a:buNone/>
              <a:defRPr sz="2300"/>
            </a:lvl3pPr>
            <a:lvl4pPr marL="1296025" indent="0">
              <a:buNone/>
              <a:defRPr sz="1900"/>
            </a:lvl4pPr>
            <a:lvl5pPr marL="1728033" indent="0">
              <a:buNone/>
              <a:defRPr sz="1900"/>
            </a:lvl5pPr>
            <a:lvl6pPr marL="2160041" indent="0">
              <a:buNone/>
              <a:defRPr sz="1900"/>
            </a:lvl6pPr>
            <a:lvl7pPr marL="2592050" indent="0">
              <a:buNone/>
              <a:defRPr sz="1900"/>
            </a:lvl7pPr>
            <a:lvl8pPr marL="3024058" indent="0">
              <a:buNone/>
              <a:defRPr sz="1900"/>
            </a:lvl8pPr>
            <a:lvl9pPr marL="3456066" indent="0">
              <a:buNone/>
              <a:defRPr sz="19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93650" y="5071637"/>
            <a:ext cx="5184458" cy="760520"/>
          </a:xfrm>
        </p:spPr>
        <p:txBody>
          <a:bodyPr/>
          <a:lstStyle>
            <a:lvl1pPr marL="0" indent="0">
              <a:buNone/>
              <a:defRPr sz="1300"/>
            </a:lvl1pPr>
            <a:lvl2pPr marL="432008" indent="0">
              <a:buNone/>
              <a:defRPr sz="1100"/>
            </a:lvl2pPr>
            <a:lvl3pPr marL="864017" indent="0">
              <a:buNone/>
              <a:defRPr sz="900"/>
            </a:lvl3pPr>
            <a:lvl4pPr marL="1296025" indent="0">
              <a:buNone/>
              <a:defRPr sz="900"/>
            </a:lvl4pPr>
            <a:lvl5pPr marL="1728033" indent="0">
              <a:buNone/>
              <a:defRPr sz="900"/>
            </a:lvl5pPr>
            <a:lvl6pPr marL="2160041" indent="0">
              <a:buNone/>
              <a:defRPr sz="900"/>
            </a:lvl6pPr>
            <a:lvl7pPr marL="2592050" indent="0">
              <a:buNone/>
              <a:defRPr sz="900"/>
            </a:lvl7pPr>
            <a:lvl8pPr marL="3024058" indent="0">
              <a:buNone/>
              <a:defRPr sz="900"/>
            </a:lvl8pPr>
            <a:lvl9pPr marL="3456066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D047E-E8DD-48B1-8595-D5618C8245C3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DFBA8-7C49-4916-8772-1276024045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327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 flipV="1">
            <a:off x="0" y="5526088"/>
            <a:ext cx="8640763" cy="9540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D1D1D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640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027" name="Obrázek 9" descr="P4LIFE__zapati_PPT_tmavsi.wm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5683250"/>
            <a:ext cx="528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319088" y="96838"/>
            <a:ext cx="78898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402" tIns="43201" rIns="86402" bIns="432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19088" y="1168400"/>
            <a:ext cx="78898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402" tIns="43201" rIns="86402" bIns="432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31800" y="5026025"/>
            <a:ext cx="2016125" cy="344488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lvl1pPr algn="l" defTabSz="864017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B8CBFB-7760-4DAA-8697-D0C57A360F04}" type="datetimeFigureOut">
              <a:rPr lang="cs-CZ"/>
              <a:pPr>
                <a:defRPr/>
              </a:pPr>
              <a:t>15. 3. 2016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952750" y="5026025"/>
            <a:ext cx="2735263" cy="344488"/>
          </a:xfrm>
          <a:prstGeom prst="rect">
            <a:avLst/>
          </a:prstGeom>
        </p:spPr>
        <p:txBody>
          <a:bodyPr vert="horz" lIns="86402" tIns="43201" rIns="86402" bIns="43201" rtlCol="0" anchor="ctr"/>
          <a:lstStyle>
            <a:lvl1pPr algn="ctr" defTabSz="864017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192838" y="5026025"/>
            <a:ext cx="2016125" cy="344488"/>
          </a:xfrm>
          <a:prstGeom prst="rect">
            <a:avLst/>
          </a:prstGeom>
        </p:spPr>
        <p:txBody>
          <a:bodyPr vert="horz" wrap="square" lIns="86402" tIns="43201" rIns="86402" bIns="4320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rgbClr val="898989"/>
                </a:solidFill>
                <a:latin typeface="Century Gothic" panose="020B0502020202020204" pitchFamily="34" charset="0"/>
              </a:defRPr>
            </a:lvl1pPr>
          </a:lstStyle>
          <a:p>
            <a:pPr>
              <a:defRPr/>
            </a:pPr>
            <a:fld id="{CBA065A7-665A-452C-BDEB-468E728529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3" name="Obrázek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5726113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8636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2060"/>
          </a:solidFill>
          <a:latin typeface="+mj-lt"/>
          <a:ea typeface="+mj-ea"/>
          <a:cs typeface="+mj-cs"/>
        </a:defRPr>
      </a:lvl1pPr>
      <a:lvl2pPr algn="l" defTabSz="8636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Century Gothic" pitchFamily="34" charset="0"/>
        </a:defRPr>
      </a:lvl2pPr>
      <a:lvl3pPr algn="l" defTabSz="8636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Century Gothic" pitchFamily="34" charset="0"/>
        </a:defRPr>
      </a:lvl3pPr>
      <a:lvl4pPr algn="l" defTabSz="8636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Century Gothic" pitchFamily="34" charset="0"/>
        </a:defRPr>
      </a:lvl4pPr>
      <a:lvl5pPr algn="l" defTabSz="8636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2060"/>
          </a:solidFill>
          <a:latin typeface="Century Gothic" pitchFamily="34" charset="0"/>
        </a:defRPr>
      </a:lvl5pPr>
      <a:lvl6pPr marL="457200" algn="l" defTabSz="863600" rtl="0" eaLnBrk="1" fontAlgn="base" hangingPunct="1">
        <a:spcBef>
          <a:spcPct val="0"/>
        </a:spcBef>
        <a:spcAft>
          <a:spcPct val="0"/>
        </a:spcAft>
        <a:defRPr sz="3200">
          <a:solidFill>
            <a:srgbClr val="005285"/>
          </a:solidFill>
          <a:latin typeface="Arial" charset="0"/>
        </a:defRPr>
      </a:lvl6pPr>
      <a:lvl7pPr marL="914400" algn="l" defTabSz="863600" rtl="0" eaLnBrk="1" fontAlgn="base" hangingPunct="1">
        <a:spcBef>
          <a:spcPct val="0"/>
        </a:spcBef>
        <a:spcAft>
          <a:spcPct val="0"/>
        </a:spcAft>
        <a:defRPr sz="3200">
          <a:solidFill>
            <a:srgbClr val="005285"/>
          </a:solidFill>
          <a:latin typeface="Arial" charset="0"/>
        </a:defRPr>
      </a:lvl7pPr>
      <a:lvl8pPr marL="1371600" algn="l" defTabSz="863600" rtl="0" eaLnBrk="1" fontAlgn="base" hangingPunct="1">
        <a:spcBef>
          <a:spcPct val="0"/>
        </a:spcBef>
        <a:spcAft>
          <a:spcPct val="0"/>
        </a:spcAft>
        <a:defRPr sz="3200">
          <a:solidFill>
            <a:srgbClr val="005285"/>
          </a:solidFill>
          <a:latin typeface="Arial" charset="0"/>
        </a:defRPr>
      </a:lvl8pPr>
      <a:lvl9pPr marL="1828800" algn="l" defTabSz="863600" rtl="0" eaLnBrk="1" fontAlgn="base" hangingPunct="1">
        <a:spcBef>
          <a:spcPct val="0"/>
        </a:spcBef>
        <a:spcAft>
          <a:spcPct val="0"/>
        </a:spcAft>
        <a:defRPr sz="3200">
          <a:solidFill>
            <a:srgbClr val="005285"/>
          </a:solidFill>
          <a:latin typeface="Arial" charset="0"/>
        </a:defRPr>
      </a:lvl9pPr>
    </p:titleStyle>
    <p:bodyStyle>
      <a:lvl1pPr marL="323850" indent="-323850" algn="l" defTabSz="8636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01675" indent="-269875" algn="l" defTabSz="8636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215900" algn="l" defTabSz="8636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300" indent="-215900" algn="l" defTabSz="8636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100" indent="-215900" algn="l" defTabSz="8636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461963" y="1909763"/>
            <a:ext cx="7716837" cy="1031875"/>
          </a:xfrm>
        </p:spPr>
        <p:txBody>
          <a:bodyPr/>
          <a:lstStyle/>
          <a:p>
            <a:r>
              <a:rPr lang="cs-CZ" dirty="0"/>
              <a:t>Odpadní voda jako zdroj fosforu pro další využití</a:t>
            </a:r>
            <a:endParaRPr lang="cs-CZ" altLang="cs-CZ" dirty="0" smtClean="0"/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295400" y="3084513"/>
            <a:ext cx="6049963" cy="122713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Ing. Lucie Houdková, </a:t>
            </a:r>
            <a:r>
              <a:rPr lang="cs-CZ" dirty="0" smtClean="0"/>
              <a:t>Ph.D.</a:t>
            </a:r>
          </a:p>
          <a:p>
            <a:r>
              <a:rPr lang="cs-CZ" dirty="0" smtClean="0"/>
              <a:t>Ing</a:t>
            </a:r>
            <a:r>
              <a:rPr lang="cs-CZ" dirty="0"/>
              <a:t>. Jan </a:t>
            </a:r>
            <a:r>
              <a:rPr lang="cs-CZ" dirty="0" smtClean="0"/>
              <a:t>Kundrátek</a:t>
            </a:r>
          </a:p>
          <a:p>
            <a:r>
              <a:rPr lang="cs-CZ" dirty="0" smtClean="0"/>
              <a:t>Ing</a:t>
            </a:r>
            <a:r>
              <a:rPr lang="cs-CZ" dirty="0"/>
              <a:t>. Helena </a:t>
            </a:r>
            <a:r>
              <a:rPr lang="cs-CZ" dirty="0" smtClean="0"/>
              <a:t>Chládková</a:t>
            </a:r>
          </a:p>
          <a:p>
            <a:r>
              <a:rPr lang="cs-CZ" dirty="0" smtClean="0"/>
              <a:t>prof</a:t>
            </a:r>
            <a:r>
              <a:rPr lang="cs-CZ" dirty="0"/>
              <a:t>. Ing. Jiří </a:t>
            </a:r>
            <a:r>
              <a:rPr lang="cs-CZ" dirty="0" err="1"/>
              <a:t>Wanner</a:t>
            </a:r>
            <a:r>
              <a:rPr lang="cs-CZ" dirty="0"/>
              <a:t>, </a:t>
            </a:r>
            <a:r>
              <a:rPr lang="cs-CZ" dirty="0" err="1" smtClean="0"/>
              <a:t>DrCs</a:t>
            </a:r>
            <a:r>
              <a:rPr lang="cs-CZ" dirty="0" smtClean="0"/>
              <a:t>.</a:t>
            </a:r>
            <a:endParaRPr lang="cs-CZ" dirty="0"/>
          </a:p>
          <a:p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Laboratorní zkoušky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088" y="1168400"/>
            <a:ext cx="5153421" cy="3857625"/>
          </a:xfrm>
        </p:spPr>
        <p:txBody>
          <a:bodyPr/>
          <a:lstStyle/>
          <a:p>
            <a:r>
              <a:rPr lang="cs-CZ" dirty="0" smtClean="0"/>
              <a:t>Ověřování dat získaných literární rešerší</a:t>
            </a:r>
          </a:p>
          <a:p>
            <a:r>
              <a:rPr lang="cs-CZ" dirty="0" smtClean="0"/>
              <a:t>Doplnění poznatků, které nejsou v literatuře uspokojivě prezentovány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509" y="1079847"/>
            <a:ext cx="3041528" cy="25967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870" y="3384103"/>
            <a:ext cx="3884565" cy="204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5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Modulární ČOV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Základní požadavky </a:t>
            </a:r>
            <a:r>
              <a:rPr lang="cs-CZ" dirty="0"/>
              <a:t>p</a:t>
            </a:r>
            <a:r>
              <a:rPr lang="cs-CZ" dirty="0" smtClean="0"/>
              <a:t>ro </a:t>
            </a:r>
            <a:r>
              <a:rPr lang="cs-CZ" dirty="0"/>
              <a:t>návrh modulární </a:t>
            </a:r>
            <a:r>
              <a:rPr lang="cs-CZ" dirty="0" smtClean="0"/>
              <a:t>ČOV:</a:t>
            </a:r>
            <a:endParaRPr lang="cs-CZ" dirty="0"/>
          </a:p>
          <a:p>
            <a:pPr lvl="1"/>
            <a:r>
              <a:rPr lang="cs-CZ" sz="1800" dirty="0"/>
              <a:t>Modulární ČOV bude instalována na vhodné městské ČOV a bude využívat hrubého a mechanického </a:t>
            </a:r>
            <a:r>
              <a:rPr lang="cs-CZ" sz="1800" dirty="0" smtClean="0"/>
              <a:t>předčištění.</a:t>
            </a:r>
            <a:endParaRPr lang="cs-CZ" sz="1800" dirty="0"/>
          </a:p>
          <a:p>
            <a:pPr lvl="1"/>
            <a:r>
              <a:rPr lang="cs-CZ" sz="1800" dirty="0"/>
              <a:t>Odstraňování fosforu je dle současné legislativy požadováno na ČOV s kapacitou nad 2 000 EO, dle současných zkušeností se pro fosfor použilo specifické znečištění ve výši 2,5 g/</a:t>
            </a:r>
            <a:r>
              <a:rPr lang="cs-CZ" sz="1800" dirty="0" err="1"/>
              <a:t>EO.d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Minimálně nitrifikace odpadní vody bude vždy vyžadována.</a:t>
            </a:r>
          </a:p>
          <a:p>
            <a:pPr lvl="1"/>
            <a:r>
              <a:rPr lang="cs-CZ" sz="1800" dirty="0"/>
              <a:t>Denitrifikace odpadní vody se na modelu nepředpokládá.</a:t>
            </a:r>
          </a:p>
          <a:p>
            <a:pPr lvl="1"/>
            <a:r>
              <a:rPr lang="cs-CZ" sz="1800" dirty="0"/>
              <a:t>ČOV bude vybavena automatickým systémem řízení.</a:t>
            </a:r>
          </a:p>
          <a:p>
            <a:pPr lvl="1"/>
            <a:r>
              <a:rPr lang="cs-CZ" sz="1800" dirty="0"/>
              <a:t>Na odtok vyčištěné vody z modulární ČOV bude navazovat mobilní flotační jednotka KUNST-i-FLOT o průtočné kapacitě v rozsahu 0,8 ÷ 5 m</a:t>
            </a:r>
            <a:r>
              <a:rPr lang="cs-CZ" sz="1800" baseline="30000" dirty="0"/>
              <a:t>3</a:t>
            </a:r>
            <a:r>
              <a:rPr lang="cs-CZ" sz="1800" dirty="0"/>
              <a:t>/h (0,22 ÷ 1,4 l/s).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9139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Modulární ČOV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9088" y="992187"/>
            <a:ext cx="8105749" cy="4189413"/>
          </a:xfrm>
        </p:spPr>
        <p:txBody>
          <a:bodyPr/>
          <a:lstStyle/>
          <a:p>
            <a:r>
              <a:rPr lang="cs-CZ" dirty="0" smtClean="0"/>
              <a:t>Mobilní flotační jednotka </a:t>
            </a:r>
            <a:r>
              <a:rPr lang="cs-CZ" dirty="0"/>
              <a:t>KUNST-i-FLOT </a:t>
            </a:r>
            <a:r>
              <a:rPr lang="cs-CZ" dirty="0" smtClean="0"/>
              <a:t>s koagulační jednotkou: </a:t>
            </a:r>
          </a:p>
          <a:p>
            <a:pPr lvl="1"/>
            <a:r>
              <a:rPr lang="cs-CZ" sz="1800" dirty="0" smtClean="0"/>
              <a:t>realizováno v rámci projektu                                                              TIP MPO</a:t>
            </a:r>
          </a:p>
          <a:p>
            <a:pPr lvl="1"/>
            <a:r>
              <a:rPr lang="cs-CZ" sz="1800" dirty="0" smtClean="0"/>
              <a:t>původní DAF rozšířena o                                                               chemické srážení fosforu </a:t>
            </a:r>
          </a:p>
          <a:p>
            <a:pPr lvl="1"/>
            <a:r>
              <a:rPr lang="cs-CZ" sz="1800" dirty="0" smtClean="0"/>
              <a:t>zkoušeno na vyčištěné vodě                                                                   z ČOV Hranice</a:t>
            </a:r>
            <a:endParaRPr lang="cs-CZ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12</a:t>
            </a:fld>
            <a:endParaRPr lang="cs-CZ" altLang="cs-CZ"/>
          </a:p>
        </p:txBody>
      </p:sp>
      <p:pic>
        <p:nvPicPr>
          <p:cNvPr id="6" name="Obrázek 5" descr="schéma flota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647" y="1477119"/>
            <a:ext cx="4239116" cy="404188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30003" r="27491" b="3532"/>
          <a:stretch/>
        </p:blipFill>
        <p:spPr>
          <a:xfrm>
            <a:off x="1109085" y="3691518"/>
            <a:ext cx="2860762" cy="182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4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Modulární ČOV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základě definovaných požadavků </a:t>
            </a:r>
            <a:r>
              <a:rPr lang="cs-CZ" dirty="0" smtClean="0"/>
              <a:t>posuzovány </a:t>
            </a:r>
            <a:r>
              <a:rPr lang="cs-CZ" dirty="0"/>
              <a:t>dvě možnosti:</a:t>
            </a:r>
          </a:p>
          <a:p>
            <a:pPr lvl="1"/>
            <a:r>
              <a:rPr lang="cs-CZ" sz="1800" dirty="0"/>
              <a:t>výroba modulární ČOV v kontejnerovém provedení (instalace na ČOV Hranice</a:t>
            </a:r>
            <a:r>
              <a:rPr lang="cs-CZ" sz="1800" dirty="0" smtClean="0"/>
              <a:t>),</a:t>
            </a:r>
            <a:endParaRPr lang="cs-CZ" sz="1800" dirty="0"/>
          </a:p>
          <a:p>
            <a:pPr lvl="1"/>
            <a:r>
              <a:rPr lang="cs-CZ" sz="1800" dirty="0"/>
              <a:t>realizace modulární ČOV ve volné lince biologického stupně na ČOV </a:t>
            </a:r>
            <a:r>
              <a:rPr lang="cs-CZ" sz="1800" dirty="0" smtClean="0"/>
              <a:t>Babice.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13</a:t>
            </a:fld>
            <a:endParaRPr lang="cs-CZ" alt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5990" t="13210" r="25006" b="5004"/>
          <a:stretch/>
        </p:blipFill>
        <p:spPr>
          <a:xfrm>
            <a:off x="3384277" y="3168079"/>
            <a:ext cx="1987021" cy="234366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46005" t="12162" b="4272"/>
          <a:stretch/>
        </p:blipFill>
        <p:spPr>
          <a:xfrm>
            <a:off x="265509" y="3168079"/>
            <a:ext cx="2692168" cy="234366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48005" t="12890" b="3545"/>
          <a:stretch/>
        </p:blipFill>
        <p:spPr>
          <a:xfrm>
            <a:off x="5733752" y="3168079"/>
            <a:ext cx="2592438" cy="234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Kontejnerová modulární ČOV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Předpoklady uvažované při výpočtu:</a:t>
            </a:r>
            <a:endParaRPr lang="cs-CZ" dirty="0"/>
          </a:p>
          <a:p>
            <a:pPr lvl="1"/>
            <a:r>
              <a:rPr lang="cs-CZ" sz="1800" dirty="0"/>
              <a:t>Modulární ČOV se bude skládat ze dvou válcových nádrží o vnějším průměru 2,4 m a výšce 3 m, aby bylo možné je umístit do kontejneru, který bude možno přepravovat po silnici. </a:t>
            </a:r>
            <a:endParaRPr lang="cs-CZ" sz="1800" dirty="0" smtClean="0"/>
          </a:p>
          <a:p>
            <a:pPr lvl="1"/>
            <a:r>
              <a:rPr lang="cs-CZ" sz="1800" dirty="0" smtClean="0"/>
              <a:t>Předpokládá se dvojí </a:t>
            </a:r>
            <a:r>
              <a:rPr lang="cs-CZ" sz="1800" dirty="0"/>
              <a:t>uspořádání </a:t>
            </a:r>
            <a:r>
              <a:rPr lang="cs-CZ" sz="1800" dirty="0" smtClean="0"/>
              <a:t>nádrží:</a:t>
            </a:r>
            <a:endParaRPr lang="cs-CZ" sz="1800" dirty="0"/>
          </a:p>
          <a:p>
            <a:pPr lvl="2"/>
            <a:r>
              <a:rPr lang="cs-CZ" sz="1600" dirty="0"/>
              <a:t>Varianta č. 1: Obě nádrže budou sloužit jako </a:t>
            </a:r>
            <a:r>
              <a:rPr lang="cs-CZ" sz="1600" dirty="0" smtClean="0"/>
              <a:t>aktivace. </a:t>
            </a:r>
            <a:r>
              <a:rPr lang="cs-CZ" sz="1600" dirty="0"/>
              <a:t>Ve druhé nádrži je navíc vestavěna dosazovací </a:t>
            </a:r>
            <a:r>
              <a:rPr lang="cs-CZ" sz="1600" dirty="0" smtClean="0"/>
              <a:t>nádrž.</a:t>
            </a:r>
            <a:endParaRPr lang="cs-CZ" sz="1600" dirty="0"/>
          </a:p>
          <a:p>
            <a:pPr lvl="2"/>
            <a:r>
              <a:rPr lang="cs-CZ" sz="1600" dirty="0"/>
              <a:t>Varianta č. 2: Jedna nádrž je využita pro biologický stupeň včetně vestavěné dosazovací nádrže. Druhá nádrž slouží pro akumulaci vyčištěné odpadní vody před vstupem na </a:t>
            </a:r>
            <a:r>
              <a:rPr lang="cs-CZ" sz="1600" dirty="0" smtClean="0"/>
              <a:t>flotaci.</a:t>
            </a:r>
            <a:endParaRPr lang="cs-CZ" sz="1600" dirty="0"/>
          </a:p>
          <a:p>
            <a:pPr lvl="1"/>
            <a:r>
              <a:rPr lang="cs-CZ" sz="1800" dirty="0"/>
              <a:t>Návrhová koncentrace aktivační směsi je 3,5 </a:t>
            </a:r>
            <a:r>
              <a:rPr lang="cs-CZ" sz="1800" dirty="0" smtClean="0"/>
              <a:t>g/l.</a:t>
            </a:r>
            <a:endParaRPr lang="cs-CZ" sz="1800" dirty="0"/>
          </a:p>
          <a:p>
            <a:pPr lvl="1"/>
            <a:r>
              <a:rPr lang="cs-CZ" sz="1800" dirty="0"/>
              <a:t>Výpočtová teplota je 15 °</a:t>
            </a:r>
            <a:r>
              <a:rPr lang="cs-CZ" sz="1800" dirty="0" smtClean="0"/>
              <a:t>C.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65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Kontejnerová modulární ČOV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0" y="833842"/>
            <a:ext cx="7747950" cy="4599435"/>
          </a:xfrm>
        </p:spPr>
      </p:pic>
    </p:spTree>
    <p:extLst>
      <p:ext uri="{BB962C8B-B14F-4D97-AF65-F5344CB8AC3E}">
        <p14:creationId xmlns:p14="http://schemas.microsoft.com/office/powerpoint/2010/main" val="21497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Vestavěná modulární ČOV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ČOV Babice </a:t>
            </a:r>
            <a:endParaRPr lang="cs-CZ" dirty="0" smtClean="0"/>
          </a:p>
          <a:p>
            <a:pPr lvl="1"/>
            <a:r>
              <a:rPr lang="cs-CZ" sz="1800" dirty="0"/>
              <a:t>o</a:t>
            </a:r>
            <a:r>
              <a:rPr lang="cs-CZ" sz="1800" dirty="0" smtClean="0"/>
              <a:t>bce </a:t>
            </a:r>
            <a:r>
              <a:rPr lang="cs-CZ" sz="1800" dirty="0"/>
              <a:t>Babice, okr. </a:t>
            </a:r>
            <a:r>
              <a:rPr lang="cs-CZ" sz="1800" dirty="0" smtClean="0"/>
              <a:t>Vsetín,</a:t>
            </a:r>
          </a:p>
          <a:p>
            <a:pPr lvl="1"/>
            <a:r>
              <a:rPr lang="cs-CZ" sz="1800" dirty="0" smtClean="0"/>
              <a:t>mechanicko-biologická </a:t>
            </a:r>
            <a:r>
              <a:rPr lang="cs-CZ" sz="1800" dirty="0"/>
              <a:t>čistírna bez primární sedimentace s dočištěním v oxidačním a biologickém </a:t>
            </a:r>
            <a:r>
              <a:rPr lang="cs-CZ" sz="1800" dirty="0" smtClean="0"/>
              <a:t>rybníku,</a:t>
            </a:r>
          </a:p>
          <a:p>
            <a:pPr lvl="1"/>
            <a:r>
              <a:rPr lang="cs-CZ" sz="1800" dirty="0" smtClean="0"/>
              <a:t>biologický </a:t>
            </a:r>
            <a:r>
              <a:rPr lang="cs-CZ" sz="1800" dirty="0"/>
              <a:t>stupeň je proveden ve dvoulinkovém </a:t>
            </a:r>
            <a:r>
              <a:rPr lang="cs-CZ" sz="1800" dirty="0" smtClean="0"/>
              <a:t>uspořádání:</a:t>
            </a:r>
          </a:p>
          <a:p>
            <a:pPr lvl="2"/>
            <a:r>
              <a:rPr lang="cs-CZ" sz="1600" dirty="0" smtClean="0"/>
              <a:t>používaná linka – aktivační </a:t>
            </a:r>
            <a:r>
              <a:rPr lang="cs-CZ" sz="1600" dirty="0"/>
              <a:t>nádrž </a:t>
            </a:r>
            <a:r>
              <a:rPr lang="cs-CZ" sz="1600" dirty="0" smtClean="0"/>
              <a:t>vybavena </a:t>
            </a:r>
            <a:r>
              <a:rPr lang="cs-CZ" sz="1600" dirty="0" err="1"/>
              <a:t>jemnobublinnou</a:t>
            </a:r>
            <a:r>
              <a:rPr lang="cs-CZ" sz="1600" dirty="0"/>
              <a:t> </a:t>
            </a:r>
            <a:r>
              <a:rPr lang="cs-CZ" sz="1600" dirty="0" smtClean="0"/>
              <a:t>aerací (2006), dvě dosazovací nádrže,</a:t>
            </a:r>
          </a:p>
          <a:p>
            <a:pPr lvl="2"/>
            <a:r>
              <a:rPr lang="cs-CZ" sz="1600" dirty="0" smtClean="0"/>
              <a:t>volná linka – v aktivaci původní povrchový aerátor (cca 1985), dvě dosazovací nádrže.</a:t>
            </a:r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62" y="3960167"/>
            <a:ext cx="2560000" cy="144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09" y="3960167"/>
            <a:ext cx="2560000" cy="144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15" y="3960167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8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Vestavěná modulární ČOV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Předpoklady uvažované při výpočtu:</a:t>
            </a:r>
            <a:endParaRPr lang="cs-CZ" dirty="0"/>
          </a:p>
          <a:p>
            <a:pPr lvl="1"/>
            <a:r>
              <a:rPr lang="cs-CZ" sz="1800" dirty="0"/>
              <a:t>na modulární ČOV odběr až 50 % nátoku na ČOV Babice (aktuální </a:t>
            </a:r>
            <a:r>
              <a:rPr lang="cs-CZ" sz="1800" dirty="0" err="1"/>
              <a:t>Q</a:t>
            </a:r>
            <a:r>
              <a:rPr lang="cs-CZ" sz="1800" baseline="-25000" dirty="0" err="1"/>
              <a:t>prům</a:t>
            </a:r>
            <a:r>
              <a:rPr lang="cs-CZ" sz="1800" dirty="0"/>
              <a:t> = 380 m</a:t>
            </a:r>
            <a:r>
              <a:rPr lang="cs-CZ" sz="1800" baseline="30000" dirty="0"/>
              <a:t>3</a:t>
            </a:r>
            <a:r>
              <a:rPr lang="cs-CZ" sz="1800" dirty="0"/>
              <a:t>/d),</a:t>
            </a:r>
          </a:p>
          <a:p>
            <a:pPr lvl="1"/>
            <a:r>
              <a:rPr lang="cs-CZ" sz="1800" dirty="0"/>
              <a:t>navržené řešení bude maximálně flexibilní a umožní pracovat se stářím kalu 20 až 60 dní s ohledem na kapacitu dosazovacích nádrží,</a:t>
            </a:r>
          </a:p>
          <a:p>
            <a:pPr lvl="1"/>
            <a:r>
              <a:rPr lang="cs-CZ" sz="1800" dirty="0"/>
              <a:t>maximálně využít kapacitu flotační jednotky KUNST-i-FLOT,</a:t>
            </a:r>
          </a:p>
          <a:p>
            <a:pPr lvl="1"/>
            <a:r>
              <a:rPr lang="cs-CZ" sz="1800" dirty="0"/>
              <a:t>odtok z modulární ČOV bude veden na přítok ČOV Babice, v případě dosažení dobré kvality vyčištěné vody bude možné přesměrovat odtok do biologických </a:t>
            </a:r>
            <a:r>
              <a:rPr lang="cs-CZ" sz="1800" dirty="0" smtClean="0"/>
              <a:t>rybníků.</a:t>
            </a:r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6346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Vestavěná modulární ČOV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1786365"/>
            <a:ext cx="7889875" cy="2601057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20191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Modulární ČOV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Vybrané provozní parametry</a:t>
            </a:r>
          </a:p>
          <a:p>
            <a:pPr lvl="1"/>
            <a:r>
              <a:rPr lang="cs-CZ" dirty="0" smtClean="0"/>
              <a:t>kontejnerové ČOV: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lvl="1"/>
            <a:r>
              <a:rPr lang="cs-CZ" dirty="0" smtClean="0"/>
              <a:t>vestavěné ČOV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19</a:t>
            </a:fld>
            <a:endParaRPr lang="cs-CZ" altLang="cs-CZ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905045"/>
              </p:ext>
            </p:extLst>
          </p:nvPr>
        </p:nvGraphicFramePr>
        <p:xfrm>
          <a:off x="2016125" y="4176191"/>
          <a:ext cx="5038726" cy="1336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9364"/>
                <a:gridCol w="1259364"/>
                <a:gridCol w="1259999"/>
                <a:gridCol w="1259999"/>
              </a:tblGrid>
              <a:tr h="3841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Stáří kalu – </a:t>
                      </a:r>
                      <a:r>
                        <a:rPr lang="cs-CZ" sz="1000" b="0" dirty="0" err="1">
                          <a:effectLst/>
                        </a:rPr>
                        <a:t>oxické</a:t>
                      </a:r>
                      <a:endParaRPr lang="cs-CZ" sz="1000" b="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(dny)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Průtok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(m</a:t>
                      </a:r>
                      <a:r>
                        <a:rPr lang="cs-CZ" sz="1000" b="0" baseline="30000" dirty="0">
                          <a:effectLst/>
                        </a:rPr>
                        <a:t>3</a:t>
                      </a:r>
                      <a:r>
                        <a:rPr lang="cs-CZ" sz="1000" b="0" dirty="0">
                          <a:effectLst/>
                        </a:rPr>
                        <a:t>/d)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Koncentrace kalu (g/l)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EO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10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200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2,28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1000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20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150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3,06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750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30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100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2,88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500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40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75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2,77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375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60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50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2,64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250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738634"/>
              </p:ext>
            </p:extLst>
          </p:nvPr>
        </p:nvGraphicFramePr>
        <p:xfrm>
          <a:off x="2016125" y="2015951"/>
          <a:ext cx="5762626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9929"/>
                <a:gridCol w="894832"/>
                <a:gridCol w="666467"/>
                <a:gridCol w="666467"/>
                <a:gridCol w="666467"/>
                <a:gridCol w="894232"/>
                <a:gridCol w="894232"/>
              </a:tblGrid>
              <a:tr h="0"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Parametr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Varianta č. 1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Varianta č. 2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ČOV Hranice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(mg/l)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(g/d)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(mg/l)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(g/d)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(mg/l)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Přítok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BSK</a:t>
                      </a:r>
                      <a:r>
                        <a:rPr lang="cs-CZ" sz="1000" b="0" baseline="-25000">
                          <a:effectLst/>
                        </a:rPr>
                        <a:t>5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175,0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2 109,5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167,9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4 184,1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138,0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CHSK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349,9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4 219,0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335,9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8 368,1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334,0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NL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160,4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1 933,7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153,9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3 835,4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195,0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N</a:t>
                      </a:r>
                      <a:r>
                        <a:rPr lang="cs-CZ" sz="1000" b="0" baseline="-25000">
                          <a:effectLst/>
                        </a:rPr>
                        <a:t>c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32,1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386,7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30,8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767,1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33,6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P</a:t>
                      </a:r>
                      <a:r>
                        <a:rPr lang="cs-CZ" sz="1000" b="0" baseline="-25000">
                          <a:effectLst/>
                        </a:rPr>
                        <a:t>c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5,2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63,3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5,0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125,5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4,2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Nátok na flotaci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max. 3 m</a:t>
                      </a:r>
                      <a:r>
                        <a:rPr lang="cs-CZ" sz="1000" b="0" baseline="30000">
                          <a:effectLst/>
                        </a:rPr>
                        <a:t>3</a:t>
                      </a:r>
                      <a:r>
                        <a:rPr lang="cs-CZ" sz="1000" b="0">
                          <a:effectLst/>
                        </a:rPr>
                        <a:t>/hod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5 m</a:t>
                      </a:r>
                      <a:r>
                        <a:rPr lang="cs-CZ" sz="1000" b="0" baseline="30000">
                          <a:effectLst/>
                        </a:rPr>
                        <a:t>3</a:t>
                      </a:r>
                      <a:r>
                        <a:rPr lang="cs-CZ" sz="1000" b="0">
                          <a:effectLst/>
                        </a:rPr>
                        <a:t>/hod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 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Provoz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kontinuální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>
                          <a:effectLst/>
                        </a:rPr>
                        <a:t>diskontinuální</a:t>
                      </a:r>
                      <a:endParaRPr lang="cs-CZ" sz="10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000" b="0" dirty="0">
                          <a:effectLst/>
                        </a:rPr>
                        <a:t> </a:t>
                      </a:r>
                      <a:endParaRPr lang="cs-CZ" sz="10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8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Odpadní vody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Dosud čištěny tak, aby splňovaly odtokové parametry: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475669"/>
              </p:ext>
            </p:extLst>
          </p:nvPr>
        </p:nvGraphicFramePr>
        <p:xfrm>
          <a:off x="647973" y="2087959"/>
          <a:ext cx="7775999" cy="323037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54283"/>
                <a:gridCol w="1569521"/>
                <a:gridCol w="1926233"/>
                <a:gridCol w="1925962"/>
              </a:tblGrid>
              <a:tr h="46069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b="0" dirty="0" smtClean="0"/>
                        <a:t>Ukazatel</a:t>
                      </a:r>
                      <a:r>
                        <a:rPr lang="cs-CZ" sz="1400" b="0" baseline="0" dirty="0" smtClean="0"/>
                        <a:t> znečištění</a:t>
                      </a:r>
                      <a:endParaRPr lang="cs-CZ" sz="1400" b="0" dirty="0"/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b="0" dirty="0" smtClean="0"/>
                        <a:t>Surová</a:t>
                      </a:r>
                      <a:r>
                        <a:rPr lang="cs-CZ" sz="1400" b="0" baseline="0" dirty="0" smtClean="0"/>
                        <a:t> odpadní voda</a:t>
                      </a:r>
                      <a:endParaRPr lang="cs-CZ" sz="1400" b="0" dirty="0"/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b="0" dirty="0" smtClean="0"/>
                        <a:t>Emisní standardy</a:t>
                      </a:r>
                      <a:r>
                        <a:rPr lang="cs-CZ" sz="1400" b="0" baseline="0" dirty="0" smtClean="0"/>
                        <a:t> dle </a:t>
                      </a:r>
                      <a:r>
                        <a:rPr lang="cs-CZ" sz="1400" b="0" baseline="0" dirty="0" smtClean="0"/>
                        <a:t>NV </a:t>
                      </a:r>
                      <a:r>
                        <a:rPr lang="cs-CZ" sz="1400" b="0" baseline="0" dirty="0" smtClean="0"/>
                        <a:t>401/2015 </a:t>
                      </a:r>
                      <a:r>
                        <a:rPr lang="cs-CZ" sz="1400" b="0" baseline="0" dirty="0" smtClean="0"/>
                        <a:t>Sb.</a:t>
                      </a:r>
                      <a:endParaRPr lang="cs-CZ" sz="1400" b="0" dirty="0"/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 anchor="ctr"/>
                </a:tc>
              </a:tr>
              <a:tr h="3313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b="0" dirty="0" smtClean="0">
                          <a:solidFill>
                            <a:schemeClr val="bg1"/>
                          </a:solidFill>
                        </a:rPr>
                        <a:t>EO 10 001 – 100 000</a:t>
                      </a:r>
                      <a:endParaRPr lang="cs-CZ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&gt;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</a:rPr>
                        <a:t> 100 000 EO</a:t>
                      </a:r>
                      <a:endParaRPr lang="cs-CZ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7" marR="91447" marT="45713" marB="4571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1822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hodnota pH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6,5 </a:t>
                      </a:r>
                      <a:r>
                        <a:rPr lang="cs-CZ" sz="1400" dirty="0" smtClean="0"/>
                        <a:t>– 8,5  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-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-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nerozpuštěné látky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200 </a:t>
                      </a:r>
                      <a:r>
                        <a:rPr lang="cs-CZ" sz="1400" dirty="0" smtClean="0"/>
                        <a:t>– </a:t>
                      </a:r>
                      <a:r>
                        <a:rPr lang="cs-CZ" sz="1400" dirty="0"/>
                        <a:t>400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25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20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rozpuštěné </a:t>
                      </a:r>
                      <a:r>
                        <a:rPr lang="cs-CZ" sz="1400" dirty="0" smtClean="0"/>
                        <a:t>látky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600 – 800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-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-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BSK</a:t>
                      </a:r>
                      <a:r>
                        <a:rPr lang="cs-CZ" sz="1400" baseline="-25000" dirty="0"/>
                        <a:t>5</a:t>
                      </a:r>
                      <a:r>
                        <a:rPr lang="cs-CZ" sz="1400" dirty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100 – 400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20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10</a:t>
                      </a:r>
                      <a:endParaRPr lang="cs-CZ" sz="1400" dirty="0" smtClean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/>
                        <a:t>CHSK</a:t>
                      </a:r>
                      <a:r>
                        <a:rPr lang="cs-CZ" sz="1400" baseline="-25000" dirty="0" err="1"/>
                        <a:t>Cr</a:t>
                      </a:r>
                      <a:r>
                        <a:rPr lang="cs-CZ" sz="1400" dirty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250 – 800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90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smtClean="0"/>
                        <a:t>75</a:t>
                      </a:r>
                      <a:endParaRPr lang="cs-CZ" sz="1400" dirty="0" smtClean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/>
                        <a:t>N</a:t>
                      </a:r>
                      <a:r>
                        <a:rPr lang="cs-CZ" sz="1400" baseline="-25000" dirty="0" err="1"/>
                        <a:t>celk</a:t>
                      </a:r>
                      <a:r>
                        <a:rPr lang="cs-CZ" sz="1400" baseline="-25000" dirty="0"/>
                        <a:t>.</a:t>
                      </a:r>
                      <a:r>
                        <a:rPr lang="cs-CZ" sz="1400" dirty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30 – 70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15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10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N-NH</a:t>
                      </a:r>
                      <a:r>
                        <a:rPr lang="cs-CZ" sz="1400" baseline="-25000" dirty="0"/>
                        <a:t>4</a:t>
                      </a:r>
                      <a:r>
                        <a:rPr lang="cs-CZ" sz="1400" baseline="30000" dirty="0"/>
                        <a:t>+</a:t>
                      </a:r>
                      <a:r>
                        <a:rPr lang="cs-CZ" sz="1400" dirty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20 – 45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-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-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/>
                        <a:t>P</a:t>
                      </a:r>
                      <a:r>
                        <a:rPr lang="cs-CZ" sz="1400" baseline="-25000" dirty="0" err="1"/>
                        <a:t>celk</a:t>
                      </a:r>
                      <a:r>
                        <a:rPr lang="cs-CZ" sz="1400" baseline="-25000" dirty="0"/>
                        <a:t>.</a:t>
                      </a:r>
                      <a:r>
                        <a:rPr lang="cs-CZ" sz="1400" dirty="0"/>
                        <a:t> </a:t>
                      </a:r>
                      <a:r>
                        <a:rPr lang="en-US" sz="1400" dirty="0" smtClean="0"/>
                        <a:t>[</a:t>
                      </a:r>
                      <a:r>
                        <a:rPr lang="en-US" sz="1400" dirty="0"/>
                        <a:t>mg/l]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/>
                        <a:t>5 </a:t>
                      </a:r>
                      <a:r>
                        <a:rPr lang="cs-CZ" sz="1400" dirty="0" smtClean="0"/>
                        <a:t>– </a:t>
                      </a:r>
                      <a:r>
                        <a:rPr lang="cs-CZ" sz="1400" dirty="0"/>
                        <a:t>15</a:t>
                      </a:r>
                      <a:endParaRPr lang="cs-CZ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5" marR="6858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2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s-CZ" sz="1400" dirty="0" smtClean="0"/>
                        <a:t>1</a:t>
                      </a:r>
                      <a:endParaRPr lang="cs-CZ" sz="1400" dirty="0"/>
                    </a:p>
                  </a:txBody>
                  <a:tcPr marL="91447" marR="91447" marT="45713" marB="45713" anchor="ctr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106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Realizace modulární ČOV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Zvolena vestavěná modulární ČOV na ČOV Babice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3467" b="8755"/>
          <a:stretch/>
        </p:blipFill>
        <p:spPr>
          <a:xfrm>
            <a:off x="5114845" y="1794691"/>
            <a:ext cx="2551784" cy="35283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49" y="2217662"/>
            <a:ext cx="4140562" cy="31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6115" y="3744143"/>
            <a:ext cx="6048534" cy="11521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1600" dirty="0"/>
              <a:t>Autoři děkují Technologické agentuře ČR za finanční podporu v rámci projektu ALFA č. TA04020217 „Inovativní způsob čištění odpadních vod se zaměřením na zisk nutrientů v čisté formě“.</a:t>
            </a:r>
          </a:p>
        </p:txBody>
      </p:sp>
    </p:spTree>
    <p:extLst>
      <p:ext uri="{BB962C8B-B14F-4D97-AF65-F5344CB8AC3E}">
        <p14:creationId xmlns:p14="http://schemas.microsoft.com/office/powerpoint/2010/main" val="181891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Odpadní vody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Nový pohled na odpadní vody</a:t>
            </a:r>
          </a:p>
          <a:p>
            <a:pPr lvl="1"/>
            <a:r>
              <a:rPr lang="cs-CZ" dirty="0" smtClean="0"/>
              <a:t>zdroj energie </a:t>
            </a:r>
          </a:p>
          <a:p>
            <a:pPr lvl="2"/>
            <a:r>
              <a:rPr lang="cs-CZ" dirty="0" smtClean="0"/>
              <a:t>dosud se </a:t>
            </a:r>
            <a:r>
              <a:rPr lang="cs-CZ" dirty="0" smtClean="0"/>
              <a:t>využívá </a:t>
            </a:r>
            <a:r>
              <a:rPr lang="cs-CZ" dirty="0" smtClean="0"/>
              <a:t>kal vznikající při čištění odpadní vody (anaerobní stabilizace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bioplyn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 smtClean="0"/>
              <a:t> kogenerační jednotky nebo kotle na </a:t>
            </a:r>
            <a:r>
              <a:rPr lang="cs-CZ" dirty="0" smtClean="0"/>
              <a:t>bioplyn; omezeně jako pevné palivo)</a:t>
            </a:r>
            <a:endParaRPr lang="cs-CZ" dirty="0" smtClean="0"/>
          </a:p>
          <a:p>
            <a:pPr lvl="2"/>
            <a:r>
              <a:rPr lang="cs-CZ" dirty="0" smtClean="0"/>
              <a:t>v posledních letech jsou zkoumány a vyvíjeny metody na principu tepelných čerpadel </a:t>
            </a:r>
            <a:r>
              <a:rPr lang="cs-CZ" dirty="0" smtClean="0"/>
              <a:t>(odebírání tepla přímo vodě – v kanalizaci, v různýc</a:t>
            </a:r>
            <a:r>
              <a:rPr lang="cs-CZ" dirty="0" smtClean="0"/>
              <a:t>h částech ČOV)</a:t>
            </a:r>
            <a:endParaRPr lang="cs-CZ" dirty="0" smtClean="0"/>
          </a:p>
          <a:p>
            <a:pPr lvl="1"/>
            <a:r>
              <a:rPr lang="cs-CZ" dirty="0" smtClean="0"/>
              <a:t>zpětné využití (problematika šedých vod)</a:t>
            </a:r>
          </a:p>
          <a:p>
            <a:pPr lvl="1"/>
            <a:r>
              <a:rPr lang="cs-CZ" dirty="0" smtClean="0"/>
              <a:t>zdroj vybraných prvků (nejčastěji uvažováno o </a:t>
            </a:r>
            <a:r>
              <a:rPr lang="cs-CZ" dirty="0" err="1" smtClean="0"/>
              <a:t>nutrientech</a:t>
            </a:r>
            <a:r>
              <a:rPr lang="cs-CZ" dirty="0" smtClean="0"/>
              <a:t> P, N)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539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Problematika fosforu v 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Fosfor = významný prvek pro rostlinnou i živočišnou výrobu</a:t>
            </a:r>
          </a:p>
          <a:p>
            <a:r>
              <a:rPr lang="cs-CZ" dirty="0" smtClean="0"/>
              <a:t>Světové zásoby slábnou – předpoklad vyčerpání do 150 let</a:t>
            </a:r>
          </a:p>
          <a:p>
            <a:r>
              <a:rPr lang="cs-CZ" dirty="0" smtClean="0"/>
              <a:t>Výskyt v odpadní vodě:</a:t>
            </a:r>
          </a:p>
          <a:p>
            <a:pPr lvl="1"/>
            <a:r>
              <a:rPr lang="cs-CZ" dirty="0"/>
              <a:t>nejčastěji v rozmezí 4 až 14 </a:t>
            </a:r>
            <a:r>
              <a:rPr lang="cs-CZ" dirty="0" smtClean="0"/>
              <a:t>mg/l</a:t>
            </a:r>
          </a:p>
          <a:p>
            <a:pPr lvl="1"/>
            <a:r>
              <a:rPr lang="cs-CZ" dirty="0" smtClean="0"/>
              <a:t>cca 70</a:t>
            </a:r>
            <a:r>
              <a:rPr lang="cs-CZ" dirty="0"/>
              <a:t> % je v anorganické formě a </a:t>
            </a:r>
            <a:r>
              <a:rPr lang="cs-CZ" dirty="0" smtClean="0"/>
              <a:t>cca 30</a:t>
            </a:r>
            <a:r>
              <a:rPr lang="cs-CZ" dirty="0"/>
              <a:t> % tvoří organicky vázaný </a:t>
            </a:r>
            <a:r>
              <a:rPr lang="cs-CZ" dirty="0" smtClean="0"/>
              <a:t>fosfor</a:t>
            </a:r>
          </a:p>
          <a:p>
            <a:pPr lvl="1"/>
            <a:r>
              <a:rPr lang="cs-CZ" dirty="0" smtClean="0"/>
              <a:t>fosfor odcházející do recipientů způsobuje jejich eutrofizaci</a:t>
            </a:r>
          </a:p>
          <a:p>
            <a:pPr lvl="1">
              <a:spcBef>
                <a:spcPts val="1200"/>
              </a:spcBef>
              <a:buClr>
                <a:srgbClr val="009846"/>
              </a:buClr>
              <a:buSzPct val="110000"/>
              <a:buFont typeface="Wingdings" panose="05000000000000000000" pitchFamily="2" charset="2"/>
              <a:buChar char=""/>
            </a:pPr>
            <a:r>
              <a:rPr lang="cs-CZ" dirty="0" smtClean="0"/>
              <a:t>výzkum v oblasti získávání P z OV je velmi aktuální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8213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získávání P z OV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Tři základní postupy:</a:t>
            </a:r>
          </a:p>
          <a:p>
            <a:pPr lvl="1"/>
            <a:r>
              <a:rPr lang="cs-CZ" sz="1800" dirty="0" smtClean="0"/>
              <a:t>srážení z odpadní vody, příp. </a:t>
            </a:r>
            <a:r>
              <a:rPr lang="cs-CZ" sz="1800" dirty="0" err="1" smtClean="0"/>
              <a:t>fugátu</a:t>
            </a:r>
            <a:r>
              <a:rPr lang="cs-CZ" sz="1800" dirty="0" smtClean="0"/>
              <a:t>,</a:t>
            </a:r>
            <a:endParaRPr lang="cs-CZ" sz="1800" dirty="0" smtClean="0"/>
          </a:p>
          <a:p>
            <a:pPr lvl="1"/>
            <a:r>
              <a:rPr lang="cs-CZ" sz="1800" dirty="0" smtClean="0"/>
              <a:t>mokré chemické </a:t>
            </a:r>
            <a:r>
              <a:rPr lang="cs-CZ" sz="1800" dirty="0" smtClean="0"/>
              <a:t>procesy,</a:t>
            </a:r>
            <a:endParaRPr lang="cs-CZ" sz="1800" dirty="0" smtClean="0"/>
          </a:p>
          <a:p>
            <a:pPr lvl="1"/>
            <a:r>
              <a:rPr lang="cs-CZ" sz="1800" dirty="0" smtClean="0"/>
              <a:t>termické zpracování kalů (získávání fosforu z popílku</a:t>
            </a:r>
            <a:r>
              <a:rPr lang="cs-CZ" sz="1800" dirty="0" smtClean="0"/>
              <a:t>).</a:t>
            </a:r>
            <a:endParaRPr lang="cs-CZ" sz="1800" dirty="0" smtClean="0"/>
          </a:p>
          <a:p>
            <a:r>
              <a:rPr lang="cs-CZ" sz="2000" dirty="0" smtClean="0"/>
              <a:t>Technologie v průmyslovém měřítku:</a:t>
            </a:r>
          </a:p>
          <a:p>
            <a:pPr lvl="1"/>
            <a:r>
              <a:rPr lang="cs-CZ" sz="1800" dirty="0" smtClean="0"/>
              <a:t>CRYSTALACTOR</a:t>
            </a:r>
            <a:r>
              <a:rPr lang="cs-CZ" sz="1800" baseline="30000" dirty="0" smtClean="0"/>
              <a:t>®</a:t>
            </a:r>
            <a:r>
              <a:rPr lang="cs-CZ" sz="1800" dirty="0" smtClean="0"/>
              <a:t> a </a:t>
            </a:r>
            <a:r>
              <a:rPr lang="cs-CZ" sz="1800" dirty="0" err="1" smtClean="0"/>
              <a:t>Pearl</a:t>
            </a:r>
            <a:r>
              <a:rPr lang="cs-CZ" sz="1800" baseline="30000" dirty="0" smtClean="0"/>
              <a:t>®</a:t>
            </a:r>
            <a:r>
              <a:rPr lang="cs-CZ" sz="1800" dirty="0" smtClean="0"/>
              <a:t> 2000 – srážení </a:t>
            </a:r>
            <a:r>
              <a:rPr lang="cs-CZ" sz="1800" dirty="0" smtClean="0"/>
              <a:t>struvitu,</a:t>
            </a:r>
            <a:endParaRPr lang="cs-CZ" sz="1800" dirty="0" smtClean="0"/>
          </a:p>
          <a:p>
            <a:pPr lvl="1"/>
            <a:r>
              <a:rPr lang="cs-CZ" sz="1800" dirty="0"/>
              <a:t>t</a:t>
            </a:r>
            <a:r>
              <a:rPr lang="cs-CZ" sz="1800" dirty="0" smtClean="0"/>
              <a:t>echnologie </a:t>
            </a:r>
            <a:r>
              <a:rPr lang="cs-CZ" sz="1800" dirty="0" err="1" smtClean="0"/>
              <a:t>Ash</a:t>
            </a:r>
            <a:r>
              <a:rPr lang="cs-CZ" sz="1800" dirty="0" smtClean="0"/>
              <a:t> Dec – termické zpracování </a:t>
            </a:r>
            <a:r>
              <a:rPr lang="cs-CZ" sz="1800" dirty="0" smtClean="0"/>
              <a:t>kalů.</a:t>
            </a:r>
            <a:endParaRPr lang="cs-CZ" sz="1800" dirty="0" smtClean="0"/>
          </a:p>
          <a:p>
            <a:r>
              <a:rPr lang="cs-CZ" sz="2000" dirty="0" smtClean="0"/>
              <a:t>Laboratorní postupy:</a:t>
            </a:r>
          </a:p>
          <a:p>
            <a:pPr lvl="1"/>
            <a:r>
              <a:rPr lang="cs-CZ" sz="1800" dirty="0" smtClean="0"/>
              <a:t>PHOXNAN – mokrá oxidace kalu při nízkém tlaku,</a:t>
            </a:r>
          </a:p>
          <a:p>
            <a:pPr lvl="1"/>
            <a:r>
              <a:rPr lang="cs-CZ" sz="1800" dirty="0"/>
              <a:t>R</a:t>
            </a:r>
            <a:r>
              <a:rPr lang="cs-CZ" sz="1800" baseline="30000" dirty="0"/>
              <a:t>2</a:t>
            </a:r>
            <a:r>
              <a:rPr lang="cs-CZ" sz="1800" dirty="0"/>
              <a:t>-BES </a:t>
            </a:r>
            <a:r>
              <a:rPr lang="cs-CZ" sz="1800" dirty="0" smtClean="0"/>
              <a:t>– </a:t>
            </a:r>
            <a:r>
              <a:rPr lang="cs-CZ" sz="1800" dirty="0" err="1"/>
              <a:t>bioelektrochemický</a:t>
            </a:r>
            <a:r>
              <a:rPr lang="cs-CZ" sz="1800" dirty="0"/>
              <a:t> </a:t>
            </a:r>
            <a:r>
              <a:rPr lang="cs-CZ" sz="1800" dirty="0" smtClean="0"/>
              <a:t>systém využívající </a:t>
            </a:r>
            <a:r>
              <a:rPr lang="cs-CZ" sz="1800" dirty="0"/>
              <a:t>bioelektřinu </a:t>
            </a:r>
            <a:r>
              <a:rPr lang="cs-CZ" sz="1800" dirty="0" smtClean="0"/>
              <a:t>z oxidace </a:t>
            </a:r>
            <a:r>
              <a:rPr lang="cs-CZ" sz="1800" dirty="0"/>
              <a:t>organického znečištění přítomného v odpadní </a:t>
            </a:r>
            <a:r>
              <a:rPr lang="cs-CZ" sz="1800" dirty="0" smtClean="0"/>
              <a:t>vodě,</a:t>
            </a:r>
          </a:p>
          <a:p>
            <a:pPr lvl="1"/>
            <a:r>
              <a:rPr lang="cs-CZ" sz="1800" dirty="0" smtClean="0"/>
              <a:t>adsorpční postupy,</a:t>
            </a:r>
          </a:p>
          <a:p>
            <a:pPr lvl="1"/>
            <a:r>
              <a:rPr lang="cs-CZ" sz="1800" dirty="0" smtClean="0"/>
              <a:t>pěstování vodních rostlin atd. </a:t>
            </a:r>
            <a:endParaRPr lang="cs-CZ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C9172-0F6E-4B11-BC2C-C05C44762626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275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Představení projektu TA04020217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Název projektu:</a:t>
            </a:r>
          </a:p>
          <a:p>
            <a:pPr lvl="1"/>
            <a:r>
              <a:rPr lang="cs-CZ" altLang="cs-CZ" dirty="0"/>
              <a:t>Inovativní způsob čištění odpadních vod se zaměřením na zisk nutrientů v čisté formě</a:t>
            </a:r>
            <a:endParaRPr lang="cs-CZ" altLang="cs-CZ" dirty="0" smtClean="0"/>
          </a:p>
          <a:p>
            <a:pPr>
              <a:spcBef>
                <a:spcPts val="1200"/>
              </a:spcBef>
            </a:pPr>
            <a:r>
              <a:rPr lang="cs-CZ" altLang="cs-CZ" dirty="0" smtClean="0"/>
              <a:t>Poskytovatel:</a:t>
            </a:r>
          </a:p>
          <a:p>
            <a:pPr lvl="1"/>
            <a:r>
              <a:rPr lang="cs-CZ" altLang="cs-CZ" dirty="0" smtClean="0"/>
              <a:t>Technologická agentura České republiky</a:t>
            </a:r>
          </a:p>
          <a:p>
            <a:pPr lvl="1"/>
            <a:r>
              <a:rPr lang="cs-CZ" altLang="cs-CZ" dirty="0" smtClean="0"/>
              <a:t>program Alfa</a:t>
            </a:r>
          </a:p>
          <a:p>
            <a:pPr>
              <a:spcBef>
                <a:spcPts val="1200"/>
              </a:spcBef>
            </a:pPr>
            <a:r>
              <a:rPr lang="cs-CZ" altLang="cs-CZ" dirty="0" smtClean="0"/>
              <a:t>Doba </a:t>
            </a:r>
            <a:r>
              <a:rPr lang="cs-CZ" altLang="cs-CZ" dirty="0"/>
              <a:t>řešení:</a:t>
            </a:r>
          </a:p>
          <a:p>
            <a:pPr lvl="1"/>
            <a:r>
              <a:rPr lang="cs-CZ" altLang="cs-CZ" dirty="0"/>
              <a:t>1. července 2014 až 31. prosince </a:t>
            </a:r>
            <a:r>
              <a:rPr lang="cs-CZ" altLang="cs-CZ" dirty="0" smtClean="0"/>
              <a:t>2017</a:t>
            </a:r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Představení projektu TA04020217</a:t>
            </a:r>
            <a:endParaRPr lang="cs-CZ" altLang="cs-CZ" dirty="0" smtClean="0"/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Partneři </a:t>
            </a:r>
            <a:r>
              <a:rPr lang="cs-CZ" altLang="cs-CZ" dirty="0"/>
              <a:t>projektu:</a:t>
            </a:r>
          </a:p>
          <a:p>
            <a:pPr lvl="1">
              <a:spcBef>
                <a:spcPts val="1200"/>
              </a:spcBef>
            </a:pPr>
            <a:r>
              <a:rPr lang="cs-CZ" altLang="cs-CZ" dirty="0" smtClean="0"/>
              <a:t>KUNST, spol. s r. o. (</a:t>
            </a:r>
            <a:r>
              <a:rPr lang="cs-CZ" altLang="cs-CZ" dirty="0"/>
              <a:t>hlavní příjemce </a:t>
            </a:r>
            <a:r>
              <a:rPr lang="cs-CZ" altLang="cs-CZ" dirty="0" smtClean="0"/>
              <a:t>projektu)</a:t>
            </a:r>
          </a:p>
          <a:p>
            <a:pPr lvl="2"/>
            <a:r>
              <a:rPr lang="cs-CZ" dirty="0" smtClean="0"/>
              <a:t>dodavatel </a:t>
            </a:r>
            <a:r>
              <a:rPr lang="cs-CZ" dirty="0"/>
              <a:t>technologických částí </a:t>
            </a:r>
            <a:r>
              <a:rPr lang="cs-CZ" dirty="0" smtClean="0"/>
              <a:t>vodohospodářských </a:t>
            </a:r>
            <a:r>
              <a:rPr lang="cs-CZ" dirty="0"/>
              <a:t>investičních </a:t>
            </a:r>
            <a:r>
              <a:rPr lang="cs-CZ" dirty="0" smtClean="0"/>
              <a:t>celků, vč. projektu</a:t>
            </a:r>
            <a:r>
              <a:rPr lang="cs-CZ" dirty="0"/>
              <a:t>, komplexního vyzkoušení, uvedení do provozu a pozáručního servisu</a:t>
            </a:r>
            <a:endParaRPr lang="cs-CZ" altLang="cs-CZ" dirty="0" smtClean="0"/>
          </a:p>
          <a:p>
            <a:pPr lvl="1">
              <a:spcBef>
                <a:spcPts val="1200"/>
              </a:spcBef>
            </a:pPr>
            <a:r>
              <a:rPr lang="cs-CZ" altLang="cs-CZ" dirty="0" smtClean="0"/>
              <a:t>SIGMAINVEST, spol. s r. o., Divize </a:t>
            </a:r>
            <a:r>
              <a:rPr lang="cs-CZ" dirty="0" smtClean="0"/>
              <a:t>ENGINEERING</a:t>
            </a:r>
          </a:p>
          <a:p>
            <a:pPr lvl="2"/>
            <a:r>
              <a:rPr lang="cs-CZ" dirty="0" smtClean="0"/>
              <a:t>široká </a:t>
            </a:r>
            <a:r>
              <a:rPr lang="cs-CZ" dirty="0"/>
              <a:t>škálu působnosti </a:t>
            </a:r>
            <a:r>
              <a:rPr lang="cs-CZ" dirty="0" smtClean="0"/>
              <a:t>ve vodohospodářské oblasti (od </a:t>
            </a:r>
            <a:r>
              <a:rPr lang="cs-CZ" dirty="0"/>
              <a:t>vypracování studie, výzkumu, poradenství, nalezení optimálního řešení, vypracování nabídky až po dodávku zařízení, testy, uvedení do provozu, </a:t>
            </a:r>
            <a:r>
              <a:rPr lang="cs-CZ" dirty="0" smtClean="0"/>
              <a:t>dodávky </a:t>
            </a:r>
            <a:r>
              <a:rPr lang="cs-CZ" dirty="0"/>
              <a:t>"na </a:t>
            </a:r>
            <a:r>
              <a:rPr lang="cs-CZ" dirty="0" smtClean="0"/>
              <a:t>klíč„)</a:t>
            </a: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04274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Představení projektu TA04020217</a:t>
            </a:r>
            <a:endParaRPr lang="cs-CZ" altLang="cs-CZ" dirty="0" smtClean="0"/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Partneři </a:t>
            </a:r>
            <a:r>
              <a:rPr lang="cs-CZ" altLang="cs-CZ" dirty="0"/>
              <a:t>projektu:</a:t>
            </a:r>
          </a:p>
          <a:p>
            <a:pPr lvl="1"/>
            <a:r>
              <a:rPr lang="cs-CZ" altLang="cs-CZ" dirty="0" smtClean="0"/>
              <a:t>VŠCHT Praha, Fakulta </a:t>
            </a:r>
            <a:r>
              <a:rPr lang="cs-CZ" dirty="0" smtClean="0"/>
              <a:t>technologie </a:t>
            </a:r>
            <a:r>
              <a:rPr lang="cs-CZ" dirty="0"/>
              <a:t>ochrany </a:t>
            </a:r>
            <a:r>
              <a:rPr lang="cs-CZ" dirty="0" smtClean="0"/>
              <a:t>prostředí</a:t>
            </a:r>
            <a:r>
              <a:rPr lang="cs-CZ" dirty="0"/>
              <a:t>, Ústav technologie vody a </a:t>
            </a:r>
            <a:r>
              <a:rPr lang="cs-CZ" dirty="0" smtClean="0"/>
              <a:t>prostředí</a:t>
            </a:r>
          </a:p>
          <a:p>
            <a:pPr lvl="2"/>
            <a:r>
              <a:rPr lang="cs-CZ" dirty="0" smtClean="0"/>
              <a:t>řešení řady výzkumných </a:t>
            </a:r>
            <a:r>
              <a:rPr lang="cs-CZ" dirty="0"/>
              <a:t>projektů v oblasti technologie </a:t>
            </a:r>
            <a:r>
              <a:rPr lang="cs-CZ" dirty="0" smtClean="0"/>
              <a:t>vody, spolupráce </a:t>
            </a:r>
            <a:r>
              <a:rPr lang="cs-CZ" dirty="0"/>
              <a:t>s řadou soukromých firem, především v oblasti čistírenství a </a:t>
            </a:r>
            <a:r>
              <a:rPr lang="cs-CZ" dirty="0" smtClean="0"/>
              <a:t>vodárenství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VUT </a:t>
            </a:r>
            <a:r>
              <a:rPr lang="cs-CZ" altLang="cs-CZ" dirty="0"/>
              <a:t>v </a:t>
            </a:r>
            <a:r>
              <a:rPr lang="cs-CZ" altLang="cs-CZ" dirty="0" smtClean="0"/>
              <a:t>Brně, Fakulta strojního inženýrství, Ústav procesního inženýrství</a:t>
            </a:r>
          </a:p>
          <a:p>
            <a:pPr lvl="2"/>
            <a:r>
              <a:rPr lang="cs-CZ" dirty="0" smtClean="0"/>
              <a:t>výzkum a vývoj v široké oblasti procesního inženýrství (energetické </a:t>
            </a:r>
            <a:r>
              <a:rPr lang="cs-CZ" dirty="0"/>
              <a:t>systémy a simulační </a:t>
            </a:r>
            <a:r>
              <a:rPr lang="cs-CZ" dirty="0" smtClean="0"/>
              <a:t>výpočty, energeticky </a:t>
            </a:r>
            <a:r>
              <a:rPr lang="cs-CZ" dirty="0"/>
              <a:t>náročné procesy</a:t>
            </a:r>
            <a:r>
              <a:rPr lang="cs-CZ" dirty="0" smtClean="0"/>
              <a:t>, termické </a:t>
            </a:r>
            <a:r>
              <a:rPr lang="cs-CZ" dirty="0"/>
              <a:t>procesy a čištění plynů</a:t>
            </a:r>
            <a:r>
              <a:rPr lang="cs-CZ" dirty="0" smtClean="0"/>
              <a:t>, výpočtové </a:t>
            </a:r>
            <a:r>
              <a:rPr lang="cs-CZ" dirty="0"/>
              <a:t>modelování dynamiky </a:t>
            </a:r>
            <a:r>
              <a:rPr lang="cs-CZ" dirty="0" smtClean="0"/>
              <a:t>tekutin, konstrukce </a:t>
            </a:r>
            <a:r>
              <a:rPr lang="cs-CZ" dirty="0"/>
              <a:t>zařízení</a:t>
            </a:r>
            <a:r>
              <a:rPr lang="cs-CZ" dirty="0" smtClean="0"/>
              <a:t>, systémy </a:t>
            </a:r>
            <a:r>
              <a:rPr lang="cs-CZ" dirty="0"/>
              <a:t>pro přenos </a:t>
            </a:r>
            <a:r>
              <a:rPr lang="cs-CZ" dirty="0" smtClean="0"/>
              <a:t>tepla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305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Představení projektu TA04020217</a:t>
            </a:r>
            <a:endParaRPr lang="cs-CZ" altLang="cs-CZ" dirty="0" smtClean="0"/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Cíl projektu: </a:t>
            </a:r>
          </a:p>
          <a:p>
            <a:pPr lvl="1"/>
            <a:r>
              <a:rPr lang="cs-CZ" altLang="cs-CZ" dirty="0"/>
              <a:t>nalézt vhodnou technologii pro získávání fosforu z odpadní vody</a:t>
            </a:r>
          </a:p>
          <a:p>
            <a:r>
              <a:rPr lang="cs-CZ" altLang="cs-CZ" dirty="0" smtClean="0"/>
              <a:t>Postup </a:t>
            </a:r>
            <a:r>
              <a:rPr lang="cs-CZ" altLang="cs-CZ" dirty="0"/>
              <a:t>řešení:</a:t>
            </a:r>
          </a:p>
          <a:p>
            <a:pPr lvl="1"/>
            <a:r>
              <a:rPr lang="cs-CZ" altLang="cs-CZ" dirty="0"/>
              <a:t>literární rešerše</a:t>
            </a:r>
          </a:p>
          <a:p>
            <a:pPr lvl="1"/>
            <a:r>
              <a:rPr lang="cs-CZ" altLang="cs-CZ" dirty="0"/>
              <a:t>laboratorní zkoušky </a:t>
            </a:r>
          </a:p>
          <a:p>
            <a:pPr lvl="1"/>
            <a:r>
              <a:rPr lang="cs-CZ" altLang="cs-CZ" dirty="0"/>
              <a:t>poloprovozní </a:t>
            </a:r>
            <a:r>
              <a:rPr lang="cs-CZ" altLang="cs-CZ" dirty="0" smtClean="0"/>
              <a:t>zkoušky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36136159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4LIFE_MS_PowerPoint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512EF96C-E2E4-44BF-AF3C-E774F8A41641}" vid="{63C648B3-D4DE-4BC5-BB2A-ED9E5F90B91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P4LIFE</Template>
  <TotalTime>449</TotalTime>
  <Words>926</Words>
  <Application>Microsoft Office PowerPoint</Application>
  <PresentationFormat>Vlastní</PresentationFormat>
  <Paragraphs>238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Times New Roman</vt:lpstr>
      <vt:lpstr>Wingdings</vt:lpstr>
      <vt:lpstr>sablona_P4LIFE_MS_PowerPoint</vt:lpstr>
      <vt:lpstr>Odpadní voda jako zdroj fosforu pro další využití</vt:lpstr>
      <vt:lpstr>Odpadní vody</vt:lpstr>
      <vt:lpstr>Odpadní vody</vt:lpstr>
      <vt:lpstr>Problematika fosforu v OV</vt:lpstr>
      <vt:lpstr>Možnosti získávání P z OV</vt:lpstr>
      <vt:lpstr>Představení projektu TA04020217</vt:lpstr>
      <vt:lpstr>Představení projektu TA04020217</vt:lpstr>
      <vt:lpstr>Představení projektu TA04020217</vt:lpstr>
      <vt:lpstr>Představení projektu TA04020217</vt:lpstr>
      <vt:lpstr>Laboratorní zkoušky</vt:lpstr>
      <vt:lpstr>Modulární ČOV</vt:lpstr>
      <vt:lpstr>Modulární ČOV</vt:lpstr>
      <vt:lpstr>Modulární ČOV</vt:lpstr>
      <vt:lpstr>Kontejnerová modulární ČOV</vt:lpstr>
      <vt:lpstr>Kontejnerová modulární ČOV</vt:lpstr>
      <vt:lpstr>Vestavěná modulární ČOV</vt:lpstr>
      <vt:lpstr>Vestavěná modulární ČOV</vt:lpstr>
      <vt:lpstr>Vestavěná modulární ČOV</vt:lpstr>
      <vt:lpstr>Modulární ČOV</vt:lpstr>
      <vt:lpstr>Realizace modulární ČOV</vt:lpstr>
      <vt:lpstr>Děkuji za pozornost.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Odpadní voda jako zdroj fosforu pro další využití</dc:title>
  <dc:creator>Houdková Lucie Ing. Ph. D.</dc:creator>
  <cp:lastModifiedBy>Houdková Lucie Ing. Ph. D.</cp:lastModifiedBy>
  <cp:revision>24</cp:revision>
  <cp:lastPrinted>2016-03-14T12:37:45Z</cp:lastPrinted>
  <dcterms:created xsi:type="dcterms:W3CDTF">2016-03-08T07:25:34Z</dcterms:created>
  <dcterms:modified xsi:type="dcterms:W3CDTF">2016-03-15T08:38:18Z</dcterms:modified>
</cp:coreProperties>
</file>