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0" r:id="rId4"/>
    <p:sldId id="261" r:id="rId5"/>
    <p:sldId id="262" r:id="rId6"/>
    <p:sldId id="265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83" r:id="rId17"/>
    <p:sldId id="274" r:id="rId18"/>
    <p:sldId id="282" r:id="rId1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5D"/>
    <a:srgbClr val="B2B2B2"/>
    <a:srgbClr val="969696"/>
    <a:srgbClr val="3CB299"/>
    <a:srgbClr val="3C3C3C"/>
    <a:srgbClr val="DFAF31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45FAF6-B0AF-4268-ACBE-32354CA5904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8977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 descr="s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4438" y="1641475"/>
            <a:ext cx="5895975" cy="2349500"/>
          </a:xfrm>
        </p:spPr>
        <p:txBody>
          <a:bodyPr/>
          <a:lstStyle>
            <a:lvl1pPr>
              <a:defRPr sz="1800">
                <a:solidFill>
                  <a:srgbClr val="DFAF3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0"/>
            <a:ext cx="1328738" cy="1495425"/>
          </a:xfrm>
        </p:spPr>
        <p:txBody>
          <a:bodyPr/>
          <a:lstStyle>
            <a:lvl1pPr marL="0" indent="0" algn="r">
              <a:buFont typeface="Arial" charset="0"/>
              <a:buNone/>
              <a:defRPr sz="16500" baseline="22000">
                <a:solidFill>
                  <a:srgbClr val="969696"/>
                </a:solidFill>
                <a:latin typeface="Arial Narrow" pitchFamily="34" charset="0"/>
              </a:defRPr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www.hgf.vsb.cz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6563" y="457200"/>
            <a:ext cx="2178050" cy="56689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50825" y="457200"/>
            <a:ext cx="6383338" cy="56689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www.hgf.vsb.cz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www.hgf.vsb.cz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www.hgf.vsb.cz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0825" y="1196975"/>
            <a:ext cx="42799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3125" y="1196975"/>
            <a:ext cx="4281488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www.hgf.vsb.cz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www.hgf.vsb.cz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www.hgf.vsb.cz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www.hgf.vsb.cz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www.hgf.vsb.cz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www.hgf.vsb.cz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orne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136775" cy="136842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46138" y="457200"/>
            <a:ext cx="8118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196975"/>
            <a:ext cx="871378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69013" y="63087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969696"/>
                </a:solidFill>
                <a:latin typeface="Arial Narrow" pitchFamily="34" charset="0"/>
              </a:defRPr>
            </a:lvl1pPr>
          </a:lstStyle>
          <a:p>
            <a:r>
              <a:rPr lang="cs-CZ"/>
              <a:t>www.hgf.vsb.cz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65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65D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65D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65D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65D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65D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65D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65D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765D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FAF31"/>
        </a:buClr>
        <a:buSzPct val="80000"/>
        <a:buFont typeface="Arial" charset="0"/>
        <a:buChar char="■"/>
        <a:defRPr sz="2200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FAF31"/>
        </a:buClr>
        <a:buSzPct val="80000"/>
        <a:buFont typeface="Arial" charset="0"/>
        <a:buChar char="■"/>
        <a:defRPr sz="2200">
          <a:solidFill>
            <a:srgbClr val="5F5F5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FAF31"/>
        </a:buClr>
        <a:buSzPct val="80000"/>
        <a:buFont typeface="Arial" charset="0"/>
        <a:buChar char="■"/>
        <a:defRPr sz="2000">
          <a:solidFill>
            <a:srgbClr val="5F5F5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FAF31"/>
        </a:buClr>
        <a:buSzPct val="80000"/>
        <a:buFont typeface="Arial" charset="0"/>
        <a:buChar char="■"/>
        <a:defRPr sz="2000">
          <a:solidFill>
            <a:srgbClr val="5F5F5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FAF31"/>
        </a:buClr>
        <a:buSzPct val="80000"/>
        <a:buFont typeface="Arial" charset="0"/>
        <a:buChar char="■"/>
        <a:defRPr sz="2000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FAF31"/>
        </a:buClr>
        <a:buSzPct val="80000"/>
        <a:buFont typeface="Arial" charset="0"/>
        <a:buChar char="■"/>
        <a:defRPr sz="20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FAF31"/>
        </a:buClr>
        <a:buSzPct val="80000"/>
        <a:buFont typeface="Arial" charset="0"/>
        <a:buChar char="■"/>
        <a:defRPr sz="20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FAF31"/>
        </a:buClr>
        <a:buSzPct val="80000"/>
        <a:buFont typeface="Arial" charset="0"/>
        <a:buChar char="■"/>
        <a:defRPr sz="20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FAF31"/>
        </a:buClr>
        <a:buSzPct val="80000"/>
        <a:buFont typeface="Arial" charset="0"/>
        <a:buChar char="■"/>
        <a:defRPr sz="2000">
          <a:solidFill>
            <a:srgbClr val="5F5F5F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www.hgf.vsb.cz</a:t>
            </a:r>
          </a:p>
        </p:txBody>
      </p:sp>
      <p:pic>
        <p:nvPicPr>
          <p:cNvPr id="39940" name="Picture 4" descr="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43" name="Picture 7" descr="erb-hg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7313" y="5207000"/>
            <a:ext cx="1050925" cy="1216025"/>
          </a:xfrm>
          <a:prstGeom prst="rect">
            <a:avLst/>
          </a:prstGeom>
          <a:noFill/>
        </p:spPr>
      </p:pic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554288" y="309563"/>
            <a:ext cx="5699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cs-CZ" sz="2000">
                <a:solidFill>
                  <a:schemeClr val="bg1"/>
                </a:solidFill>
              </a:rPr>
              <a:t>VŠB - Technická univerzita Ostrava</a:t>
            </a:r>
          </a:p>
          <a:p>
            <a:pPr algn="r"/>
            <a:r>
              <a:rPr lang="cs-CZ" sz="2000">
                <a:solidFill>
                  <a:schemeClr val="bg1"/>
                </a:solidFill>
              </a:rPr>
              <a:t>Hornicko-geologická fakulta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8464550" y="433388"/>
            <a:ext cx="95250" cy="495300"/>
          </a:xfrm>
          <a:prstGeom prst="rect">
            <a:avLst/>
          </a:prstGeom>
          <a:solidFill>
            <a:srgbClr val="DFAF3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3335338" y="5989638"/>
            <a:ext cx="38100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lang="cs-CZ" sz="2000" dirty="0" smtClean="0">
                <a:solidFill>
                  <a:srgbClr val="5F5F5F"/>
                </a:solidFill>
                <a:latin typeface="Arial Narrow" pitchFamily="34" charset="0"/>
              </a:rPr>
              <a:t>Vedoucí IEI</a:t>
            </a:r>
            <a:endParaRPr lang="cs-CZ" sz="2000" dirty="0">
              <a:solidFill>
                <a:srgbClr val="5F5F5F"/>
              </a:solidFill>
              <a:latin typeface="Arial Narrow" pitchFamily="34" charset="0"/>
            </a:endParaRP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3333750" y="5568950"/>
            <a:ext cx="3810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ctr"/>
            <a:r>
              <a:rPr lang="cs-CZ" sz="2000" dirty="0" smtClean="0">
                <a:solidFill>
                  <a:srgbClr val="5F5F5F"/>
                </a:solidFill>
              </a:rPr>
              <a:t>Radmila Kučerová</a:t>
            </a:r>
            <a:endParaRPr lang="cs-CZ" sz="2000" dirty="0">
              <a:solidFill>
                <a:srgbClr val="5F5F5F"/>
              </a:solidFill>
            </a:endParaRP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2916238" y="3789363"/>
            <a:ext cx="54991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3200" dirty="0" smtClean="0">
                <a:solidFill>
                  <a:srgbClr val="00765D"/>
                </a:solidFill>
              </a:rPr>
              <a:t>TVIP 2016</a:t>
            </a:r>
            <a:endParaRPr lang="cs-CZ" sz="3200" dirty="0">
              <a:solidFill>
                <a:srgbClr val="00765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92" name="Rectangle 84"/>
          <p:cNvSpPr>
            <a:spLocks noGrp="1" noChangeArrowheads="1"/>
          </p:cNvSpPr>
          <p:nvPr>
            <p:ph type="title"/>
          </p:nvPr>
        </p:nvSpPr>
        <p:spPr>
          <a:xfrm>
            <a:off x="846138" y="457198"/>
            <a:ext cx="8118475" cy="1099593"/>
          </a:xfrm>
        </p:spPr>
        <p:txBody>
          <a:bodyPr/>
          <a:lstStyle/>
          <a:p>
            <a:r>
              <a:rPr lang="cs-CZ" sz="1800" dirty="0" smtClean="0"/>
              <a:t>Institut environmentálního inženýrství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Oddělení odpadového hospodářství a biotechnologií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46137" y="1916832"/>
            <a:ext cx="8118475" cy="4209330"/>
          </a:xfrm>
        </p:spPr>
        <p:txBody>
          <a:bodyPr/>
          <a:lstStyle/>
          <a:p>
            <a:pPr marL="880110" lvl="1" indent="-514350">
              <a:buNone/>
            </a:pPr>
            <a:r>
              <a:rPr lang="cs-CZ" sz="2400" b="1" dirty="0" smtClean="0">
                <a:solidFill>
                  <a:srgbClr val="663300"/>
                </a:solidFill>
              </a:rPr>
              <a:t>Minerální biotechnologie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400" dirty="0" smtClean="0"/>
              <a:t>navazující magisterské studium prohlubuje znalosti z předešlého studia biotechnologií a snaží se je využít při realizaci projektů, aplikování biotechnologických postupů nebo biologickém čištění odpadních vod.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b="1" dirty="0" smtClean="0">
                <a:solidFill>
                  <a:srgbClr val="007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zajímavé předměty:</a:t>
            </a:r>
          </a:p>
          <a:p>
            <a:pPr lvl="1">
              <a:spcBef>
                <a:spcPts val="600"/>
              </a:spcBef>
            </a:pPr>
            <a:r>
              <a:rPr lang="cs-CZ" dirty="0" smtClean="0"/>
              <a:t>mikrobiologie obecná i speciální,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toxikologie životního prostředí,</a:t>
            </a:r>
          </a:p>
          <a:p>
            <a:pPr lvl="1">
              <a:spcBef>
                <a:spcPts val="0"/>
              </a:spcBef>
            </a:pPr>
            <a:r>
              <a:rPr lang="cs-CZ" dirty="0" smtClean="0"/>
              <a:t>ochrana životního prostředí apod.</a:t>
            </a:r>
            <a:endParaRPr lang="cs-CZ" sz="2400" dirty="0">
              <a:solidFill>
                <a:srgbClr val="00765D"/>
              </a:solidFill>
              <a:ea typeface="+mj-ea"/>
              <a:cs typeface="+mj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 smtClean="0"/>
              <a:t>Iei</a:t>
            </a:r>
            <a:r>
              <a:rPr lang="cs-CZ" dirty="0" smtClean="0"/>
              <a:t>..</a:t>
            </a:r>
            <a:r>
              <a:rPr lang="cs-CZ" dirty="0" err="1" smtClean="0"/>
              <a:t>vsb.cz</a:t>
            </a:r>
            <a:endParaRPr lang="cs-CZ" dirty="0"/>
          </a:p>
        </p:txBody>
      </p:sp>
      <p:pic>
        <p:nvPicPr>
          <p:cNvPr id="7" name="Picture 2" descr="http://www.ngdir.ir/Data_SD/GeoportalInfo/Subjects/Pics/74533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269" y="4103216"/>
            <a:ext cx="3096344" cy="2022946"/>
          </a:xfrm>
          <a:prstGeom prst="roundRect">
            <a:avLst>
              <a:gd name="adj" fmla="val 16667"/>
            </a:avLst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92" name="Rectangle 84"/>
          <p:cNvSpPr>
            <a:spLocks noGrp="1" noChangeArrowheads="1"/>
          </p:cNvSpPr>
          <p:nvPr>
            <p:ph type="title"/>
          </p:nvPr>
        </p:nvSpPr>
        <p:spPr>
          <a:xfrm>
            <a:off x="846138" y="457199"/>
            <a:ext cx="8118475" cy="739554"/>
          </a:xfrm>
        </p:spPr>
        <p:txBody>
          <a:bodyPr/>
          <a:lstStyle/>
          <a:p>
            <a:r>
              <a:rPr lang="cs-CZ" sz="1800" dirty="0" smtClean="0"/>
              <a:t>Institut environmentálního inženýrství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Oddělení technologie hospodaření s vodou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5" y="1916832"/>
            <a:ext cx="8497068" cy="4209330"/>
          </a:xfrm>
        </p:spPr>
        <p:txBody>
          <a:bodyPr/>
          <a:lstStyle/>
          <a:p>
            <a:pPr marL="880110" lvl="1" indent="-514350">
              <a:buNone/>
            </a:pPr>
            <a:r>
              <a:rPr lang="cs-CZ" sz="2400" i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Bakalářské studijní programy:</a:t>
            </a:r>
          </a:p>
          <a:p>
            <a:pPr marL="880110" lvl="1" indent="-514350"/>
            <a:r>
              <a:rPr lang="pl-PL" sz="2400" dirty="0" smtClean="0"/>
              <a:t>Technologie a hospodaření s vodou</a:t>
            </a:r>
          </a:p>
          <a:p>
            <a:pPr marL="365760" lvl="1" indent="0">
              <a:buNone/>
            </a:pPr>
            <a:r>
              <a:rPr lang="pl-PL" sz="2400" i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1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kód: </a:t>
            </a:r>
            <a:r>
              <a:rPr lang="cs-CZ" sz="1400" u="sng" dirty="0" smtClean="0"/>
              <a:t>2102R006</a:t>
            </a:r>
          </a:p>
          <a:p>
            <a:pPr marL="365760" lvl="1" indent="0">
              <a:buNone/>
            </a:pPr>
            <a:endParaRPr lang="cs-CZ" sz="2400" i="1" dirty="0" smtClean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80110" lvl="1" indent="-514350">
              <a:buNone/>
            </a:pPr>
            <a:r>
              <a:rPr lang="cs-CZ" sz="2400" i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Magisterské studijní programy:</a:t>
            </a:r>
          </a:p>
          <a:p>
            <a:pPr marL="880110" lvl="1" indent="-514350"/>
            <a:r>
              <a:rPr lang="pl-PL" sz="2400" dirty="0" smtClean="0"/>
              <a:t>Technologie a hospodaření s vodou</a:t>
            </a:r>
          </a:p>
          <a:p>
            <a:pPr marL="365760" lvl="1" indent="0">
              <a:buNone/>
            </a:pPr>
            <a:r>
              <a:rPr lang="pl-PL" sz="2400" i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l-PL" sz="1400" dirty="0" smtClean="0">
                <a:ln w="1905"/>
              </a:rPr>
              <a:t>kód: </a:t>
            </a:r>
            <a:r>
              <a:rPr lang="pl-PL" sz="1400" u="sng" dirty="0" smtClean="0">
                <a:ln w="1905"/>
              </a:rPr>
              <a:t>2102T006</a:t>
            </a:r>
          </a:p>
          <a:p>
            <a:pPr marL="365760" lvl="1" indent="0">
              <a:buNone/>
            </a:pPr>
            <a:endParaRPr lang="cs-CZ" sz="2400" u="sng" dirty="0" smtClean="0">
              <a:ln w="1905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smtClean="0"/>
              <a:t>.</a:t>
            </a:r>
            <a:endParaRPr lang="cs-CZ" sz="2400" dirty="0">
              <a:solidFill>
                <a:srgbClr val="00765D"/>
              </a:solidFill>
              <a:ea typeface="+mj-ea"/>
              <a:cs typeface="+mj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 smtClean="0"/>
              <a:t>Iei</a:t>
            </a:r>
            <a:r>
              <a:rPr lang="cs-CZ" dirty="0" smtClean="0"/>
              <a:t>..</a:t>
            </a:r>
            <a:r>
              <a:rPr lang="cs-CZ" dirty="0" err="1" smtClean="0"/>
              <a:t>vsb.cz</a:t>
            </a:r>
            <a:endParaRPr lang="cs-CZ" dirty="0"/>
          </a:p>
        </p:txBody>
      </p:sp>
      <p:pic>
        <p:nvPicPr>
          <p:cNvPr id="93189" name="Picture 5" descr="C:\Users\kod009\Documents\Tajemnik VaV\leták\foto tom\P1030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8145" y="2348880"/>
            <a:ext cx="1785467" cy="238062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6929">
            <a:off x="6501704" y="1518232"/>
            <a:ext cx="2479259" cy="13709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3188" name="Picture 4" descr="C:\Users\kod009\Documents\Tajemnik VaV\leták\DSF_1330_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22958">
            <a:off x="6185169" y="4413643"/>
            <a:ext cx="2332285" cy="225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92" name="Rectangle 84"/>
          <p:cNvSpPr>
            <a:spLocks noGrp="1" noChangeArrowheads="1"/>
          </p:cNvSpPr>
          <p:nvPr>
            <p:ph type="title"/>
          </p:nvPr>
        </p:nvSpPr>
        <p:spPr>
          <a:xfrm>
            <a:off x="846138" y="457199"/>
            <a:ext cx="8118475" cy="739554"/>
          </a:xfrm>
        </p:spPr>
        <p:txBody>
          <a:bodyPr/>
          <a:lstStyle/>
          <a:p>
            <a:r>
              <a:rPr lang="cs-CZ" sz="1800" dirty="0" smtClean="0"/>
              <a:t>Institut environmentálního inženýrství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Oddělení technologie hospodaření s vodou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46137" y="1628800"/>
            <a:ext cx="8118475" cy="4497362"/>
          </a:xfrm>
        </p:spPr>
        <p:txBody>
          <a:bodyPr/>
          <a:lstStyle/>
          <a:p>
            <a:pPr marL="880110" lvl="1" indent="-514350"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Technologie a hospodaření s vodou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sz="2400" dirty="0" smtClean="0"/>
              <a:t>studijní obor umožňuje širokou profilaci: Hospodaření s vodou, technologie vody, Provoz vodohospodářských staveb a zařízení. Absolventi jednotlivých studijních profilů se uplatní jako technologové čistíren a úpraven vod, provozovatelé vodohospodářských objektů…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b="1" dirty="0" smtClean="0">
                <a:solidFill>
                  <a:srgbClr val="007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zajímavé předměty:</a:t>
            </a:r>
          </a:p>
          <a:p>
            <a:pPr lvl="1" algn="just">
              <a:spcBef>
                <a:spcPts val="1200"/>
              </a:spcBef>
            </a:pPr>
            <a:r>
              <a:rPr lang="cs-CZ" dirty="0" smtClean="0"/>
              <a:t>čištění odpadních vod,</a:t>
            </a:r>
          </a:p>
          <a:p>
            <a:pPr lvl="1" algn="just">
              <a:spcBef>
                <a:spcPts val="0"/>
              </a:spcBef>
            </a:pPr>
            <a:r>
              <a:rPr lang="cs-CZ" dirty="0" smtClean="0"/>
              <a:t>hydrologie a klimatologie,</a:t>
            </a:r>
          </a:p>
          <a:p>
            <a:pPr lvl="1" algn="just">
              <a:spcBef>
                <a:spcPts val="0"/>
              </a:spcBef>
            </a:pPr>
            <a:r>
              <a:rPr lang="cs-CZ" dirty="0" smtClean="0"/>
              <a:t>hydromechanika,</a:t>
            </a:r>
          </a:p>
          <a:p>
            <a:pPr lvl="1" algn="just">
              <a:spcBef>
                <a:spcPts val="0"/>
              </a:spcBef>
            </a:pPr>
            <a:r>
              <a:rPr lang="cs-CZ" dirty="0" smtClean="0"/>
              <a:t>revitalizace vodních toků …</a:t>
            </a:r>
          </a:p>
          <a:p>
            <a:pPr marL="880110" lvl="1" indent="-514350">
              <a:buNone/>
            </a:pPr>
            <a:endParaRPr lang="cs-CZ" sz="2400" u="sng" dirty="0" smtClean="0">
              <a:ln w="1905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smtClean="0"/>
              <a:t>.</a:t>
            </a:r>
            <a:endParaRPr lang="cs-CZ" sz="2400" dirty="0">
              <a:solidFill>
                <a:srgbClr val="00765D"/>
              </a:solidFill>
              <a:ea typeface="+mj-ea"/>
              <a:cs typeface="+mj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 smtClean="0"/>
              <a:t>Iei</a:t>
            </a:r>
            <a:r>
              <a:rPr lang="cs-CZ" dirty="0" smtClean="0"/>
              <a:t>..</a:t>
            </a:r>
            <a:r>
              <a:rPr lang="cs-CZ" dirty="0" err="1" smtClean="0"/>
              <a:t>vsb.cz</a:t>
            </a:r>
            <a:endParaRPr lang="cs-CZ" dirty="0"/>
          </a:p>
        </p:txBody>
      </p:sp>
      <p:pic>
        <p:nvPicPr>
          <p:cNvPr id="8" name="Picture 4" descr="http://theflightattendantlife.com/wp-content/uploads/2012/04/I-heart-wa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5477"/>
            <a:ext cx="2684331" cy="2013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92" name="Rectangle 84"/>
          <p:cNvSpPr>
            <a:spLocks noGrp="1" noChangeArrowheads="1"/>
          </p:cNvSpPr>
          <p:nvPr>
            <p:ph type="title"/>
          </p:nvPr>
        </p:nvSpPr>
        <p:spPr>
          <a:xfrm>
            <a:off x="846138" y="457199"/>
            <a:ext cx="8118475" cy="739554"/>
          </a:xfrm>
        </p:spPr>
        <p:txBody>
          <a:bodyPr/>
          <a:lstStyle/>
          <a:p>
            <a:r>
              <a:rPr lang="cs-CZ" sz="1800" dirty="0" smtClean="0"/>
              <a:t>Institut environmentálního inženýrství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/>
              <a:t>O</a:t>
            </a:r>
            <a:r>
              <a:rPr lang="cs-CZ" b="1" dirty="0" smtClean="0"/>
              <a:t>ddělení ochrany životního prostředí a </a:t>
            </a:r>
            <a:r>
              <a:rPr lang="cs-CZ" b="1" dirty="0" err="1" smtClean="0"/>
              <a:t>znovuvyužití</a:t>
            </a:r>
            <a:r>
              <a:rPr lang="cs-CZ" b="1" dirty="0" smtClean="0"/>
              <a:t> </a:t>
            </a:r>
            <a:r>
              <a:rPr lang="cs-CZ" b="1" dirty="0" err="1" smtClean="0"/>
              <a:t>brownfields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46137" y="1916832"/>
            <a:ext cx="8118475" cy="4209330"/>
          </a:xfrm>
        </p:spPr>
        <p:txBody>
          <a:bodyPr/>
          <a:lstStyle/>
          <a:p>
            <a:pPr marL="880110" lvl="1" indent="-514350">
              <a:buNone/>
            </a:pPr>
            <a:r>
              <a:rPr lang="cs-CZ" sz="2400" i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Bakalářské studijní programy:</a:t>
            </a:r>
          </a:p>
          <a:p>
            <a:pPr marL="880110" lvl="1" indent="-514350"/>
            <a:r>
              <a:rPr lang="pl-PL" sz="2400" dirty="0" smtClean="0"/>
              <a:t>Environmentální inženýrství</a:t>
            </a:r>
          </a:p>
          <a:p>
            <a:pPr marL="365760" lvl="1" indent="0">
              <a:buNone/>
            </a:pPr>
            <a:r>
              <a:rPr lang="pl-PL" sz="2400" i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l-PL" sz="1400" dirty="0" smtClean="0">
                <a:ln w="1905"/>
              </a:rPr>
              <a:t>kód: </a:t>
            </a:r>
            <a:r>
              <a:rPr lang="cs-CZ" sz="1400" u="sng" dirty="0" smtClean="0">
                <a:ln w="1905"/>
              </a:rPr>
              <a:t>3904R005</a:t>
            </a:r>
          </a:p>
          <a:p>
            <a:pPr marL="880110" lvl="1" indent="-514350">
              <a:buNone/>
            </a:pPr>
            <a:r>
              <a:rPr lang="cs-CZ" sz="2400" i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Magisterské studijní programy:</a:t>
            </a:r>
          </a:p>
          <a:p>
            <a:pPr marL="880110" lvl="1" indent="-514350"/>
            <a:r>
              <a:rPr lang="pl-PL" sz="2400" dirty="0" smtClean="0"/>
              <a:t>Environmentální inženýrství</a:t>
            </a:r>
          </a:p>
          <a:p>
            <a:pPr marL="365760" lvl="1" indent="0">
              <a:buNone/>
            </a:pPr>
            <a:r>
              <a:rPr lang="pl-PL" sz="2400" i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l-PL" sz="1400" dirty="0" smtClean="0">
                <a:ln w="1905"/>
              </a:rPr>
              <a:t>kód: </a:t>
            </a:r>
            <a:r>
              <a:rPr lang="cs-CZ" sz="1400" u="sng" dirty="0" smtClean="0">
                <a:ln w="1905"/>
              </a:rPr>
              <a:t>3904T005</a:t>
            </a:r>
          </a:p>
          <a:p>
            <a:pPr marL="880110" lvl="1" indent="-514350"/>
            <a:r>
              <a:rPr lang="cs-CZ" sz="2400" dirty="0" smtClean="0"/>
              <a:t>Evropská škola pro technické</a:t>
            </a:r>
          </a:p>
          <a:p>
            <a:pPr marL="880110" lvl="1" indent="-514350">
              <a:buNone/>
            </a:pPr>
            <a:r>
              <a:rPr lang="cs-CZ" sz="2400" dirty="0"/>
              <a:t>	</a:t>
            </a:r>
            <a:r>
              <a:rPr lang="cs-CZ" sz="2400" dirty="0" err="1" smtClean="0"/>
              <a:t>znovuvyužití</a:t>
            </a:r>
            <a:r>
              <a:rPr lang="cs-CZ" sz="2400" dirty="0" smtClean="0"/>
              <a:t> </a:t>
            </a:r>
            <a:r>
              <a:rPr lang="cs-CZ" sz="2400" dirty="0" err="1" smtClean="0"/>
              <a:t>brownfields</a:t>
            </a:r>
            <a:endParaRPr lang="cs-CZ" sz="2400" dirty="0" smtClean="0"/>
          </a:p>
          <a:p>
            <a:pPr marL="365760" lvl="1" indent="0">
              <a:buNone/>
            </a:pPr>
            <a:r>
              <a:rPr lang="pl-PL" sz="2400" i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l-PL" sz="1400" dirty="0" smtClean="0">
                <a:ln w="1905"/>
              </a:rPr>
              <a:t>kód</a:t>
            </a:r>
            <a:r>
              <a:rPr lang="pl-PL" sz="1400" u="sng" dirty="0" smtClean="0">
                <a:ln w="1905"/>
              </a:rPr>
              <a:t>: </a:t>
            </a:r>
            <a:r>
              <a:rPr lang="cs-CZ" sz="1400" u="sng" dirty="0" smtClean="0">
                <a:ln w="1905"/>
              </a:rPr>
              <a:t>3914T026</a:t>
            </a:r>
          </a:p>
          <a:p>
            <a:pPr marL="365760" lvl="1" indent="0">
              <a:buNone/>
            </a:pPr>
            <a:endParaRPr lang="cs-CZ" sz="2400" u="sng" dirty="0" smtClean="0">
              <a:ln w="1905"/>
            </a:endParaRPr>
          </a:p>
          <a:p>
            <a:pPr marL="880110" lvl="1" indent="-514350">
              <a:buNone/>
            </a:pPr>
            <a:endParaRPr lang="cs-CZ" sz="2400" u="sng" dirty="0" smtClean="0">
              <a:ln w="1905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smtClean="0"/>
              <a:t>.</a:t>
            </a:r>
            <a:endParaRPr lang="cs-CZ" sz="2400" dirty="0">
              <a:solidFill>
                <a:srgbClr val="00765D"/>
              </a:solidFill>
              <a:ea typeface="+mj-ea"/>
              <a:cs typeface="+mj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 smtClean="0"/>
              <a:t>Iei</a:t>
            </a:r>
            <a:r>
              <a:rPr lang="cs-CZ" dirty="0" smtClean="0"/>
              <a:t>..</a:t>
            </a:r>
            <a:r>
              <a:rPr lang="cs-CZ" dirty="0" err="1" smtClean="0"/>
              <a:t>vsb.cz</a:t>
            </a:r>
            <a:endParaRPr lang="cs-CZ" dirty="0"/>
          </a:p>
        </p:txBody>
      </p:sp>
      <p:pic>
        <p:nvPicPr>
          <p:cNvPr id="94213" name="Picture 5" descr="C:\Users\kod009\Documents\Tajemnik VaV\leták\foto tom\P10308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924944"/>
            <a:ext cx="1802812" cy="2403749"/>
          </a:xfrm>
          <a:prstGeom prst="rect">
            <a:avLst/>
          </a:prstGeom>
          <a:noFill/>
        </p:spPr>
      </p:pic>
      <p:pic>
        <p:nvPicPr>
          <p:cNvPr id="94210" name="Picture 2" descr="C:\Users\kod009\Documents\Tajemnik VaV\leták\foto tom\DSC_04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1695">
            <a:off x="5975596" y="1343477"/>
            <a:ext cx="2639830" cy="1748448"/>
          </a:xfrm>
          <a:prstGeom prst="rect">
            <a:avLst/>
          </a:prstGeom>
          <a:noFill/>
        </p:spPr>
      </p:pic>
      <p:pic>
        <p:nvPicPr>
          <p:cNvPr id="94212" name="Picture 4" descr="C:\Users\kod009\Documents\Tajemnik VaV\leták\foto tom\Obrázek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07803">
            <a:off x="6016696" y="4917890"/>
            <a:ext cx="2243834" cy="1682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92" name="Rectangle 84"/>
          <p:cNvSpPr>
            <a:spLocks noGrp="1" noChangeArrowheads="1"/>
          </p:cNvSpPr>
          <p:nvPr>
            <p:ph type="title"/>
          </p:nvPr>
        </p:nvSpPr>
        <p:spPr>
          <a:xfrm>
            <a:off x="846138" y="457199"/>
            <a:ext cx="8118475" cy="739554"/>
          </a:xfrm>
        </p:spPr>
        <p:txBody>
          <a:bodyPr/>
          <a:lstStyle/>
          <a:p>
            <a:r>
              <a:rPr lang="cs-CZ" sz="1800" dirty="0" smtClean="0"/>
              <a:t>Institut environmentálního inženýrství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/>
              <a:t>O</a:t>
            </a:r>
            <a:r>
              <a:rPr lang="cs-CZ" b="1" dirty="0" smtClean="0"/>
              <a:t>ddělení ochrany životního prostředí a </a:t>
            </a:r>
            <a:r>
              <a:rPr lang="cs-CZ" b="1" dirty="0" err="1" smtClean="0"/>
              <a:t>znovuvyužití</a:t>
            </a:r>
            <a:r>
              <a:rPr lang="cs-CZ" b="1" dirty="0" smtClean="0"/>
              <a:t> </a:t>
            </a:r>
            <a:r>
              <a:rPr lang="cs-CZ" b="1" dirty="0" err="1" smtClean="0"/>
              <a:t>brownfields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46137" y="1916832"/>
            <a:ext cx="8118475" cy="4209330"/>
          </a:xfrm>
        </p:spPr>
        <p:txBody>
          <a:bodyPr/>
          <a:lstStyle/>
          <a:p>
            <a:pPr marL="880110" lvl="1" indent="-514350">
              <a:buNone/>
            </a:pPr>
            <a:r>
              <a:rPr lang="cs-CZ" sz="2400" b="1" dirty="0" smtClean="0">
                <a:solidFill>
                  <a:srgbClr val="348717"/>
                </a:solidFill>
              </a:rPr>
              <a:t>Environmentální inženýrství</a:t>
            </a:r>
          </a:p>
          <a:p>
            <a:pPr algn="just"/>
            <a:r>
              <a:rPr lang="cs-CZ" sz="2400" dirty="0" smtClean="0"/>
              <a:t>studium je založeno na kombinaci přírodovědných a technických disciplín. Absolventi naleznou uplatnění v průmyslových podnicích jako podnikoví ekologové, ve státní správě a v organizacích zabývajících se analýzou stavu životního prostředí a opatřeními pro jeho zlepšení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b="1" dirty="0" smtClean="0">
                <a:solidFill>
                  <a:srgbClr val="007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zajímavé předměty:</a:t>
            </a:r>
          </a:p>
          <a:p>
            <a:pPr lvl="1" algn="just">
              <a:spcBef>
                <a:spcPts val="1200"/>
              </a:spcBef>
            </a:pPr>
            <a:r>
              <a:rPr lang="cs-CZ" dirty="0"/>
              <a:t>m</a:t>
            </a:r>
            <a:r>
              <a:rPr lang="cs-CZ" dirty="0" smtClean="0"/>
              <a:t>etody regenerace krajiny,</a:t>
            </a:r>
          </a:p>
          <a:p>
            <a:pPr lvl="1" algn="just">
              <a:spcBef>
                <a:spcPts val="0"/>
              </a:spcBef>
            </a:pPr>
            <a:r>
              <a:rPr lang="cs-CZ" dirty="0" smtClean="0"/>
              <a:t>zoologie, ekologie,</a:t>
            </a:r>
          </a:p>
          <a:p>
            <a:pPr lvl="1" algn="just">
              <a:spcBef>
                <a:spcPts val="0"/>
              </a:spcBef>
            </a:pPr>
            <a:r>
              <a:rPr lang="cs-CZ" dirty="0"/>
              <a:t>b</a:t>
            </a:r>
            <a:r>
              <a:rPr lang="cs-CZ" dirty="0" smtClean="0"/>
              <a:t>otanika, klimatologie,</a:t>
            </a:r>
          </a:p>
          <a:p>
            <a:pPr lvl="1" algn="just">
              <a:spcBef>
                <a:spcPts val="0"/>
              </a:spcBef>
            </a:pPr>
            <a:r>
              <a:rPr lang="cs-CZ" dirty="0" smtClean="0"/>
              <a:t>toxikologie…</a:t>
            </a:r>
          </a:p>
          <a:p>
            <a:pPr marL="880110" lvl="1" indent="-514350">
              <a:buNone/>
            </a:pPr>
            <a:endParaRPr lang="cs-CZ" sz="2400" u="sng" dirty="0" smtClean="0">
              <a:ln w="1905"/>
            </a:endParaRPr>
          </a:p>
          <a:p>
            <a:pPr marL="880110" lvl="1" indent="-514350">
              <a:buNone/>
            </a:pPr>
            <a:endParaRPr lang="cs-CZ" sz="2400" u="sng" dirty="0" smtClean="0">
              <a:ln w="1905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smtClean="0"/>
              <a:t>.</a:t>
            </a:r>
            <a:endParaRPr lang="cs-CZ" sz="2400" dirty="0">
              <a:solidFill>
                <a:srgbClr val="00765D"/>
              </a:solidFill>
              <a:ea typeface="+mj-ea"/>
              <a:cs typeface="+mj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 smtClean="0"/>
              <a:t>Iei</a:t>
            </a:r>
            <a:r>
              <a:rPr lang="cs-CZ" dirty="0" smtClean="0"/>
              <a:t>..</a:t>
            </a:r>
            <a:r>
              <a:rPr lang="cs-CZ" dirty="0" err="1" smtClean="0"/>
              <a:t>vsb.cz</a:t>
            </a:r>
            <a:endParaRPr lang="cs-CZ" dirty="0"/>
          </a:p>
        </p:txBody>
      </p:sp>
      <p:pic>
        <p:nvPicPr>
          <p:cNvPr id="8" name="Picture 2" descr="http://www.tepelnacerpadlakaspar.cz/upload/500-1508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3"/>
          <a:stretch/>
        </p:blipFill>
        <p:spPr bwMode="auto">
          <a:xfrm>
            <a:off x="5652120" y="4158906"/>
            <a:ext cx="2664296" cy="2406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neurope.eu/sites/default/files/imagecache/400xY/Ecology-and-Environment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24692"/>
            <a:ext cx="1872208" cy="221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92" name="Rectangle 84"/>
          <p:cNvSpPr>
            <a:spLocks noGrp="1" noChangeArrowheads="1"/>
          </p:cNvSpPr>
          <p:nvPr>
            <p:ph type="title"/>
          </p:nvPr>
        </p:nvSpPr>
        <p:spPr>
          <a:xfrm>
            <a:off x="846138" y="457199"/>
            <a:ext cx="8118475" cy="739554"/>
          </a:xfrm>
        </p:spPr>
        <p:txBody>
          <a:bodyPr/>
          <a:lstStyle/>
          <a:p>
            <a:r>
              <a:rPr lang="cs-CZ" sz="1800" dirty="0" smtClean="0"/>
              <a:t>Institut environmentálního inženýrství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/>
              <a:t>O</a:t>
            </a:r>
            <a:r>
              <a:rPr lang="cs-CZ" b="1" dirty="0" smtClean="0"/>
              <a:t>ddělení ochrany životního prostředí a </a:t>
            </a:r>
            <a:r>
              <a:rPr lang="cs-CZ" b="1" dirty="0" err="1" smtClean="0"/>
              <a:t>znovuvyužití</a:t>
            </a:r>
            <a:r>
              <a:rPr lang="cs-CZ" b="1" dirty="0" smtClean="0"/>
              <a:t> </a:t>
            </a:r>
            <a:r>
              <a:rPr lang="cs-CZ" b="1" dirty="0" err="1" smtClean="0"/>
              <a:t>brownfields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11561" y="1916832"/>
            <a:ext cx="8353052" cy="4209330"/>
          </a:xfrm>
        </p:spPr>
        <p:txBody>
          <a:bodyPr/>
          <a:lstStyle/>
          <a:p>
            <a:pPr marL="468000" lvl="1" indent="0">
              <a:buNone/>
            </a:pPr>
            <a:r>
              <a:rPr lang="cs-CZ" sz="2400" b="1" dirty="0">
                <a:solidFill>
                  <a:srgbClr val="348717"/>
                </a:solidFill>
              </a:rPr>
              <a:t>Evropská škola pro technické </a:t>
            </a:r>
            <a:r>
              <a:rPr lang="cs-CZ" sz="2400" b="1" dirty="0" err="1">
                <a:solidFill>
                  <a:srgbClr val="348717"/>
                </a:solidFill>
              </a:rPr>
              <a:t>znovuvyužití</a:t>
            </a:r>
            <a:r>
              <a:rPr lang="cs-CZ" sz="2400" b="1" dirty="0">
                <a:solidFill>
                  <a:srgbClr val="348717"/>
                </a:solidFill>
              </a:rPr>
              <a:t> </a:t>
            </a:r>
            <a:r>
              <a:rPr lang="cs-CZ" sz="2400" b="1" dirty="0" err="1">
                <a:solidFill>
                  <a:srgbClr val="348717"/>
                </a:solidFill>
              </a:rPr>
              <a:t>brownfields</a:t>
            </a:r>
            <a:endParaRPr lang="cs-CZ" sz="2400" b="1" dirty="0">
              <a:solidFill>
                <a:srgbClr val="348717"/>
              </a:solidFill>
            </a:endParaRP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sz="2100" dirty="0" smtClean="0"/>
              <a:t>tento </a:t>
            </a:r>
            <a:r>
              <a:rPr lang="cs-CZ" sz="2100" dirty="0"/>
              <a:t>studijní obor vychovává absolventa, který se uplatní především v pozicích manažerů a technologů v podnicích zaměřených na regeneraci opuštěných průmyslových prostor, krajin a území, v pozicích odborníků a vedoucích pracovníků ve státní správě a samosprávě, v odborech ochrany a tvorby životního prostředí, na stavebních úřadech, v urbanistických střediscích.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b="1" dirty="0" smtClean="0">
                <a:solidFill>
                  <a:srgbClr val="007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zajímavé předměty:</a:t>
            </a:r>
          </a:p>
          <a:p>
            <a:pPr lvl="1" algn="just">
              <a:spcBef>
                <a:spcPts val="1200"/>
              </a:spcBef>
            </a:pPr>
            <a:r>
              <a:rPr lang="cs-CZ" sz="2000" dirty="0" smtClean="0"/>
              <a:t>Aplikovaná ekologie, Industriální </a:t>
            </a:r>
          </a:p>
          <a:p>
            <a:pPr lvl="1" algn="just">
              <a:spcBef>
                <a:spcPts val="0"/>
              </a:spcBef>
              <a:buNone/>
            </a:pPr>
            <a:r>
              <a:rPr lang="cs-CZ" sz="2000" dirty="0"/>
              <a:t>	</a:t>
            </a:r>
            <a:r>
              <a:rPr lang="cs-CZ" sz="2000" dirty="0" smtClean="0"/>
              <a:t>Architektura, Socioekonomické </a:t>
            </a:r>
          </a:p>
          <a:p>
            <a:pPr lvl="1" algn="just">
              <a:spcBef>
                <a:spcPts val="0"/>
              </a:spcBef>
              <a:buNone/>
            </a:pPr>
            <a:r>
              <a:rPr lang="cs-CZ" sz="2000" dirty="0" smtClean="0"/>
              <a:t> 	a </a:t>
            </a:r>
            <a:r>
              <a:rPr lang="cs-CZ" sz="2000" dirty="0"/>
              <a:t>ekonomické nástroje pro znovuvyužití </a:t>
            </a:r>
            <a:r>
              <a:rPr lang="cs-CZ" sz="2000" dirty="0" err="1" smtClean="0"/>
              <a:t>brownfiedls</a:t>
            </a:r>
            <a:r>
              <a:rPr lang="cs-CZ" sz="2000" dirty="0" smtClean="0"/>
              <a:t>,..</a:t>
            </a:r>
            <a:endParaRPr lang="cs-CZ" sz="2000" dirty="0"/>
          </a:p>
          <a:p>
            <a:pPr marL="880110" lvl="1" indent="0">
              <a:buNone/>
            </a:pPr>
            <a:endParaRPr lang="cs-CZ" sz="2400" b="1" dirty="0" smtClean="0">
              <a:solidFill>
                <a:srgbClr val="966432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 smtClean="0"/>
              <a:t>Iei</a:t>
            </a:r>
            <a:r>
              <a:rPr lang="cs-CZ" dirty="0" smtClean="0"/>
              <a:t>..</a:t>
            </a:r>
            <a:r>
              <a:rPr lang="cs-CZ" dirty="0" err="1" smtClean="0"/>
              <a:t>vsb.cz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dirty="0"/>
              <a:t>Institut environmentálního inženýrství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Doktorské studium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2132855"/>
            <a:ext cx="8713788" cy="3993307"/>
          </a:xfrm>
        </p:spPr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Úpravnictví</a:t>
            </a:r>
          </a:p>
          <a:p>
            <a:endParaRPr lang="cs-CZ" dirty="0" smtClean="0">
              <a:solidFill>
                <a:srgbClr val="00B050"/>
              </a:solidFill>
            </a:endParaRPr>
          </a:p>
          <a:p>
            <a:r>
              <a:rPr lang="cs-CZ" dirty="0" smtClean="0">
                <a:solidFill>
                  <a:srgbClr val="00B050"/>
                </a:solidFill>
              </a:rPr>
              <a:t>Ochrana ŽP v průmyslu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www.hgf.vsb.cz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51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92" name="Rectangle 84"/>
          <p:cNvSpPr>
            <a:spLocks noGrp="1" noChangeArrowheads="1"/>
          </p:cNvSpPr>
          <p:nvPr>
            <p:ph type="title"/>
          </p:nvPr>
        </p:nvSpPr>
        <p:spPr>
          <a:xfrm>
            <a:off x="846138" y="457199"/>
            <a:ext cx="8118475" cy="739554"/>
          </a:xfrm>
        </p:spPr>
        <p:txBody>
          <a:bodyPr/>
          <a:lstStyle/>
          <a:p>
            <a:r>
              <a:rPr lang="cs-CZ" sz="1800" dirty="0" smtClean="0"/>
              <a:t>Institut environmentálního inženýrství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/>
              <a:t>V</a:t>
            </a:r>
            <a:r>
              <a:rPr lang="cs-CZ" b="1" dirty="0" smtClean="0"/>
              <a:t>ýznamné projekty v roce 2015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5" y="1700808"/>
            <a:ext cx="8497068" cy="4425354"/>
          </a:xfrm>
        </p:spPr>
        <p:txBody>
          <a:bodyPr/>
          <a:lstStyle/>
          <a:p>
            <a:r>
              <a:rPr lang="cs-CZ" sz="1800" b="1" dirty="0"/>
              <a:t>PL.3.22/2.3.00/12.03351 </a:t>
            </a:r>
            <a:r>
              <a:rPr lang="cs-CZ" sz="1800" dirty="0"/>
              <a:t>Výchova specialistů v oblasti péče o </a:t>
            </a:r>
            <a:r>
              <a:rPr lang="cs-CZ" sz="1800" dirty="0" err="1"/>
              <a:t>posthornická</a:t>
            </a:r>
            <a:r>
              <a:rPr lang="cs-CZ" sz="1800" dirty="0"/>
              <a:t> území v polsko-českém </a:t>
            </a:r>
            <a:r>
              <a:rPr lang="cs-CZ" sz="1800" dirty="0" smtClean="0"/>
              <a:t>pohraničí</a:t>
            </a:r>
          </a:p>
          <a:p>
            <a:endParaRPr lang="cs-CZ" sz="800" dirty="0"/>
          </a:p>
          <a:p>
            <a:r>
              <a:rPr lang="cs-CZ" sz="1800" b="1" dirty="0"/>
              <a:t> </a:t>
            </a:r>
            <a:r>
              <a:rPr lang="cs-CZ" sz="1800" b="1" dirty="0" smtClean="0"/>
              <a:t>TE02000029 </a:t>
            </a:r>
            <a:r>
              <a:rPr lang="cs-CZ" sz="1800" dirty="0"/>
              <a:t>Centrum kompetence efektivní a ekologické těžby nerostných surovin (TA ČR</a:t>
            </a:r>
            <a:r>
              <a:rPr lang="cs-CZ" sz="1800" dirty="0" smtClean="0"/>
              <a:t>)</a:t>
            </a:r>
          </a:p>
          <a:p>
            <a:endParaRPr lang="cs-CZ" sz="800" dirty="0"/>
          </a:p>
          <a:p>
            <a:endParaRPr lang="cs-CZ" sz="800" dirty="0"/>
          </a:p>
          <a:p>
            <a:r>
              <a:rPr lang="cs-CZ" sz="1800" b="1" dirty="0"/>
              <a:t> </a:t>
            </a:r>
            <a:r>
              <a:rPr lang="cs-CZ" sz="1800" b="1" dirty="0" smtClean="0"/>
              <a:t>7AMB14SK019 </a:t>
            </a:r>
            <a:r>
              <a:rPr lang="cs-CZ" sz="1800" dirty="0"/>
              <a:t>- Využití kapalných produktů pyrolýzy odpadních materiálů jako sběračů ve flotaci </a:t>
            </a:r>
            <a:r>
              <a:rPr lang="cs-CZ" sz="1800" dirty="0" smtClean="0"/>
              <a:t>uhlí</a:t>
            </a:r>
          </a:p>
          <a:p>
            <a:endParaRPr lang="cs-CZ" sz="800" dirty="0"/>
          </a:p>
          <a:p>
            <a:r>
              <a:rPr lang="cs-CZ" sz="1800" b="1" dirty="0"/>
              <a:t> </a:t>
            </a:r>
            <a:r>
              <a:rPr lang="cs-CZ" sz="1800" b="1" dirty="0" smtClean="0"/>
              <a:t>CZ.3.22/1.2.00/12.03398 </a:t>
            </a:r>
            <a:r>
              <a:rPr lang="cs-CZ" sz="1800" dirty="0"/>
              <a:t>Hodnocení koncentrací PAU a těžkých kovů na povrchu </a:t>
            </a:r>
            <a:r>
              <a:rPr lang="cs-CZ" sz="1800" dirty="0" err="1"/>
              <a:t>odvalů</a:t>
            </a:r>
            <a:r>
              <a:rPr lang="cs-CZ" sz="1800" dirty="0"/>
              <a:t> a v okolí průmyslových </a:t>
            </a:r>
            <a:r>
              <a:rPr lang="cs-CZ" sz="1800" dirty="0" smtClean="0"/>
              <a:t>podniků</a:t>
            </a:r>
          </a:p>
          <a:p>
            <a:endParaRPr lang="cs-CZ" sz="800" dirty="0"/>
          </a:p>
          <a:p>
            <a:r>
              <a:rPr lang="cs-CZ" sz="1800" b="1" dirty="0"/>
              <a:t> </a:t>
            </a:r>
            <a:r>
              <a:rPr lang="cs-CZ" sz="1800" b="1" dirty="0" smtClean="0"/>
              <a:t>TA02020004 </a:t>
            </a:r>
            <a:r>
              <a:rPr lang="cs-CZ" sz="1800" dirty="0"/>
              <a:t>- Výzkum fyzikálního a chemického charakteru mikročástic v emisích (2012-2015, TA0/TA</a:t>
            </a:r>
            <a:r>
              <a:rPr lang="cs-CZ" sz="1800" dirty="0" smtClean="0"/>
              <a:t>)</a:t>
            </a:r>
          </a:p>
          <a:p>
            <a:endParaRPr lang="cs-CZ" sz="800" dirty="0"/>
          </a:p>
          <a:p>
            <a:r>
              <a:rPr lang="cs-CZ" sz="1800" b="1" dirty="0"/>
              <a:t>QJ1320159 </a:t>
            </a:r>
            <a:r>
              <a:rPr lang="cs-CZ" sz="1800" dirty="0"/>
              <a:t>- Výzkum zpracování, využití a zneškodňování odpadních produktů z bioplynových stanic (2013-2017, MZE/QJ</a:t>
            </a:r>
            <a:r>
              <a:rPr lang="cs-CZ" sz="1800" dirty="0" smtClean="0"/>
              <a:t>)</a:t>
            </a:r>
            <a:endParaRPr lang="cs-CZ" sz="1800" u="sng" dirty="0" smtClean="0">
              <a:ln w="1905"/>
            </a:endParaRPr>
          </a:p>
          <a:p>
            <a:pPr marL="880110" lvl="1" indent="-514350">
              <a:buNone/>
            </a:pPr>
            <a:endParaRPr lang="cs-CZ" sz="2400" u="sng" dirty="0" smtClean="0">
              <a:ln w="1905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dirty="0" smtClean="0"/>
              <a:t>.</a:t>
            </a:r>
            <a:endParaRPr lang="cs-CZ" sz="2400" dirty="0">
              <a:solidFill>
                <a:srgbClr val="00765D"/>
              </a:solidFill>
              <a:ea typeface="+mj-ea"/>
              <a:cs typeface="+mj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 smtClean="0"/>
              <a:t>Iei</a:t>
            </a:r>
            <a:r>
              <a:rPr lang="cs-CZ" dirty="0" smtClean="0"/>
              <a:t>..</a:t>
            </a:r>
            <a:r>
              <a:rPr lang="cs-CZ" dirty="0" err="1" smtClean="0"/>
              <a:t>vsb.cz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822450" y="2436813"/>
            <a:ext cx="54991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 dirty="0" smtClean="0">
                <a:solidFill>
                  <a:srgbClr val="00765D"/>
                </a:solidFill>
              </a:rPr>
              <a:t>Děkuji za pozornost</a:t>
            </a:r>
            <a:endParaRPr lang="cs-CZ" sz="3200" dirty="0">
              <a:solidFill>
                <a:srgbClr val="00765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92" name="Rectangle 8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Členění na následující fakulty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39553" y="1196975"/>
            <a:ext cx="8425060" cy="49291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00765D"/>
                </a:solidFill>
                <a:ea typeface="+mj-ea"/>
                <a:cs typeface="+mj-cs"/>
              </a:rPr>
              <a:t>Hornicko-geologická fakulta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00765D"/>
                </a:solidFill>
                <a:ea typeface="+mj-ea"/>
                <a:cs typeface="+mj-cs"/>
              </a:rPr>
              <a:t>Fakulta metalurgie a materiálového inženýrství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00765D"/>
                </a:solidFill>
                <a:ea typeface="+mj-ea"/>
                <a:cs typeface="+mj-cs"/>
              </a:rPr>
              <a:t>Fakulta strojní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00765D"/>
                </a:solidFill>
                <a:ea typeface="+mj-ea"/>
                <a:cs typeface="+mj-cs"/>
              </a:rPr>
              <a:t>Ekonomická fakulta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00765D"/>
                </a:solidFill>
                <a:ea typeface="+mj-ea"/>
                <a:cs typeface="+mj-cs"/>
              </a:rPr>
              <a:t>Fakulta elektrotechniky a informatiky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00765D"/>
                </a:solidFill>
                <a:ea typeface="+mj-ea"/>
                <a:cs typeface="+mj-cs"/>
              </a:rPr>
              <a:t>Fakulta stavební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00765D"/>
                </a:solidFill>
                <a:ea typeface="+mj-ea"/>
                <a:cs typeface="+mj-cs"/>
              </a:rPr>
              <a:t>Fakulta bezpečnostního inženýrství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00765D"/>
                </a:solidFill>
                <a:ea typeface="+mj-ea"/>
                <a:cs typeface="+mj-cs"/>
              </a:rPr>
              <a:t>Univerzitní studijní programy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www.hgf.vsb.cz</a:t>
            </a:r>
          </a:p>
        </p:txBody>
      </p:sp>
      <p:pic>
        <p:nvPicPr>
          <p:cNvPr id="1026" name="Picture 2" descr="C:\Users\kod009\Desktop\erby\erb-hg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9141" y="1041400"/>
            <a:ext cx="745033" cy="863873"/>
          </a:xfrm>
          <a:prstGeom prst="rect">
            <a:avLst/>
          </a:prstGeom>
          <a:noFill/>
        </p:spPr>
      </p:pic>
      <p:pic>
        <p:nvPicPr>
          <p:cNvPr id="1027" name="Picture 3" descr="C:\Users\kod009\Desktop\erby\erb-fm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2316" y="1685052"/>
            <a:ext cx="648197" cy="751591"/>
          </a:xfrm>
          <a:prstGeom prst="rect">
            <a:avLst/>
          </a:prstGeom>
          <a:noFill/>
        </p:spPr>
      </p:pic>
      <p:pic>
        <p:nvPicPr>
          <p:cNvPr id="1028" name="Picture 4" descr="C:\Users\kod009\Desktop\erby\erb-f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9141" y="2436643"/>
            <a:ext cx="739835" cy="857846"/>
          </a:xfrm>
          <a:prstGeom prst="rect">
            <a:avLst/>
          </a:prstGeom>
          <a:noFill/>
        </p:spPr>
      </p:pic>
      <p:pic>
        <p:nvPicPr>
          <p:cNvPr id="1029" name="Picture 5" descr="C:\Users\kod009\Desktop\erby\erb-ekf-c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2316" y="2902463"/>
            <a:ext cx="676193" cy="784052"/>
          </a:xfrm>
          <a:prstGeom prst="rect">
            <a:avLst/>
          </a:prstGeom>
          <a:noFill/>
        </p:spPr>
      </p:pic>
      <p:pic>
        <p:nvPicPr>
          <p:cNvPr id="1030" name="Picture 6" descr="C:\Users\kod009\Desktop\erby\erb-fe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59141" y="3686515"/>
            <a:ext cx="752299" cy="872298"/>
          </a:xfrm>
          <a:prstGeom prst="rect">
            <a:avLst/>
          </a:prstGeom>
          <a:noFill/>
        </p:spPr>
      </p:pic>
      <p:pic>
        <p:nvPicPr>
          <p:cNvPr id="1031" name="Picture 7" descr="C:\Users\kod009\Desktop\erby\fast-zna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92316" y="4511516"/>
            <a:ext cx="676193" cy="794365"/>
          </a:xfrm>
          <a:prstGeom prst="rect">
            <a:avLst/>
          </a:prstGeom>
          <a:noFill/>
        </p:spPr>
      </p:pic>
      <p:pic>
        <p:nvPicPr>
          <p:cNvPr id="1032" name="Picture 8" descr="C:\Users\kod009\Desktop\erby\erb-fbi-883x102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6888" y="4846595"/>
            <a:ext cx="792088" cy="918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92" name="Rectangle 8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Hornicko-geologická fakulta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3" y="1340767"/>
            <a:ext cx="8497069" cy="4785395"/>
          </a:xfrm>
        </p:spPr>
        <p:txBody>
          <a:bodyPr/>
          <a:lstStyle/>
          <a:p>
            <a:pPr algn="just"/>
            <a:r>
              <a:rPr lang="cs-CZ" sz="2400" dirty="0" smtClean="0"/>
              <a:t>jedinečným způsobem propojuje přírodní vědy s technickými a ekonomickými oblastmi studia</a:t>
            </a:r>
          </a:p>
          <a:p>
            <a:pPr algn="just"/>
            <a:endParaRPr lang="cs-CZ" sz="2400" dirty="0">
              <a:solidFill>
                <a:srgbClr val="00765D"/>
              </a:solidFill>
              <a:ea typeface="+mj-ea"/>
              <a:cs typeface="+mj-cs"/>
            </a:endParaRPr>
          </a:p>
          <a:p>
            <a:pPr algn="just"/>
            <a:r>
              <a:rPr lang="cs-CZ" sz="2400" dirty="0" smtClean="0"/>
              <a:t>aktivně spolupracuje s mnoha českými a zahraničními univerzitami, výzkumnými institucemi a společnostmi</a:t>
            </a:r>
          </a:p>
          <a:p>
            <a:pPr algn="just"/>
            <a:endParaRPr lang="cs-CZ" sz="2400" dirty="0">
              <a:solidFill>
                <a:srgbClr val="00765D"/>
              </a:solidFill>
              <a:ea typeface="+mj-ea"/>
              <a:cs typeface="+mj-cs"/>
            </a:endParaRPr>
          </a:p>
          <a:p>
            <a:pPr algn="just">
              <a:spcBef>
                <a:spcPts val="0"/>
              </a:spcBef>
            </a:pPr>
            <a:r>
              <a:rPr lang="cs-CZ" sz="2400" dirty="0" err="1"/>
              <a:t>m</a:t>
            </a:r>
            <a:r>
              <a:rPr lang="cs-CZ" sz="2400" dirty="0" err="1" smtClean="0"/>
              <a:t>ulti</a:t>
            </a:r>
            <a:r>
              <a:rPr lang="cs-CZ" sz="2400" dirty="0" smtClean="0"/>
              <a:t>-disciplinární přístup je zřejmý</a:t>
            </a:r>
          </a:p>
          <a:p>
            <a:pPr algn="just">
              <a:spcBef>
                <a:spcPts val="0"/>
              </a:spcBef>
              <a:buNone/>
            </a:pPr>
            <a:r>
              <a:rPr lang="cs-CZ" sz="2400" dirty="0" smtClean="0"/>
              <a:t>	</a:t>
            </a:r>
            <a:r>
              <a:rPr lang="cs-CZ" sz="2400" dirty="0" smtClean="0"/>
              <a:t>z </a:t>
            </a:r>
            <a:r>
              <a:rPr lang="cs-CZ" sz="2400" dirty="0" smtClean="0"/>
              <a:t>charakteristiky výzkumu a vzdělávání,</a:t>
            </a:r>
          </a:p>
          <a:p>
            <a:pPr algn="just">
              <a:spcBef>
                <a:spcPts val="0"/>
              </a:spcBef>
              <a:buNone/>
            </a:pPr>
            <a:r>
              <a:rPr lang="cs-CZ" sz="2400" dirty="0" smtClean="0"/>
              <a:t>	kde studijní rámec podporuje praktické </a:t>
            </a:r>
          </a:p>
          <a:p>
            <a:pPr algn="just">
              <a:spcBef>
                <a:spcPts val="0"/>
              </a:spcBef>
              <a:buNone/>
            </a:pPr>
            <a:r>
              <a:rPr lang="cs-CZ" sz="2400" dirty="0" smtClean="0"/>
              <a:t>	aplikace a klade důraz na kreativní a</a:t>
            </a:r>
          </a:p>
          <a:p>
            <a:pPr algn="just">
              <a:spcBef>
                <a:spcPts val="0"/>
              </a:spcBef>
              <a:buNone/>
            </a:pPr>
            <a:r>
              <a:rPr lang="cs-CZ" sz="2400" dirty="0" smtClean="0"/>
              <a:t>	inovativní přístup ve vzdělávání a </a:t>
            </a:r>
          </a:p>
          <a:p>
            <a:pPr algn="just">
              <a:spcBef>
                <a:spcPts val="0"/>
              </a:spcBef>
              <a:buNone/>
            </a:pPr>
            <a:r>
              <a:rPr lang="cs-CZ" sz="2400" dirty="0" smtClean="0"/>
              <a:t>	v oblasti vědy a výzkumu</a:t>
            </a:r>
            <a:endParaRPr lang="cs-CZ" sz="2400" dirty="0">
              <a:solidFill>
                <a:srgbClr val="00765D"/>
              </a:solidFill>
              <a:ea typeface="+mj-ea"/>
              <a:cs typeface="+mj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www.hgf.vsb.cz</a:t>
            </a:r>
          </a:p>
        </p:txBody>
      </p:sp>
      <p:pic>
        <p:nvPicPr>
          <p:cNvPr id="3074" name="Picture 2" descr="C:\Users\kod009\Desktop\erby\Nová+aula.JPG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9013" y="5127082"/>
            <a:ext cx="2195736" cy="1490829"/>
          </a:xfrm>
          <a:prstGeom prst="rect">
            <a:avLst/>
          </a:prstGeom>
          <a:noFill/>
        </p:spPr>
      </p:pic>
      <p:pic>
        <p:nvPicPr>
          <p:cNvPr id="3075" name="Picture 3" descr="C:\Users\kod009\Documents\Tajemnik VaV\leták\0000036d1_f375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9467" y="3645024"/>
            <a:ext cx="2485146" cy="165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92" name="Rectangle 84"/>
          <p:cNvSpPr>
            <a:spLocks noGrp="1" noChangeArrowheads="1"/>
          </p:cNvSpPr>
          <p:nvPr>
            <p:ph type="title"/>
          </p:nvPr>
        </p:nvSpPr>
        <p:spPr>
          <a:xfrm>
            <a:off x="846138" y="457199"/>
            <a:ext cx="8118475" cy="739776"/>
          </a:xfrm>
        </p:spPr>
        <p:txBody>
          <a:bodyPr/>
          <a:lstStyle/>
          <a:p>
            <a:r>
              <a:rPr lang="cs-CZ" sz="1800" dirty="0" smtClean="0"/>
              <a:t>Hornicko-geologická fakulta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Charakteristika vzdělání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0825" y="1484784"/>
            <a:ext cx="8713788" cy="4641378"/>
          </a:xfrm>
        </p:spPr>
        <p:txBody>
          <a:bodyPr/>
          <a:lstStyle/>
          <a:p>
            <a:pPr algn="just"/>
            <a:r>
              <a:rPr lang="cs-CZ" sz="2400" dirty="0" smtClean="0"/>
              <a:t>denního a kombinovaného studia nabízí fakulta 20 studijních oblastí, které se specializují na životní prostředí, geologii, geodézii, biotechnologie, </a:t>
            </a:r>
            <a:r>
              <a:rPr lang="cs-CZ" sz="2400" dirty="0" err="1" smtClean="0"/>
              <a:t>geoscience</a:t>
            </a:r>
            <a:r>
              <a:rPr lang="cs-CZ" sz="2400" dirty="0" smtClean="0"/>
              <a:t> a industriální turistiku, </a:t>
            </a:r>
            <a:r>
              <a:rPr lang="cs-CZ" sz="2400" dirty="0" err="1" smtClean="0"/>
              <a:t>geoinformatiku</a:t>
            </a:r>
            <a:r>
              <a:rPr lang="cs-CZ" sz="2400" dirty="0" smtClean="0"/>
              <a:t>, ekonomii, automatizaci v oblasti surovin a aplikovanou fyziku</a:t>
            </a:r>
          </a:p>
          <a:p>
            <a:pPr algn="just"/>
            <a:endParaRPr lang="cs-CZ" sz="2400" dirty="0" smtClean="0">
              <a:solidFill>
                <a:srgbClr val="00765D"/>
              </a:solidFill>
              <a:ea typeface="+mj-ea"/>
              <a:cs typeface="+mj-cs"/>
            </a:endParaRPr>
          </a:p>
          <a:p>
            <a:pPr algn="just"/>
            <a:r>
              <a:rPr lang="cs-CZ" sz="2400" dirty="0"/>
              <a:t>v</a:t>
            </a:r>
            <a:r>
              <a:rPr lang="cs-CZ" sz="2400" dirty="0" smtClean="0"/>
              <a:t>ětšina programů je vyučována v češtině, nicméně zvyšující se počet programů je nabízen také v angličtině</a:t>
            </a:r>
          </a:p>
          <a:p>
            <a:pPr algn="just"/>
            <a:endParaRPr lang="cs-CZ" sz="2400" dirty="0">
              <a:solidFill>
                <a:srgbClr val="00765D"/>
              </a:solidFill>
              <a:ea typeface="+mj-ea"/>
              <a:cs typeface="+mj-cs"/>
            </a:endParaRPr>
          </a:p>
          <a:p>
            <a:pPr algn="just"/>
            <a:endParaRPr lang="cs-CZ" sz="2400" dirty="0">
              <a:solidFill>
                <a:srgbClr val="00765D"/>
              </a:solidFill>
              <a:ea typeface="+mj-ea"/>
              <a:cs typeface="+mj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www.hgf.vsb.cz</a:t>
            </a:r>
          </a:p>
        </p:txBody>
      </p:sp>
      <p:pic>
        <p:nvPicPr>
          <p:cNvPr id="6" name="Obrázek 5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85631">
            <a:off x="956533" y="5012210"/>
            <a:ext cx="2501726" cy="1668651"/>
          </a:xfrm>
          <a:prstGeom prst="rect">
            <a:avLst/>
          </a:prstGeom>
        </p:spPr>
      </p:pic>
      <p:pic>
        <p:nvPicPr>
          <p:cNvPr id="7" name="Obrázek 6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8654" y="4835069"/>
            <a:ext cx="2923396" cy="1949905"/>
          </a:xfrm>
          <a:prstGeom prst="rect">
            <a:avLst/>
          </a:prstGeom>
        </p:spPr>
      </p:pic>
      <p:pic>
        <p:nvPicPr>
          <p:cNvPr id="2050" name="Picture 2" descr="C:\Users\kod009\Desktop\erby\u+auly.JPG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4273">
            <a:off x="6473979" y="4851453"/>
            <a:ext cx="2421578" cy="1669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92" name="Rectangle 84"/>
          <p:cNvSpPr>
            <a:spLocks noGrp="1" noChangeArrowheads="1"/>
          </p:cNvSpPr>
          <p:nvPr>
            <p:ph type="title"/>
          </p:nvPr>
        </p:nvSpPr>
        <p:spPr>
          <a:xfrm>
            <a:off x="846138" y="457199"/>
            <a:ext cx="8118475" cy="739776"/>
          </a:xfrm>
        </p:spPr>
        <p:txBody>
          <a:bodyPr/>
          <a:lstStyle/>
          <a:p>
            <a:r>
              <a:rPr lang="cs-CZ" sz="1800" dirty="0" smtClean="0"/>
              <a:t>Hornicko-geologická fakulta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Charakteristika výzkumu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0825" y="1484783"/>
            <a:ext cx="8713788" cy="4641379"/>
          </a:xfrm>
        </p:spPr>
        <p:txBody>
          <a:bodyPr/>
          <a:lstStyle/>
          <a:p>
            <a:pPr algn="just"/>
            <a:r>
              <a:rPr lang="cs-CZ" sz="2000" dirty="0" smtClean="0"/>
              <a:t>široké spektrum oblastí týkajících se </a:t>
            </a:r>
            <a:r>
              <a:rPr lang="cs-CZ" sz="2000" dirty="0" err="1" smtClean="0"/>
              <a:t>geoscience</a:t>
            </a:r>
            <a:r>
              <a:rPr lang="cs-CZ" sz="2000" dirty="0" smtClean="0"/>
              <a:t> a surovin odvozených z důlní činnosti, napříč oblastmi environmentálních studií a čistých technologií a informatiku, která tyto související oblasti informačně propojuje</a:t>
            </a:r>
          </a:p>
          <a:p>
            <a:endParaRPr lang="cs-CZ" sz="2400" dirty="0">
              <a:solidFill>
                <a:srgbClr val="00765D"/>
              </a:solidFill>
              <a:ea typeface="+mj-ea"/>
              <a:cs typeface="+mj-cs"/>
            </a:endParaRPr>
          </a:p>
          <a:p>
            <a:pPr algn="just"/>
            <a:r>
              <a:rPr lang="cs-CZ" sz="2000" dirty="0"/>
              <a:t>v</a:t>
            </a:r>
            <a:r>
              <a:rPr lang="cs-CZ" sz="2000" dirty="0" smtClean="0"/>
              <a:t>ěda a výzkum a inovativní činnosti podněcující progres, se na této fakultě zaměřují na následující oblasti:</a:t>
            </a:r>
          </a:p>
          <a:p>
            <a:endParaRPr lang="cs-CZ" sz="800" dirty="0" smtClean="0"/>
          </a:p>
          <a:p>
            <a:pPr lvl="2"/>
            <a:r>
              <a:rPr lang="cs-CZ" sz="1800" dirty="0" smtClean="0"/>
              <a:t>Fyzika</a:t>
            </a:r>
          </a:p>
          <a:p>
            <a:pPr lvl="2"/>
            <a:r>
              <a:rPr lang="cs-CZ" sz="1800" dirty="0" err="1" smtClean="0"/>
              <a:t>Geoinformatika</a:t>
            </a:r>
            <a:endParaRPr lang="cs-CZ" sz="1800" dirty="0"/>
          </a:p>
          <a:p>
            <a:pPr lvl="2"/>
            <a:r>
              <a:rPr lang="cs-CZ" sz="1800" dirty="0" smtClean="0"/>
              <a:t>Geologické inženýrství</a:t>
            </a:r>
          </a:p>
          <a:p>
            <a:pPr lvl="2"/>
            <a:r>
              <a:rPr lang="cs-CZ" sz="1800" dirty="0" smtClean="0"/>
              <a:t>Hornické stavitelství a bezpečnost</a:t>
            </a:r>
          </a:p>
          <a:p>
            <a:pPr lvl="2"/>
            <a:r>
              <a:rPr lang="cs-CZ" sz="1800" dirty="0" smtClean="0"/>
              <a:t>Geodézie a důlní měřičství</a:t>
            </a:r>
          </a:p>
          <a:p>
            <a:pPr lvl="2"/>
            <a:r>
              <a:rPr lang="cs-CZ" sz="1800" dirty="0" smtClean="0"/>
              <a:t>Ekonomika a řízení v oblasti surovin</a:t>
            </a:r>
          </a:p>
          <a:p>
            <a:pPr lvl="2"/>
            <a:r>
              <a:rPr lang="cs-CZ" sz="1800" dirty="0" smtClean="0"/>
              <a:t>Environmentální inženýrství</a:t>
            </a:r>
          </a:p>
          <a:p>
            <a:endParaRPr lang="cs-CZ" sz="2400" dirty="0">
              <a:solidFill>
                <a:srgbClr val="00765D"/>
              </a:solidFill>
              <a:ea typeface="+mj-ea"/>
              <a:cs typeface="+mj-cs"/>
            </a:endParaRPr>
          </a:p>
          <a:p>
            <a:endParaRPr lang="cs-CZ" sz="2400" dirty="0">
              <a:solidFill>
                <a:srgbClr val="00765D"/>
              </a:solidFill>
              <a:ea typeface="+mj-ea"/>
              <a:cs typeface="+mj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www.hgf.vsb.cz</a:t>
            </a:r>
          </a:p>
        </p:txBody>
      </p:sp>
      <p:pic>
        <p:nvPicPr>
          <p:cNvPr id="92162" name="Picture 2" descr="C:\Users\kod009\Documents\Tajemnik VaV\leták\DSF_1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4157" y="3930649"/>
            <a:ext cx="3650456" cy="2378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92" name="Rectangle 8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Institut environmentálního inženýrství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/>
              <a:t>i</a:t>
            </a:r>
            <a:r>
              <a:rPr lang="cs-CZ" sz="2400" b="1" dirty="0" smtClean="0"/>
              <a:t>nstitut </a:t>
            </a:r>
            <a:r>
              <a:rPr lang="cs-CZ" sz="2400" b="1" dirty="0"/>
              <a:t>se vnitřně člení na oddělení s tímto odborným zaměřením:</a:t>
            </a:r>
            <a:r>
              <a:rPr lang="cs-CZ" sz="2400" dirty="0"/>
              <a:t> </a:t>
            </a:r>
            <a:endParaRPr lang="cs-CZ" sz="2400" dirty="0" smtClean="0"/>
          </a:p>
          <a:p>
            <a:endParaRPr lang="cs-CZ" sz="2400" dirty="0"/>
          </a:p>
          <a:p>
            <a:pPr lvl="2">
              <a:lnSpc>
                <a:spcPct val="150000"/>
              </a:lnSpc>
            </a:pPr>
            <a:r>
              <a:rPr lang="cs-CZ" b="1" dirty="0"/>
              <a:t>oddělení odpadového hospodářství a </a:t>
            </a:r>
            <a:r>
              <a:rPr lang="cs-CZ" b="1" dirty="0" smtClean="0"/>
              <a:t>biotechnologií</a:t>
            </a:r>
            <a:r>
              <a:rPr lang="cs-CZ" b="1" dirty="0"/>
              <a:t> </a:t>
            </a:r>
            <a:r>
              <a:rPr lang="cs-CZ" dirty="0"/>
              <a:t>(vedoucí: doc. Dr. Ing. Radmila Kučerová</a:t>
            </a:r>
            <a:r>
              <a:rPr lang="cs-CZ" dirty="0" smtClean="0"/>
              <a:t>)</a:t>
            </a:r>
          </a:p>
          <a:p>
            <a:pPr lvl="2">
              <a:lnSpc>
                <a:spcPct val="150000"/>
              </a:lnSpc>
            </a:pPr>
            <a:endParaRPr lang="cs-CZ" sz="800" dirty="0"/>
          </a:p>
          <a:p>
            <a:pPr lvl="2">
              <a:lnSpc>
                <a:spcPct val="150000"/>
              </a:lnSpc>
            </a:pPr>
            <a:r>
              <a:rPr lang="cs-CZ" b="1" dirty="0"/>
              <a:t>oddělení technologie a hospodaření s vodou </a:t>
            </a:r>
            <a:r>
              <a:rPr lang="cs-CZ" dirty="0"/>
              <a:t>(vedoucí: </a:t>
            </a:r>
            <a:r>
              <a:rPr lang="cs-CZ" dirty="0" smtClean="0"/>
              <a:t>prof. Dr</a:t>
            </a:r>
            <a:r>
              <a:rPr lang="cs-CZ" dirty="0"/>
              <a:t>. Ing. Miroslav Kyncl</a:t>
            </a:r>
            <a:r>
              <a:rPr lang="cs-CZ" dirty="0" smtClean="0"/>
              <a:t>)</a:t>
            </a:r>
          </a:p>
          <a:p>
            <a:pPr lvl="2">
              <a:lnSpc>
                <a:spcPct val="150000"/>
              </a:lnSpc>
            </a:pPr>
            <a:endParaRPr lang="cs-CZ" sz="800" dirty="0"/>
          </a:p>
          <a:p>
            <a:pPr lvl="2">
              <a:lnSpc>
                <a:spcPct val="150000"/>
              </a:lnSpc>
            </a:pPr>
            <a:r>
              <a:rPr lang="cs-CZ" b="1" dirty="0"/>
              <a:t>oddělení ochrany životního prostředí a </a:t>
            </a:r>
            <a:r>
              <a:rPr lang="cs-CZ" b="1" dirty="0" err="1"/>
              <a:t>znovuvyužití</a:t>
            </a:r>
            <a:r>
              <a:rPr lang="cs-CZ" b="1" dirty="0"/>
              <a:t> </a:t>
            </a:r>
            <a:r>
              <a:rPr lang="cs-CZ" b="1" dirty="0" err="1"/>
              <a:t>brownfields</a:t>
            </a:r>
            <a:r>
              <a:rPr lang="cs-CZ" dirty="0"/>
              <a:t> (vedoucí: doc. Ing. Barbara </a:t>
            </a:r>
            <a:r>
              <a:rPr lang="cs-CZ" dirty="0" err="1"/>
              <a:t>Stalmachová</a:t>
            </a:r>
            <a:r>
              <a:rPr lang="cs-CZ" dirty="0"/>
              <a:t>, CSc.)</a:t>
            </a:r>
          </a:p>
          <a:p>
            <a:pPr algn="just"/>
            <a:endParaRPr lang="cs-CZ" sz="2400" dirty="0">
              <a:solidFill>
                <a:srgbClr val="00765D"/>
              </a:solidFill>
              <a:ea typeface="+mj-ea"/>
              <a:cs typeface="+mj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 smtClean="0"/>
              <a:t>Iei.vsb.cz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92" name="Rectangle 84"/>
          <p:cNvSpPr>
            <a:spLocks noGrp="1" noChangeArrowheads="1"/>
          </p:cNvSpPr>
          <p:nvPr>
            <p:ph type="title"/>
          </p:nvPr>
        </p:nvSpPr>
        <p:spPr>
          <a:xfrm>
            <a:off x="846138" y="457198"/>
            <a:ext cx="8118475" cy="1099593"/>
          </a:xfrm>
        </p:spPr>
        <p:txBody>
          <a:bodyPr/>
          <a:lstStyle/>
          <a:p>
            <a:r>
              <a:rPr lang="cs-CZ" sz="1800" dirty="0" smtClean="0"/>
              <a:t>Institut environmentálního inženýrství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Oddělení odpadového hospodářství a biotechnologií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39553" y="1916832"/>
            <a:ext cx="8064895" cy="2448272"/>
          </a:xfrm>
        </p:spPr>
        <p:txBody>
          <a:bodyPr/>
          <a:lstStyle/>
          <a:p>
            <a:pPr marL="880110" lvl="1" indent="-514350">
              <a:buNone/>
            </a:pPr>
            <a:r>
              <a:rPr lang="cs-CZ" i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Bakalářské studijní programy:</a:t>
            </a:r>
          </a:p>
          <a:p>
            <a:pPr marL="880110" lvl="1" indent="-514350"/>
            <a:r>
              <a:rPr lang="cs-CZ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Zpracování a zneškodňování odpadů </a:t>
            </a:r>
          </a:p>
          <a:p>
            <a:pPr marL="365760" lvl="1" indent="0">
              <a:buNone/>
            </a:pPr>
            <a:r>
              <a:rPr lang="cs-CZ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cs-CZ" sz="1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kód: </a:t>
            </a:r>
            <a:r>
              <a:rPr lang="cs-CZ" sz="1600" u="sng" dirty="0" smtClean="0"/>
              <a:t>3904R022</a:t>
            </a:r>
            <a:endParaRPr lang="cs-CZ" sz="1600" u="sng" dirty="0" smtClean="0">
              <a:ln w="1905"/>
            </a:endParaRPr>
          </a:p>
          <a:p>
            <a:pPr marL="880110" lvl="1" indent="-514350"/>
            <a:r>
              <a:rPr lang="cs-CZ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Environmentální biotechnologie</a:t>
            </a:r>
          </a:p>
          <a:p>
            <a:pPr marL="365760" lvl="1" indent="0">
              <a:buNone/>
            </a:pPr>
            <a:r>
              <a:rPr lang="cs-CZ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cs-CZ" sz="1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kód: </a:t>
            </a:r>
            <a:r>
              <a:rPr lang="cs-CZ" sz="1600" u="sng" dirty="0" smtClean="0"/>
              <a:t>3904R028</a:t>
            </a:r>
            <a:endParaRPr lang="cs-CZ" sz="1600" u="sng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880110" lvl="1" indent="-514350">
              <a:buNone/>
            </a:pPr>
            <a:r>
              <a:rPr lang="cs-CZ" i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Magisterské studijní programy:</a:t>
            </a:r>
          </a:p>
          <a:p>
            <a:pPr marL="880110" lvl="1" indent="-514350"/>
            <a:r>
              <a:rPr lang="cs-CZ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Zpracování a zneškodňování odpadů</a:t>
            </a:r>
          </a:p>
          <a:p>
            <a:pPr marL="365760" lvl="1" indent="0">
              <a:buNone/>
            </a:pPr>
            <a:r>
              <a:rPr lang="cs-CZ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cs-CZ" sz="15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kód: </a:t>
            </a:r>
            <a:r>
              <a:rPr lang="cs-CZ" sz="1500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3904T022</a:t>
            </a:r>
            <a:endParaRPr lang="cs-CZ" u="sng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822960" lvl="1" indent="-457200"/>
            <a:r>
              <a:rPr lang="cs-CZ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Minerální biotechnologie</a:t>
            </a:r>
          </a:p>
          <a:p>
            <a:pPr marL="365760" lvl="1" indent="0">
              <a:buNone/>
            </a:pPr>
            <a:r>
              <a:rPr lang="cs-CZ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cs-CZ" sz="16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kód: </a:t>
            </a:r>
            <a:r>
              <a:rPr lang="cs-CZ" sz="1600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3904T029</a:t>
            </a:r>
            <a:endParaRPr lang="cs-CZ" sz="2400" dirty="0">
              <a:solidFill>
                <a:srgbClr val="00765D"/>
              </a:solidFill>
              <a:ea typeface="+mj-ea"/>
              <a:cs typeface="+mj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 smtClean="0"/>
              <a:t>Iei</a:t>
            </a:r>
            <a:r>
              <a:rPr lang="cs-CZ" dirty="0" smtClean="0"/>
              <a:t>..</a:t>
            </a:r>
            <a:r>
              <a:rPr lang="cs-CZ" dirty="0" err="1" smtClean="0"/>
              <a:t>vsb.cz</a:t>
            </a:r>
            <a:endParaRPr lang="cs-CZ" dirty="0"/>
          </a:p>
        </p:txBody>
      </p:sp>
      <p:pic>
        <p:nvPicPr>
          <p:cNvPr id="89093" name="Picture 5" descr="C:\Users\kod009\Documents\Tajemnik VaV\leták\foto tom\Obráz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32873">
            <a:off x="6523652" y="1556791"/>
            <a:ext cx="2440961" cy="1830721"/>
          </a:xfrm>
          <a:prstGeom prst="rect">
            <a:avLst/>
          </a:prstGeom>
          <a:noFill/>
        </p:spPr>
      </p:pic>
      <p:pic>
        <p:nvPicPr>
          <p:cNvPr id="89094" name="Picture 6" descr="C:\Users\kod009\Documents\Tajemnik VaV\leták\foto tom\Obráze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3184">
            <a:off x="6515132" y="3479229"/>
            <a:ext cx="2362332" cy="1771749"/>
          </a:xfrm>
          <a:prstGeom prst="rect">
            <a:avLst/>
          </a:prstGeom>
          <a:noFill/>
        </p:spPr>
      </p:pic>
      <p:pic>
        <p:nvPicPr>
          <p:cNvPr id="89095" name="Picture 7" descr="C:\Users\kod009\Documents\Tajemnik VaV\leták\foto tom\Obrázek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83137">
            <a:off x="6147140" y="5159458"/>
            <a:ext cx="2022721" cy="1517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92" name="Rectangle 84"/>
          <p:cNvSpPr>
            <a:spLocks noGrp="1" noChangeArrowheads="1"/>
          </p:cNvSpPr>
          <p:nvPr>
            <p:ph type="title"/>
          </p:nvPr>
        </p:nvSpPr>
        <p:spPr>
          <a:xfrm>
            <a:off x="846138" y="457198"/>
            <a:ext cx="8118475" cy="1099593"/>
          </a:xfrm>
        </p:spPr>
        <p:txBody>
          <a:bodyPr/>
          <a:lstStyle/>
          <a:p>
            <a:r>
              <a:rPr lang="cs-CZ" sz="1800" dirty="0" smtClean="0"/>
              <a:t>Institut environmentálního inženýrství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Oddělení odpadového hospodářství a biotechnologií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46137" y="1916832"/>
            <a:ext cx="8118475" cy="4209330"/>
          </a:xfrm>
        </p:spPr>
        <p:txBody>
          <a:bodyPr/>
          <a:lstStyle/>
          <a:p>
            <a:pPr marL="880110" lvl="1" indent="-514350">
              <a:buNone/>
            </a:pPr>
            <a:r>
              <a:rPr lang="cs-CZ" sz="2400" b="1" dirty="0" smtClean="0">
                <a:solidFill>
                  <a:srgbClr val="663300"/>
                </a:solidFill>
              </a:rPr>
              <a:t>Zpracování a zneškodňování odpadů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sz="2400" dirty="0" smtClean="0"/>
              <a:t>cílem tohoto oboru je výchova technologa schopného zvládnout a technicky i organizačně zajistit a řídit procesy a technologie spojené s odpadovým hospodářstvím a nakládání s odpady.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b="1" dirty="0">
                <a:solidFill>
                  <a:srgbClr val="007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cs-CZ" b="1" dirty="0" smtClean="0">
                <a:solidFill>
                  <a:srgbClr val="007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ajímavé předměty:</a:t>
            </a:r>
          </a:p>
          <a:p>
            <a:pPr lvl="1" algn="just">
              <a:spcBef>
                <a:spcPts val="1200"/>
              </a:spcBef>
            </a:pPr>
            <a:r>
              <a:rPr lang="cs-CZ" dirty="0" smtClean="0"/>
              <a:t>odpadové hospodářství,</a:t>
            </a:r>
          </a:p>
          <a:p>
            <a:pPr lvl="1" algn="just">
              <a:spcBef>
                <a:spcPts val="0"/>
              </a:spcBef>
            </a:pPr>
            <a:r>
              <a:rPr lang="cs-CZ" dirty="0" smtClean="0"/>
              <a:t>chemie, biologie,</a:t>
            </a:r>
          </a:p>
          <a:p>
            <a:pPr lvl="1" algn="just">
              <a:spcBef>
                <a:spcPts val="0"/>
              </a:spcBef>
            </a:pPr>
            <a:r>
              <a:rPr lang="cs-CZ" dirty="0" smtClean="0"/>
              <a:t>úprava nerostných surovin,</a:t>
            </a:r>
          </a:p>
          <a:p>
            <a:pPr lvl="1" algn="just">
              <a:spcBef>
                <a:spcPts val="0"/>
              </a:spcBef>
            </a:pPr>
            <a:r>
              <a:rPr lang="cs-CZ" dirty="0" smtClean="0"/>
              <a:t>mineralogie, petrografie…</a:t>
            </a:r>
            <a:endParaRPr lang="cs-CZ" sz="2400" dirty="0">
              <a:solidFill>
                <a:srgbClr val="00765D"/>
              </a:solidFill>
              <a:ea typeface="+mj-ea"/>
              <a:cs typeface="+mj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 smtClean="0"/>
              <a:t>Iei</a:t>
            </a:r>
            <a:r>
              <a:rPr lang="cs-CZ" dirty="0" smtClean="0"/>
              <a:t>..</a:t>
            </a:r>
            <a:r>
              <a:rPr lang="cs-CZ" dirty="0" err="1" smtClean="0"/>
              <a:t>vsb.cz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718187"/>
            <a:ext cx="2592288" cy="2407975"/>
          </a:xfrm>
          <a:prstGeom prst="roundRect">
            <a:avLst>
              <a:gd name="adj" fmla="val 10101"/>
            </a:avLst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92" name="Rectangle 84"/>
          <p:cNvSpPr>
            <a:spLocks noGrp="1" noChangeArrowheads="1"/>
          </p:cNvSpPr>
          <p:nvPr>
            <p:ph type="title"/>
          </p:nvPr>
        </p:nvSpPr>
        <p:spPr>
          <a:xfrm>
            <a:off x="846138" y="457198"/>
            <a:ext cx="8118475" cy="1099593"/>
          </a:xfrm>
        </p:spPr>
        <p:txBody>
          <a:bodyPr/>
          <a:lstStyle/>
          <a:p>
            <a:r>
              <a:rPr lang="cs-CZ" sz="1800" dirty="0" smtClean="0"/>
              <a:t>Institut environmentálního inženýrství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Oddělení odpadového hospodářství a biotechnologií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46137" y="1916832"/>
            <a:ext cx="8118475" cy="4209330"/>
          </a:xfrm>
        </p:spPr>
        <p:txBody>
          <a:bodyPr/>
          <a:lstStyle/>
          <a:p>
            <a:pPr marL="880110" lvl="1" indent="-514350">
              <a:buNone/>
            </a:pPr>
            <a:r>
              <a:rPr lang="cs-CZ" sz="2400" b="1" dirty="0" smtClean="0">
                <a:solidFill>
                  <a:srgbClr val="663300"/>
                </a:solidFill>
              </a:rPr>
              <a:t>Environmentální biotechnologie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sz="2400" dirty="0" smtClean="0"/>
              <a:t>studium je zaměřeno na získání a prohloubení znalostí v oblasti biotechnologií a jejich aplikace při těžbě a zpracování nerostných surovin, čištění odpadních vod a starých ekologických zátěží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cs-CZ" b="1" dirty="0" smtClean="0">
                <a:solidFill>
                  <a:srgbClr val="007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zajímavé předměty:</a:t>
            </a:r>
          </a:p>
          <a:p>
            <a:pPr lvl="1" algn="just">
              <a:spcBef>
                <a:spcPts val="1200"/>
              </a:spcBef>
            </a:pPr>
            <a:r>
              <a:rPr lang="cs-CZ" dirty="0" smtClean="0"/>
              <a:t>minerální biotechnologie,</a:t>
            </a:r>
          </a:p>
          <a:p>
            <a:pPr lvl="1" algn="just">
              <a:spcBef>
                <a:spcPts val="0"/>
              </a:spcBef>
            </a:pPr>
            <a:r>
              <a:rPr lang="cs-CZ" dirty="0" smtClean="0"/>
              <a:t>environmentální biotechnologie,</a:t>
            </a:r>
          </a:p>
          <a:p>
            <a:pPr lvl="1" algn="just">
              <a:spcBef>
                <a:spcPts val="0"/>
              </a:spcBef>
            </a:pPr>
            <a:r>
              <a:rPr lang="cs-CZ" dirty="0" smtClean="0"/>
              <a:t>mineralogie a petrografie,</a:t>
            </a:r>
          </a:p>
          <a:p>
            <a:pPr lvl="1" algn="just">
              <a:spcBef>
                <a:spcPts val="0"/>
              </a:spcBef>
            </a:pPr>
            <a:r>
              <a:rPr lang="cs-CZ" dirty="0" smtClean="0"/>
              <a:t>organické kontaminanty, počítačová grafika…</a:t>
            </a:r>
            <a:endParaRPr lang="cs-CZ" sz="2400" dirty="0">
              <a:solidFill>
                <a:srgbClr val="00765D"/>
              </a:solidFill>
              <a:ea typeface="+mj-ea"/>
              <a:cs typeface="+mj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err="1" smtClean="0"/>
              <a:t>Iei</a:t>
            </a:r>
            <a:r>
              <a:rPr lang="cs-CZ" dirty="0" smtClean="0"/>
              <a:t>..</a:t>
            </a:r>
            <a:r>
              <a:rPr lang="cs-CZ" dirty="0" err="1" smtClean="0"/>
              <a:t>vsb.cz</a:t>
            </a:r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3595328"/>
            <a:ext cx="1656184" cy="21813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413</TotalTime>
  <Words>653</Words>
  <Application>Microsoft Office PowerPoint</Application>
  <PresentationFormat>Předvádění na obrazovce (4:3)</PresentationFormat>
  <Paragraphs>171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prezentace</vt:lpstr>
      <vt:lpstr>Prezentace aplikace PowerPoint</vt:lpstr>
      <vt:lpstr>Členění na následující fakulty</vt:lpstr>
      <vt:lpstr>Hornicko-geologická fakulta</vt:lpstr>
      <vt:lpstr>Hornicko-geologická fakulta Charakteristika vzdělání</vt:lpstr>
      <vt:lpstr>Hornicko-geologická fakulta Charakteristika výzkumu</vt:lpstr>
      <vt:lpstr>Institut environmentálního inženýrství</vt:lpstr>
      <vt:lpstr>Institut environmentálního inženýrství Oddělení odpadového hospodářství a biotechnologií</vt:lpstr>
      <vt:lpstr>Institut environmentálního inženýrství Oddělení odpadového hospodářství a biotechnologií </vt:lpstr>
      <vt:lpstr>Institut environmentálního inženýrství Oddělení odpadového hospodářství a biotechnologií</vt:lpstr>
      <vt:lpstr>Institut environmentálního inženýrství Oddělení odpadového hospodářství a biotechnologií</vt:lpstr>
      <vt:lpstr>Institut environmentálního inženýrství Oddělení technologie hospodaření s vodou</vt:lpstr>
      <vt:lpstr>Institut environmentálního inženýrství Oddělení technologie hospodaření s vodou</vt:lpstr>
      <vt:lpstr>Institut environmentálního inženýrství Oddělení ochrany životního prostředí a znovuvyužití brownfields</vt:lpstr>
      <vt:lpstr>Institut environmentálního inženýrství Oddělení ochrany životního prostředí a znovuvyužití brownfields</vt:lpstr>
      <vt:lpstr>Institut environmentálního inženýrství Oddělení ochrany životního prostředí a znovuvyužití brownfields</vt:lpstr>
      <vt:lpstr>Institut environmentálního inženýrství Doktorské studium</vt:lpstr>
      <vt:lpstr>Institut environmentálního inženýrství Významné projekty v roce 2015</vt:lpstr>
      <vt:lpstr>Prezentace aplikace PowerPoint</vt:lpstr>
    </vt:vector>
  </TitlesOfParts>
  <Company>VŠB-TUO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kod009</dc:creator>
  <cp:lastModifiedBy>Radmilka</cp:lastModifiedBy>
  <cp:revision>11</cp:revision>
  <dcterms:created xsi:type="dcterms:W3CDTF">2016-03-09T14:16:15Z</dcterms:created>
  <dcterms:modified xsi:type="dcterms:W3CDTF">2016-03-16T11:48:50Z</dcterms:modified>
</cp:coreProperties>
</file>