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327" r:id="rId2"/>
    <p:sldId id="295" r:id="rId3"/>
    <p:sldId id="292" r:id="rId4"/>
    <p:sldId id="325" r:id="rId5"/>
    <p:sldId id="314" r:id="rId6"/>
    <p:sldId id="320" r:id="rId7"/>
    <p:sldId id="323" r:id="rId8"/>
    <p:sldId id="322" r:id="rId9"/>
    <p:sldId id="328" r:id="rId10"/>
    <p:sldId id="313" r:id="rId11"/>
    <p:sldId id="309" r:id="rId12"/>
    <p:sldId id="31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rej.zeleznik@centrum.cz" initials="o" lastIdx="3" clrIdx="0">
    <p:extLst/>
  </p:cmAuthor>
  <p:cmAuthor id="2" name="Ondřej Železník" initials="OŽ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011"/>
    <a:srgbClr val="2F5597"/>
    <a:srgbClr val="6AD0FE"/>
    <a:srgbClr val="A8A9AD"/>
    <a:srgbClr val="EA552C"/>
    <a:srgbClr val="008080"/>
    <a:srgbClr val="FFFFFF"/>
    <a:srgbClr val="ED704D"/>
    <a:srgbClr val="E0E0E0"/>
    <a:srgbClr val="F8C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7" autoAdjust="0"/>
    <p:restoredTop sz="94384" autoAdjust="0"/>
  </p:normalViewPr>
  <p:slideViewPr>
    <p:cSldViewPr snapToGrid="0">
      <p:cViewPr>
        <p:scale>
          <a:sx n="114" d="100"/>
          <a:sy n="114" d="100"/>
        </p:scale>
        <p:origin x="-81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E:\&#352;kola\Projekty\Konference%20APROCHEM%202016\Grafy%20do%20prezentac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E:\&#352;kola\Projekty\Konference%20APROCHEM%202016\Grafy%20do%20prezentac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lena%20Lib&#225;nsk&#225;\Desktop\&#352;kola\Projekty\Konference%20APROCHEM%202016\Grafy%20do%20prezentac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Alena%20Lib&#225;nsk&#225;\Desktop\&#352;kola\Projekty\Konference%20APROCHEM%202016\Grafy%20do%20prezent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68270704365677"/>
          <c:y val="1.5115452381688358E-2"/>
          <c:w val="0.84396062992125986"/>
          <c:h val="0.86607976086322547"/>
        </c:manualLayout>
      </c:layout>
      <c:barChart>
        <c:barDir val="col"/>
        <c:grouping val="clustered"/>
        <c:varyColors val="0"/>
        <c:ser>
          <c:idx val="0"/>
          <c:order val="0"/>
          <c:tx>
            <c:v>Oxid grafitu</c:v>
          </c:tx>
          <c:spPr>
            <a:solidFill>
              <a:srgbClr val="A8A9AD"/>
            </a:solidFill>
            <a:ln>
              <a:noFill/>
            </a:ln>
            <a:effectLst/>
          </c:spPr>
          <c:invertIfNegative val="0"/>
          <c:cat>
            <c:strRef>
              <c:f>List1!$K$4:$K$7</c:f>
              <c:strCache>
                <c:ptCount val="4"/>
                <c:pt idx="0">
                  <c:v>HO/H/Zn</c:v>
                </c:pt>
                <c:pt idx="1">
                  <c:v>HU/H/Zn</c:v>
                </c:pt>
                <c:pt idx="2">
                  <c:v>BR/H/Zn</c:v>
                </c:pt>
                <c:pt idx="3">
                  <c:v>ST/H/Zn</c:v>
                </c:pt>
              </c:strCache>
            </c:strRef>
          </c:cat>
          <c:val>
            <c:numRef>
              <c:f>List1!$L$4:$L$7</c:f>
              <c:numCache>
                <c:formatCode>General</c:formatCode>
                <c:ptCount val="4"/>
                <c:pt idx="0">
                  <c:v>21.89</c:v>
                </c:pt>
                <c:pt idx="1">
                  <c:v>25.14</c:v>
                </c:pt>
                <c:pt idx="2">
                  <c:v>15.05</c:v>
                </c:pt>
                <c:pt idx="3">
                  <c:v>11.34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77-449A-A5D1-B2E40EB2E42C}"/>
            </c:ext>
          </c:extLst>
        </c:ser>
        <c:ser>
          <c:idx val="1"/>
          <c:order val="1"/>
          <c:tx>
            <c:v>Redukovaná forma</c:v>
          </c:tx>
          <c:spPr>
            <a:solidFill>
              <a:srgbClr val="E74011"/>
            </a:solidFill>
            <a:ln>
              <a:noFill/>
            </a:ln>
            <a:effectLst/>
          </c:spPr>
          <c:invertIfNegative val="0"/>
          <c:val>
            <c:numRef>
              <c:f>List1!$M$4:$M$7</c:f>
              <c:numCache>
                <c:formatCode>General</c:formatCode>
                <c:ptCount val="4"/>
                <c:pt idx="0">
                  <c:v>37.909999999999997</c:v>
                </c:pt>
                <c:pt idx="1">
                  <c:v>11.48</c:v>
                </c:pt>
                <c:pt idx="2">
                  <c:v>29.7</c:v>
                </c:pt>
                <c:pt idx="3">
                  <c:v>13.68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77-449A-A5D1-B2E40EB2E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177472"/>
        <c:axId val="89179264"/>
      </c:barChart>
      <c:catAx>
        <c:axId val="891774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79264"/>
        <c:crosses val="autoZero"/>
        <c:auto val="1"/>
        <c:lblAlgn val="ctr"/>
        <c:lblOffset val="100"/>
        <c:noMultiLvlLbl val="0"/>
      </c:catAx>
      <c:valAx>
        <c:axId val="8917926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500" b="1">
                    <a:solidFill>
                      <a:sysClr val="windowText" lastClr="000000"/>
                    </a:solidFill>
                  </a:rPr>
                  <a:t>Elementární zastoupení H (At.</a:t>
                </a:r>
                <a:r>
                  <a:rPr lang="cs-CZ" sz="1500" b="1" baseline="0">
                    <a:solidFill>
                      <a:sysClr val="windowText" lastClr="000000"/>
                    </a:solidFill>
                  </a:rPr>
                  <a:t> %)</a:t>
                </a:r>
                <a:endParaRPr lang="cs-CZ" sz="1500" b="1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4.0840295339237158E-2"/>
              <c:y val="0.152692515086258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891774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3628915135608048"/>
          <c:y val="6.4814814814814811E-2"/>
          <c:w val="0.50438543961261229"/>
          <c:h val="8.3565608607308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68268694831853"/>
          <c:y val="2.8201250574926787E-2"/>
          <c:w val="0.84396062992125986"/>
          <c:h val="0.86607976086322547"/>
        </c:manualLayout>
      </c:layout>
      <c:barChart>
        <c:barDir val="col"/>
        <c:grouping val="clustered"/>
        <c:varyColors val="0"/>
        <c:ser>
          <c:idx val="0"/>
          <c:order val="0"/>
          <c:tx>
            <c:v>Oxid grafitu</c:v>
          </c:tx>
          <c:spPr>
            <a:solidFill>
              <a:srgbClr val="A8A9AD"/>
            </a:solidFill>
            <a:ln>
              <a:noFill/>
            </a:ln>
            <a:effectLst/>
          </c:spPr>
          <c:invertIfNegative val="0"/>
          <c:cat>
            <c:strRef>
              <c:f>List1!$K$4:$K$7</c:f>
              <c:strCache>
                <c:ptCount val="4"/>
                <c:pt idx="0">
                  <c:v>HO/H/Zn</c:v>
                </c:pt>
                <c:pt idx="1">
                  <c:v>HU/H/Zn</c:v>
                </c:pt>
                <c:pt idx="2">
                  <c:v>BR/H/Zn</c:v>
                </c:pt>
                <c:pt idx="3">
                  <c:v>ST/H/Zn</c:v>
                </c:pt>
              </c:strCache>
            </c:strRef>
          </c:cat>
          <c:val>
            <c:numRef>
              <c:f>List1!$O$4:$O$7</c:f>
              <c:numCache>
                <c:formatCode>General</c:formatCode>
                <c:ptCount val="4"/>
                <c:pt idx="0">
                  <c:v>29.04</c:v>
                </c:pt>
                <c:pt idx="1">
                  <c:v>32.93</c:v>
                </c:pt>
                <c:pt idx="2">
                  <c:v>22.05</c:v>
                </c:pt>
                <c:pt idx="3">
                  <c:v>17.940000000000001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9-4660-8351-AE5C058F43E0}"/>
            </c:ext>
          </c:extLst>
        </c:ser>
        <c:ser>
          <c:idx val="1"/>
          <c:order val="1"/>
          <c:tx>
            <c:v>Redukovaná forma</c:v>
          </c:tx>
          <c:spPr>
            <a:solidFill>
              <a:srgbClr val="E74011"/>
            </a:solidFill>
            <a:ln>
              <a:noFill/>
            </a:ln>
            <a:effectLst/>
          </c:spPr>
          <c:invertIfNegative val="0"/>
          <c:val>
            <c:numRef>
              <c:f>List1!$P$4:$P$7</c:f>
              <c:numCache>
                <c:formatCode>General</c:formatCode>
                <c:ptCount val="4"/>
                <c:pt idx="0">
                  <c:v>24.23</c:v>
                </c:pt>
                <c:pt idx="1">
                  <c:v>7.97</c:v>
                </c:pt>
                <c:pt idx="2">
                  <c:v>21.21</c:v>
                </c:pt>
                <c:pt idx="3">
                  <c:v>13.17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79-4660-8351-AE5C058F43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855808"/>
        <c:axId val="89088384"/>
      </c:barChart>
      <c:catAx>
        <c:axId val="628558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88384"/>
        <c:crosses val="autoZero"/>
        <c:auto val="1"/>
        <c:lblAlgn val="ctr"/>
        <c:lblOffset val="100"/>
        <c:noMultiLvlLbl val="0"/>
      </c:catAx>
      <c:valAx>
        <c:axId val="8908838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500" b="1">
                    <a:solidFill>
                      <a:sysClr val="windowText" lastClr="000000"/>
                    </a:solidFill>
                  </a:rPr>
                  <a:t>Elementární zastoupení O (At.</a:t>
                </a:r>
                <a:r>
                  <a:rPr lang="cs-CZ" sz="1500" b="1" baseline="0">
                    <a:solidFill>
                      <a:sysClr val="windowText" lastClr="000000"/>
                    </a:solidFill>
                  </a:rPr>
                  <a:t> %)</a:t>
                </a:r>
                <a:endParaRPr lang="cs-CZ" sz="1500" b="1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4.2855118961439169E-2"/>
              <c:y val="0.1713193158281279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628558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>
                <a:solidFill>
                  <a:sysClr val="windowText" lastClr="000000"/>
                </a:solidFill>
              </a:rPr>
              <a:t>Poměr D/G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7885622512117619E-2"/>
          <c:y val="8.879421788694325E-2"/>
          <c:w val="0.89884492563429574"/>
          <c:h val="0.8063827842415221"/>
        </c:manualLayout>
      </c:layout>
      <c:barChart>
        <c:barDir val="col"/>
        <c:grouping val="clustered"/>
        <c:varyColors val="0"/>
        <c:ser>
          <c:idx val="0"/>
          <c:order val="0"/>
          <c:tx>
            <c:v>Oxid grafitu</c:v>
          </c:tx>
          <c:spPr>
            <a:solidFill>
              <a:srgbClr val="A8A9AD"/>
            </a:solidFill>
            <a:ln>
              <a:noFill/>
            </a:ln>
            <a:effectLst/>
          </c:spPr>
          <c:invertIfNegative val="0"/>
          <c:cat>
            <c:strRef>
              <c:f>Raman!$B$4:$B$7</c:f>
              <c:strCache>
                <c:ptCount val="4"/>
                <c:pt idx="0">
                  <c:v>HO/H/Zn</c:v>
                </c:pt>
                <c:pt idx="1">
                  <c:v>HU/H/Zn</c:v>
                </c:pt>
                <c:pt idx="2">
                  <c:v>BR/H/Zn</c:v>
                </c:pt>
                <c:pt idx="3">
                  <c:v>ST/H/Zn</c:v>
                </c:pt>
              </c:strCache>
            </c:strRef>
          </c:cat>
          <c:val>
            <c:numRef>
              <c:f>Raman!$P$3:$P$6</c:f>
              <c:numCache>
                <c:formatCode>General</c:formatCode>
                <c:ptCount val="4"/>
                <c:pt idx="0">
                  <c:v>0.31</c:v>
                </c:pt>
                <c:pt idx="1">
                  <c:v>0.64</c:v>
                </c:pt>
                <c:pt idx="2">
                  <c:v>0.72</c:v>
                </c:pt>
                <c:pt idx="3">
                  <c:v>0.77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8C-4727-B6AE-43906C41A2DD}"/>
            </c:ext>
          </c:extLst>
        </c:ser>
        <c:ser>
          <c:idx val="1"/>
          <c:order val="1"/>
          <c:tx>
            <c:v>Redukovaná forma</c:v>
          </c:tx>
          <c:spPr>
            <a:solidFill>
              <a:srgbClr val="E7401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4011"/>
              </a:solidFill>
              <a:ln>
                <a:solidFill>
                  <a:srgbClr val="E7401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98C-4727-B6AE-43906C41A2DD}"/>
              </c:ext>
            </c:extLst>
          </c:dPt>
          <c:dPt>
            <c:idx val="1"/>
            <c:invertIfNegative val="0"/>
            <c:bubble3D val="0"/>
            <c:spPr>
              <a:solidFill>
                <a:srgbClr val="E74011"/>
              </a:solidFill>
              <a:ln>
                <a:solidFill>
                  <a:srgbClr val="E7401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98C-4727-B6AE-43906C41A2DD}"/>
              </c:ext>
            </c:extLst>
          </c:dPt>
          <c:dPt>
            <c:idx val="2"/>
            <c:invertIfNegative val="0"/>
            <c:bubble3D val="0"/>
            <c:spPr>
              <a:solidFill>
                <a:srgbClr val="E74011"/>
              </a:solidFill>
              <a:ln>
                <a:solidFill>
                  <a:srgbClr val="E7401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198C-4727-B6AE-43906C41A2DD}"/>
              </c:ext>
            </c:extLst>
          </c:dPt>
          <c:dPt>
            <c:idx val="3"/>
            <c:invertIfNegative val="0"/>
            <c:bubble3D val="0"/>
            <c:spPr>
              <a:solidFill>
                <a:srgbClr val="E74011"/>
              </a:solidFill>
              <a:ln>
                <a:solidFill>
                  <a:srgbClr val="E7401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98C-4727-B6AE-43906C41A2DD}"/>
              </c:ext>
            </c:extLst>
          </c:dPt>
          <c:val>
            <c:numRef>
              <c:f>Raman!$C$4:$C$7</c:f>
              <c:numCache>
                <c:formatCode>General</c:formatCode>
                <c:ptCount val="4"/>
                <c:pt idx="0">
                  <c:v>1.4</c:v>
                </c:pt>
                <c:pt idx="1">
                  <c:v>1.56</c:v>
                </c:pt>
                <c:pt idx="2">
                  <c:v>1.23</c:v>
                </c:pt>
                <c:pt idx="3">
                  <c:v>1.05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98C-4727-B6AE-43906C41A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720384"/>
        <c:axId val="96721920"/>
      </c:barChart>
      <c:catAx>
        <c:axId val="967203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21920"/>
        <c:crosses val="autoZero"/>
        <c:auto val="1"/>
        <c:lblAlgn val="ctr"/>
        <c:lblOffset val="100"/>
        <c:noMultiLvlLbl val="0"/>
      </c:catAx>
      <c:valAx>
        <c:axId val="96721920"/>
        <c:scaling>
          <c:orientation val="minMax"/>
          <c:max val="1.8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20384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764829396325458"/>
          <c:y val="0.13504556722076408"/>
          <c:w val="0.35401837270341208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50241545893723E-2"/>
          <c:y val="0"/>
          <c:w val="0.92317115251897863"/>
          <c:h val="0.91882035443231003"/>
        </c:manualLayout>
      </c:layout>
      <c:barChart>
        <c:barDir val="col"/>
        <c:grouping val="stacked"/>
        <c:varyColors val="0"/>
        <c:ser>
          <c:idx val="0"/>
          <c:order val="0"/>
          <c:tx>
            <c:v>Obsah vodíku</c:v>
          </c:tx>
          <c:spPr>
            <a:solidFill>
              <a:srgbClr val="A8A9A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8A9AD"/>
              </a:solidFill>
              <a:ln>
                <a:solidFill>
                  <a:srgbClr val="A8A9AD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E1-401E-A7E1-AA3617AADD57}"/>
              </c:ext>
            </c:extLst>
          </c:dPt>
          <c:dPt>
            <c:idx val="1"/>
            <c:invertIfNegative val="0"/>
            <c:bubble3D val="0"/>
            <c:spPr>
              <a:solidFill>
                <a:srgbClr val="A8A9AD"/>
              </a:solidFill>
              <a:ln>
                <a:solidFill>
                  <a:srgbClr val="A8A9AD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E1-401E-A7E1-AA3617AADD57}"/>
              </c:ext>
            </c:extLst>
          </c:dPt>
          <c:dPt>
            <c:idx val="2"/>
            <c:invertIfNegative val="0"/>
            <c:bubble3D val="0"/>
            <c:spPr>
              <a:solidFill>
                <a:srgbClr val="A8A9AD"/>
              </a:solidFill>
              <a:ln>
                <a:solidFill>
                  <a:srgbClr val="A8A9AD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E1-401E-A7E1-AA3617AADD57}"/>
              </c:ext>
            </c:extLst>
          </c:dPt>
          <c:dPt>
            <c:idx val="3"/>
            <c:invertIfNegative val="0"/>
            <c:bubble3D val="0"/>
            <c:spPr>
              <a:solidFill>
                <a:srgbClr val="A8A9AD"/>
              </a:solidFill>
              <a:ln>
                <a:solidFill>
                  <a:srgbClr val="A8A9AD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E1-401E-A7E1-AA3617AADD57}"/>
              </c:ext>
            </c:extLst>
          </c:dPt>
          <c:cat>
            <c:strRef>
              <c:f>'RBS-ERDA'!$G$6:$G$9</c:f>
              <c:strCache>
                <c:ptCount val="4"/>
                <c:pt idx="0">
                  <c:v>HO/H/Zn</c:v>
                </c:pt>
                <c:pt idx="1">
                  <c:v>HO/D/Zn</c:v>
                </c:pt>
                <c:pt idx="2">
                  <c:v>HU/H/Zn</c:v>
                </c:pt>
                <c:pt idx="3">
                  <c:v>HU/D/Zn</c:v>
                </c:pt>
              </c:strCache>
            </c:strRef>
          </c:cat>
          <c:val>
            <c:numRef>
              <c:f>'RBS-ERDA'!$H$6:$H$9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3.9</c:v>
                </c:pt>
                <c:pt idx="2">
                  <c:v>9.9</c:v>
                </c:pt>
                <c:pt idx="3">
                  <c:v>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E1-401E-A7E1-AA3617AADD57}"/>
            </c:ext>
          </c:extLst>
        </c:ser>
        <c:ser>
          <c:idx val="1"/>
          <c:order val="1"/>
          <c:tx>
            <c:v>Obsah deuteria</c:v>
          </c:tx>
          <c:spPr>
            <a:solidFill>
              <a:srgbClr val="E74011"/>
            </a:solidFill>
            <a:ln>
              <a:solidFill>
                <a:srgbClr val="E74011"/>
              </a:solidFill>
            </a:ln>
            <a:effectLst/>
          </c:spPr>
          <c:invertIfNegative val="0"/>
          <c:cat>
            <c:strRef>
              <c:f>'RBS-ERDA'!$G$6:$G$9</c:f>
              <c:strCache>
                <c:ptCount val="4"/>
                <c:pt idx="0">
                  <c:v>HO/H/Zn</c:v>
                </c:pt>
                <c:pt idx="1">
                  <c:v>HO/D/Zn</c:v>
                </c:pt>
                <c:pt idx="2">
                  <c:v>HU/H/Zn</c:v>
                </c:pt>
                <c:pt idx="3">
                  <c:v>HU/D/Zn</c:v>
                </c:pt>
              </c:strCache>
            </c:strRef>
          </c:cat>
          <c:val>
            <c:numRef>
              <c:f>'RBS-ERDA'!$I$6:$I$9</c:f>
              <c:numCache>
                <c:formatCode>General</c:formatCode>
                <c:ptCount val="4"/>
                <c:pt idx="0">
                  <c:v>0</c:v>
                </c:pt>
                <c:pt idx="1">
                  <c:v>10.8</c:v>
                </c:pt>
                <c:pt idx="2">
                  <c:v>0</c:v>
                </c:pt>
                <c:pt idx="3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DDE1-401E-A7E1-AA3617AAD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914944"/>
        <c:axId val="88916736"/>
      </c:barChart>
      <c:catAx>
        <c:axId val="889149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916736"/>
        <c:crosses val="autoZero"/>
        <c:auto val="1"/>
        <c:lblAlgn val="ctr"/>
        <c:lblOffset val="100"/>
        <c:noMultiLvlLbl val="0"/>
      </c:catAx>
      <c:valAx>
        <c:axId val="88916736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600" b="1">
                    <a:solidFill>
                      <a:sysClr val="windowText" lastClr="000000"/>
                    </a:solidFill>
                  </a:rPr>
                  <a:t>Obsah</a:t>
                </a:r>
                <a:r>
                  <a:rPr lang="cs-CZ" sz="1600" b="1" baseline="0">
                    <a:solidFill>
                      <a:sysClr val="windowText" lastClr="000000"/>
                    </a:solidFill>
                  </a:rPr>
                  <a:t> (at. %)</a:t>
                </a:r>
                <a:endParaRPr lang="cs-CZ" sz="1600" b="1">
                  <a:solidFill>
                    <a:sysClr val="windowText" lastClr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8891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2102493438320219"/>
          <c:y val="9.2592592592592587E-2"/>
          <c:w val="0.41906102362204722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40AE8-B78C-4861-B7C8-7260AABD39CA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B5859-CA95-453B-BBAE-187708BA8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74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449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223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141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36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baseline="0" dirty="0" smtClean="0">
                <a:solidFill>
                  <a:srgbClr val="FF0000"/>
                </a:solidFill>
              </a:rPr>
              <a:t>V </a:t>
            </a:r>
            <a:r>
              <a:rPr lang="cs-CZ" b="0" baseline="0" dirty="0" err="1" smtClean="0">
                <a:solidFill>
                  <a:srgbClr val="FF0000"/>
                </a:solidFill>
              </a:rPr>
              <a:t>posl</a:t>
            </a:r>
            <a:r>
              <a:rPr lang="cs-CZ" b="0" baseline="0" dirty="0" smtClean="0">
                <a:solidFill>
                  <a:srgbClr val="FF0000"/>
                </a:solidFill>
              </a:rPr>
              <a:t>. Let </a:t>
            </a:r>
            <a:r>
              <a:rPr lang="cs-CZ" b="0" baseline="0" dirty="0" err="1" smtClean="0">
                <a:solidFill>
                  <a:srgbClr val="FF0000"/>
                </a:solidFill>
              </a:rPr>
              <a:t>bla</a:t>
            </a:r>
            <a:r>
              <a:rPr lang="cs-CZ" b="0" baseline="0" dirty="0" smtClean="0">
                <a:solidFill>
                  <a:srgbClr val="FF0000"/>
                </a:solidFill>
              </a:rPr>
              <a:t> </a:t>
            </a:r>
            <a:r>
              <a:rPr lang="cs-CZ" b="0" baseline="0" dirty="0" err="1" smtClean="0">
                <a:solidFill>
                  <a:srgbClr val="FF0000"/>
                </a:solidFill>
              </a:rPr>
              <a:t>bla</a:t>
            </a:r>
            <a:r>
              <a:rPr lang="cs-CZ" b="0" baseline="0" dirty="0" smtClean="0">
                <a:solidFill>
                  <a:srgbClr val="FF0000"/>
                </a:solidFill>
              </a:rPr>
              <a:t>. Polovodič s nulovým zakázaným pásem – ten limituje jeho použití v aplikací (mikro a </a:t>
            </a:r>
            <a:r>
              <a:rPr lang="cs-CZ" b="0" baseline="0" dirty="0" err="1" smtClean="0">
                <a:solidFill>
                  <a:srgbClr val="FF0000"/>
                </a:solidFill>
              </a:rPr>
              <a:t>optoelekt</a:t>
            </a:r>
            <a:r>
              <a:rPr lang="cs-CZ" b="0" baseline="0" dirty="0" smtClean="0">
                <a:solidFill>
                  <a:srgbClr val="FF0000"/>
                </a:solidFill>
              </a:rPr>
              <a:t>.). Z toho důvodu modifikace ( </a:t>
            </a:r>
            <a:r>
              <a:rPr lang="cs-CZ" b="0" baseline="0" dirty="0" err="1" smtClean="0">
                <a:solidFill>
                  <a:srgbClr val="FF0000"/>
                </a:solidFill>
              </a:rPr>
              <a:t>fgrafen</a:t>
            </a:r>
            <a:r>
              <a:rPr lang="cs-CZ" b="0" baseline="0" dirty="0" smtClean="0">
                <a:solidFill>
                  <a:srgbClr val="FF0000"/>
                </a:solidFill>
              </a:rPr>
              <a:t>, </a:t>
            </a:r>
            <a:r>
              <a:rPr lang="cs-CZ" b="0" baseline="0" dirty="0" err="1" smtClean="0">
                <a:solidFill>
                  <a:srgbClr val="FF0000"/>
                </a:solidFill>
              </a:rPr>
              <a:t>grafol</a:t>
            </a:r>
            <a:r>
              <a:rPr lang="cs-CZ" b="0" baseline="0" dirty="0" smtClean="0">
                <a:solidFill>
                  <a:srgbClr val="FF0000"/>
                </a:solidFill>
              </a:rPr>
              <a:t>, </a:t>
            </a:r>
            <a:r>
              <a:rPr lang="cs-CZ" b="0" baseline="0" dirty="0" err="1" smtClean="0">
                <a:solidFill>
                  <a:srgbClr val="FF0000"/>
                </a:solidFill>
              </a:rPr>
              <a:t>bla</a:t>
            </a:r>
            <a:r>
              <a:rPr lang="cs-CZ" b="0" baseline="0" dirty="0" smtClean="0">
                <a:solidFill>
                  <a:srgbClr val="FF0000"/>
                </a:solidFill>
              </a:rPr>
              <a:t> </a:t>
            </a:r>
            <a:r>
              <a:rPr lang="cs-CZ" b="0" baseline="0" dirty="0" err="1" smtClean="0">
                <a:solidFill>
                  <a:srgbClr val="FF0000"/>
                </a:solidFill>
              </a:rPr>
              <a:t>bla</a:t>
            </a:r>
            <a:r>
              <a:rPr lang="cs-CZ" b="0" baseline="0" dirty="0" smtClean="0">
                <a:solidFill>
                  <a:srgbClr val="FF0000"/>
                </a:solidFill>
              </a:rPr>
              <a:t> .. V neposlední řadě hydrogenovaný </a:t>
            </a:r>
            <a:r>
              <a:rPr lang="cs-CZ" b="0" baseline="0" dirty="0" err="1" smtClean="0">
                <a:solidFill>
                  <a:srgbClr val="FF0000"/>
                </a:solidFill>
              </a:rPr>
              <a:t>grafen</a:t>
            </a:r>
            <a:r>
              <a:rPr lang="cs-CZ" b="0" baseline="0" dirty="0" smtClean="0">
                <a:solidFill>
                  <a:srgbClr val="FF0000"/>
                </a:solidFill>
              </a:rPr>
              <a:t> (</a:t>
            </a:r>
            <a:r>
              <a:rPr lang="cs-CZ" b="0" baseline="0" dirty="0" err="1" smtClean="0">
                <a:solidFill>
                  <a:srgbClr val="FF0000"/>
                </a:solidFill>
              </a:rPr>
              <a:t>grafan</a:t>
            </a:r>
            <a:r>
              <a:rPr lang="cs-CZ" b="0" baseline="0" dirty="0" smtClean="0">
                <a:solidFill>
                  <a:srgbClr val="FF0000"/>
                </a:solidFill>
              </a:rPr>
              <a:t>)). Shrnout vlastnosti. My jsme použili </a:t>
            </a:r>
            <a:r>
              <a:rPr lang="cs-CZ" b="0" baseline="0" dirty="0" err="1" smtClean="0">
                <a:solidFill>
                  <a:srgbClr val="FF0000"/>
                </a:solidFill>
              </a:rPr>
              <a:t>clemensku</a:t>
            </a:r>
            <a:r>
              <a:rPr lang="cs-CZ" b="0" baseline="0" dirty="0" smtClean="0">
                <a:solidFill>
                  <a:srgbClr val="FF0000"/>
                </a:solidFill>
              </a:rPr>
              <a:t>, široce </a:t>
            </a:r>
            <a:r>
              <a:rPr lang="cs-CZ" b="0" baseline="0" dirty="0" err="1" smtClean="0">
                <a:solidFill>
                  <a:srgbClr val="FF0000"/>
                </a:solidFill>
              </a:rPr>
              <a:t>použi</a:t>
            </a:r>
            <a:r>
              <a:rPr lang="cs-CZ" b="0" baseline="0" dirty="0" smtClean="0">
                <a:solidFill>
                  <a:srgbClr val="FF0000"/>
                </a:solidFill>
              </a:rPr>
              <a:t> v </a:t>
            </a:r>
            <a:r>
              <a:rPr lang="cs-CZ" b="0" baseline="0" dirty="0" err="1" smtClean="0">
                <a:solidFill>
                  <a:srgbClr val="FF0000"/>
                </a:solidFill>
              </a:rPr>
              <a:t>org</a:t>
            </a:r>
            <a:r>
              <a:rPr lang="cs-CZ" b="0" baseline="0" dirty="0" smtClean="0">
                <a:solidFill>
                  <a:srgbClr val="FF0000"/>
                </a:solidFill>
              </a:rPr>
              <a:t>. Ch. Co to je. Jednoduchá reakce neušlechtilého kovu  </a:t>
            </a:r>
            <a:r>
              <a:rPr lang="cs-CZ" b="0" baseline="0" dirty="0" err="1" smtClean="0">
                <a:solidFill>
                  <a:srgbClr val="FF0000"/>
                </a:solidFill>
              </a:rPr>
              <a:t>např.s</a:t>
            </a:r>
            <a:r>
              <a:rPr lang="cs-CZ" b="0" baseline="0" dirty="0" smtClean="0">
                <a:solidFill>
                  <a:srgbClr val="FF0000"/>
                </a:solidFill>
              </a:rPr>
              <a:t> kyselinou chlorovodíkovou dochází ke vzniku </a:t>
            </a:r>
            <a:r>
              <a:rPr lang="cs-CZ" b="0" baseline="0" dirty="0" err="1" smtClean="0">
                <a:solidFill>
                  <a:srgbClr val="FF0000"/>
                </a:solidFill>
              </a:rPr>
              <a:t>nasc</a:t>
            </a:r>
            <a:r>
              <a:rPr lang="cs-CZ" b="0" baseline="0" dirty="0" smtClean="0">
                <a:solidFill>
                  <a:srgbClr val="FF0000"/>
                </a:solidFill>
              </a:rPr>
              <a:t>. </a:t>
            </a:r>
            <a:r>
              <a:rPr lang="cs-CZ" b="0" baseline="0" dirty="0" err="1" smtClean="0">
                <a:solidFill>
                  <a:srgbClr val="FF0000"/>
                </a:solidFill>
              </a:rPr>
              <a:t>Vodíkum</a:t>
            </a:r>
            <a:r>
              <a:rPr lang="cs-CZ" b="0" baseline="0" dirty="0" smtClean="0">
                <a:solidFill>
                  <a:srgbClr val="FF0000"/>
                </a:solidFill>
              </a:rPr>
              <a:t>, který je vysoce reaktivní a dokáže zredukovat i O skupiny </a:t>
            </a:r>
            <a:r>
              <a:rPr lang="cs-CZ" b="0" baseline="0" dirty="0" err="1" smtClean="0">
                <a:solidFill>
                  <a:srgbClr val="FF0000"/>
                </a:solidFill>
              </a:rPr>
              <a:t>ny</a:t>
            </a:r>
            <a:r>
              <a:rPr lang="cs-CZ" b="0" baseline="0" dirty="0" smtClean="0">
                <a:solidFill>
                  <a:srgbClr val="FF0000"/>
                </a:solidFill>
              </a:rPr>
              <a:t> </a:t>
            </a:r>
            <a:r>
              <a:rPr lang="cs-CZ" b="0" baseline="0" dirty="0" err="1" smtClean="0">
                <a:solidFill>
                  <a:srgbClr val="FF0000"/>
                </a:solidFill>
              </a:rPr>
              <a:t>grafenu</a:t>
            </a:r>
            <a:r>
              <a:rPr lang="cs-CZ" b="0" baseline="0" dirty="0" smtClean="0">
                <a:solidFill>
                  <a:srgbClr val="FF0000"/>
                </a:solidFill>
              </a:rPr>
              <a:t>. Chtěli jsme vědět ( k důkazu) kolik H pochází z kyseliny jsme použili </a:t>
            </a:r>
            <a:r>
              <a:rPr lang="cs-CZ" b="0" baseline="0" dirty="0" err="1" smtClean="0">
                <a:solidFill>
                  <a:srgbClr val="FF0000"/>
                </a:solidFill>
              </a:rPr>
              <a:t>deuterové</a:t>
            </a:r>
            <a:r>
              <a:rPr lang="cs-CZ" b="0" baseline="0" dirty="0" smtClean="0">
                <a:solidFill>
                  <a:srgbClr val="FF0000"/>
                </a:solidFill>
              </a:rPr>
              <a:t> značení.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09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10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01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baseline="0" dirty="0" smtClean="0"/>
              <a:t>Zde můžete vidět, že připravené látky byly charakterizovány velkým množstvím analytický technik. Z časových důvodů se budu věnovat pouze několika z nich.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91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604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237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baseline="0" dirty="0" smtClean="0"/>
              <a:t>Říct, který je nejreaktivnější – svolný k redukci.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345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0" baseline="0" dirty="0" smtClean="0"/>
              <a:t>Říct, který je nejreaktivnější – svolný k redukci.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B5859-CA95-453B-BBAE-187708BA80E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76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-13364" y="0"/>
            <a:ext cx="642014" cy="6858000"/>
          </a:xfrm>
          <a:prstGeom prst="rect">
            <a:avLst/>
          </a:prstGeom>
          <a:solidFill>
            <a:srgbClr val="A8A9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8" name="Obdélník 7"/>
          <p:cNvSpPr/>
          <p:nvPr userDrawn="1"/>
        </p:nvSpPr>
        <p:spPr>
          <a:xfrm>
            <a:off x="-13364" y="574402"/>
            <a:ext cx="9157364" cy="228874"/>
          </a:xfrm>
          <a:prstGeom prst="rect">
            <a:avLst/>
          </a:prstGeom>
          <a:solidFill>
            <a:srgbClr val="E74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71839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1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69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57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67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7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73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3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C696-F994-484E-BF2C-57A8420C6D2C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28C8-DFA6-4074-9CDF-A374086629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4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3/15/2016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153379" y="43266"/>
            <a:ext cx="60785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F147E54-E29E-4B8C-8110-F884E17DD96D}" type="slidenum">
              <a:rPr lang="cs-CZ" sz="2700" b="1" i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‹#›</a:t>
            </a:fld>
            <a:endParaRPr lang="cs-CZ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8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3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861" y="12700"/>
            <a:ext cx="9139545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6" name="Obdélník 5"/>
          <p:cNvSpPr/>
          <p:nvPr/>
        </p:nvSpPr>
        <p:spPr>
          <a:xfrm>
            <a:off x="-13364" y="0"/>
            <a:ext cx="1365914" cy="6858000"/>
          </a:xfrm>
          <a:prstGeom prst="rect">
            <a:avLst/>
          </a:prstGeom>
          <a:solidFill>
            <a:srgbClr val="797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  <p:sp>
        <p:nvSpPr>
          <p:cNvPr id="7" name="Obdélník 6"/>
          <p:cNvSpPr/>
          <p:nvPr/>
        </p:nvSpPr>
        <p:spPr>
          <a:xfrm>
            <a:off x="628513" y="377729"/>
            <a:ext cx="8172234" cy="1777720"/>
          </a:xfrm>
          <a:prstGeom prst="rect">
            <a:avLst/>
          </a:prstGeom>
          <a:solidFill>
            <a:srgbClr val="E7401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5788" y="405046"/>
            <a:ext cx="818718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Hydrogenace </a:t>
            </a:r>
            <a:r>
              <a:rPr lang="cs-CZ" sz="3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grafenu</a:t>
            </a:r>
            <a:r>
              <a:rPr lang="cs-CZ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pomocí </a:t>
            </a:r>
            <a:r>
              <a:rPr lang="cs-CZ" sz="3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Clemmensenovy</a:t>
            </a:r>
            <a:r>
              <a:rPr lang="cs-CZ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redukce</a:t>
            </a:r>
            <a:endParaRPr lang="cs-CZ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375803" y="1677928"/>
            <a:ext cx="24056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Alena Libánská a kol.</a:t>
            </a:r>
            <a:endParaRPr lang="cs-CZ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-13363" y="6488668"/>
            <a:ext cx="1365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16.3.2016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28513" y="5742231"/>
            <a:ext cx="8172234" cy="706362"/>
          </a:xfrm>
          <a:prstGeom prst="rect">
            <a:avLst/>
          </a:prstGeom>
          <a:solidFill>
            <a:srgbClr val="E7401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939107" y="5767012"/>
            <a:ext cx="55699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Vysoká škola </a:t>
            </a:r>
            <a:r>
              <a:rPr lang="cs-CZ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chemicko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technologická v Praze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95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 anorganické chemie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13" y="5742232"/>
            <a:ext cx="706362" cy="706362"/>
          </a:xfrm>
          <a:prstGeom prst="rect">
            <a:avLst/>
          </a:prstGeom>
        </p:spPr>
      </p:pic>
      <p:pic>
        <p:nvPicPr>
          <p:cNvPr id="2050" name="Picture 2" descr="http://fyzmatik.pise.cz/img/13504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188" y="2342982"/>
            <a:ext cx="3951820" cy="329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4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32329" y="797526"/>
            <a:ext cx="29332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r>
              <a:rPr lang="cs-CZ" sz="2400" b="1" dirty="0" smtClean="0"/>
              <a:t>RBS/ERDA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Deuterovaný</a:t>
            </a:r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redukovaný oxid grafitu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333604"/>
              </p:ext>
            </p:extLst>
          </p:nvPr>
        </p:nvGraphicFramePr>
        <p:xfrm>
          <a:off x="1143000" y="1628523"/>
          <a:ext cx="7360920" cy="487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596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Studium </a:t>
            </a:r>
            <a:r>
              <a:rPr lang="cs-CZ" sz="27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Clemensenovy</a:t>
            </a:r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reakce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00019" y="80982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XPS</a:t>
            </a:r>
            <a:endParaRPr lang="cs-CZ" sz="2400" b="1" dirty="0"/>
          </a:p>
        </p:txBody>
      </p:sp>
      <p:graphicFrame>
        <p:nvGraphicFramePr>
          <p:cNvPr id="33" name="Tabulk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841523"/>
              </p:ext>
            </p:extLst>
          </p:nvPr>
        </p:nvGraphicFramePr>
        <p:xfrm>
          <a:off x="700019" y="1342377"/>
          <a:ext cx="4226824" cy="24384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475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5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24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10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1812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Vzorek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C=C</a:t>
                      </a:r>
                      <a:endParaRPr lang="cs-CZ" sz="16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C-C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C-H</a:t>
                      </a: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C-O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C=O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O-C=O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π - π*</a:t>
                      </a:r>
                      <a:endParaRPr lang="cs-CZ" sz="11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9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HO-C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34,8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43,3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19,7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HO-N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43,2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11,2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42,4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3,1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1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HOGO</a:t>
                      </a:r>
                      <a:endParaRPr lang="cs-CZ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50,7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44,8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25730" algn="ctr" defTabSz="685800" rtl="0" eaLnBrk="1" fontAlgn="ctr" latinLnBrk="0" hangingPunct="1">
                        <a:lnSpc>
                          <a:spcPts val="1150"/>
                        </a:lnSpc>
                        <a:spcAft>
                          <a:spcPts val="0"/>
                        </a:spcAft>
                        <a:tabLst>
                          <a:tab pos="125730" algn="l"/>
                        </a:tabLst>
                      </a:pPr>
                      <a:r>
                        <a:rPr lang="cs-CZ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925" y="1271490"/>
            <a:ext cx="3631143" cy="3021157"/>
          </a:xfrm>
          <a:prstGeom prst="rect">
            <a:avLst/>
          </a:prstGeom>
        </p:spPr>
      </p:pic>
      <p:sp>
        <p:nvSpPr>
          <p:cNvPr id="34" name="TextovéPole 33"/>
          <p:cNvSpPr txBox="1"/>
          <p:nvPr/>
        </p:nvSpPr>
        <p:spPr>
          <a:xfrm>
            <a:off x="5179925" y="809824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FT-IR</a:t>
            </a:r>
            <a:endParaRPr lang="cs-CZ" sz="2400" b="1" dirty="0"/>
          </a:p>
        </p:txBody>
      </p:sp>
      <p:sp>
        <p:nvSpPr>
          <p:cNvPr id="8" name="Rámeček 7"/>
          <p:cNvSpPr/>
          <p:nvPr/>
        </p:nvSpPr>
        <p:spPr>
          <a:xfrm>
            <a:off x="3221831" y="2897981"/>
            <a:ext cx="919164" cy="431007"/>
          </a:xfrm>
          <a:prstGeom prst="frame">
            <a:avLst/>
          </a:prstGeom>
          <a:solidFill>
            <a:srgbClr val="E74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012623" y="1342377"/>
            <a:ext cx="356462" cy="2428776"/>
          </a:xfrm>
          <a:prstGeom prst="rect">
            <a:avLst/>
          </a:prstGeom>
          <a:solidFill>
            <a:srgbClr val="A8A9AD">
              <a:alpha val="26000"/>
            </a:srgbClr>
          </a:solidFill>
          <a:ln>
            <a:solidFill>
              <a:srgbClr val="A8A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384232" y="4516675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ym typeface="Wingdings" panose="05000000000000000000" pitchFamily="2" charset="2"/>
              </a:rPr>
              <a:t>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HCl</a:t>
            </a:r>
            <a:endParaRPr lang="cs-CZ" sz="2400" b="1" dirty="0" smtClean="0"/>
          </a:p>
        </p:txBody>
      </p:sp>
      <p:sp>
        <p:nvSpPr>
          <p:cNvPr id="16" name="TextovéPole 15"/>
          <p:cNvSpPr txBox="1"/>
          <p:nvPr/>
        </p:nvSpPr>
        <p:spPr>
          <a:xfrm>
            <a:off x="2997605" y="6333287"/>
            <a:ext cx="49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Zn</a:t>
            </a:r>
            <a:endParaRPr lang="cs-CZ" sz="2400" b="1" dirty="0"/>
          </a:p>
        </p:txBody>
      </p:sp>
      <p:sp>
        <p:nvSpPr>
          <p:cNvPr id="18" name="Rámeček 17"/>
          <p:cNvSpPr/>
          <p:nvPr/>
        </p:nvSpPr>
        <p:spPr>
          <a:xfrm>
            <a:off x="2390776" y="2381250"/>
            <a:ext cx="815974" cy="499268"/>
          </a:xfrm>
          <a:prstGeom prst="fram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Volný tvar 19"/>
          <p:cNvSpPr/>
          <p:nvPr/>
        </p:nvSpPr>
        <p:spPr>
          <a:xfrm>
            <a:off x="6591562" y="1342377"/>
            <a:ext cx="478117" cy="2438400"/>
          </a:xfrm>
          <a:custGeom>
            <a:avLst/>
            <a:gdLst>
              <a:gd name="connsiteX0" fmla="*/ 0 w 478117"/>
              <a:gd name="connsiteY0" fmla="*/ 0 h 2438400"/>
              <a:gd name="connsiteX1" fmla="*/ 0 w 478117"/>
              <a:gd name="connsiteY1" fmla="*/ 1709270 h 2438400"/>
              <a:gd name="connsiteX2" fmla="*/ 71717 w 478117"/>
              <a:gd name="connsiteY2" fmla="*/ 1709270 h 2438400"/>
              <a:gd name="connsiteX3" fmla="*/ 71717 w 478117"/>
              <a:gd name="connsiteY3" fmla="*/ 2324847 h 2438400"/>
              <a:gd name="connsiteX4" fmla="*/ 0 w 478117"/>
              <a:gd name="connsiteY4" fmla="*/ 2324847 h 2438400"/>
              <a:gd name="connsiteX5" fmla="*/ 0 w 478117"/>
              <a:gd name="connsiteY5" fmla="*/ 2432423 h 2438400"/>
              <a:gd name="connsiteX6" fmla="*/ 472141 w 478117"/>
              <a:gd name="connsiteY6" fmla="*/ 2438400 h 2438400"/>
              <a:gd name="connsiteX7" fmla="*/ 478117 w 478117"/>
              <a:gd name="connsiteY7" fmla="*/ 0 h 2438400"/>
              <a:gd name="connsiteX8" fmla="*/ 0 w 478117"/>
              <a:gd name="connsiteY8" fmla="*/ 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8117" h="2438400">
                <a:moveTo>
                  <a:pt x="0" y="0"/>
                </a:moveTo>
                <a:lnTo>
                  <a:pt x="0" y="1709270"/>
                </a:lnTo>
                <a:lnTo>
                  <a:pt x="71717" y="1709270"/>
                </a:lnTo>
                <a:lnTo>
                  <a:pt x="71717" y="2324847"/>
                </a:lnTo>
                <a:lnTo>
                  <a:pt x="0" y="2324847"/>
                </a:lnTo>
                <a:lnTo>
                  <a:pt x="0" y="2432423"/>
                </a:lnTo>
                <a:lnTo>
                  <a:pt x="472141" y="2438400"/>
                </a:lnTo>
                <a:lnTo>
                  <a:pt x="478117" y="0"/>
                </a:lnTo>
                <a:lnTo>
                  <a:pt x="0" y="0"/>
                </a:lnTo>
                <a:close/>
              </a:path>
            </a:pathLst>
          </a:custGeom>
          <a:solidFill>
            <a:srgbClr val="A8A9AD">
              <a:alpha val="26000"/>
            </a:srgbClr>
          </a:solidFill>
          <a:ln>
            <a:solidFill>
              <a:srgbClr val="A8A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542" y="4516675"/>
            <a:ext cx="2627381" cy="1816612"/>
          </a:xfrm>
          <a:prstGeom prst="rect">
            <a:avLst/>
          </a:prstGeom>
        </p:spPr>
      </p:pic>
      <p:grpSp>
        <p:nvGrpSpPr>
          <p:cNvPr id="24" name="Skupina 23"/>
          <p:cNvGrpSpPr/>
          <p:nvPr/>
        </p:nvGrpSpPr>
        <p:grpSpPr>
          <a:xfrm>
            <a:off x="1740686" y="4083858"/>
            <a:ext cx="2627381" cy="2249429"/>
            <a:chOff x="1408666" y="4083858"/>
            <a:chExt cx="2627381" cy="2249429"/>
          </a:xfrm>
        </p:grpSpPr>
        <p:pic>
          <p:nvPicPr>
            <p:cNvPr id="21" name="Obrázek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8666" y="4083858"/>
              <a:ext cx="2627381" cy="2249429"/>
            </a:xfrm>
            <a:prstGeom prst="rect">
              <a:avLst/>
            </a:prstGeom>
          </p:spPr>
        </p:pic>
        <p:sp>
          <p:nvSpPr>
            <p:cNvPr id="23" name="TextovéPole 22"/>
            <p:cNvSpPr txBox="1"/>
            <p:nvPr/>
          </p:nvSpPr>
          <p:spPr>
            <a:xfrm>
              <a:off x="2335349" y="4878306"/>
              <a:ext cx="71686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chemeClr val="bg1"/>
                  </a:solidFill>
                </a:rPr>
                <a:t>GO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5835754" y="6333287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Zn</a:t>
            </a:r>
            <a:r>
              <a:rPr lang="cs-CZ" sz="2400" b="1" dirty="0" smtClean="0"/>
              <a:t> + GO</a:t>
            </a:r>
            <a:endParaRPr lang="cs-CZ" sz="24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785404" y="4516675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ym typeface="Wingdings" panose="05000000000000000000" pitchFamily="2" charset="2"/>
              </a:rPr>
              <a:t>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HCl</a:t>
            </a:r>
            <a:endParaRPr lang="cs-CZ" sz="2400" b="1" dirty="0" smtClean="0"/>
          </a:p>
        </p:txBody>
      </p:sp>
      <p:sp>
        <p:nvSpPr>
          <p:cNvPr id="29" name="Rámeček 28"/>
          <p:cNvSpPr/>
          <p:nvPr/>
        </p:nvSpPr>
        <p:spPr>
          <a:xfrm>
            <a:off x="3221831" y="2381250"/>
            <a:ext cx="919164" cy="499268"/>
          </a:xfrm>
          <a:prstGeom prst="fram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Rámeček 29"/>
          <p:cNvSpPr/>
          <p:nvPr/>
        </p:nvSpPr>
        <p:spPr>
          <a:xfrm>
            <a:off x="2390776" y="2897981"/>
            <a:ext cx="815974" cy="431007"/>
          </a:xfrm>
          <a:prstGeom prst="frame">
            <a:avLst/>
          </a:prstGeom>
          <a:solidFill>
            <a:srgbClr val="E74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3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8" grpId="0" animBg="1"/>
      <p:bldP spid="20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53621" y="1059207"/>
            <a:ext cx="6562374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/>
              <a:t>Shrnutí:</a:t>
            </a:r>
            <a:endParaRPr lang="cs-CZ" sz="20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Provedena syntéza </a:t>
            </a:r>
            <a:r>
              <a:rPr lang="cs-CZ" sz="2400" dirty="0"/>
              <a:t>hydrogenovaného </a:t>
            </a:r>
            <a:r>
              <a:rPr lang="cs-CZ" sz="2400" dirty="0" err="1" smtClean="0"/>
              <a:t>grafenu</a:t>
            </a:r>
            <a:endParaRPr lang="cs-CZ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Deuteriovým značením se prokázal původ vodíku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Studován mechanismus </a:t>
            </a:r>
            <a:r>
              <a:rPr lang="cs-CZ" sz="2400" dirty="0" err="1" smtClean="0"/>
              <a:t>Clemmensenovy</a:t>
            </a:r>
            <a:r>
              <a:rPr lang="cs-CZ" sz="2400" dirty="0" smtClean="0"/>
              <a:t> reakce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800" b="1" dirty="0" smtClean="0"/>
              <a:t>Pokračování:</a:t>
            </a:r>
            <a:endParaRPr lang="cs-CZ" sz="20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Měření elektrochemických vlastností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Příprava </a:t>
            </a:r>
            <a:r>
              <a:rPr lang="cs-CZ" sz="2400" dirty="0" err="1" smtClean="0"/>
              <a:t>grafanu</a:t>
            </a:r>
            <a:r>
              <a:rPr lang="cs-CZ" sz="2400" dirty="0" smtClean="0"/>
              <a:t> z uhlíkových vláken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Příprava halogenovaných </a:t>
            </a:r>
            <a:r>
              <a:rPr lang="cs-CZ" sz="2400" dirty="0" err="1" smtClean="0"/>
              <a:t>grafenů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122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977200" y="1405175"/>
            <a:ext cx="7759204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dirty="0" smtClean="0"/>
              <a:t>Hydrogenovaný </a:t>
            </a:r>
            <a:r>
              <a:rPr lang="cs-CZ" dirty="0" err="1" smtClean="0"/>
              <a:t>grafen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err="1"/>
              <a:t>Clemmensenova</a:t>
            </a:r>
            <a:r>
              <a:rPr lang="cs-CZ" dirty="0"/>
              <a:t> reakce</a:t>
            </a:r>
            <a:endParaRPr lang="cs-CZ" b="1" dirty="0"/>
          </a:p>
          <a:p>
            <a:pPr>
              <a:lnSpc>
                <a:spcPct val="150000"/>
              </a:lnSpc>
            </a:pPr>
            <a:r>
              <a:rPr lang="cs-CZ" dirty="0" smtClean="0"/>
              <a:t>Izotopové značení deuteriem</a:t>
            </a:r>
            <a:endParaRPr lang="cs-CZ" baseline="300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cs-CZ" sz="2500" dirty="0" smtClean="0"/>
          </a:p>
        </p:txBody>
      </p:sp>
      <p:grpSp>
        <p:nvGrpSpPr>
          <p:cNvPr id="38" name="Skupina 37"/>
          <p:cNvGrpSpPr/>
          <p:nvPr/>
        </p:nvGrpSpPr>
        <p:grpSpPr>
          <a:xfrm>
            <a:off x="6189233" y="1405175"/>
            <a:ext cx="2721899" cy="2082587"/>
            <a:chOff x="5869367" y="849350"/>
            <a:chExt cx="2721899" cy="2082587"/>
          </a:xfrm>
        </p:grpSpPr>
        <p:grpSp>
          <p:nvGrpSpPr>
            <p:cNvPr id="19" name="Skupina 18"/>
            <p:cNvGrpSpPr/>
            <p:nvPr/>
          </p:nvGrpSpPr>
          <p:grpSpPr>
            <a:xfrm>
              <a:off x="6001748" y="1218682"/>
              <a:ext cx="552450" cy="1707880"/>
              <a:chOff x="6343650" y="1218682"/>
              <a:chExt cx="552450" cy="1707880"/>
            </a:xfrm>
          </p:grpSpPr>
          <p:sp>
            <p:nvSpPr>
              <p:cNvPr id="11" name="Vývojový diagram: sloučení 10"/>
              <p:cNvSpPr/>
              <p:nvPr/>
            </p:nvSpPr>
            <p:spPr>
              <a:xfrm>
                <a:off x="6343650" y="1218682"/>
                <a:ext cx="552450" cy="933450"/>
              </a:xfrm>
              <a:prstGeom prst="flowChartMerge">
                <a:avLst/>
              </a:prstGeom>
              <a:solidFill>
                <a:srgbClr val="A8A9AD"/>
              </a:solidFill>
              <a:ln>
                <a:solidFill>
                  <a:srgbClr val="A8A9AD"/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Vývojový diagram: sloučení 13"/>
              <p:cNvSpPr/>
              <p:nvPr/>
            </p:nvSpPr>
            <p:spPr>
              <a:xfrm rot="10800000">
                <a:off x="6343650" y="1993112"/>
                <a:ext cx="552450" cy="933450"/>
              </a:xfrm>
              <a:prstGeom prst="flowChartMerge">
                <a:avLst/>
              </a:prstGeom>
              <a:solidFill>
                <a:srgbClr val="E74011"/>
              </a:solidFill>
              <a:ln>
                <a:solidFill>
                  <a:srgbClr val="ED7D31"/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" name="Přímá spojnice 12"/>
              <p:cNvCxnSpPr/>
              <p:nvPr/>
            </p:nvCxnSpPr>
            <p:spPr>
              <a:xfrm>
                <a:off x="6343650" y="2069475"/>
                <a:ext cx="552450" cy="1"/>
              </a:xfrm>
              <a:prstGeom prst="line">
                <a:avLst/>
              </a:prstGeom>
              <a:ln w="0" cap="sq">
                <a:solidFill>
                  <a:schemeClr val="tx1"/>
                </a:solidFill>
                <a:prstDash val="sysDash"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8"/>
            <p:cNvGrpSpPr/>
            <p:nvPr/>
          </p:nvGrpSpPr>
          <p:grpSpPr>
            <a:xfrm>
              <a:off x="7254690" y="1218682"/>
              <a:ext cx="552450" cy="1707881"/>
              <a:chOff x="7874890" y="1218681"/>
              <a:chExt cx="552450" cy="1707881"/>
            </a:xfrm>
          </p:grpSpPr>
          <p:sp>
            <p:nvSpPr>
              <p:cNvPr id="15" name="Vývojový diagram: sloučení 14"/>
              <p:cNvSpPr/>
              <p:nvPr/>
            </p:nvSpPr>
            <p:spPr>
              <a:xfrm rot="10800000">
                <a:off x="7874890" y="1993112"/>
                <a:ext cx="552450" cy="933450"/>
              </a:xfrm>
              <a:prstGeom prst="flowChartMerge">
                <a:avLst/>
              </a:prstGeom>
              <a:solidFill>
                <a:srgbClr val="E74011">
                  <a:alpha val="35000"/>
                </a:srgbClr>
              </a:solidFill>
              <a:ln>
                <a:solidFill>
                  <a:srgbClr val="ED7D31"/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Vývojový diagram: sloučení 15"/>
              <p:cNvSpPr/>
              <p:nvPr/>
            </p:nvSpPr>
            <p:spPr>
              <a:xfrm>
                <a:off x="7874890" y="1218681"/>
                <a:ext cx="552450" cy="933451"/>
              </a:xfrm>
              <a:prstGeom prst="flowChartMerge">
                <a:avLst/>
              </a:prstGeom>
              <a:solidFill>
                <a:srgbClr val="A8A9AD">
                  <a:alpha val="35000"/>
                </a:srgbClr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0" name="Vývojový diagram: sloučení 29"/>
            <p:cNvSpPr/>
            <p:nvPr/>
          </p:nvSpPr>
          <p:spPr>
            <a:xfrm>
              <a:off x="7254690" y="1208869"/>
              <a:ext cx="552450" cy="680730"/>
            </a:xfrm>
            <a:prstGeom prst="flowChartMerge">
              <a:avLst/>
            </a:prstGeom>
            <a:solidFill>
              <a:srgbClr val="A8A9AD"/>
            </a:solidFill>
            <a:ln>
              <a:solidFill>
                <a:srgbClr val="A8A9AD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Vývojový diagram: sloučení 30"/>
            <p:cNvSpPr/>
            <p:nvPr/>
          </p:nvSpPr>
          <p:spPr>
            <a:xfrm rot="10800000">
              <a:off x="7262641" y="2263536"/>
              <a:ext cx="544499" cy="668401"/>
            </a:xfrm>
            <a:prstGeom prst="flowChartMerge">
              <a:avLst/>
            </a:prstGeom>
            <a:solidFill>
              <a:srgbClr val="E74011"/>
            </a:solidFill>
            <a:ln>
              <a:solidFill>
                <a:srgbClr val="ED7D31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5869367" y="866983"/>
              <a:ext cx="817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Grafen</a:t>
              </a:r>
              <a:endParaRPr lang="cs-CZ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7122309" y="849350"/>
              <a:ext cx="817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Grafan</a:t>
              </a:r>
              <a:endParaRPr lang="cs-CZ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20862" y="1881779"/>
              <a:ext cx="6014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 eV</a:t>
              </a:r>
              <a:endParaRPr lang="cs-CZ" dirty="0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7815091" y="1874921"/>
              <a:ext cx="776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3,5 eV</a:t>
              </a:r>
              <a:endParaRPr lang="cs-CZ" dirty="0"/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530100" y="1302789"/>
              <a:ext cx="8014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smtClean="0"/>
                <a:t>Valenční</a:t>
              </a:r>
            </a:p>
            <a:p>
              <a:pPr algn="ctr"/>
              <a:r>
                <a:rPr lang="cs-CZ" sz="1400" dirty="0" smtClean="0"/>
                <a:t>pás</a:t>
              </a:r>
              <a:endParaRPr lang="cs-CZ" sz="1400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6455368" y="2329253"/>
              <a:ext cx="9509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smtClean="0"/>
                <a:t>Vodivostní</a:t>
              </a:r>
            </a:p>
            <a:p>
              <a:pPr algn="ctr"/>
              <a:r>
                <a:rPr lang="cs-CZ" sz="1400" dirty="0" smtClean="0"/>
                <a:t>pás</a:t>
              </a:r>
              <a:endParaRPr lang="cs-CZ" sz="1400" dirty="0"/>
            </a:p>
          </p:txBody>
        </p:sp>
      </p:grpSp>
      <p:cxnSp>
        <p:nvCxnSpPr>
          <p:cNvPr id="23" name="Přímá spojnice 22"/>
          <p:cNvCxnSpPr/>
          <p:nvPr/>
        </p:nvCxnSpPr>
        <p:spPr>
          <a:xfrm>
            <a:off x="7581512" y="2622269"/>
            <a:ext cx="552450" cy="1"/>
          </a:xfrm>
          <a:prstGeom prst="line">
            <a:avLst/>
          </a:prstGeom>
          <a:ln w="0" cap="sq">
            <a:solidFill>
              <a:schemeClr val="tx1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Skupina 23"/>
          <p:cNvGrpSpPr/>
          <p:nvPr/>
        </p:nvGrpSpPr>
        <p:grpSpPr>
          <a:xfrm>
            <a:off x="1698971" y="4358028"/>
            <a:ext cx="6175919" cy="1684412"/>
            <a:chOff x="1698971" y="4358028"/>
            <a:chExt cx="6175919" cy="1684412"/>
          </a:xfrm>
        </p:grpSpPr>
        <p:pic>
          <p:nvPicPr>
            <p:cNvPr id="27" name="Obrázek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8971" y="4358028"/>
              <a:ext cx="6175919" cy="1554649"/>
            </a:xfrm>
            <a:prstGeom prst="rect">
              <a:avLst/>
            </a:prstGeom>
          </p:spPr>
        </p:pic>
        <p:cxnSp>
          <p:nvCxnSpPr>
            <p:cNvPr id="8" name="Přímá spojnice se šipkou 7"/>
            <p:cNvCxnSpPr/>
            <p:nvPr/>
          </p:nvCxnSpPr>
          <p:spPr>
            <a:xfrm flipV="1">
              <a:off x="4344987" y="4771230"/>
              <a:ext cx="969963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4493950" y="5734663"/>
              <a:ext cx="18473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cs-CZ" sz="1400" b="1" dirty="0" smtClean="0"/>
            </a:p>
          </p:txBody>
        </p:sp>
        <p:pic>
          <p:nvPicPr>
            <p:cNvPr id="20" name="Obrázek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20626" y="5764106"/>
              <a:ext cx="367890" cy="187063"/>
            </a:xfrm>
            <a:prstGeom prst="rect">
              <a:avLst/>
            </a:prstGeom>
          </p:spPr>
        </p:pic>
        <p:sp>
          <p:nvSpPr>
            <p:cNvPr id="12" name="TextovéPole 11"/>
            <p:cNvSpPr txBox="1"/>
            <p:nvPr/>
          </p:nvSpPr>
          <p:spPr>
            <a:xfrm>
              <a:off x="4633683" y="5260522"/>
              <a:ext cx="3064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/>
                <a:t>C</a:t>
              </a:r>
            </a:p>
            <a:p>
              <a:r>
                <a:rPr lang="cs-CZ" sz="1400" b="1" dirty="0" smtClean="0"/>
                <a:t>O</a:t>
              </a:r>
              <a:br>
                <a:rPr lang="cs-CZ" sz="1400" b="1" dirty="0" smtClean="0"/>
              </a:br>
              <a:r>
                <a:rPr lang="cs-CZ" sz="1400" b="1" dirty="0" smtClean="0"/>
                <a:t>H</a:t>
              </a: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4415423" y="4446782"/>
              <a:ext cx="769763" cy="6488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500"/>
                </a:spcAft>
              </a:pPr>
              <a:r>
                <a:rPr lang="cs-CZ" sz="1600" b="1" dirty="0" err="1" smtClean="0"/>
                <a:t>Zn</a:t>
              </a:r>
              <a:r>
                <a:rPr lang="cs-CZ" sz="1600" b="1" dirty="0" smtClean="0"/>
                <a:t>/</a:t>
              </a:r>
              <a:r>
                <a:rPr lang="cs-CZ" sz="1600" b="1" dirty="0" err="1" smtClean="0"/>
                <a:t>HCl</a:t>
              </a:r>
              <a:endParaRPr lang="cs-CZ" sz="1600" b="1" dirty="0" smtClean="0"/>
            </a:p>
            <a:p>
              <a:r>
                <a:rPr lang="cs-CZ" sz="1600" b="1" dirty="0" err="1" smtClean="0"/>
                <a:t>Zn</a:t>
              </a:r>
              <a:r>
                <a:rPr lang="cs-CZ" sz="1600" b="1" dirty="0" smtClean="0"/>
                <a:t>/</a:t>
              </a:r>
              <a:r>
                <a:rPr lang="cs-CZ" sz="1600" b="1" dirty="0" err="1" smtClean="0"/>
                <a:t>DCl</a:t>
              </a:r>
              <a:endParaRPr lang="cs-CZ" sz="16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11105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ulka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42146"/>
              </p:ext>
            </p:extLst>
          </p:nvPr>
        </p:nvGraphicFramePr>
        <p:xfrm>
          <a:off x="6447383" y="3910667"/>
          <a:ext cx="1849919" cy="25682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499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1031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  <a:latin typeface="+mn-lt"/>
                        </a:rPr>
                        <a:t>Název vzorku</a:t>
                      </a:r>
                      <a:endParaRPr lang="cs-CZ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HO/H/</a:t>
                      </a:r>
                      <a:r>
                        <a:rPr lang="cs-CZ" sz="16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HU/H/</a:t>
                      </a:r>
                      <a:r>
                        <a:rPr lang="cs-CZ" sz="1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16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BR/H/</a:t>
                      </a:r>
                      <a:r>
                        <a:rPr lang="cs-CZ" sz="1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16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ST/H/</a:t>
                      </a:r>
                      <a:r>
                        <a:rPr lang="cs-CZ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</a:t>
                      </a:r>
                      <a:endParaRPr lang="cs-CZ" sz="16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HO/D/</a:t>
                      </a:r>
                      <a:r>
                        <a:rPr lang="cs-CZ" sz="1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16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996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HU/D/</a:t>
                      </a:r>
                      <a:r>
                        <a:rPr lang="cs-CZ" sz="1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1600" b="1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vzorků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84575" y="758773"/>
            <a:ext cx="8016970" cy="55399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50000"/>
              </a:lnSpc>
            </a:pPr>
            <a:endParaRPr lang="cs-CZ" sz="20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05840" y="10842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3" name="Tabul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964979"/>
              </p:ext>
            </p:extLst>
          </p:nvPr>
        </p:nvGraphicFramePr>
        <p:xfrm>
          <a:off x="6447383" y="1118534"/>
          <a:ext cx="1849919" cy="199845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499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541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</a:rPr>
                        <a:t>Název metody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Hofmannova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Brodieho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Staudenmaierova</a:t>
                      </a:r>
                      <a:endParaRPr lang="cs-CZ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Hummersova</a:t>
                      </a:r>
                      <a:endParaRPr lang="cs-CZ" sz="16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1510290" y="3875690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E74011"/>
                </a:solidFill>
              </a:rPr>
              <a:t>Redukce </a:t>
            </a:r>
            <a:r>
              <a:rPr lang="cs-CZ" sz="2400" b="1" dirty="0" err="1" smtClean="0">
                <a:solidFill>
                  <a:srgbClr val="E74011"/>
                </a:solidFill>
              </a:rPr>
              <a:t>Clemmensenou</a:t>
            </a:r>
            <a:r>
              <a:rPr lang="cs-CZ" sz="2400" b="1" dirty="0" smtClean="0">
                <a:solidFill>
                  <a:srgbClr val="E74011"/>
                </a:solidFill>
              </a:rPr>
              <a:t> reakcí</a:t>
            </a:r>
            <a:endParaRPr lang="cs-CZ" sz="2400" b="1" dirty="0">
              <a:solidFill>
                <a:srgbClr val="E7401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Výchozí látka – oxid grafitu</a:t>
            </a:r>
            <a:endParaRPr lang="cs-CZ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GO + </a:t>
            </a:r>
            <a:r>
              <a:rPr lang="cs-CZ" dirty="0" err="1" smtClean="0"/>
              <a:t>Zn</a:t>
            </a:r>
            <a:r>
              <a:rPr lang="cs-CZ" dirty="0" smtClean="0"/>
              <a:t> + </a:t>
            </a:r>
            <a:r>
              <a:rPr lang="cs-CZ" dirty="0" err="1" smtClean="0"/>
              <a:t>HCl</a:t>
            </a:r>
            <a:r>
              <a:rPr lang="cs-CZ" dirty="0" smtClean="0"/>
              <a:t>/</a:t>
            </a:r>
            <a:r>
              <a:rPr lang="cs-CZ" dirty="0" err="1" smtClean="0"/>
              <a:t>DCl</a:t>
            </a:r>
            <a:endParaRPr lang="cs-CZ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24h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510290" y="1186936"/>
            <a:ext cx="49842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E74011"/>
                </a:solidFill>
              </a:rPr>
              <a:t>Příprava oxidu grafitu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Několik metod založených na oxidaci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Vícestupňová syntéza</a:t>
            </a:r>
          </a:p>
        </p:txBody>
      </p:sp>
      <p:sp>
        <p:nvSpPr>
          <p:cNvPr id="10" name="Šipka doprava 9"/>
          <p:cNvSpPr/>
          <p:nvPr/>
        </p:nvSpPr>
        <p:spPr>
          <a:xfrm rot="5400000">
            <a:off x="6306237" y="3340226"/>
            <a:ext cx="723727" cy="347201"/>
          </a:xfrm>
          <a:prstGeom prst="rightArrow">
            <a:avLst/>
          </a:prstGeom>
          <a:solidFill>
            <a:srgbClr val="E7401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810169" y="3279483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A8A9AD"/>
                </a:solidFill>
              </a:rPr>
              <a:t>Zn</a:t>
            </a:r>
            <a:r>
              <a:rPr lang="cs-CZ" b="1" dirty="0" smtClean="0">
                <a:solidFill>
                  <a:srgbClr val="A8A9AD"/>
                </a:solidFill>
              </a:rPr>
              <a:t> + </a:t>
            </a:r>
            <a:r>
              <a:rPr lang="cs-CZ" b="1" dirty="0" err="1" smtClean="0">
                <a:solidFill>
                  <a:srgbClr val="A8A9AD"/>
                </a:solidFill>
              </a:rPr>
              <a:t>HCl</a:t>
            </a:r>
            <a:r>
              <a:rPr lang="cs-CZ" b="1" dirty="0" smtClean="0">
                <a:solidFill>
                  <a:srgbClr val="A8A9AD"/>
                </a:solidFill>
              </a:rPr>
              <a:t>/</a:t>
            </a:r>
            <a:r>
              <a:rPr lang="cs-CZ" b="1" dirty="0" err="1" smtClean="0">
                <a:solidFill>
                  <a:srgbClr val="A8A9AD"/>
                </a:solidFill>
              </a:rPr>
              <a:t>DCl</a:t>
            </a:r>
            <a:endParaRPr lang="cs-CZ" b="1" dirty="0">
              <a:solidFill>
                <a:srgbClr val="A8A9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Šipka doprava 13"/>
          <p:cNvSpPr/>
          <p:nvPr/>
        </p:nvSpPr>
        <p:spPr>
          <a:xfrm rot="5400000">
            <a:off x="6985614" y="4933917"/>
            <a:ext cx="781579" cy="175579"/>
          </a:xfrm>
          <a:prstGeom prst="rightArrow">
            <a:avLst>
              <a:gd name="adj1" fmla="val 50000"/>
              <a:gd name="adj2" fmla="val 58103"/>
            </a:avLst>
          </a:prstGeom>
          <a:solidFill>
            <a:srgbClr val="EA552C"/>
          </a:solidFill>
          <a:ln>
            <a:solidFill>
              <a:srgbClr val="E74011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vzorků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84575" y="758773"/>
            <a:ext cx="8016970" cy="55399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50000"/>
              </a:lnSpc>
            </a:pPr>
            <a:endParaRPr lang="cs-CZ" sz="20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05840" y="10842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69290" y="4010107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E74011"/>
                </a:solidFill>
              </a:rPr>
              <a:t>Redukce </a:t>
            </a:r>
            <a:r>
              <a:rPr lang="cs-CZ" sz="2400" b="1" dirty="0" err="1" smtClean="0">
                <a:solidFill>
                  <a:srgbClr val="E74011"/>
                </a:solidFill>
              </a:rPr>
              <a:t>Clemmensenou</a:t>
            </a:r>
            <a:r>
              <a:rPr lang="cs-CZ" sz="2400" b="1" dirty="0" smtClean="0">
                <a:solidFill>
                  <a:srgbClr val="E74011"/>
                </a:solidFill>
              </a:rPr>
              <a:t> reakcí</a:t>
            </a:r>
            <a:endParaRPr lang="cs-CZ" sz="2400" b="1" dirty="0">
              <a:solidFill>
                <a:srgbClr val="E7401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Výchozí látka – oxid grafitu</a:t>
            </a:r>
            <a:endParaRPr lang="cs-CZ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GO + </a:t>
            </a:r>
            <a:r>
              <a:rPr lang="cs-CZ" dirty="0" err="1" smtClean="0"/>
              <a:t>Zn</a:t>
            </a:r>
            <a:r>
              <a:rPr lang="cs-CZ" dirty="0" smtClean="0"/>
              <a:t> + </a:t>
            </a:r>
            <a:r>
              <a:rPr lang="cs-CZ" dirty="0" err="1" smtClean="0"/>
              <a:t>HCl</a:t>
            </a:r>
            <a:r>
              <a:rPr lang="cs-CZ" dirty="0" smtClean="0"/>
              <a:t>/</a:t>
            </a:r>
            <a:r>
              <a:rPr lang="cs-CZ" dirty="0" err="1" smtClean="0"/>
              <a:t>DCl</a:t>
            </a:r>
            <a:endParaRPr lang="cs-CZ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24 h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84575" y="1437613"/>
            <a:ext cx="49842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E74011"/>
                </a:solidFill>
              </a:rPr>
              <a:t>Příprava oxidu grafitu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Několik metod založených na oxidaci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Vícestupňová syntéza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10285" y="4230806"/>
            <a:ext cx="1132041" cy="400110"/>
          </a:xfrm>
          <a:prstGeom prst="rect">
            <a:avLst/>
          </a:prstGeom>
          <a:noFill/>
          <a:ln w="19050">
            <a:solidFill>
              <a:srgbClr val="EA552C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HCl</a:t>
            </a:r>
            <a:r>
              <a:rPr lang="cs-CZ" sz="2000" b="1" dirty="0" smtClean="0"/>
              <a:t> / </a:t>
            </a:r>
            <a:r>
              <a:rPr lang="cs-CZ" sz="2000" b="1" dirty="0" err="1" smtClean="0"/>
              <a:t>DCl</a:t>
            </a:r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5756037" y="5412497"/>
            <a:ext cx="3125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3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HO  /  H  /  </a:t>
            </a:r>
            <a:r>
              <a:rPr lang="cs-CZ" sz="36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endParaRPr lang="cs-CZ" sz="3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333277" y="3415671"/>
            <a:ext cx="87273" cy="815135"/>
          </a:xfrm>
          <a:prstGeom prst="rect">
            <a:avLst/>
          </a:prstGeom>
          <a:solidFill>
            <a:srgbClr val="EA552C"/>
          </a:solidFill>
          <a:ln>
            <a:solidFill>
              <a:srgbClr val="EA5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8130433" y="4230806"/>
            <a:ext cx="444352" cy="400110"/>
          </a:xfrm>
          <a:prstGeom prst="rect">
            <a:avLst/>
          </a:prstGeom>
          <a:noFill/>
          <a:ln w="19050">
            <a:solidFill>
              <a:srgbClr val="EA552C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Zn</a:t>
            </a:r>
            <a:endParaRPr lang="cs-CZ" sz="2000" b="1" dirty="0"/>
          </a:p>
        </p:txBody>
      </p:sp>
      <p:sp>
        <p:nvSpPr>
          <p:cNvPr id="18" name="Šipka doprava 17"/>
          <p:cNvSpPr/>
          <p:nvPr/>
        </p:nvSpPr>
        <p:spPr>
          <a:xfrm rot="5400000">
            <a:off x="7954653" y="4936791"/>
            <a:ext cx="781579" cy="175579"/>
          </a:xfrm>
          <a:prstGeom prst="rightArrow">
            <a:avLst>
              <a:gd name="adj1" fmla="val 50000"/>
              <a:gd name="adj2" fmla="val 58103"/>
            </a:avLst>
          </a:prstGeom>
          <a:solidFill>
            <a:srgbClr val="EA552C"/>
          </a:solidFill>
          <a:ln>
            <a:solidFill>
              <a:srgbClr val="E74011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8302316" y="3418545"/>
            <a:ext cx="87273" cy="815135"/>
          </a:xfrm>
          <a:prstGeom prst="rect">
            <a:avLst/>
          </a:prstGeom>
          <a:solidFill>
            <a:srgbClr val="EA552C"/>
          </a:solidFill>
          <a:ln>
            <a:solidFill>
              <a:srgbClr val="EA5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892189" y="42461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21" name="Šipka doprava 20"/>
          <p:cNvSpPr/>
          <p:nvPr/>
        </p:nvSpPr>
        <p:spPr>
          <a:xfrm rot="5400000">
            <a:off x="5317710" y="4318599"/>
            <a:ext cx="1981435" cy="175579"/>
          </a:xfrm>
          <a:prstGeom prst="rightArrow">
            <a:avLst>
              <a:gd name="adj1" fmla="val 50000"/>
              <a:gd name="adj2" fmla="val 58103"/>
            </a:avLst>
          </a:prstGeom>
          <a:solidFill>
            <a:srgbClr val="EA552C"/>
          </a:solidFill>
          <a:ln>
            <a:solidFill>
              <a:srgbClr val="E74011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3" name="Tabul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554818"/>
              </p:ext>
            </p:extLst>
          </p:nvPr>
        </p:nvGraphicFramePr>
        <p:xfrm>
          <a:off x="5939139" y="1244369"/>
          <a:ext cx="2962408" cy="218133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98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3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5412"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</a:rPr>
                        <a:t>Název metody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Hofmannova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Hummersova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Staudenmaierova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153"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</a:t>
                      </a:r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Brodieho</a:t>
                      </a:r>
                      <a:endParaRPr lang="cs-CZ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29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854560" y="1516005"/>
            <a:ext cx="817216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800" b="1" dirty="0" smtClean="0"/>
              <a:t>Chemická modifikace oxidu grafitu</a:t>
            </a:r>
          </a:p>
          <a:p>
            <a:pPr marL="1584000" lvl="3" indent="-342900" defTabSz="792000">
              <a:lnSpc>
                <a:spcPct val="26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Morfologie </a:t>
            </a:r>
            <a:r>
              <a:rPr lang="cs-CZ" sz="2000" dirty="0" smtClean="0"/>
              <a:t>(SEM</a:t>
            </a:r>
            <a:r>
              <a:rPr lang="cs-CZ" sz="2000" dirty="0"/>
              <a:t>) </a:t>
            </a:r>
            <a:endParaRPr lang="cs-CZ" sz="2000" dirty="0" smtClean="0"/>
          </a:p>
          <a:p>
            <a:pPr marL="1584000" lvl="3" indent="-342900" defTabSz="792000">
              <a:lnSpc>
                <a:spcPct val="26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Elementární </a:t>
            </a:r>
            <a:r>
              <a:rPr lang="cs-CZ" sz="2000" dirty="0"/>
              <a:t>složení (</a:t>
            </a:r>
            <a:r>
              <a:rPr lang="cs-CZ" sz="2000" dirty="0" smtClean="0"/>
              <a:t>EA)</a:t>
            </a:r>
            <a:endParaRPr lang="cs-CZ" sz="2000" dirty="0"/>
          </a:p>
          <a:p>
            <a:pPr marL="1584000" lvl="3" indent="-342900" defTabSz="792000">
              <a:lnSpc>
                <a:spcPct val="26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Chemická </a:t>
            </a:r>
            <a:r>
              <a:rPr lang="cs-CZ" sz="2000" dirty="0"/>
              <a:t>struktura (FT-IR, </a:t>
            </a:r>
            <a:r>
              <a:rPr lang="cs-CZ" sz="2000" dirty="0" err="1" smtClean="0"/>
              <a:t>Ramanova</a:t>
            </a:r>
            <a:r>
              <a:rPr lang="cs-CZ" sz="2000" dirty="0" smtClean="0"/>
              <a:t> s., HF-XPS)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metody charakterizace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527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98971" y="49581"/>
            <a:ext cx="732775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Morfologie redukovaného oxidu grafitu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334547" y="948825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SEM</a:t>
            </a:r>
            <a:endParaRPr lang="cs-CZ" sz="2800" dirty="0"/>
          </a:p>
        </p:txBody>
      </p:sp>
      <p:pic>
        <p:nvPicPr>
          <p:cNvPr id="46" name="Obrázek 4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6098" y="1662486"/>
            <a:ext cx="7875269" cy="4584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81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03131" y="49581"/>
            <a:ext cx="762359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ložení redukovaného oxidu grafitu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74766" y="627397"/>
            <a:ext cx="8172164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endParaRPr lang="cs-CZ" b="1" dirty="0" smtClean="0"/>
          </a:p>
        </p:txBody>
      </p:sp>
      <p:sp>
        <p:nvSpPr>
          <p:cNvPr id="2" name="Obdélník 1"/>
          <p:cNvSpPr/>
          <p:nvPr/>
        </p:nvSpPr>
        <p:spPr>
          <a:xfrm>
            <a:off x="-72409" y="642430"/>
            <a:ext cx="50690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r>
              <a:rPr lang="cs-CZ" sz="2400" b="1" dirty="0"/>
              <a:t>Elementární spalovací analýza</a:t>
            </a:r>
          </a:p>
        </p:txBody>
      </p:sp>
      <p:graphicFrame>
        <p:nvGraphicFramePr>
          <p:cNvPr id="12" name="Graf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958466"/>
              </p:ext>
            </p:extLst>
          </p:nvPr>
        </p:nvGraphicFramePr>
        <p:xfrm>
          <a:off x="1687189" y="1266127"/>
          <a:ext cx="6303260" cy="2911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869542"/>
              </p:ext>
            </p:extLst>
          </p:nvPr>
        </p:nvGraphicFramePr>
        <p:xfrm>
          <a:off x="1687189" y="3747700"/>
          <a:ext cx="6303261" cy="293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512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50429" y="49581"/>
            <a:ext cx="75762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Chemická struktura redukovaného oxidu grafitu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74766" y="627397"/>
            <a:ext cx="8172164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endParaRPr lang="cs-CZ" b="1" dirty="0" smtClean="0"/>
          </a:p>
        </p:txBody>
      </p:sp>
      <p:sp>
        <p:nvSpPr>
          <p:cNvPr id="24" name="TextovéPole 23"/>
          <p:cNvSpPr txBox="1"/>
          <p:nvPr/>
        </p:nvSpPr>
        <p:spPr>
          <a:xfrm>
            <a:off x="852873" y="851084"/>
            <a:ext cx="2291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HR - XPS analýza</a:t>
            </a:r>
            <a:endParaRPr lang="cs-CZ" sz="2400" b="1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35017"/>
              </p:ext>
            </p:extLst>
          </p:nvPr>
        </p:nvGraphicFramePr>
        <p:xfrm>
          <a:off x="1200151" y="4021951"/>
          <a:ext cx="7124700" cy="237792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155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3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4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94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94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94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320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868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</a:rPr>
                        <a:t>Vzorek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</a:rPr>
                        <a:t>C=C</a:t>
                      </a:r>
                      <a:endParaRPr lang="cs-CZ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+mn-ea"/>
                        </a:rPr>
                        <a:t>C-C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+mn-ea"/>
                        </a:rPr>
                        <a:t>C-H</a:t>
                      </a: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C-O</a:t>
                      </a: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C=O</a:t>
                      </a: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O-C=O</a:t>
                      </a:r>
                      <a:endParaRPr lang="cs-CZ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effectLst/>
                        </a:rPr>
                        <a:t>π - π*</a:t>
                      </a:r>
                      <a:endParaRPr lang="cs-CZ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40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HO/H/</a:t>
                      </a:r>
                      <a:r>
                        <a:rPr lang="cs-CZ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62,7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9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HU/H/</a:t>
                      </a:r>
                      <a:r>
                        <a:rPr lang="cs-CZ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55,6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9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BR/H/</a:t>
                      </a:r>
                      <a:r>
                        <a:rPr lang="cs-CZ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54,5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ST/H/</a:t>
                      </a:r>
                      <a:r>
                        <a:rPr lang="cs-CZ" sz="2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52,4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A8A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64590"/>
              </p:ext>
            </p:extLst>
          </p:nvPr>
        </p:nvGraphicFramePr>
        <p:xfrm>
          <a:off x="2356232" y="1023795"/>
          <a:ext cx="4292218" cy="2998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Graph" r:id="rId4" imgW="4154400" imgH="2901600" progId="Origin50.Graph">
                  <p:embed/>
                </p:oleObj>
              </mc:Choice>
              <mc:Fallback>
                <p:oleObj name="Graph" r:id="rId4" imgW="4154400" imgH="290160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56232" y="1023795"/>
                        <a:ext cx="4292218" cy="2998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ámeček 6"/>
          <p:cNvSpPr/>
          <p:nvPr/>
        </p:nvSpPr>
        <p:spPr>
          <a:xfrm>
            <a:off x="4151478" y="5298280"/>
            <a:ext cx="1075365" cy="354808"/>
          </a:xfrm>
          <a:prstGeom prst="frame">
            <a:avLst/>
          </a:prstGeom>
          <a:solidFill>
            <a:srgbClr val="E74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Rámeček 17"/>
          <p:cNvSpPr/>
          <p:nvPr/>
        </p:nvSpPr>
        <p:spPr>
          <a:xfrm>
            <a:off x="3174205" y="6036468"/>
            <a:ext cx="964407" cy="356262"/>
          </a:xfrm>
          <a:prstGeom prst="fram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Rámeček 19"/>
          <p:cNvSpPr/>
          <p:nvPr/>
        </p:nvSpPr>
        <p:spPr>
          <a:xfrm>
            <a:off x="3174205" y="5298280"/>
            <a:ext cx="964407" cy="354808"/>
          </a:xfrm>
          <a:prstGeom prst="frame">
            <a:avLst/>
          </a:prstGeom>
          <a:solidFill>
            <a:srgbClr val="E74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Rámeček 21"/>
          <p:cNvSpPr/>
          <p:nvPr/>
        </p:nvSpPr>
        <p:spPr>
          <a:xfrm>
            <a:off x="4151478" y="4938709"/>
            <a:ext cx="3251828" cy="345283"/>
          </a:xfrm>
          <a:prstGeom prst="frame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2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50429" y="49581"/>
            <a:ext cx="75762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7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Chemická struktura redukovaného oxidu grafitu</a:t>
            </a:r>
            <a:endParaRPr lang="cs-CZ" sz="27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567" y="45225"/>
            <a:ext cx="5521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74766" y="627397"/>
            <a:ext cx="8172164" cy="568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endParaRPr lang="cs-CZ" b="1" dirty="0" smtClean="0"/>
          </a:p>
        </p:txBody>
      </p:sp>
      <p:sp>
        <p:nvSpPr>
          <p:cNvPr id="16" name="Obdélník 15"/>
          <p:cNvSpPr/>
          <p:nvPr/>
        </p:nvSpPr>
        <p:spPr>
          <a:xfrm>
            <a:off x="-161902" y="698036"/>
            <a:ext cx="4314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200000"/>
              </a:lnSpc>
            </a:pPr>
            <a:r>
              <a:rPr lang="cs-CZ" sz="2400" b="1" dirty="0" err="1" smtClean="0"/>
              <a:t>Ramanova</a:t>
            </a:r>
            <a:r>
              <a:rPr lang="cs-CZ" sz="2400" b="1" dirty="0" smtClean="0"/>
              <a:t> spektroskopie</a:t>
            </a:r>
          </a:p>
        </p:txBody>
      </p:sp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407282"/>
              </p:ext>
            </p:extLst>
          </p:nvPr>
        </p:nvGraphicFramePr>
        <p:xfrm>
          <a:off x="2425477" y="859707"/>
          <a:ext cx="4032448" cy="3116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Graph" r:id="rId4" imgW="4023360" imgH="3108960" progId="Origin50.Graph">
                  <p:embed/>
                </p:oleObj>
              </mc:Choice>
              <mc:Fallback>
                <p:oleObj name="Graph" r:id="rId4" imgW="4023360" imgH="3108960" progId="Origin50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477" y="859707"/>
                        <a:ext cx="4032448" cy="3116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176797"/>
              </p:ext>
            </p:extLst>
          </p:nvPr>
        </p:nvGraphicFramePr>
        <p:xfrm>
          <a:off x="1918722" y="3794760"/>
          <a:ext cx="5045958" cy="306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1282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19387</TotalTime>
  <Words>497</Words>
  <Application>Microsoft Office PowerPoint</Application>
  <PresentationFormat>Předvádění na obrazovce (4:3)</PresentationFormat>
  <Paragraphs>186</Paragraphs>
  <Slides>12</Slides>
  <Notes>12</Notes>
  <HiddenSlides>1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Office</vt:lpstr>
      <vt:lpstr>Graph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ondrej.zeleznik@centrum.cz</dc:creator>
  <cp:lastModifiedBy>OJ</cp:lastModifiedBy>
  <cp:revision>446</cp:revision>
  <dcterms:created xsi:type="dcterms:W3CDTF">2015-03-04T17:14:42Z</dcterms:created>
  <dcterms:modified xsi:type="dcterms:W3CDTF">2016-03-15T13:33:22Z</dcterms:modified>
</cp:coreProperties>
</file>