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77" r:id="rId3"/>
    <p:sldId id="276" r:id="rId4"/>
    <p:sldId id="275" r:id="rId5"/>
    <p:sldId id="274" r:id="rId6"/>
    <p:sldId id="265" r:id="rId7"/>
    <p:sldId id="269" r:id="rId8"/>
    <p:sldId id="271" r:id="rId9"/>
    <p:sldId id="272" r:id="rId10"/>
    <p:sldId id="278" r:id="rId11"/>
  </p:sldIdLst>
  <p:sldSz cx="18291175" cy="137175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416" y="-96"/>
      </p:cViewPr>
      <p:guideLst>
        <p:guide orient="horz" pos="4321"/>
        <p:guide pos="57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CDCAE-97FD-4DAC-9F42-9EC4F1CE3EB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479F3-C95E-4E9D-A54F-87934F10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0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479F3-C95E-4E9D-A54F-87934F103F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7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66985" y="2743518"/>
            <a:ext cx="15706022" cy="3658023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066986" y="6457819"/>
            <a:ext cx="15712119" cy="3505606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048D-6EAD-4E70-9867-D5C34C125F26}" type="datetime1">
              <a:rPr lang="en-US" smtClean="0"/>
              <a:t>3/15/2016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1E6-AB33-4C53-AF31-8D31AA94EAB6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61102" y="1829017"/>
            <a:ext cx="4115514" cy="1042473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559" y="1829017"/>
            <a:ext cx="12041690" cy="1042473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ABF5-4F20-4F86-936C-5EA3B7ADBE6B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0213-BFB6-40DB-A893-167356C0B935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889" y="2633777"/>
            <a:ext cx="15547499" cy="2725227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889" y="5409954"/>
            <a:ext cx="15547499" cy="301977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438D-2355-49BF-A382-BD78829DE727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1408339"/>
            <a:ext cx="16462058" cy="2286265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559" y="3840615"/>
            <a:ext cx="8078602" cy="887070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8014" y="3840615"/>
            <a:ext cx="8078602" cy="887070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99B86-40F5-4CE7-93B1-4F595F62E1F2}" type="datetime1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1408339"/>
            <a:ext cx="16462058" cy="2286265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560" y="3710925"/>
            <a:ext cx="8081779" cy="1318857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9291665" y="3719947"/>
            <a:ext cx="8084953" cy="1309838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914560" y="5029783"/>
            <a:ext cx="8081779" cy="769233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1665" y="5029783"/>
            <a:ext cx="8084953" cy="769233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54A7-0C27-4031-ADE8-87D61E1A8936}" type="datetime1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1408339"/>
            <a:ext cx="16614484" cy="2286265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483F-BE9E-49FE-A68D-9BE2BCA3546F}" type="datetime1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ED4F-6070-4751-8FC3-B38E327F5761}" type="datetime1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839" y="1028823"/>
            <a:ext cx="5487353" cy="2324369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371839" y="3353188"/>
            <a:ext cx="5487353" cy="9145059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151342" y="3353188"/>
            <a:ext cx="10225275" cy="9145059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8E44-A05E-48EA-8970-54DF0E5B09FC}" type="datetime1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6332605" y="2216410"/>
            <a:ext cx="10517426" cy="8230553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6011047" y="10720779"/>
            <a:ext cx="310950" cy="310932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412" y="2354268"/>
            <a:ext cx="4426464" cy="3165608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413" y="5658225"/>
            <a:ext cx="4420367" cy="4359145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7A0C-82E7-4C6E-88F1-38BA31F0E97A}" type="datetime1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157204" y="12714175"/>
            <a:ext cx="1219412" cy="730335"/>
          </a:xfrm>
        </p:spPr>
        <p:txBody>
          <a:bodyPr/>
          <a:lstStyle/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6972798" y="2399312"/>
            <a:ext cx="9237043" cy="786475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9054" y="11634547"/>
            <a:ext cx="18329282" cy="20830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8764521" y="12441093"/>
            <a:ext cx="9526654" cy="127649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9054" y="-14290"/>
            <a:ext cx="18329282" cy="20830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764521" y="-14289"/>
            <a:ext cx="9526654" cy="127649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914559" y="1408339"/>
            <a:ext cx="16462058" cy="228626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914559" y="3871408"/>
            <a:ext cx="16462058" cy="87792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914559" y="12714175"/>
            <a:ext cx="4267941" cy="73033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34B537-EA8B-47B7-BDAB-16332CB4B939}" type="datetime1">
              <a:rPr lang="en-US" smtClean="0"/>
              <a:t>3/15/2016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334926" y="12714175"/>
            <a:ext cx="6706764" cy="73033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5852352" y="12714175"/>
            <a:ext cx="1524265" cy="73033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AB14D-F23C-446D-91B4-0ECFE8DD55E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8041" y="404863"/>
            <a:ext cx="18364284" cy="129859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6429" y="4928963"/>
            <a:ext cx="15706022" cy="3658023"/>
          </a:xfrm>
        </p:spPr>
        <p:txBody>
          <a:bodyPr>
            <a:noAutofit/>
          </a:bodyPr>
          <a:lstStyle/>
          <a:p>
            <a:pPr algn="ctr"/>
            <a:r>
              <a:rPr lang="cs-CZ" sz="10000" b="1" dirty="0"/>
              <a:t>Borem a dusíkem dopovaný </a:t>
            </a:r>
            <a:r>
              <a:rPr lang="cs-CZ" sz="10000" b="1" dirty="0" err="1"/>
              <a:t>grafen</a:t>
            </a:r>
            <a:r>
              <a:rPr lang="cs-CZ" sz="10000" b="1" dirty="0"/>
              <a:t> pro elektrochemické aplikace</a:t>
            </a:r>
            <a:endParaRPr lang="en-US" sz="10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8643" y="11107266"/>
            <a:ext cx="11018624" cy="2016224"/>
          </a:xfrm>
        </p:spPr>
        <p:txBody>
          <a:bodyPr>
            <a:normAutofit/>
          </a:bodyPr>
          <a:lstStyle/>
          <a:p>
            <a:r>
              <a:rPr lang="cs-CZ" sz="4000" dirty="0" smtClean="0"/>
              <a:t>Ing. Vlastimil Mazánek a kol.</a:t>
            </a:r>
            <a:endParaRPr lang="en-US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14D-F23C-446D-91B4-0ECFE8DD55E8}" type="slidenum">
              <a:rPr lang="en-US" smtClean="0"/>
              <a:t>1</a:t>
            </a:fld>
            <a:endParaRPr lang="en-US" dirty="0"/>
          </a:p>
        </p:txBody>
      </p:sp>
      <p:pic>
        <p:nvPicPr>
          <p:cNvPr id="4" name="Picture 2" descr="VSCHT zn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3672979" y="10963245"/>
            <a:ext cx="1066883" cy="10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56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559" y="666106"/>
            <a:ext cx="16462058" cy="2286265"/>
          </a:xfrm>
        </p:spPr>
        <p:txBody>
          <a:bodyPr>
            <a:normAutofit/>
          </a:bodyPr>
          <a:lstStyle/>
          <a:p>
            <a:r>
              <a:rPr lang="cs-CZ" sz="9000" dirty="0"/>
              <a:t>Závěr</a:t>
            </a:r>
            <a:endParaRPr lang="en-US" sz="9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826107" y="12331300"/>
            <a:ext cx="2950880" cy="864198"/>
          </a:xfrm>
        </p:spPr>
        <p:txBody>
          <a:bodyPr/>
          <a:lstStyle/>
          <a:p>
            <a:fld id="{392AB14D-F23C-446D-91B4-0ECFE8DD55E8}" type="slidenum">
              <a:rPr lang="en-US" sz="3000" smtClean="0"/>
              <a:t>10</a:t>
            </a:fld>
            <a:endParaRPr lang="en-US" sz="3000" dirty="0"/>
          </a:p>
        </p:txBody>
      </p:sp>
      <p:pic>
        <p:nvPicPr>
          <p:cNvPr id="1026" name="Picture 2" descr="VSCHT zna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16932751" y="12691440"/>
            <a:ext cx="53337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obsah 1"/>
          <p:cNvSpPr>
            <a:spLocks noGrp="1"/>
          </p:cNvSpPr>
          <p:nvPr>
            <p:ph idx="1"/>
          </p:nvPr>
        </p:nvSpPr>
        <p:spPr>
          <a:xfrm>
            <a:off x="456937" y="3186386"/>
            <a:ext cx="16462058" cy="950505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cs-CZ" sz="6000" dirty="0" smtClean="0">
                <a:latin typeface="+mj-lt"/>
              </a:rPr>
              <a:t>N </a:t>
            </a:r>
            <a:r>
              <a:rPr lang="cs-CZ" sz="6000" dirty="0" err="1" smtClean="0">
                <a:latin typeface="+mj-lt"/>
              </a:rPr>
              <a:t>grafen</a:t>
            </a:r>
            <a:endParaRPr lang="cs-CZ" sz="6000" dirty="0" smtClean="0">
              <a:latin typeface="+mj-lt"/>
            </a:endParaRPr>
          </a:p>
          <a:p>
            <a:pPr lvl="1">
              <a:lnSpc>
                <a:spcPct val="200000"/>
              </a:lnSpc>
            </a:pPr>
            <a:r>
              <a:rPr lang="cs-CZ" sz="5800" dirty="0" smtClean="0">
                <a:solidFill>
                  <a:srgbClr val="FF0000"/>
                </a:solidFill>
                <a:latin typeface="+mj-lt"/>
              </a:rPr>
              <a:t>X </a:t>
            </a:r>
            <a:r>
              <a:rPr lang="cs-CZ" sz="5800" dirty="0" smtClean="0">
                <a:latin typeface="+mj-lt"/>
              </a:rPr>
              <a:t>Hofmann vs. </a:t>
            </a:r>
            <a:r>
              <a:rPr lang="cs-CZ" sz="5800" dirty="0" err="1" smtClean="0">
                <a:latin typeface="+mj-lt"/>
              </a:rPr>
              <a:t>Hummers</a:t>
            </a:r>
            <a:r>
              <a:rPr lang="cs-CZ" sz="5800" dirty="0" smtClean="0">
                <a:latin typeface="+mj-lt"/>
              </a:rPr>
              <a:t> (2,6)</a:t>
            </a:r>
          </a:p>
          <a:p>
            <a:pPr>
              <a:lnSpc>
                <a:spcPct val="200000"/>
              </a:lnSpc>
            </a:pPr>
            <a:r>
              <a:rPr lang="cs-CZ" sz="6000" dirty="0" smtClean="0">
                <a:latin typeface="+mj-lt"/>
              </a:rPr>
              <a:t>B </a:t>
            </a:r>
            <a:r>
              <a:rPr lang="cs-CZ" sz="6000" dirty="0" err="1" smtClean="0">
                <a:latin typeface="+mj-lt"/>
              </a:rPr>
              <a:t>grafen</a:t>
            </a:r>
            <a:endParaRPr lang="cs-CZ" sz="6000" dirty="0" smtClean="0">
              <a:latin typeface="+mj-lt"/>
            </a:endParaRPr>
          </a:p>
          <a:p>
            <a:pPr lvl="1">
              <a:lnSpc>
                <a:spcPct val="200000"/>
              </a:lnSpc>
            </a:pPr>
            <a:r>
              <a:rPr lang="cs-CZ" sz="5800" dirty="0" smtClean="0">
                <a:solidFill>
                  <a:srgbClr val="FF0000"/>
                </a:solidFill>
                <a:latin typeface="+mj-lt"/>
              </a:rPr>
              <a:t>X </a:t>
            </a:r>
            <a:r>
              <a:rPr lang="cs-CZ" sz="5800" dirty="0" smtClean="0">
                <a:latin typeface="+mj-lt"/>
              </a:rPr>
              <a:t>H</a:t>
            </a:r>
            <a:r>
              <a:rPr lang="cs-CZ" sz="5800" baseline="-25000" dirty="0" smtClean="0">
                <a:latin typeface="+mj-lt"/>
              </a:rPr>
              <a:t>2</a:t>
            </a:r>
            <a:endParaRPr lang="cs-CZ" sz="5800" dirty="0" smtClean="0">
              <a:latin typeface="+mj-lt"/>
            </a:endParaRPr>
          </a:p>
          <a:p>
            <a:pPr lvl="1">
              <a:lnSpc>
                <a:spcPct val="200000"/>
              </a:lnSpc>
            </a:pPr>
            <a:r>
              <a:rPr lang="cs-CZ" sz="5800" dirty="0" smtClean="0">
                <a:latin typeface="+mj-lt"/>
              </a:rPr>
              <a:t>1000 °C N</a:t>
            </a:r>
            <a:r>
              <a:rPr lang="cs-CZ" sz="5800" baseline="-25000" dirty="0" smtClean="0">
                <a:latin typeface="+mj-lt"/>
              </a:rPr>
              <a:t>2</a:t>
            </a:r>
          </a:p>
          <a:p>
            <a:pPr>
              <a:lnSpc>
                <a:spcPct val="200000"/>
              </a:lnSpc>
            </a:pPr>
            <a:r>
              <a:rPr lang="cs-CZ" sz="6000" dirty="0" smtClean="0">
                <a:latin typeface="+mj-lt"/>
              </a:rPr>
              <a:t>B a N </a:t>
            </a:r>
          </a:p>
          <a:p>
            <a:pPr lvl="1">
              <a:lnSpc>
                <a:spcPct val="200000"/>
              </a:lnSpc>
            </a:pPr>
            <a:endParaRPr lang="cs-CZ" sz="5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768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559" y="666106"/>
            <a:ext cx="16462058" cy="2286265"/>
          </a:xfrm>
        </p:spPr>
        <p:txBody>
          <a:bodyPr>
            <a:normAutofit/>
          </a:bodyPr>
          <a:lstStyle/>
          <a:p>
            <a:r>
              <a:rPr lang="cs-CZ" sz="9600" dirty="0"/>
              <a:t>N a B dopovaný </a:t>
            </a:r>
            <a:r>
              <a:rPr lang="cs-CZ" sz="9600" dirty="0" err="1"/>
              <a:t>grafen</a:t>
            </a:r>
            <a:endParaRPr lang="en-US" sz="9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826107" y="12331300"/>
            <a:ext cx="2950880" cy="864198"/>
          </a:xfrm>
        </p:spPr>
        <p:txBody>
          <a:bodyPr/>
          <a:lstStyle/>
          <a:p>
            <a:fld id="{392AB14D-F23C-446D-91B4-0ECFE8DD55E8}" type="slidenum">
              <a:rPr lang="en-US" sz="3000" smtClean="0"/>
              <a:t>2</a:t>
            </a:fld>
            <a:endParaRPr lang="en-US" sz="3000" dirty="0"/>
          </a:p>
        </p:txBody>
      </p:sp>
      <p:pic>
        <p:nvPicPr>
          <p:cNvPr id="1026" name="Picture 2" descr="VSCHT zn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16932751" y="12691440"/>
            <a:ext cx="53337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obsah 1"/>
          <p:cNvSpPr>
            <a:spLocks noGrp="1"/>
          </p:cNvSpPr>
          <p:nvPr>
            <p:ph idx="1"/>
          </p:nvPr>
        </p:nvSpPr>
        <p:spPr>
          <a:xfrm>
            <a:off x="456937" y="3186386"/>
            <a:ext cx="16462058" cy="950505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6000" dirty="0"/>
              <a:t>Křemíková technologie</a:t>
            </a:r>
          </a:p>
          <a:p>
            <a:pPr>
              <a:lnSpc>
                <a:spcPct val="200000"/>
              </a:lnSpc>
            </a:pPr>
            <a:r>
              <a:rPr lang="cs-CZ" sz="6000" dirty="0"/>
              <a:t>Minoritní nositelé náboje</a:t>
            </a:r>
          </a:p>
          <a:p>
            <a:pPr>
              <a:lnSpc>
                <a:spcPct val="200000"/>
              </a:lnSpc>
            </a:pPr>
            <a:r>
              <a:rPr lang="cs-CZ" sz="6000" dirty="0"/>
              <a:t>Zvýšená kapacitance</a:t>
            </a:r>
          </a:p>
          <a:p>
            <a:pPr>
              <a:lnSpc>
                <a:spcPct val="200000"/>
              </a:lnSpc>
            </a:pPr>
            <a:r>
              <a:rPr lang="cs-CZ" sz="6000" dirty="0"/>
              <a:t>Katoda – palivové články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1651" y="3402410"/>
            <a:ext cx="8210550" cy="697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20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559" y="666106"/>
            <a:ext cx="16462058" cy="2286265"/>
          </a:xfrm>
        </p:spPr>
        <p:txBody>
          <a:bodyPr>
            <a:normAutofit/>
          </a:bodyPr>
          <a:lstStyle/>
          <a:p>
            <a:r>
              <a:rPr lang="cs-CZ" sz="9600" dirty="0" smtClean="0"/>
              <a:t>Příprava</a:t>
            </a:r>
            <a:endParaRPr lang="en-US" sz="9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826107" y="12331300"/>
            <a:ext cx="2950880" cy="864198"/>
          </a:xfrm>
        </p:spPr>
        <p:txBody>
          <a:bodyPr/>
          <a:lstStyle/>
          <a:p>
            <a:fld id="{392AB14D-F23C-446D-91B4-0ECFE8DD55E8}" type="slidenum">
              <a:rPr lang="en-US" sz="3000" smtClean="0"/>
              <a:t>3</a:t>
            </a:fld>
            <a:endParaRPr lang="en-US" sz="3000" dirty="0"/>
          </a:p>
        </p:txBody>
      </p:sp>
      <p:pic>
        <p:nvPicPr>
          <p:cNvPr id="1026" name="Picture 2" descr="VSCHT zn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16932751" y="12691440"/>
            <a:ext cx="53337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obsah 1"/>
          <p:cNvSpPr>
            <a:spLocks noGrp="1"/>
          </p:cNvSpPr>
          <p:nvPr>
            <p:ph idx="1"/>
          </p:nvPr>
        </p:nvSpPr>
        <p:spPr>
          <a:xfrm>
            <a:off x="168905" y="3186386"/>
            <a:ext cx="9552746" cy="950505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4500" dirty="0" smtClean="0">
                <a:latin typeface="+mj-lt"/>
              </a:rPr>
              <a:t>B-</a:t>
            </a:r>
            <a:r>
              <a:rPr lang="cs-CZ" sz="4500" dirty="0" err="1" smtClean="0">
                <a:latin typeface="+mj-lt"/>
              </a:rPr>
              <a:t>grafen</a:t>
            </a:r>
            <a:r>
              <a:rPr lang="cs-CZ" sz="4500" dirty="0" smtClean="0">
                <a:latin typeface="+mj-lt"/>
              </a:rPr>
              <a:t> </a:t>
            </a:r>
          </a:p>
          <a:p>
            <a:pPr lvl="1">
              <a:lnSpc>
                <a:spcPct val="200000"/>
              </a:lnSpc>
            </a:pPr>
            <a:r>
              <a:rPr lang="cs-CZ" sz="4500" dirty="0" smtClean="0">
                <a:latin typeface="+mj-lt"/>
              </a:rPr>
              <a:t>Termická redukce (BF</a:t>
            </a:r>
            <a:r>
              <a:rPr lang="cs-CZ" sz="4500" baseline="-25000" dirty="0" smtClean="0">
                <a:latin typeface="+mj-lt"/>
              </a:rPr>
              <a:t>3</a:t>
            </a:r>
            <a:r>
              <a:rPr lang="cs-CZ" sz="4500" dirty="0" smtClean="0">
                <a:latin typeface="+mj-lt"/>
              </a:rPr>
              <a:t>.Et</a:t>
            </a:r>
            <a:r>
              <a:rPr lang="cs-CZ" sz="4500" baseline="-25000" dirty="0" smtClean="0">
                <a:latin typeface="+mj-lt"/>
              </a:rPr>
              <a:t>2</a:t>
            </a:r>
            <a:r>
              <a:rPr lang="cs-CZ" sz="4500" dirty="0" smtClean="0">
                <a:latin typeface="+mj-lt"/>
              </a:rPr>
              <a:t>O)</a:t>
            </a:r>
          </a:p>
          <a:p>
            <a:pPr lvl="1">
              <a:lnSpc>
                <a:spcPct val="200000"/>
              </a:lnSpc>
            </a:pPr>
            <a:r>
              <a:rPr lang="cs-CZ" sz="4500" dirty="0" smtClean="0">
                <a:latin typeface="+mj-lt"/>
              </a:rPr>
              <a:t>1000 °C N</a:t>
            </a:r>
            <a:r>
              <a:rPr lang="cs-CZ" sz="4500" baseline="-25000" dirty="0" smtClean="0">
                <a:latin typeface="+mj-lt"/>
              </a:rPr>
              <a:t>2</a:t>
            </a:r>
            <a:r>
              <a:rPr lang="cs-CZ" sz="4500" dirty="0" smtClean="0">
                <a:latin typeface="+mj-lt"/>
              </a:rPr>
              <a:t>/H</a:t>
            </a:r>
            <a:r>
              <a:rPr lang="cs-CZ" sz="4500" baseline="-25000" dirty="0" smtClean="0">
                <a:latin typeface="+mj-lt"/>
              </a:rPr>
              <a:t>2</a:t>
            </a:r>
            <a:r>
              <a:rPr lang="cs-CZ" sz="4500" dirty="0" smtClean="0">
                <a:latin typeface="+mj-lt"/>
              </a:rPr>
              <a:t> 		B-23</a:t>
            </a:r>
            <a:endParaRPr lang="cs-CZ" sz="4500" baseline="-25000" dirty="0" smtClean="0">
              <a:latin typeface="+mj-lt"/>
            </a:endParaRPr>
          </a:p>
          <a:p>
            <a:pPr lvl="1">
              <a:lnSpc>
                <a:spcPct val="200000"/>
              </a:lnSpc>
            </a:pPr>
            <a:r>
              <a:rPr lang="cs-CZ" sz="4500" dirty="0" smtClean="0">
                <a:latin typeface="+mj-lt"/>
              </a:rPr>
              <a:t>800 °C N</a:t>
            </a:r>
            <a:r>
              <a:rPr lang="cs-CZ" sz="4500" baseline="-25000" dirty="0" smtClean="0">
                <a:latin typeface="+mj-lt"/>
              </a:rPr>
              <a:t>2</a:t>
            </a:r>
            <a:r>
              <a:rPr lang="cs-CZ" sz="4500" dirty="0" smtClean="0">
                <a:latin typeface="+mj-lt"/>
              </a:rPr>
              <a:t>			B-140</a:t>
            </a:r>
            <a:endParaRPr lang="cs-CZ" sz="4500" baseline="-25000" dirty="0">
              <a:latin typeface="+mj-lt"/>
            </a:endParaRPr>
          </a:p>
          <a:p>
            <a:pPr lvl="1">
              <a:lnSpc>
                <a:spcPct val="200000"/>
              </a:lnSpc>
            </a:pPr>
            <a:r>
              <a:rPr lang="cs-CZ" sz="4500" dirty="0" smtClean="0">
                <a:latin typeface="+mj-lt"/>
              </a:rPr>
              <a:t>1000 °C N</a:t>
            </a:r>
            <a:r>
              <a:rPr lang="cs-CZ" sz="4500" baseline="-25000" dirty="0" smtClean="0">
                <a:latin typeface="+mj-lt"/>
              </a:rPr>
              <a:t>2</a:t>
            </a:r>
            <a:r>
              <a:rPr lang="cs-CZ" sz="4500" dirty="0" smtClean="0">
                <a:latin typeface="+mj-lt"/>
              </a:rPr>
              <a:t>			B-590</a:t>
            </a:r>
            <a:endParaRPr lang="cs-CZ" sz="4500" baseline="-25000" dirty="0">
              <a:latin typeface="+mj-lt"/>
            </a:endParaRPr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>
          <a:xfrm>
            <a:off x="8281491" y="3474420"/>
            <a:ext cx="11953328" cy="950505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cs-CZ" sz="4500" dirty="0"/>
              <a:t>N-</a:t>
            </a:r>
            <a:r>
              <a:rPr lang="cs-CZ" sz="4500" dirty="0" err="1"/>
              <a:t>grafen</a:t>
            </a:r>
            <a:endParaRPr lang="cs-CZ" sz="4500" dirty="0"/>
          </a:p>
          <a:p>
            <a:pPr lvl="1">
              <a:lnSpc>
                <a:spcPct val="200000"/>
              </a:lnSpc>
            </a:pPr>
            <a:r>
              <a:rPr lang="cs-CZ" sz="4500" dirty="0" err="1"/>
              <a:t>Buchererova</a:t>
            </a:r>
            <a:r>
              <a:rPr lang="cs-CZ" sz="4500" dirty="0"/>
              <a:t> reakce (NH</a:t>
            </a:r>
            <a:r>
              <a:rPr lang="cs-CZ" sz="4500" baseline="-25000" dirty="0"/>
              <a:t>3</a:t>
            </a:r>
            <a:r>
              <a:rPr lang="cs-CZ" sz="4500" dirty="0"/>
              <a:t> + NaHSO</a:t>
            </a:r>
            <a:r>
              <a:rPr lang="cs-CZ" sz="4500" baseline="-25000" dirty="0"/>
              <a:t>3</a:t>
            </a:r>
            <a:r>
              <a:rPr lang="cs-CZ" sz="4500" dirty="0"/>
              <a:t>)</a:t>
            </a:r>
          </a:p>
          <a:p>
            <a:pPr lvl="1">
              <a:lnSpc>
                <a:spcPct val="200000"/>
              </a:lnSpc>
            </a:pPr>
            <a:r>
              <a:rPr lang="cs-CZ" sz="4500" dirty="0"/>
              <a:t>A: 5 h na 240 °C</a:t>
            </a:r>
          </a:p>
          <a:p>
            <a:pPr lvl="1">
              <a:lnSpc>
                <a:spcPct val="200000"/>
              </a:lnSpc>
            </a:pPr>
            <a:r>
              <a:rPr lang="cs-CZ" sz="4500" dirty="0"/>
              <a:t>B: 24 h na 150 °C</a:t>
            </a:r>
          </a:p>
        </p:txBody>
      </p:sp>
    </p:spTree>
    <p:extLst>
      <p:ext uri="{BB962C8B-B14F-4D97-AF65-F5344CB8AC3E}">
        <p14:creationId xmlns:p14="http://schemas.microsoft.com/office/powerpoint/2010/main" val="269752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559" y="666106"/>
            <a:ext cx="16462058" cy="2286265"/>
          </a:xfrm>
        </p:spPr>
        <p:txBody>
          <a:bodyPr>
            <a:normAutofit/>
          </a:bodyPr>
          <a:lstStyle/>
          <a:p>
            <a:r>
              <a:rPr lang="cs-CZ" sz="9600" dirty="0"/>
              <a:t>Charakterizace</a:t>
            </a:r>
            <a:endParaRPr lang="en-US" sz="9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826107" y="12331300"/>
            <a:ext cx="2950880" cy="864198"/>
          </a:xfrm>
        </p:spPr>
        <p:txBody>
          <a:bodyPr/>
          <a:lstStyle/>
          <a:p>
            <a:fld id="{392AB14D-F23C-446D-91B4-0ECFE8DD55E8}" type="slidenum">
              <a:rPr lang="en-US" sz="3000" smtClean="0"/>
              <a:t>4</a:t>
            </a:fld>
            <a:endParaRPr lang="en-US" sz="3000" dirty="0"/>
          </a:p>
        </p:txBody>
      </p:sp>
      <p:pic>
        <p:nvPicPr>
          <p:cNvPr id="1026" name="Picture 2" descr="VSCHT zn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16932751" y="12691440"/>
            <a:ext cx="53337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ástupný symbol pro obsah 1"/>
          <p:cNvSpPr>
            <a:spLocks noGrp="1"/>
          </p:cNvSpPr>
          <p:nvPr>
            <p:ph idx="1"/>
          </p:nvPr>
        </p:nvSpPr>
        <p:spPr>
          <a:xfrm>
            <a:off x="456937" y="3186386"/>
            <a:ext cx="16462058" cy="8779256"/>
          </a:xfrm>
        </p:spPr>
        <p:txBody>
          <a:bodyPr>
            <a:normAutofit fontScale="92500"/>
          </a:bodyPr>
          <a:lstStyle/>
          <a:p>
            <a:pPr>
              <a:lnSpc>
                <a:spcPct val="320000"/>
              </a:lnSpc>
            </a:pPr>
            <a:r>
              <a:rPr lang="cs-CZ" sz="6000" dirty="0"/>
              <a:t>Morfologie (SEM a </a:t>
            </a:r>
            <a:r>
              <a:rPr lang="cs-CZ" sz="6000" dirty="0" err="1"/>
              <a:t>Ramanova</a:t>
            </a:r>
            <a:r>
              <a:rPr lang="cs-CZ" sz="6000" dirty="0"/>
              <a:t> spektroskopie)</a:t>
            </a:r>
          </a:p>
          <a:p>
            <a:pPr>
              <a:lnSpc>
                <a:spcPct val="320000"/>
              </a:lnSpc>
            </a:pPr>
            <a:r>
              <a:rPr lang="cs-CZ" sz="6000" dirty="0"/>
              <a:t>Chemické složení (</a:t>
            </a:r>
            <a:r>
              <a:rPr lang="cs-CZ" sz="6000" dirty="0" smtClean="0"/>
              <a:t>XPS </a:t>
            </a:r>
            <a:r>
              <a:rPr lang="cs-CZ" sz="6000" dirty="0"/>
              <a:t>a promptní gama-analýza)</a:t>
            </a:r>
          </a:p>
          <a:p>
            <a:pPr>
              <a:lnSpc>
                <a:spcPct val="320000"/>
              </a:lnSpc>
            </a:pPr>
            <a:r>
              <a:rPr lang="cs-CZ" sz="6000" dirty="0"/>
              <a:t>Elektrochemie (ORR a kapacitance)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95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559" y="666106"/>
            <a:ext cx="16462058" cy="2286265"/>
          </a:xfrm>
        </p:spPr>
        <p:txBody>
          <a:bodyPr>
            <a:normAutofit/>
          </a:bodyPr>
          <a:lstStyle/>
          <a:p>
            <a:r>
              <a:rPr lang="cs-CZ" sz="9000" dirty="0" smtClean="0"/>
              <a:t>Elementární složení</a:t>
            </a:r>
            <a:endParaRPr lang="en-US" sz="9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826107" y="12331300"/>
            <a:ext cx="2950880" cy="864198"/>
          </a:xfrm>
        </p:spPr>
        <p:txBody>
          <a:bodyPr/>
          <a:lstStyle/>
          <a:p>
            <a:fld id="{392AB14D-F23C-446D-91B4-0ECFE8DD55E8}" type="slidenum">
              <a:rPr lang="en-US" sz="3000" smtClean="0"/>
              <a:t>5</a:t>
            </a:fld>
            <a:endParaRPr lang="en-US" sz="3000" dirty="0"/>
          </a:p>
        </p:txBody>
      </p:sp>
      <p:pic>
        <p:nvPicPr>
          <p:cNvPr id="1026" name="Picture 2" descr="VSCHT zn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16932751" y="12691440"/>
            <a:ext cx="53337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179" y="9559258"/>
            <a:ext cx="7580620" cy="14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3795713"/>
            <a:ext cx="9591675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213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559" y="666106"/>
            <a:ext cx="16462058" cy="2286265"/>
          </a:xfrm>
        </p:spPr>
        <p:txBody>
          <a:bodyPr>
            <a:normAutofit/>
          </a:bodyPr>
          <a:lstStyle/>
          <a:p>
            <a:r>
              <a:rPr lang="cs-CZ" sz="9000" dirty="0" smtClean="0"/>
              <a:t>Morfologie SEM</a:t>
            </a:r>
            <a:endParaRPr lang="en-US" sz="9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826107" y="12331300"/>
            <a:ext cx="2950880" cy="864198"/>
          </a:xfrm>
        </p:spPr>
        <p:txBody>
          <a:bodyPr/>
          <a:lstStyle/>
          <a:p>
            <a:fld id="{392AB14D-F23C-446D-91B4-0ECFE8DD55E8}" type="slidenum">
              <a:rPr lang="en-US" sz="3000" smtClean="0"/>
              <a:t>6</a:t>
            </a:fld>
            <a:endParaRPr lang="en-US" sz="3000" dirty="0"/>
          </a:p>
        </p:txBody>
      </p:sp>
      <p:pic>
        <p:nvPicPr>
          <p:cNvPr id="1026" name="Picture 2" descr="VSCHT zn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16932751" y="12691440"/>
            <a:ext cx="53337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859" y="4050482"/>
            <a:ext cx="12956249" cy="35056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552" y="8442970"/>
            <a:ext cx="11336718" cy="3257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403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559" y="666106"/>
            <a:ext cx="16462058" cy="2286265"/>
          </a:xfrm>
        </p:spPr>
        <p:txBody>
          <a:bodyPr>
            <a:normAutofit/>
          </a:bodyPr>
          <a:lstStyle/>
          <a:p>
            <a:r>
              <a:rPr lang="cs-CZ" sz="9000" dirty="0" err="1"/>
              <a:t>Ramanova</a:t>
            </a:r>
            <a:r>
              <a:rPr lang="cs-CZ" sz="9000" dirty="0"/>
              <a:t> spektroskopie</a:t>
            </a:r>
            <a:endParaRPr lang="en-US" sz="9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826107" y="12331300"/>
            <a:ext cx="2950880" cy="864198"/>
          </a:xfrm>
        </p:spPr>
        <p:txBody>
          <a:bodyPr/>
          <a:lstStyle/>
          <a:p>
            <a:fld id="{392AB14D-F23C-446D-91B4-0ECFE8DD55E8}" type="slidenum">
              <a:rPr lang="en-US" sz="3000" smtClean="0"/>
              <a:t>7</a:t>
            </a:fld>
            <a:endParaRPr lang="en-US" sz="3000" dirty="0"/>
          </a:p>
        </p:txBody>
      </p:sp>
      <p:pic>
        <p:nvPicPr>
          <p:cNvPr id="1026" name="Picture 2" descr="VSCHT zn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16932751" y="12691440"/>
            <a:ext cx="53337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9217595" y="4949922"/>
            <a:ext cx="7992888" cy="6444364"/>
            <a:chOff x="9505627" y="5130602"/>
            <a:chExt cx="7992888" cy="6444364"/>
          </a:xfrm>
        </p:grpSpPr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5627" y="5130602"/>
              <a:ext cx="7982609" cy="54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58515" y="10243170"/>
              <a:ext cx="6840000" cy="13317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00" y="4590602"/>
            <a:ext cx="9236843" cy="64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03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559" y="666106"/>
            <a:ext cx="16462058" cy="2286265"/>
          </a:xfrm>
        </p:spPr>
        <p:txBody>
          <a:bodyPr>
            <a:normAutofit/>
          </a:bodyPr>
          <a:lstStyle/>
          <a:p>
            <a:r>
              <a:rPr lang="cs-CZ" sz="9000" dirty="0" smtClean="0"/>
              <a:t>ORR</a:t>
            </a:r>
            <a:endParaRPr lang="en-US" sz="9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826107" y="12331300"/>
            <a:ext cx="2950880" cy="864198"/>
          </a:xfrm>
        </p:spPr>
        <p:txBody>
          <a:bodyPr/>
          <a:lstStyle/>
          <a:p>
            <a:fld id="{392AB14D-F23C-446D-91B4-0ECFE8DD55E8}" type="slidenum">
              <a:rPr lang="en-US" sz="3000" smtClean="0"/>
              <a:t>8</a:t>
            </a:fld>
            <a:endParaRPr lang="en-US" sz="3000" dirty="0"/>
          </a:p>
        </p:txBody>
      </p:sp>
      <p:pic>
        <p:nvPicPr>
          <p:cNvPr id="1026" name="Picture 2" descr="VSCHT zn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16932751" y="12691440"/>
            <a:ext cx="53337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824" y="4267524"/>
            <a:ext cx="7735643" cy="6839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36" y="4267524"/>
            <a:ext cx="7562850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559" y="666106"/>
            <a:ext cx="16462058" cy="2286265"/>
          </a:xfrm>
        </p:spPr>
        <p:txBody>
          <a:bodyPr>
            <a:normAutofit/>
          </a:bodyPr>
          <a:lstStyle/>
          <a:p>
            <a:r>
              <a:rPr lang="cs-CZ" sz="9000" dirty="0" smtClean="0"/>
              <a:t>Kapacitance</a:t>
            </a:r>
            <a:endParaRPr lang="en-US" sz="90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826107" y="12331300"/>
            <a:ext cx="2950880" cy="864198"/>
          </a:xfrm>
        </p:spPr>
        <p:txBody>
          <a:bodyPr/>
          <a:lstStyle/>
          <a:p>
            <a:fld id="{392AB14D-F23C-446D-91B4-0ECFE8DD55E8}" type="slidenum">
              <a:rPr lang="en-US" sz="3000" smtClean="0"/>
              <a:t>9</a:t>
            </a:fld>
            <a:endParaRPr lang="en-US" sz="3000" dirty="0"/>
          </a:p>
        </p:txBody>
      </p:sp>
      <p:pic>
        <p:nvPicPr>
          <p:cNvPr id="1026" name="Picture 2" descr="VSCHT zn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"/>
          <a:stretch>
            <a:fillRect/>
          </a:stretch>
        </p:blipFill>
        <p:spPr bwMode="auto">
          <a:xfrm>
            <a:off x="16932751" y="12691440"/>
            <a:ext cx="53337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587" y="4986586"/>
            <a:ext cx="8320543" cy="6687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469" y="4451693"/>
            <a:ext cx="10248900" cy="721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90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1125</TotalTime>
  <Words>129</Words>
  <Application>Microsoft Office PowerPoint</Application>
  <PresentationFormat>Vlastní</PresentationFormat>
  <Paragraphs>44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Borem a dusíkem dopovaný grafen pro elektrochemické aplikace</vt:lpstr>
      <vt:lpstr>N a B dopovaný grafen</vt:lpstr>
      <vt:lpstr>Příprava</vt:lpstr>
      <vt:lpstr>Charakterizace</vt:lpstr>
      <vt:lpstr>Elementární složení</vt:lpstr>
      <vt:lpstr>Morfologie SEM</vt:lpstr>
      <vt:lpstr>Ramanova spektroskopie</vt:lpstr>
      <vt:lpstr>ORR</vt:lpstr>
      <vt:lpstr>Kapacitance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Borem a dusíkem dopovaný grafen pro elektrochemické aplikace</dc:title>
  <dc:creator>VM</dc:creator>
  <cp:lastModifiedBy>VM</cp:lastModifiedBy>
  <cp:revision>25</cp:revision>
  <dcterms:created xsi:type="dcterms:W3CDTF">2016-03-15T12:41:00Z</dcterms:created>
  <dcterms:modified xsi:type="dcterms:W3CDTF">2016-03-16T07:35:05Z</dcterms:modified>
</cp:coreProperties>
</file>