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58" r:id="rId5"/>
    <p:sldId id="260" r:id="rId6"/>
    <p:sldId id="275" r:id="rId7"/>
    <p:sldId id="262" r:id="rId8"/>
    <p:sldId id="259" r:id="rId9"/>
    <p:sldId id="263" r:id="rId10"/>
    <p:sldId id="264" r:id="rId11"/>
    <p:sldId id="266" r:id="rId12"/>
    <p:sldId id="267" r:id="rId13"/>
    <p:sldId id="265" r:id="rId14"/>
    <p:sldId id="268" r:id="rId15"/>
    <p:sldId id="269" r:id="rId16"/>
    <p:sldId id="270" r:id="rId17"/>
    <p:sldId id="271" r:id="rId18"/>
    <p:sldId id="273" r:id="rId19"/>
    <p:sldId id="274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43" autoAdjust="0"/>
  </p:normalViewPr>
  <p:slideViewPr>
    <p:cSldViewPr>
      <p:cViewPr varScale="1">
        <p:scale>
          <a:sx n="69" d="100"/>
          <a:sy n="69" d="100"/>
        </p:scale>
        <p:origin x="-138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úhlý trojúhe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olný tvar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Volný tvar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Volný tvar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Přímá spojovací čár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EDF429F-375B-4491-B0AC-C3F438F693AA}" type="datetimeFigureOut">
              <a:rPr lang="cs-CZ" smtClean="0"/>
              <a:pPr/>
              <a:t>15.03.2016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6F7776E-06BC-4EC7-85D2-F193548D460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DF429F-375B-4491-B0AC-C3F438F693AA}" type="datetimeFigureOut">
              <a:rPr lang="cs-CZ" smtClean="0"/>
              <a:pPr/>
              <a:t>15.03.2016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F7776E-06BC-4EC7-85D2-F193548D460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DF429F-375B-4491-B0AC-C3F438F693AA}" type="datetimeFigureOut">
              <a:rPr lang="cs-CZ" smtClean="0"/>
              <a:pPr/>
              <a:t>15.03.2016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F7776E-06BC-4EC7-85D2-F193548D460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DF429F-375B-4491-B0AC-C3F438F693AA}" type="datetimeFigureOut">
              <a:rPr lang="cs-CZ" smtClean="0"/>
              <a:pPr/>
              <a:t>15.03.2016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F7776E-06BC-4EC7-85D2-F193548D460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DF429F-375B-4491-B0AC-C3F438F693AA}" type="datetimeFigureOut">
              <a:rPr lang="cs-CZ" smtClean="0"/>
              <a:pPr/>
              <a:t>15.03.2016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F7776E-06BC-4EC7-85D2-F193548D460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Dvojitá šip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vojitá šip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DF429F-375B-4491-B0AC-C3F438F693AA}" type="datetimeFigureOut">
              <a:rPr lang="cs-CZ" smtClean="0"/>
              <a:pPr/>
              <a:t>15.03.2016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F7776E-06BC-4EC7-85D2-F193548D460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DF429F-375B-4491-B0AC-C3F438F693AA}" type="datetimeFigureOut">
              <a:rPr lang="cs-CZ" smtClean="0"/>
              <a:pPr/>
              <a:t>15.03.2016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F7776E-06BC-4EC7-85D2-F193548D460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DF429F-375B-4491-B0AC-C3F438F693AA}" type="datetimeFigureOut">
              <a:rPr lang="cs-CZ" smtClean="0"/>
              <a:pPr/>
              <a:t>15.03.2016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F7776E-06BC-4EC7-85D2-F193548D460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DF429F-375B-4491-B0AC-C3F438F693AA}" type="datetimeFigureOut">
              <a:rPr lang="cs-CZ" smtClean="0"/>
              <a:pPr/>
              <a:t>15.03.2016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F7776E-06BC-4EC7-85D2-F193548D460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EDF429F-375B-4491-B0AC-C3F438F693AA}" type="datetimeFigureOut">
              <a:rPr lang="cs-CZ" smtClean="0"/>
              <a:pPr/>
              <a:t>15.03.2016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F7776E-06BC-4EC7-85D2-F193548D460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EDF429F-375B-4491-B0AC-C3F438F693AA}" type="datetimeFigureOut">
              <a:rPr lang="cs-CZ" smtClean="0"/>
              <a:pPr/>
              <a:t>15.03.2016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6F7776E-06BC-4EC7-85D2-F193548D460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úhlý trojúhe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Přímá spojovací čára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vojitá šip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vojitá šip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lný tvar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Volný tvar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úhlý trojúhe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Přímá spojovací čár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EDF429F-375B-4491-B0AC-C3F438F693AA}" type="datetimeFigureOut">
              <a:rPr lang="cs-CZ" smtClean="0"/>
              <a:pPr/>
              <a:t>15.03.2016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6F7776E-06BC-4EC7-85D2-F193548D4608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404664"/>
            <a:ext cx="7772400" cy="1829761"/>
          </a:xfrm>
        </p:spPr>
        <p:txBody>
          <a:bodyPr>
            <a:normAutofit/>
          </a:bodyPr>
          <a:lstStyle/>
          <a:p>
            <a:pPr algn="ctr"/>
            <a:r>
              <a:rPr lang="cs-CZ" sz="3200" dirty="0" smtClean="0">
                <a:latin typeface="Calibri" pitchFamily="34" charset="0"/>
              </a:rPr>
              <a:t>Deuteriem značený oxid grafitu - klíč k pochopení mechanizmu termické redukce oxidu grafitu</a:t>
            </a:r>
            <a:endParaRPr lang="cs-CZ" sz="3200" dirty="0">
              <a:latin typeface="Calibri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2924944"/>
            <a:ext cx="8206680" cy="1886367"/>
          </a:xfrm>
        </p:spPr>
        <p:txBody>
          <a:bodyPr>
            <a:noAutofit/>
          </a:bodyPr>
          <a:lstStyle/>
          <a:p>
            <a:pPr algn="l"/>
            <a:r>
              <a:rPr lang="cs-CZ" sz="2200" i="1" dirty="0" smtClean="0">
                <a:latin typeface="Calibri" pitchFamily="34" charset="0"/>
              </a:rPr>
              <a:t>			Ing. Daniel </a:t>
            </a:r>
            <a:r>
              <a:rPr lang="cs-CZ" sz="2200" i="1" dirty="0" err="1" smtClean="0">
                <a:latin typeface="Calibri" pitchFamily="34" charset="0"/>
              </a:rPr>
              <a:t>Bouša</a:t>
            </a:r>
            <a:r>
              <a:rPr lang="cs-CZ" sz="2200" i="1" dirty="0" smtClean="0">
                <a:latin typeface="Calibri" pitchFamily="34" charset="0"/>
              </a:rPr>
              <a:t>				 	</a:t>
            </a:r>
            <a:endParaRPr lang="cs-CZ" sz="2200" dirty="0" smtClean="0">
              <a:latin typeface="Calibri" pitchFamily="34" charset="0"/>
            </a:endParaRPr>
          </a:p>
          <a:p>
            <a:pPr algn="l"/>
            <a:endParaRPr lang="cs-CZ" sz="2200" dirty="0">
              <a:latin typeface="Calibri" pitchFamily="34" charset="0"/>
            </a:endParaRPr>
          </a:p>
        </p:txBody>
      </p:sp>
      <p:pic>
        <p:nvPicPr>
          <p:cNvPr id="4098" name="Picture 2" descr="C:\Users\Dan\Desktop\Doktorské studium\Konference\Aprochem 2016\Obrázky\vsch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3501008"/>
            <a:ext cx="1296144" cy="1296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cs-CZ" sz="2000" dirty="0" err="1" smtClean="0">
                <a:latin typeface="Calibri" pitchFamily="34" charset="0"/>
              </a:rPr>
              <a:t>Hofmann</a:t>
            </a:r>
            <a:r>
              <a:rPr lang="cs-CZ" sz="2000" dirty="0" smtClean="0">
                <a:latin typeface="Calibri" pitchFamily="34" charset="0"/>
              </a:rPr>
              <a:t>, </a:t>
            </a:r>
            <a:r>
              <a:rPr lang="cs-CZ" sz="2000" dirty="0" err="1" smtClean="0">
                <a:latin typeface="Calibri" pitchFamily="34" charset="0"/>
              </a:rPr>
              <a:t>Hummers</a:t>
            </a:r>
            <a:r>
              <a:rPr lang="cs-CZ" sz="2000" dirty="0" smtClean="0">
                <a:latin typeface="Calibri" pitchFamily="34" charset="0"/>
              </a:rPr>
              <a:t>, </a:t>
            </a:r>
            <a:r>
              <a:rPr lang="cs-CZ" sz="2000" dirty="0" err="1" smtClean="0">
                <a:solidFill>
                  <a:srgbClr val="FF0000"/>
                </a:solidFill>
                <a:latin typeface="Calibri" pitchFamily="34" charset="0"/>
              </a:rPr>
              <a:t>Brodie</a:t>
            </a:r>
            <a:r>
              <a:rPr lang="cs-CZ" sz="2000" dirty="0" smtClean="0">
                <a:latin typeface="Calibri" pitchFamily="34" charset="0"/>
              </a:rPr>
              <a:t>, </a:t>
            </a:r>
            <a:r>
              <a:rPr lang="cs-CZ" sz="2000" dirty="0" err="1" smtClean="0">
                <a:latin typeface="Calibri" pitchFamily="34" charset="0"/>
              </a:rPr>
              <a:t>Staudenmaier</a:t>
            </a:r>
            <a:endParaRPr lang="cs-CZ" sz="2000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endParaRPr lang="cs-CZ" sz="2000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Calibri" pitchFamily="34" charset="0"/>
              </a:rPr>
              <a:t>Přítomna zejména jako </a:t>
            </a:r>
            <a:r>
              <a:rPr lang="cs-CZ" sz="2000" b="1" u="sng" dirty="0" smtClean="0">
                <a:latin typeface="Calibri" pitchFamily="34" charset="0"/>
              </a:rPr>
              <a:t>ester kyseliny sírové</a:t>
            </a:r>
            <a:r>
              <a:rPr lang="cs-CZ" sz="2000" b="1" dirty="0" smtClean="0">
                <a:latin typeface="Calibri" pitchFamily="34" charset="0"/>
              </a:rPr>
              <a:t> </a:t>
            </a:r>
          </a:p>
          <a:p>
            <a:pPr>
              <a:buNone/>
            </a:pPr>
            <a:r>
              <a:rPr lang="cs-CZ" sz="2000" dirty="0" smtClean="0">
                <a:latin typeface="Calibri" pitchFamily="34" charset="0"/>
              </a:rPr>
              <a:t>	&gt; rozklad na SO</a:t>
            </a:r>
            <a:r>
              <a:rPr lang="cs-CZ" sz="2000" baseline="-25000" dirty="0" smtClean="0">
                <a:latin typeface="Calibri" pitchFamily="34" charset="0"/>
              </a:rPr>
              <a:t>2</a:t>
            </a:r>
          </a:p>
          <a:p>
            <a:pPr>
              <a:buNone/>
            </a:pPr>
            <a:endParaRPr lang="cs-CZ" sz="2000" u="sng" baseline="-25000" dirty="0" smtClean="0">
              <a:latin typeface="Calibri" pitchFamily="34" charset="0"/>
            </a:endParaRPr>
          </a:p>
          <a:p>
            <a:pPr>
              <a:buNone/>
            </a:pPr>
            <a:endParaRPr lang="cs-CZ" sz="2000" u="sng" baseline="-25000" dirty="0" smtClean="0">
              <a:latin typeface="Calibri" pitchFamily="34" charset="0"/>
            </a:endParaRPr>
          </a:p>
          <a:p>
            <a:pPr>
              <a:buNone/>
            </a:pPr>
            <a:endParaRPr lang="cs-CZ" sz="2000" u="sng" baseline="-25000" dirty="0" smtClean="0">
              <a:latin typeface="Calibri" pitchFamily="34" charset="0"/>
            </a:endParaRPr>
          </a:p>
          <a:p>
            <a:pPr>
              <a:buNone/>
            </a:pPr>
            <a:endParaRPr lang="cs-CZ" sz="2000" u="sng" baseline="-25000" dirty="0" smtClean="0">
              <a:latin typeface="Calibri" pitchFamily="34" charset="0"/>
            </a:endParaRPr>
          </a:p>
          <a:p>
            <a:pPr>
              <a:buNone/>
            </a:pPr>
            <a:endParaRPr lang="cs-CZ" sz="2000" u="sng" baseline="-25000" dirty="0" smtClean="0">
              <a:latin typeface="Calibri" pitchFamily="34" charset="0"/>
            </a:endParaRPr>
          </a:p>
          <a:p>
            <a:pPr>
              <a:buNone/>
            </a:pPr>
            <a:endParaRPr lang="cs-CZ" sz="2000" u="sng" baseline="-25000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endParaRPr lang="cs-CZ" sz="2000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Calibri" pitchFamily="34" charset="0"/>
              </a:rPr>
              <a:t>CS</a:t>
            </a:r>
            <a:r>
              <a:rPr lang="cs-CZ" sz="2000" baseline="-25000" dirty="0" smtClean="0">
                <a:latin typeface="Calibri" pitchFamily="34" charset="0"/>
              </a:rPr>
              <a:t>2</a:t>
            </a:r>
            <a:r>
              <a:rPr lang="cs-CZ" sz="2000" dirty="0" smtClean="0">
                <a:latin typeface="Calibri" pitchFamily="34" charset="0"/>
              </a:rPr>
              <a:t>, </a:t>
            </a:r>
            <a:r>
              <a:rPr lang="cs-CZ" sz="2000" dirty="0" err="1" smtClean="0">
                <a:latin typeface="Calibri" pitchFamily="34" charset="0"/>
              </a:rPr>
              <a:t>thiofen</a:t>
            </a:r>
            <a:r>
              <a:rPr lang="cs-CZ" sz="2000" dirty="0" smtClean="0">
                <a:latin typeface="Calibri" pitchFamily="34" charset="0"/>
              </a:rPr>
              <a:t>, </a:t>
            </a:r>
            <a:r>
              <a:rPr lang="cs-CZ" sz="2000" dirty="0" err="1" smtClean="0">
                <a:latin typeface="Calibri" pitchFamily="34" charset="0"/>
              </a:rPr>
              <a:t>benzotiofen</a:t>
            </a:r>
            <a:r>
              <a:rPr lang="cs-CZ" sz="2000" dirty="0" smtClean="0">
                <a:latin typeface="Calibri" pitchFamily="34" charset="0"/>
              </a:rPr>
              <a:t>, </a:t>
            </a:r>
            <a:r>
              <a:rPr lang="cs-CZ" sz="2000" dirty="0" err="1" smtClean="0">
                <a:latin typeface="Calibri" pitchFamily="34" charset="0"/>
              </a:rPr>
              <a:t>dibenzotiofen</a:t>
            </a:r>
            <a:endParaRPr lang="cs-CZ" sz="2000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Calibri" pitchFamily="34" charset="0"/>
              </a:rPr>
              <a:t>H</a:t>
            </a:r>
            <a:r>
              <a:rPr lang="cs-CZ" sz="2000" baseline="-25000" dirty="0" smtClean="0">
                <a:latin typeface="Calibri" pitchFamily="34" charset="0"/>
              </a:rPr>
              <a:t>2</a:t>
            </a:r>
            <a:r>
              <a:rPr lang="cs-CZ" sz="2000" dirty="0" smtClean="0">
                <a:latin typeface="Calibri" pitchFamily="34" charset="0"/>
              </a:rPr>
              <a:t>S v případě H</a:t>
            </a:r>
            <a:r>
              <a:rPr lang="cs-CZ" sz="2000" baseline="-25000" dirty="0" smtClean="0">
                <a:latin typeface="Calibri" pitchFamily="34" charset="0"/>
              </a:rPr>
              <a:t>2</a:t>
            </a:r>
            <a:r>
              <a:rPr lang="cs-CZ" sz="2000" dirty="0" smtClean="0">
                <a:latin typeface="Calibri" pitchFamily="34" charset="0"/>
              </a:rPr>
              <a:t> atmosféry</a:t>
            </a:r>
            <a:endParaRPr lang="cs-CZ" sz="2000" u="sng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endParaRPr lang="cs-CZ" sz="2000" u="sng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endParaRPr lang="cs-CZ" sz="2000" u="sng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endParaRPr lang="cs-CZ" sz="2000" dirty="0">
              <a:latin typeface="Calibri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latin typeface="Calibri" pitchFamily="34" charset="0"/>
              </a:rPr>
              <a:t>Síra</a:t>
            </a:r>
            <a:endParaRPr lang="cs-CZ" dirty="0">
              <a:latin typeface="Calibri" pitchFamily="34" charset="0"/>
            </a:endParaRPr>
          </a:p>
        </p:txBody>
      </p:sp>
      <p:cxnSp>
        <p:nvCxnSpPr>
          <p:cNvPr id="5" name="Přímá spojovací čára 4"/>
          <p:cNvCxnSpPr/>
          <p:nvPr/>
        </p:nvCxnSpPr>
        <p:spPr>
          <a:xfrm flipV="1">
            <a:off x="3203848" y="1556792"/>
            <a:ext cx="576064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068960"/>
            <a:ext cx="468311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cs-CZ" dirty="0" smtClean="0">
                <a:latin typeface="Calibri" pitchFamily="34" charset="0"/>
              </a:rPr>
              <a:t>Přítomen zejména ve formě </a:t>
            </a:r>
            <a:r>
              <a:rPr lang="cs-CZ" b="1" u="sng" dirty="0" smtClean="0">
                <a:latin typeface="Calibri" pitchFamily="34" charset="0"/>
              </a:rPr>
              <a:t>nitrilových skupin</a:t>
            </a:r>
          </a:p>
          <a:p>
            <a:pPr>
              <a:buFont typeface="Arial" pitchFamily="34" charset="0"/>
              <a:buChar char="•"/>
            </a:pPr>
            <a:endParaRPr lang="cs-CZ" dirty="0" smtClean="0">
              <a:latin typeface="Calibri" pitchFamily="34" charset="0"/>
            </a:endParaRPr>
          </a:p>
          <a:p>
            <a:pPr>
              <a:buNone/>
            </a:pPr>
            <a:r>
              <a:rPr lang="cs-CZ" dirty="0" smtClean="0">
                <a:latin typeface="Calibri" pitchFamily="34" charset="0"/>
              </a:rPr>
              <a:t>	  Akrylonitril		  </a:t>
            </a:r>
            <a:r>
              <a:rPr lang="cs-CZ" dirty="0" err="1" smtClean="0">
                <a:latin typeface="Calibri" pitchFamily="34" charset="0"/>
              </a:rPr>
              <a:t>Benzonitril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latin typeface="Calibri" pitchFamily="34" charset="0"/>
              </a:rPr>
              <a:t>Dusík</a:t>
            </a:r>
            <a:endParaRPr lang="cs-CZ" dirty="0">
              <a:latin typeface="Calibri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924944"/>
            <a:ext cx="1296144" cy="1017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924944"/>
            <a:ext cx="1368152" cy="1008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4293096"/>
            <a:ext cx="7488832" cy="1587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endParaRPr lang="cs-CZ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dirty="0" smtClean="0">
                <a:latin typeface="Calibri" pitchFamily="34" charset="0"/>
              </a:rPr>
              <a:t>Většina kyslíkatých skupin rozložena na CO</a:t>
            </a:r>
            <a:r>
              <a:rPr lang="cs-CZ" baseline="-25000" dirty="0" smtClean="0">
                <a:latin typeface="Calibri" pitchFamily="34" charset="0"/>
              </a:rPr>
              <a:t>2</a:t>
            </a:r>
            <a:r>
              <a:rPr lang="cs-CZ" dirty="0" smtClean="0">
                <a:latin typeface="Calibri" pitchFamily="34" charset="0"/>
              </a:rPr>
              <a:t> a CO</a:t>
            </a:r>
          </a:p>
          <a:p>
            <a:pPr>
              <a:buFont typeface="Arial" pitchFamily="34" charset="0"/>
              <a:buChar char="•"/>
            </a:pPr>
            <a:endParaRPr lang="cs-CZ" dirty="0" smtClean="0">
              <a:latin typeface="Calibri" pitchFamily="34" charset="0"/>
            </a:endParaRPr>
          </a:p>
          <a:p>
            <a:pPr>
              <a:buNone/>
            </a:pPr>
            <a:r>
              <a:rPr lang="cs-CZ" dirty="0" smtClean="0">
                <a:latin typeface="Calibri" pitchFamily="34" charset="0"/>
              </a:rPr>
              <a:t>		</a:t>
            </a:r>
            <a:r>
              <a:rPr lang="cs-CZ" dirty="0" err="1" smtClean="0">
                <a:latin typeface="Calibri" pitchFamily="34" charset="0"/>
              </a:rPr>
              <a:t>Benzofuran</a:t>
            </a:r>
            <a:r>
              <a:rPr lang="cs-CZ" dirty="0" smtClean="0">
                <a:latin typeface="Calibri" pitchFamily="34" charset="0"/>
              </a:rPr>
              <a:t>				</a:t>
            </a:r>
            <a:r>
              <a:rPr lang="cs-CZ" dirty="0" err="1" smtClean="0">
                <a:latin typeface="Calibri" pitchFamily="34" charset="0"/>
              </a:rPr>
              <a:t>Dibenzofuran</a:t>
            </a:r>
            <a:endParaRPr lang="cs-CZ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endParaRPr lang="cs-CZ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endParaRPr lang="cs-CZ" dirty="0" smtClean="0">
              <a:latin typeface="Calibri" pitchFamily="34" charset="0"/>
            </a:endParaRPr>
          </a:p>
          <a:p>
            <a:pPr>
              <a:buNone/>
            </a:pPr>
            <a:endParaRPr lang="cs-CZ" dirty="0" smtClean="0">
              <a:latin typeface="Calibri" pitchFamily="34" charset="0"/>
            </a:endParaRPr>
          </a:p>
          <a:p>
            <a:pPr>
              <a:buNone/>
            </a:pPr>
            <a:r>
              <a:rPr lang="cs-CZ" dirty="0" smtClean="0">
                <a:latin typeface="Calibri" pitchFamily="34" charset="0"/>
              </a:rPr>
              <a:t>					Fenol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Kyslík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429000"/>
            <a:ext cx="120967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3573016"/>
            <a:ext cx="1584176" cy="851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5257567"/>
            <a:ext cx="74295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39552" y="1484784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cs-CZ" dirty="0" smtClean="0">
                <a:latin typeface="Calibri" pitchFamily="34" charset="0"/>
              </a:rPr>
              <a:t>Benzen     	Toluen     	Naftalen    	   </a:t>
            </a:r>
            <a:r>
              <a:rPr lang="cs-CZ" dirty="0" err="1" smtClean="0">
                <a:latin typeface="Calibri" pitchFamily="34" charset="0"/>
              </a:rPr>
              <a:t>Fenanthren</a:t>
            </a:r>
            <a:endParaRPr lang="cs-CZ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endParaRPr lang="cs-CZ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endParaRPr lang="cs-CZ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endParaRPr lang="cs-CZ" dirty="0" smtClean="0">
              <a:latin typeface="Calibri" pitchFamily="34" charset="0"/>
            </a:endParaRPr>
          </a:p>
          <a:p>
            <a:pPr>
              <a:buNone/>
            </a:pPr>
            <a:r>
              <a:rPr lang="cs-CZ" dirty="0" err="1" smtClean="0">
                <a:latin typeface="Calibri" pitchFamily="34" charset="0"/>
              </a:rPr>
              <a:t>Antracen</a:t>
            </a:r>
            <a:r>
              <a:rPr lang="cs-CZ" dirty="0" smtClean="0">
                <a:latin typeface="Calibri" pitchFamily="34" charset="0"/>
              </a:rPr>
              <a:t>	  	 </a:t>
            </a:r>
            <a:r>
              <a:rPr lang="cs-CZ" dirty="0" err="1" smtClean="0">
                <a:latin typeface="Calibri" pitchFamily="34" charset="0"/>
              </a:rPr>
              <a:t>Fluoren</a:t>
            </a:r>
            <a:r>
              <a:rPr lang="cs-CZ" dirty="0" smtClean="0">
                <a:latin typeface="Calibri" pitchFamily="34" charset="0"/>
              </a:rPr>
              <a:t>    		   </a:t>
            </a:r>
            <a:r>
              <a:rPr lang="cs-CZ" dirty="0" err="1" smtClean="0">
                <a:latin typeface="Calibri" pitchFamily="34" charset="0"/>
              </a:rPr>
              <a:t>Acenaftylen</a:t>
            </a:r>
            <a:endParaRPr lang="cs-CZ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endParaRPr lang="cs-CZ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endParaRPr lang="cs-CZ" dirty="0" smtClean="0">
              <a:latin typeface="Calibri" pitchFamily="34" charset="0"/>
            </a:endParaRPr>
          </a:p>
          <a:p>
            <a:pPr>
              <a:buNone/>
            </a:pPr>
            <a:endParaRPr lang="cs-CZ" dirty="0" smtClean="0">
              <a:latin typeface="Calibri" pitchFamily="34" charset="0"/>
            </a:endParaRPr>
          </a:p>
          <a:p>
            <a:pPr>
              <a:buNone/>
            </a:pPr>
            <a:r>
              <a:rPr lang="cs-CZ" dirty="0" smtClean="0">
                <a:latin typeface="Calibri" pitchFamily="34" charset="0"/>
              </a:rPr>
              <a:t>					  </a:t>
            </a:r>
            <a:r>
              <a:rPr lang="cs-CZ" dirty="0" err="1" smtClean="0">
                <a:latin typeface="Calibri" pitchFamily="34" charset="0"/>
              </a:rPr>
              <a:t>Chrysen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latin typeface="Calibri" pitchFamily="34" charset="0"/>
              </a:rPr>
              <a:t>Uhlík</a:t>
            </a:r>
            <a:endParaRPr lang="cs-CZ" dirty="0">
              <a:latin typeface="Calibri" pitchFamily="34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3861048"/>
            <a:ext cx="1314279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2060848"/>
            <a:ext cx="12858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9" y="3861048"/>
            <a:ext cx="1440160" cy="610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5661248"/>
            <a:ext cx="1656184" cy="883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3861048"/>
            <a:ext cx="1656184" cy="761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288" y="2241576"/>
            <a:ext cx="552361" cy="638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033" y="1981092"/>
            <a:ext cx="662807" cy="95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155" y="2222361"/>
            <a:ext cx="1067941" cy="677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817240" y="1556793"/>
            <a:ext cx="3106688" cy="1944215"/>
          </a:xfrm>
        </p:spPr>
        <p:txBody>
          <a:bodyPr>
            <a:noAutofit/>
          </a:bodyPr>
          <a:lstStyle/>
          <a:p>
            <a:pPr>
              <a:buNone/>
            </a:pPr>
            <a:endParaRPr lang="cs-CZ" sz="3200" dirty="0" smtClean="0">
              <a:latin typeface="Calibri" pitchFamily="34" charset="0"/>
            </a:endParaRPr>
          </a:p>
          <a:p>
            <a:pPr>
              <a:buNone/>
            </a:pPr>
            <a:r>
              <a:rPr lang="cs-CZ" sz="3200" dirty="0" smtClean="0">
                <a:latin typeface="Calibri" pitchFamily="34" charset="0"/>
              </a:rPr>
              <a:t>		    </a:t>
            </a:r>
            <a:r>
              <a:rPr lang="cs-CZ" sz="3200" b="1" dirty="0" smtClean="0">
                <a:latin typeface="Calibri" pitchFamily="34" charset="0"/>
              </a:rPr>
              <a:t>N</a:t>
            </a:r>
            <a:r>
              <a:rPr lang="cs-CZ" sz="3200" b="1" baseline="-25000" dirty="0" smtClean="0">
                <a:latin typeface="Calibri" pitchFamily="34" charset="0"/>
              </a:rPr>
              <a:t>2	</a:t>
            </a:r>
            <a:r>
              <a:rPr lang="cs-CZ" sz="3200" dirty="0" smtClean="0">
                <a:latin typeface="Calibri" pitchFamily="34" charset="0"/>
              </a:rPr>
              <a:t>				</a:t>
            </a:r>
            <a:endParaRPr lang="cs-CZ" sz="3200" u="sng" baseline="-25000" dirty="0">
              <a:latin typeface="Calibri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 smtClean="0">
                <a:latin typeface="Calibri" pitchFamily="34" charset="0"/>
              </a:rPr>
              <a:t>Kvantifikace exfoliačních produktů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364088" y="2062589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latin typeface="Calibri" pitchFamily="34" charset="0"/>
              </a:rPr>
              <a:t>       </a:t>
            </a:r>
            <a:r>
              <a:rPr lang="cs-CZ" sz="3200" b="1" dirty="0" smtClean="0">
                <a:latin typeface="Calibri" pitchFamily="34" charset="0"/>
              </a:rPr>
              <a:t>H</a:t>
            </a:r>
            <a:r>
              <a:rPr lang="cs-CZ" sz="3200" b="1" baseline="-25000" dirty="0" smtClean="0">
                <a:latin typeface="Calibri" pitchFamily="34" charset="0"/>
              </a:rPr>
              <a:t>2</a:t>
            </a:r>
            <a:endParaRPr lang="cs-CZ" sz="3200" b="1" dirty="0">
              <a:latin typeface="Calibri" pitchFamily="34" charset="0"/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1043608" y="2703201"/>
          <a:ext cx="252028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0140"/>
                <a:gridCol w="1260140"/>
              </a:tblGrid>
              <a:tr h="365759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Látka</a:t>
                      </a:r>
                      <a:endParaRPr lang="cs-CZ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ppm</a:t>
                      </a:r>
                      <a:endParaRPr lang="cs-CZ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5759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Benzen</a:t>
                      </a:r>
                      <a:endParaRPr lang="cs-CZ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20</a:t>
                      </a:r>
                      <a:endParaRPr lang="cs-CZ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5759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Toluen</a:t>
                      </a:r>
                      <a:endParaRPr lang="cs-CZ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10</a:t>
                      </a:r>
                      <a:endParaRPr lang="cs-CZ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Naftalen</a:t>
                      </a:r>
                      <a:endParaRPr lang="cs-CZ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1</a:t>
                      </a:r>
                      <a:endParaRPr lang="cs-CZ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5076056" y="2708920"/>
          <a:ext cx="252028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0140"/>
                <a:gridCol w="1260140"/>
              </a:tblGrid>
              <a:tr h="365759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Látka</a:t>
                      </a:r>
                      <a:endParaRPr lang="cs-CZ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ppm</a:t>
                      </a:r>
                      <a:endParaRPr lang="cs-CZ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5759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Benzen</a:t>
                      </a:r>
                      <a:endParaRPr lang="cs-CZ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285</a:t>
                      </a:r>
                      <a:endParaRPr lang="cs-CZ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5759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Toluen</a:t>
                      </a:r>
                      <a:endParaRPr lang="cs-CZ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11</a:t>
                      </a:r>
                      <a:endParaRPr lang="cs-CZ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Naftalen</a:t>
                      </a:r>
                      <a:endParaRPr lang="cs-CZ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20</a:t>
                      </a:r>
                      <a:endParaRPr lang="cs-CZ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TextovéPole 6"/>
          <p:cNvSpPr txBox="1"/>
          <p:nvPr/>
        </p:nvSpPr>
        <p:spPr>
          <a:xfrm>
            <a:off x="683568" y="4941168"/>
            <a:ext cx="4131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 smtClean="0">
                <a:latin typeface="Calibri" pitchFamily="34" charset="0"/>
              </a:rPr>
              <a:t> ostatní látky pod mezí detekce (0,1 </a:t>
            </a:r>
            <a:r>
              <a:rPr lang="cs-CZ" dirty="0" err="1" smtClean="0">
                <a:latin typeface="Calibri" pitchFamily="34" charset="0"/>
              </a:rPr>
              <a:t>ppm</a:t>
            </a:r>
            <a:r>
              <a:rPr lang="cs-CZ" dirty="0" smtClean="0">
                <a:latin typeface="Calibri" pitchFamily="34" charset="0"/>
              </a:rPr>
              <a:t>)</a:t>
            </a:r>
            <a:endParaRPr lang="cs-CZ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cs-CZ" dirty="0" smtClean="0">
                <a:latin typeface="Calibri" pitchFamily="34" charset="0"/>
              </a:rPr>
              <a:t>Výměna H za D </a:t>
            </a:r>
            <a:r>
              <a:rPr lang="cs-CZ" dirty="0" err="1" smtClean="0">
                <a:latin typeface="Calibri" pitchFamily="34" charset="0"/>
              </a:rPr>
              <a:t>ultrasonikací</a:t>
            </a:r>
            <a:r>
              <a:rPr lang="cs-CZ" dirty="0" smtClean="0">
                <a:latin typeface="Calibri" pitchFamily="34" charset="0"/>
              </a:rPr>
              <a:t> v D</a:t>
            </a:r>
            <a:r>
              <a:rPr lang="cs-CZ" baseline="-25000" dirty="0" smtClean="0">
                <a:latin typeface="Calibri" pitchFamily="34" charset="0"/>
              </a:rPr>
              <a:t>2</a:t>
            </a:r>
            <a:r>
              <a:rPr lang="cs-CZ" dirty="0" smtClean="0">
                <a:latin typeface="Calibri" pitchFamily="34" charset="0"/>
              </a:rPr>
              <a:t>O</a:t>
            </a:r>
          </a:p>
          <a:p>
            <a:pPr>
              <a:buFont typeface="Arial" pitchFamily="34" charset="0"/>
              <a:buChar char="•"/>
            </a:pPr>
            <a:endParaRPr lang="cs-CZ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dirty="0" smtClean="0">
                <a:latin typeface="Calibri" pitchFamily="34" charset="0"/>
              </a:rPr>
              <a:t>Pouze u kyselých H v –COOH</a:t>
            </a:r>
          </a:p>
          <a:p>
            <a:pPr>
              <a:buFont typeface="Arial" pitchFamily="34" charset="0"/>
              <a:buChar char="•"/>
            </a:pPr>
            <a:endParaRPr lang="cs-CZ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dirty="0" smtClean="0">
                <a:latin typeface="Calibri" pitchFamily="34" charset="0"/>
              </a:rPr>
              <a:t>-COOH umístěné převážně na hranách GO krystalu</a:t>
            </a:r>
          </a:p>
          <a:p>
            <a:pPr>
              <a:buFont typeface="Arial" pitchFamily="34" charset="0"/>
              <a:buChar char="•"/>
            </a:pPr>
            <a:endParaRPr lang="cs-CZ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dirty="0" smtClean="0">
                <a:latin typeface="Calibri" pitchFamily="34" charset="0"/>
              </a:rPr>
              <a:t>Poměr D/H určen pomocí</a:t>
            </a:r>
          </a:p>
          <a:p>
            <a:pPr>
              <a:buNone/>
            </a:pPr>
            <a:r>
              <a:rPr lang="cs-CZ" dirty="0" smtClean="0">
                <a:latin typeface="Calibri" pitchFamily="34" charset="0"/>
              </a:rPr>
              <a:t>	RBS a ERDA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latin typeface="Calibri" pitchFamily="34" charset="0"/>
              </a:rPr>
              <a:t>Značení deuteriem</a:t>
            </a:r>
            <a:endParaRPr lang="cs-CZ" dirty="0">
              <a:latin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4088" y="4437112"/>
            <a:ext cx="3652375" cy="2133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cs-CZ" dirty="0" smtClean="0">
                <a:latin typeface="Calibri" pitchFamily="34" charset="0"/>
              </a:rPr>
              <a:t>D detekováno v exfoliačních produktech</a:t>
            </a:r>
          </a:p>
          <a:p>
            <a:pPr>
              <a:buNone/>
            </a:pPr>
            <a:r>
              <a:rPr lang="cs-CZ" dirty="0" smtClean="0">
                <a:latin typeface="Calibri" pitchFamily="34" charset="0"/>
              </a:rPr>
              <a:t>	&gt; hydrogenační mechanizmus termické exfoliace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latin typeface="Calibri" pitchFamily="34" charset="0"/>
              </a:rPr>
              <a:t>Mechanizmus-Dekarboxylace</a:t>
            </a:r>
            <a:endParaRPr lang="cs-CZ" dirty="0">
              <a:latin typeface="Calibri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3151237"/>
            <a:ext cx="63246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cs-CZ" dirty="0" smtClean="0">
                <a:latin typeface="Calibri" pitchFamily="34" charset="0"/>
              </a:rPr>
              <a:t>Detekovány </a:t>
            </a:r>
            <a:r>
              <a:rPr lang="cs-CZ" dirty="0" err="1" smtClean="0">
                <a:latin typeface="Calibri" pitchFamily="34" charset="0"/>
              </a:rPr>
              <a:t>deuterované</a:t>
            </a:r>
            <a:r>
              <a:rPr lang="cs-CZ" dirty="0" smtClean="0">
                <a:latin typeface="Calibri" pitchFamily="34" charset="0"/>
              </a:rPr>
              <a:t> aromáty</a:t>
            </a:r>
          </a:p>
          <a:p>
            <a:pPr>
              <a:buFont typeface="Arial" pitchFamily="34" charset="0"/>
              <a:buChar char="•"/>
            </a:pPr>
            <a:endParaRPr lang="cs-CZ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endParaRPr lang="cs-CZ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endParaRPr lang="cs-CZ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dirty="0" smtClean="0">
                <a:latin typeface="Calibri" pitchFamily="34" charset="0"/>
              </a:rPr>
              <a:t>Odtrhávání </a:t>
            </a:r>
            <a:r>
              <a:rPr lang="cs-CZ" dirty="0" err="1" smtClean="0">
                <a:latin typeface="Calibri" pitchFamily="34" charset="0"/>
              </a:rPr>
              <a:t>grafenového</a:t>
            </a:r>
            <a:r>
              <a:rPr lang="cs-CZ" dirty="0" smtClean="0">
                <a:latin typeface="Calibri" pitchFamily="34" charset="0"/>
              </a:rPr>
              <a:t> krystalu začíná od kraje (původní umístění –COOH)</a:t>
            </a:r>
          </a:p>
          <a:p>
            <a:pPr>
              <a:buNone/>
            </a:pPr>
            <a:r>
              <a:rPr lang="cs-CZ" dirty="0" smtClean="0">
                <a:latin typeface="Calibri" pitchFamily="34" charset="0"/>
              </a:rPr>
              <a:t>	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latin typeface="Calibri" pitchFamily="34" charset="0"/>
              </a:rPr>
              <a:t>Mechanizmus-Vznik aromátů</a:t>
            </a:r>
            <a:endParaRPr lang="cs-CZ" dirty="0">
              <a:latin typeface="Calibri" pitchFamily="34" charset="0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348880"/>
            <a:ext cx="6762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06216" y="2132856"/>
            <a:ext cx="6096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74901" y="2276872"/>
            <a:ext cx="9810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1988840"/>
            <a:ext cx="12858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00" y="2276872"/>
            <a:ext cx="1440160" cy="610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4008" y="3933057"/>
            <a:ext cx="4418744" cy="2777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cs-CZ" dirty="0" smtClean="0"/>
              <a:t>Vedle CO,CO</a:t>
            </a:r>
            <a:r>
              <a:rPr lang="cs-CZ" baseline="-25000" dirty="0" smtClean="0"/>
              <a:t>2</a:t>
            </a:r>
            <a:r>
              <a:rPr lang="cs-CZ" dirty="0" smtClean="0"/>
              <a:t> a H</a:t>
            </a:r>
            <a:r>
              <a:rPr lang="cs-CZ" baseline="-25000" dirty="0" smtClean="0"/>
              <a:t>2</a:t>
            </a:r>
            <a:r>
              <a:rPr lang="cs-CZ" dirty="0" smtClean="0"/>
              <a:t>O vznikají ještě aromatické deriváty (radikálový mechanizmus)</a:t>
            </a:r>
          </a:p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Redukci/exfoliaci doprovází hydrogenace</a:t>
            </a:r>
          </a:p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Rozpadem </a:t>
            </a:r>
            <a:r>
              <a:rPr lang="cs-CZ" dirty="0" err="1" smtClean="0"/>
              <a:t>grafenu</a:t>
            </a:r>
            <a:r>
              <a:rPr lang="cs-CZ" dirty="0" smtClean="0"/>
              <a:t> vzniká převážně benzen a naftalen</a:t>
            </a:r>
          </a:p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1 kg </a:t>
            </a:r>
            <a:r>
              <a:rPr lang="cs-CZ" dirty="0" err="1" smtClean="0"/>
              <a:t>grafenu</a:t>
            </a:r>
            <a:r>
              <a:rPr lang="cs-CZ" dirty="0" smtClean="0"/>
              <a:t> &gt; 0,3 g VOC (3 g v H</a:t>
            </a:r>
            <a:r>
              <a:rPr lang="cs-CZ" baseline="-25000" dirty="0" smtClean="0"/>
              <a:t>2</a:t>
            </a:r>
            <a:r>
              <a:rPr lang="cs-CZ" dirty="0" smtClean="0"/>
              <a:t>)</a:t>
            </a:r>
          </a:p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pPr>
              <a:buFont typeface="Arial" pitchFamily="34" charset="0"/>
              <a:buChar char="•"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Závěr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745232" y="2489440"/>
            <a:ext cx="3178696" cy="28837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800" i="1" dirty="0" smtClean="0">
                <a:latin typeface="Calibri" pitchFamily="34" charset="0"/>
              </a:rPr>
              <a:t>Ondřej </a:t>
            </a:r>
            <a:r>
              <a:rPr lang="cs-CZ" sz="2800" i="1" dirty="0" err="1" smtClean="0">
                <a:latin typeface="Calibri" pitchFamily="34" charset="0"/>
              </a:rPr>
              <a:t>Jankovský</a:t>
            </a:r>
            <a:endParaRPr lang="cs-CZ" sz="2800" i="1" dirty="0" smtClean="0">
              <a:latin typeface="Calibri" pitchFamily="34" charset="0"/>
            </a:endParaRPr>
          </a:p>
          <a:p>
            <a:pPr>
              <a:buNone/>
            </a:pPr>
            <a:r>
              <a:rPr lang="cs-CZ" sz="2800" i="1" dirty="0" smtClean="0">
                <a:latin typeface="Calibri" pitchFamily="34" charset="0"/>
              </a:rPr>
              <a:t>Vlastimil Mazánek</a:t>
            </a:r>
          </a:p>
          <a:p>
            <a:pPr>
              <a:buNone/>
            </a:pPr>
            <a:r>
              <a:rPr lang="cs-CZ" sz="2800" i="1" dirty="0" smtClean="0">
                <a:latin typeface="Calibri" pitchFamily="34" charset="0"/>
              </a:rPr>
              <a:t>Alena </a:t>
            </a:r>
            <a:r>
              <a:rPr lang="cs-CZ" sz="2800" i="1" dirty="0" err="1" smtClean="0">
                <a:latin typeface="Calibri" pitchFamily="34" charset="0"/>
              </a:rPr>
              <a:t>Libánská</a:t>
            </a:r>
            <a:endParaRPr lang="cs-CZ" sz="2800" i="1" dirty="0" smtClean="0">
              <a:latin typeface="Calibri" pitchFamily="34" charset="0"/>
            </a:endParaRPr>
          </a:p>
          <a:p>
            <a:pPr>
              <a:buNone/>
            </a:pPr>
            <a:r>
              <a:rPr lang="cs-CZ" sz="2800" i="1" dirty="0" smtClean="0">
                <a:latin typeface="Calibri" pitchFamily="34" charset="0"/>
              </a:rPr>
              <a:t>Michal Nováček			 		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latin typeface="Calibri" pitchFamily="34" charset="0"/>
              </a:rPr>
              <a:t>Poděkování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220072" y="2488247"/>
            <a:ext cx="345638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cs-CZ" sz="2800" i="1" dirty="0" smtClean="0">
                <a:latin typeface="Calibri" pitchFamily="34" charset="0"/>
              </a:rPr>
              <a:t>David </a:t>
            </a:r>
            <a:r>
              <a:rPr lang="cs-CZ" sz="2800" i="1" dirty="0" err="1" smtClean="0">
                <a:latin typeface="Calibri" pitchFamily="34" charset="0"/>
              </a:rPr>
              <a:t>Sedmidubský</a:t>
            </a:r>
            <a:endParaRPr lang="cs-CZ" sz="2800" i="1" dirty="0" smtClean="0">
              <a:latin typeface="Calibri" pitchFamily="34" charset="0"/>
            </a:endParaRPr>
          </a:p>
          <a:p>
            <a:pPr>
              <a:buNone/>
            </a:pPr>
            <a:r>
              <a:rPr lang="cs-CZ" sz="2800" i="1" dirty="0" smtClean="0">
                <a:latin typeface="Calibri" pitchFamily="34" charset="0"/>
              </a:rPr>
              <a:t>Jan </a:t>
            </a:r>
            <a:r>
              <a:rPr lang="cs-CZ" sz="2800" i="1" dirty="0" err="1" smtClean="0">
                <a:latin typeface="Calibri" pitchFamily="34" charset="0"/>
              </a:rPr>
              <a:t>Luxa</a:t>
            </a:r>
            <a:r>
              <a:rPr lang="cs-CZ" sz="2800" i="1" dirty="0" smtClean="0">
                <a:latin typeface="Calibri" pitchFamily="34" charset="0"/>
              </a:rPr>
              <a:t>	</a:t>
            </a:r>
          </a:p>
          <a:p>
            <a:pPr>
              <a:buNone/>
            </a:pPr>
            <a:r>
              <a:rPr lang="cs-CZ" sz="2800" i="1" dirty="0" smtClean="0">
                <a:latin typeface="Calibri" pitchFamily="34" charset="0"/>
              </a:rPr>
              <a:t>Zdeněk </a:t>
            </a:r>
            <a:r>
              <a:rPr lang="cs-CZ" sz="2800" i="1" dirty="0" err="1" smtClean="0">
                <a:latin typeface="Calibri" pitchFamily="34" charset="0"/>
              </a:rPr>
              <a:t>Sofer</a:t>
            </a:r>
            <a:endParaRPr lang="cs-CZ" sz="2800" i="1" dirty="0" smtClean="0">
              <a:latin typeface="Calibri" pitchFamily="34" charset="0"/>
            </a:endParaRPr>
          </a:p>
          <a:p>
            <a:pPr>
              <a:buNone/>
            </a:pPr>
            <a:r>
              <a:rPr lang="cs-CZ" sz="2800" i="1" dirty="0" smtClean="0">
                <a:latin typeface="Calibri" pitchFamily="34" charset="0"/>
              </a:rPr>
              <a:t>Anna Macková</a:t>
            </a:r>
            <a:endParaRPr lang="cs-CZ" sz="2800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>
                <a:latin typeface="Calibri" pitchFamily="34" charset="0"/>
              </a:rPr>
              <a:t>Grafen</a:t>
            </a:r>
            <a:endParaRPr lang="cs-CZ" dirty="0">
              <a:latin typeface="Calibri" pitchFamily="34" charset="0"/>
            </a:endParaRPr>
          </a:p>
        </p:txBody>
      </p:sp>
      <p:pic>
        <p:nvPicPr>
          <p:cNvPr id="5" name="Picture 3" descr="C:\Users\Dan\Desktop\Doktorské studium\Projekty\Diazoniovaný grafen\publikace\obrázek\zdrojak 2\graphene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004048" y="-99392"/>
            <a:ext cx="5848288" cy="308949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ovéPole 5"/>
          <p:cNvSpPr txBox="1"/>
          <p:nvPr/>
        </p:nvSpPr>
        <p:spPr>
          <a:xfrm>
            <a:off x="611560" y="1628800"/>
            <a:ext cx="83529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 smtClean="0">
                <a:latin typeface="Calibri" pitchFamily="34" charset="0"/>
              </a:rPr>
              <a:t> </a:t>
            </a:r>
            <a:r>
              <a:rPr lang="cs-CZ" dirty="0" err="1" smtClean="0">
                <a:latin typeface="Calibri" pitchFamily="34" charset="0"/>
              </a:rPr>
              <a:t>Monoatomární</a:t>
            </a:r>
            <a:r>
              <a:rPr lang="cs-CZ" dirty="0" smtClean="0">
                <a:latin typeface="Calibri" pitchFamily="34" charset="0"/>
              </a:rPr>
              <a:t> vrstva sp</a:t>
            </a:r>
            <a:r>
              <a:rPr lang="cs-CZ" baseline="30000" dirty="0" smtClean="0">
                <a:latin typeface="Calibri" pitchFamily="34" charset="0"/>
              </a:rPr>
              <a:t>2 </a:t>
            </a:r>
            <a:r>
              <a:rPr lang="cs-CZ" dirty="0" smtClean="0">
                <a:latin typeface="Calibri" pitchFamily="34" charset="0"/>
              </a:rPr>
              <a:t>vázaných atomů C</a:t>
            </a:r>
          </a:p>
          <a:p>
            <a:pPr>
              <a:buFont typeface="Arial" pitchFamily="34" charset="0"/>
              <a:buChar char="•"/>
            </a:pPr>
            <a:endParaRPr lang="cs-CZ" dirty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dirty="0" smtClean="0">
                <a:latin typeface="Calibri" pitchFamily="34" charset="0"/>
              </a:rPr>
              <a:t> 2D struktura</a:t>
            </a:r>
          </a:p>
          <a:p>
            <a:pPr>
              <a:buFont typeface="Arial" pitchFamily="34" charset="0"/>
              <a:buChar char="•"/>
            </a:pPr>
            <a:endParaRPr lang="cs-CZ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dirty="0">
                <a:latin typeface="Calibri" pitchFamily="34" charset="0"/>
              </a:rPr>
              <a:t> </a:t>
            </a:r>
            <a:r>
              <a:rPr lang="cs-CZ" dirty="0" smtClean="0">
                <a:latin typeface="Calibri" pitchFamily="34" charset="0"/>
              </a:rPr>
              <a:t>Výjimečné vlastnosti</a:t>
            </a:r>
            <a:endParaRPr lang="cs-CZ" dirty="0">
              <a:latin typeface="Calibri" pitchFamily="34" charset="0"/>
            </a:endParaRPr>
          </a:p>
        </p:txBody>
      </p:sp>
      <p:pic>
        <p:nvPicPr>
          <p:cNvPr id="1026" name="Picture 2" descr="C:\Users\Dan\Desktop\Doktorské studium\Konference\Aprochem 2016\flexibl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624" y="3140968"/>
            <a:ext cx="2160240" cy="1445296"/>
          </a:xfrm>
          <a:prstGeom prst="rect">
            <a:avLst/>
          </a:prstGeom>
          <a:noFill/>
        </p:spPr>
      </p:pic>
      <p:pic>
        <p:nvPicPr>
          <p:cNvPr id="1027" name="Picture 3" descr="C:\Users\Dan\Desktop\Doktorské studium\Konference\Aprochem 2016\Obrázky\transparen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3140968"/>
            <a:ext cx="1368152" cy="1368152"/>
          </a:xfrm>
          <a:prstGeom prst="rect">
            <a:avLst/>
          </a:prstGeom>
          <a:noFill/>
        </p:spPr>
      </p:pic>
      <p:pic>
        <p:nvPicPr>
          <p:cNvPr id="1028" name="Picture 4" descr="C:\Users\Dan\Desktop\Doktorské studium\Konference\Aprochem 2016\Obrázky\stron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3140968"/>
            <a:ext cx="2016224" cy="1414366"/>
          </a:xfrm>
          <a:prstGeom prst="rect">
            <a:avLst/>
          </a:prstGeom>
          <a:noFill/>
        </p:spPr>
      </p:pic>
      <p:pic>
        <p:nvPicPr>
          <p:cNvPr id="1029" name="Picture 5" descr="C:\Users\Dan\Desktop\Doktorské studium\Konference\Aprochem 2016\Obrázky\conductivity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240" y="5085184"/>
            <a:ext cx="1152128" cy="1316717"/>
          </a:xfrm>
          <a:prstGeom prst="rect">
            <a:avLst/>
          </a:prstGeom>
          <a:noFill/>
        </p:spPr>
      </p:pic>
      <p:pic>
        <p:nvPicPr>
          <p:cNvPr id="1030" name="Picture 6" descr="C:\Users\Dan\Desktop\Doktorské studium\Konference\Aprochem 2016\Obrázky\hea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01903" y="5002888"/>
            <a:ext cx="1224136" cy="13990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latin typeface="Calibri" pitchFamily="34" charset="0"/>
              </a:rPr>
              <a:t>Aplikační potenciál</a:t>
            </a:r>
            <a:endParaRPr lang="cs-CZ" dirty="0">
              <a:latin typeface="Calibri" pitchFamily="34" charset="0"/>
            </a:endParaRPr>
          </a:p>
        </p:txBody>
      </p:sp>
      <p:pic>
        <p:nvPicPr>
          <p:cNvPr id="1026" name="Picture 2" descr="C:\Users\Dan\Desktop\Doktorské studium\Konference\Aprochem 2016\Obrázky\graphenetransisto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44824"/>
            <a:ext cx="3312368" cy="1437626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1403648" y="1412776"/>
            <a:ext cx="1203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dirty="0" smtClean="0">
                <a:latin typeface="Calibri" pitchFamily="34" charset="0"/>
              </a:rPr>
              <a:t>Tranzistory</a:t>
            </a:r>
            <a:endParaRPr lang="cs-CZ" dirty="0">
              <a:latin typeface="Calibri" pitchFamily="34" charset="0"/>
            </a:endParaRPr>
          </a:p>
        </p:txBody>
      </p:sp>
      <p:pic>
        <p:nvPicPr>
          <p:cNvPr id="1027" name="Picture 3" descr="C:\Users\Dan\Desktop\Doktorské studium\Konference\Aprochem 2016\Obrázky\Geld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844824"/>
            <a:ext cx="1830909" cy="1512168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4283968" y="1412776"/>
            <a:ext cx="2734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dirty="0" smtClean="0">
                <a:latin typeface="Calibri" pitchFamily="34" charset="0"/>
              </a:rPr>
              <a:t>      Transparentní elektrody</a:t>
            </a:r>
            <a:endParaRPr lang="cs-CZ" dirty="0">
              <a:latin typeface="Calibri" pitchFamily="34" charset="0"/>
            </a:endParaRPr>
          </a:p>
        </p:txBody>
      </p:sp>
      <p:pic>
        <p:nvPicPr>
          <p:cNvPr id="1028" name="Picture 4" descr="C:\Users\Dan\Desktop\Doktorské studium\Konference\Aprochem 2016\Obrázky\solar cel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4345176"/>
            <a:ext cx="2232248" cy="1532096"/>
          </a:xfrm>
          <a:prstGeom prst="rect">
            <a:avLst/>
          </a:prstGeom>
          <a:noFill/>
        </p:spPr>
      </p:pic>
      <p:sp>
        <p:nvSpPr>
          <p:cNvPr id="9" name="TextovéPole 8"/>
          <p:cNvSpPr txBox="1"/>
          <p:nvPr/>
        </p:nvSpPr>
        <p:spPr>
          <a:xfrm>
            <a:off x="1323459" y="3779748"/>
            <a:ext cx="1475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dirty="0" smtClean="0">
                <a:latin typeface="Calibri" pitchFamily="34" charset="0"/>
              </a:rPr>
              <a:t>Solární články</a:t>
            </a:r>
            <a:endParaRPr lang="cs-CZ" dirty="0">
              <a:latin typeface="Calibri" pitchFamily="34" charset="0"/>
            </a:endParaRPr>
          </a:p>
        </p:txBody>
      </p:sp>
      <p:pic>
        <p:nvPicPr>
          <p:cNvPr id="1029" name="Picture 5" descr="C:\Users\Dan\Desktop\Doktorské studium\Konference\Aprochem 2016\Obrázky\obrýzek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87332" y="4149080"/>
            <a:ext cx="1943100" cy="1943100"/>
          </a:xfrm>
          <a:prstGeom prst="rect">
            <a:avLst/>
          </a:prstGeom>
          <a:noFill/>
        </p:spPr>
      </p:pic>
      <p:sp>
        <p:nvSpPr>
          <p:cNvPr id="11" name="TextovéPole 10"/>
          <p:cNvSpPr txBox="1"/>
          <p:nvPr/>
        </p:nvSpPr>
        <p:spPr>
          <a:xfrm>
            <a:off x="4658411" y="3779748"/>
            <a:ext cx="2577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dirty="0" smtClean="0">
                <a:latin typeface="Calibri" pitchFamily="34" charset="0"/>
              </a:rPr>
              <a:t>Baterie a </a:t>
            </a:r>
            <a:r>
              <a:rPr lang="cs-CZ" dirty="0" err="1" smtClean="0">
                <a:latin typeface="Calibri" pitchFamily="34" charset="0"/>
              </a:rPr>
              <a:t>superkapacitory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6372200" y="6309320"/>
            <a:ext cx="2059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Calibri" pitchFamily="34" charset="0"/>
              </a:rPr>
              <a:t>…. a spoustu dalších</a:t>
            </a:r>
            <a:endParaRPr lang="cs-CZ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987824" y="1340768"/>
            <a:ext cx="3240360" cy="360039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cs-CZ" sz="2800" dirty="0" smtClean="0">
                <a:latin typeface="Calibri" pitchFamily="34" charset="0"/>
              </a:rPr>
              <a:t>Metody </a:t>
            </a:r>
            <a:r>
              <a:rPr lang="cs-CZ" sz="2800" b="1" dirty="0" err="1" smtClean="0">
                <a:latin typeface="Calibri" pitchFamily="34" charset="0"/>
              </a:rPr>
              <a:t>Bottom</a:t>
            </a:r>
            <a:r>
              <a:rPr lang="cs-CZ" sz="2800" b="1" dirty="0" smtClean="0">
                <a:latin typeface="Calibri" pitchFamily="34" charset="0"/>
              </a:rPr>
              <a:t>-</a:t>
            </a:r>
            <a:r>
              <a:rPr lang="cs-CZ" sz="2800" b="1" dirty="0" err="1" smtClean="0">
                <a:latin typeface="Calibri" pitchFamily="34" charset="0"/>
              </a:rPr>
              <a:t>up</a:t>
            </a:r>
            <a:r>
              <a:rPr lang="cs-CZ" sz="2800" b="1" dirty="0" smtClean="0">
                <a:latin typeface="Calibri" pitchFamily="34" charset="0"/>
              </a:rPr>
              <a:t> </a:t>
            </a:r>
            <a:endParaRPr lang="cs-CZ" sz="2800" dirty="0">
              <a:latin typeface="Calibri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latin typeface="Calibri" pitchFamily="34" charset="0"/>
              </a:rPr>
              <a:t>Příprava </a:t>
            </a:r>
            <a:r>
              <a:rPr lang="cs-CZ" dirty="0" err="1" smtClean="0">
                <a:latin typeface="Calibri" pitchFamily="34" charset="0"/>
              </a:rPr>
              <a:t>grafenu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4067944" y="4361509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latin typeface="Calibri" pitchFamily="34" charset="0"/>
              </a:rPr>
              <a:t>CVD	</a:t>
            </a:r>
            <a:endParaRPr lang="cs-CZ" b="1" dirty="0">
              <a:latin typeface="Calibri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1520" y="4797152"/>
            <a:ext cx="2736304" cy="1050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Šipka doprava 18"/>
          <p:cNvSpPr/>
          <p:nvPr/>
        </p:nvSpPr>
        <p:spPr>
          <a:xfrm>
            <a:off x="4427984" y="5445224"/>
            <a:ext cx="504056" cy="21602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8496" y="5157192"/>
            <a:ext cx="317394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ovéPole 20"/>
          <p:cNvSpPr txBox="1"/>
          <p:nvPr/>
        </p:nvSpPr>
        <p:spPr>
          <a:xfrm>
            <a:off x="3491880" y="6093296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latin typeface="Calibri" pitchFamily="34" charset="0"/>
              </a:rPr>
              <a:t>Sublimace Si z </a:t>
            </a:r>
            <a:r>
              <a:rPr lang="cs-CZ" b="1" dirty="0" err="1" smtClean="0">
                <a:latin typeface="Calibri" pitchFamily="34" charset="0"/>
              </a:rPr>
              <a:t>SiC</a:t>
            </a:r>
            <a:endParaRPr lang="cs-CZ" b="1" dirty="0">
              <a:latin typeface="Calibri" pitchFamily="34" charset="0"/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683568" y="1916832"/>
            <a:ext cx="39184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 smtClean="0">
                <a:latin typeface="Calibri" pitchFamily="34" charset="0"/>
              </a:rPr>
              <a:t> Příprava </a:t>
            </a:r>
            <a:r>
              <a:rPr lang="cs-CZ" dirty="0" err="1" smtClean="0">
                <a:latin typeface="Calibri" pitchFamily="34" charset="0"/>
              </a:rPr>
              <a:t>grafenu</a:t>
            </a:r>
            <a:r>
              <a:rPr lang="cs-CZ" dirty="0" smtClean="0">
                <a:latin typeface="Calibri" pitchFamily="34" charset="0"/>
              </a:rPr>
              <a:t> na velké ploše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>
                <a:latin typeface="Calibri" pitchFamily="34" charset="0"/>
              </a:rPr>
              <a:t> Vhodné zejména pro mikroelektroniku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>
                <a:latin typeface="Calibri" pitchFamily="34" charset="0"/>
              </a:rPr>
              <a:t> Nelze připravit ve velkém množství</a:t>
            </a:r>
            <a:endParaRPr lang="cs-CZ" dirty="0"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043" y="2730870"/>
            <a:ext cx="2002453" cy="162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latin typeface="Calibri" pitchFamily="34" charset="0"/>
              </a:rPr>
              <a:t>Příprava </a:t>
            </a:r>
            <a:r>
              <a:rPr lang="cs-CZ" dirty="0" err="1" smtClean="0">
                <a:latin typeface="Calibri" pitchFamily="34" charset="0"/>
              </a:rPr>
              <a:t>grafenu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059832" y="1268760"/>
            <a:ext cx="297517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>
                <a:latin typeface="Calibri" pitchFamily="34" charset="0"/>
              </a:rPr>
              <a:t>Metody </a:t>
            </a:r>
            <a:r>
              <a:rPr lang="cs-CZ" sz="2800" b="1" dirty="0" smtClean="0">
                <a:latin typeface="Calibri" pitchFamily="34" charset="0"/>
              </a:rPr>
              <a:t>Top-</a:t>
            </a:r>
            <a:r>
              <a:rPr lang="cs-CZ" sz="2800" b="1" dirty="0" err="1" smtClean="0">
                <a:latin typeface="Calibri" pitchFamily="34" charset="0"/>
              </a:rPr>
              <a:t>down</a:t>
            </a:r>
            <a:r>
              <a:rPr lang="cs-CZ" sz="2800" b="1" dirty="0" smtClean="0">
                <a:latin typeface="Calibri" pitchFamily="34" charset="0"/>
              </a:rPr>
              <a:t> </a:t>
            </a:r>
            <a:endParaRPr lang="cs-CZ" sz="2800" dirty="0" smtClean="0">
              <a:latin typeface="Calibri" pitchFamily="34" charset="0"/>
            </a:endParaRPr>
          </a:p>
          <a:p>
            <a:endParaRPr lang="cs-CZ" sz="2800" dirty="0">
              <a:latin typeface="Calibri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39552" y="1988840"/>
            <a:ext cx="649120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 smtClean="0">
                <a:latin typeface="Calibri" pitchFamily="34" charset="0"/>
              </a:rPr>
              <a:t> možnost přípravy </a:t>
            </a:r>
            <a:r>
              <a:rPr lang="cs-CZ" dirty="0" err="1" smtClean="0">
                <a:latin typeface="Calibri" pitchFamily="34" charset="0"/>
              </a:rPr>
              <a:t>grafenu</a:t>
            </a:r>
            <a:r>
              <a:rPr lang="cs-CZ" dirty="0" smtClean="0">
                <a:latin typeface="Calibri" pitchFamily="34" charset="0"/>
              </a:rPr>
              <a:t> v průmyslovém měřítku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>
                <a:latin typeface="Calibri" pitchFamily="34" charset="0"/>
              </a:rPr>
              <a:t> malé krystaly, nahodilé uspořádání</a:t>
            </a:r>
          </a:p>
          <a:p>
            <a:pPr>
              <a:buFont typeface="Arial" pitchFamily="34" charset="0"/>
              <a:buChar char="•"/>
            </a:pPr>
            <a:endParaRPr lang="cs-CZ" dirty="0" smtClean="0">
              <a:latin typeface="Calibri" pitchFamily="34" charset="0"/>
            </a:endParaRPr>
          </a:p>
          <a:p>
            <a:endParaRPr lang="cs-CZ" dirty="0" smtClean="0">
              <a:latin typeface="Calibri" pitchFamily="34" charset="0"/>
            </a:endParaRPr>
          </a:p>
          <a:p>
            <a:r>
              <a:rPr lang="cs-CZ" b="1" dirty="0" smtClean="0">
                <a:latin typeface="Calibri" pitchFamily="34" charset="0"/>
              </a:rPr>
              <a:t>Mechanická exfoliace grafitu</a:t>
            </a:r>
          </a:p>
          <a:p>
            <a:r>
              <a:rPr lang="cs-CZ" b="1" dirty="0" smtClean="0">
                <a:latin typeface="Calibri" pitchFamily="34" charset="0"/>
              </a:rPr>
              <a:t>Oxidace grafitu a následná redukce oxidu grafitu za vzniku </a:t>
            </a:r>
            <a:r>
              <a:rPr lang="cs-CZ" b="1" dirty="0" err="1" smtClean="0">
                <a:latin typeface="Calibri" pitchFamily="34" charset="0"/>
              </a:rPr>
              <a:t>grafenu</a:t>
            </a:r>
            <a:endParaRPr lang="cs-CZ" b="1" dirty="0" smtClean="0">
              <a:latin typeface="Calibri" pitchFamily="34" charset="0"/>
            </a:endParaRPr>
          </a:p>
          <a:p>
            <a:endParaRPr lang="cs-CZ" dirty="0">
              <a:latin typeface="Calibri" pitchFamily="34" charset="0"/>
            </a:endParaRPr>
          </a:p>
        </p:txBody>
      </p:sp>
      <p:pic>
        <p:nvPicPr>
          <p:cNvPr id="3074" name="Picture 2" descr="C:\Users\Dan\Desktop\Doktorské studium\Konference\Aprochem 2016\Obrázky\stažený soub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077072"/>
            <a:ext cx="2664296" cy="1357603"/>
          </a:xfrm>
          <a:prstGeom prst="rect">
            <a:avLst/>
          </a:prstGeom>
          <a:noFill/>
        </p:spPr>
      </p:pic>
      <p:pic>
        <p:nvPicPr>
          <p:cNvPr id="3075" name="Picture 3" descr="C:\Users\Dan\Desktop\Doktorské studium\Konference\Aprochem 2016\Obrázky\pe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933056"/>
            <a:ext cx="2272384" cy="1512168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1239527" y="5589240"/>
            <a:ext cx="1892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Calibri" pitchFamily="34" charset="0"/>
              </a:rPr>
              <a:t>Chemická redukce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705432" y="5589240"/>
            <a:ext cx="1818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Calibri" pitchFamily="34" charset="0"/>
              </a:rPr>
              <a:t>Termická redukce</a:t>
            </a:r>
            <a:endParaRPr lang="cs-CZ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latin typeface="Calibri" pitchFamily="34" charset="0"/>
              </a:rPr>
              <a:t>Předchozí práce</a:t>
            </a:r>
            <a:endParaRPr lang="cs-CZ" dirty="0"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8537" y="2348880"/>
            <a:ext cx="3453383" cy="2592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539552" y="4941168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latin typeface="Calibri" pitchFamily="34" charset="0"/>
              </a:rPr>
              <a:t>O. </a:t>
            </a:r>
            <a:r>
              <a:rPr lang="cs-CZ" sz="1200" dirty="0" err="1" smtClean="0">
                <a:latin typeface="Calibri" pitchFamily="34" charset="0"/>
              </a:rPr>
              <a:t>Jankovský</a:t>
            </a:r>
            <a:r>
              <a:rPr lang="cs-CZ" sz="1200" dirty="0" smtClean="0">
                <a:latin typeface="Calibri" pitchFamily="34" charset="0"/>
              </a:rPr>
              <a:t>, Š. H. </a:t>
            </a:r>
            <a:r>
              <a:rPr lang="cs-CZ" sz="1200" dirty="0" err="1" smtClean="0">
                <a:latin typeface="Calibri" pitchFamily="34" charset="0"/>
              </a:rPr>
              <a:t>Kučková</a:t>
            </a:r>
            <a:r>
              <a:rPr lang="cs-CZ" sz="1200" dirty="0" smtClean="0">
                <a:latin typeface="Calibri" pitchFamily="34" charset="0"/>
              </a:rPr>
              <a:t>, M. </a:t>
            </a:r>
            <a:r>
              <a:rPr lang="cs-CZ" sz="1200" dirty="0" err="1" smtClean="0">
                <a:latin typeface="Calibri" pitchFamily="34" charset="0"/>
              </a:rPr>
              <a:t>Pumera</a:t>
            </a:r>
            <a:r>
              <a:rPr lang="cs-CZ" sz="1200" dirty="0" smtClean="0">
                <a:latin typeface="Calibri" pitchFamily="34" charset="0"/>
              </a:rPr>
              <a:t>, P. Šimek, </a:t>
            </a:r>
          </a:p>
          <a:p>
            <a:r>
              <a:rPr lang="cs-CZ" sz="1200" dirty="0" smtClean="0">
                <a:latin typeface="Calibri" pitchFamily="34" charset="0"/>
              </a:rPr>
              <a:t>D. </a:t>
            </a:r>
            <a:r>
              <a:rPr lang="cs-CZ" sz="1200" dirty="0" err="1" smtClean="0">
                <a:latin typeface="Calibri" pitchFamily="34" charset="0"/>
              </a:rPr>
              <a:t>Sedmidubský</a:t>
            </a:r>
            <a:r>
              <a:rPr lang="cs-CZ" sz="1200" dirty="0" smtClean="0">
                <a:latin typeface="Calibri" pitchFamily="34" charset="0"/>
              </a:rPr>
              <a:t> </a:t>
            </a:r>
            <a:r>
              <a:rPr lang="cs-CZ" sz="1200" dirty="0" err="1" smtClean="0">
                <a:latin typeface="Calibri" pitchFamily="34" charset="0"/>
              </a:rPr>
              <a:t>and</a:t>
            </a:r>
            <a:r>
              <a:rPr lang="cs-CZ" sz="1200" dirty="0" smtClean="0">
                <a:latin typeface="Calibri" pitchFamily="34" charset="0"/>
              </a:rPr>
              <a:t> Z. </a:t>
            </a:r>
            <a:r>
              <a:rPr lang="cs-CZ" sz="1200" dirty="0" err="1" smtClean="0">
                <a:latin typeface="Calibri" pitchFamily="34" charset="0"/>
              </a:rPr>
              <a:t>Sofer</a:t>
            </a:r>
            <a:r>
              <a:rPr lang="cs-CZ" sz="1200" dirty="0" smtClean="0">
                <a:latin typeface="Calibri" pitchFamily="34" charset="0"/>
              </a:rPr>
              <a:t>, </a:t>
            </a:r>
            <a:r>
              <a:rPr lang="cs-CZ" sz="1200" i="1" dirty="0" smtClean="0">
                <a:latin typeface="Calibri" pitchFamily="34" charset="0"/>
              </a:rPr>
              <a:t>New J. </a:t>
            </a:r>
            <a:r>
              <a:rPr lang="cs-CZ" sz="1200" i="1" dirty="0" err="1" smtClean="0">
                <a:latin typeface="Calibri" pitchFamily="34" charset="0"/>
              </a:rPr>
              <a:t>Chem</a:t>
            </a:r>
            <a:r>
              <a:rPr lang="cs-CZ" sz="1200" i="1" dirty="0" smtClean="0">
                <a:latin typeface="Calibri" pitchFamily="34" charset="0"/>
              </a:rPr>
              <a:t>.</a:t>
            </a:r>
            <a:r>
              <a:rPr lang="cs-CZ" sz="1200" dirty="0" smtClean="0">
                <a:latin typeface="Calibri" pitchFamily="34" charset="0"/>
              </a:rPr>
              <a:t>, 2014, </a:t>
            </a:r>
            <a:r>
              <a:rPr lang="cs-CZ" sz="1200" b="1" dirty="0" smtClean="0">
                <a:latin typeface="Calibri" pitchFamily="34" charset="0"/>
              </a:rPr>
              <a:t>38</a:t>
            </a:r>
            <a:r>
              <a:rPr lang="cs-CZ" sz="1200" dirty="0" smtClean="0">
                <a:latin typeface="Calibri" pitchFamily="34" charset="0"/>
              </a:rPr>
              <a:t>, 5700-5705.</a:t>
            </a:r>
            <a:endParaRPr lang="cs-CZ" sz="1200" dirty="0">
              <a:latin typeface="Calibri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51520" y="1196752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</a:rPr>
              <a:t>Carbon Fragments are Ripped off from Graphite Oxide Sheets during their Thermal Reduction.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004048" y="4941168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latin typeface="Calibri" pitchFamily="34" charset="0"/>
              </a:rPr>
              <a:t>A. </a:t>
            </a:r>
            <a:r>
              <a:rPr lang="cs-CZ" sz="1200" dirty="0" err="1" smtClean="0">
                <a:latin typeface="Calibri" pitchFamily="34" charset="0"/>
              </a:rPr>
              <a:t>Ambrosi</a:t>
            </a:r>
            <a:r>
              <a:rPr lang="cs-CZ" sz="1200" dirty="0" smtClean="0">
                <a:latin typeface="Calibri" pitchFamily="34" charset="0"/>
              </a:rPr>
              <a:t>, G. K. </a:t>
            </a:r>
            <a:r>
              <a:rPr lang="cs-CZ" sz="1200" dirty="0" err="1" smtClean="0">
                <a:latin typeface="Calibri" pitchFamily="34" charset="0"/>
              </a:rPr>
              <a:t>Wong</a:t>
            </a:r>
            <a:r>
              <a:rPr lang="cs-CZ" sz="1200" dirty="0" smtClean="0">
                <a:latin typeface="Calibri" pitchFamily="34" charset="0"/>
              </a:rPr>
              <a:t>, R. D. </a:t>
            </a:r>
            <a:r>
              <a:rPr lang="cs-CZ" sz="1200" dirty="0" err="1" smtClean="0">
                <a:latin typeface="Calibri" pitchFamily="34" charset="0"/>
              </a:rPr>
              <a:t>Webster</a:t>
            </a:r>
            <a:r>
              <a:rPr lang="cs-CZ" sz="1200" dirty="0" smtClean="0">
                <a:latin typeface="Calibri" pitchFamily="34" charset="0"/>
              </a:rPr>
              <a:t>, Z. </a:t>
            </a:r>
            <a:r>
              <a:rPr lang="cs-CZ" sz="1200" dirty="0" err="1" smtClean="0">
                <a:latin typeface="Calibri" pitchFamily="34" charset="0"/>
              </a:rPr>
              <a:t>Sofer</a:t>
            </a:r>
            <a:r>
              <a:rPr lang="cs-CZ" sz="1200" dirty="0" smtClean="0">
                <a:latin typeface="Calibri" pitchFamily="34" charset="0"/>
              </a:rPr>
              <a:t> </a:t>
            </a:r>
            <a:r>
              <a:rPr lang="cs-CZ" sz="1200" dirty="0" err="1" smtClean="0">
                <a:latin typeface="Calibri" pitchFamily="34" charset="0"/>
              </a:rPr>
              <a:t>and</a:t>
            </a:r>
            <a:r>
              <a:rPr lang="cs-CZ" sz="1200" dirty="0" smtClean="0">
                <a:latin typeface="Calibri" pitchFamily="34" charset="0"/>
              </a:rPr>
              <a:t> M. </a:t>
            </a:r>
            <a:r>
              <a:rPr lang="cs-CZ" sz="1200" dirty="0" err="1" smtClean="0">
                <a:latin typeface="Calibri" pitchFamily="34" charset="0"/>
              </a:rPr>
              <a:t>Pumera</a:t>
            </a:r>
            <a:r>
              <a:rPr lang="cs-CZ" sz="1200" dirty="0" smtClean="0">
                <a:latin typeface="Calibri" pitchFamily="34" charset="0"/>
              </a:rPr>
              <a:t>, </a:t>
            </a:r>
            <a:r>
              <a:rPr lang="cs-CZ" sz="1200" i="1" dirty="0" err="1" smtClean="0">
                <a:latin typeface="Calibri" pitchFamily="34" charset="0"/>
              </a:rPr>
              <a:t>Chemistry</a:t>
            </a:r>
            <a:r>
              <a:rPr lang="cs-CZ" sz="1200" i="1" dirty="0" smtClean="0">
                <a:latin typeface="Calibri" pitchFamily="34" charset="0"/>
              </a:rPr>
              <a:t>–A </a:t>
            </a:r>
            <a:r>
              <a:rPr lang="cs-CZ" sz="1200" i="1" dirty="0" err="1" smtClean="0">
                <a:latin typeface="Calibri" pitchFamily="34" charset="0"/>
              </a:rPr>
              <a:t>European</a:t>
            </a:r>
            <a:r>
              <a:rPr lang="cs-CZ" sz="1200" i="1" dirty="0" smtClean="0">
                <a:latin typeface="Calibri" pitchFamily="34" charset="0"/>
              </a:rPr>
              <a:t> </a:t>
            </a:r>
            <a:r>
              <a:rPr lang="cs-CZ" sz="1200" i="1" dirty="0" err="1" smtClean="0">
                <a:latin typeface="Calibri" pitchFamily="34" charset="0"/>
              </a:rPr>
              <a:t>Journal</a:t>
            </a:r>
            <a:r>
              <a:rPr lang="cs-CZ" sz="1200" dirty="0" smtClean="0">
                <a:latin typeface="Calibri" pitchFamily="34" charset="0"/>
              </a:rPr>
              <a:t>, 2013, </a:t>
            </a:r>
            <a:r>
              <a:rPr lang="cs-CZ" sz="1200" b="1" dirty="0" smtClean="0">
                <a:latin typeface="Calibri" pitchFamily="34" charset="0"/>
              </a:rPr>
              <a:t>19</a:t>
            </a:r>
            <a:r>
              <a:rPr lang="cs-CZ" sz="1200" dirty="0" smtClean="0">
                <a:latin typeface="Calibri" pitchFamily="34" charset="0"/>
              </a:rPr>
              <a:t>, 14446-14450.</a:t>
            </a:r>
            <a:endParaRPr lang="cs-CZ" sz="1200" dirty="0">
              <a:latin typeface="Calibri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348880"/>
            <a:ext cx="4185860" cy="2459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ovéPole 8"/>
          <p:cNvSpPr txBox="1"/>
          <p:nvPr/>
        </p:nvSpPr>
        <p:spPr>
          <a:xfrm>
            <a:off x="4716016" y="1196752"/>
            <a:ext cx="38164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</a:rPr>
              <a:t>Carcinogenic Organic Residual Compounds </a:t>
            </a:r>
            <a:r>
              <a:rPr lang="en-US" dirty="0" err="1" smtClean="0">
                <a:latin typeface="Calibri" pitchFamily="34" charset="0"/>
              </a:rPr>
              <a:t>Readsorbed</a:t>
            </a:r>
            <a:r>
              <a:rPr lang="en-US" dirty="0" smtClean="0">
                <a:latin typeface="Calibri" pitchFamily="34" charset="0"/>
              </a:rPr>
              <a:t> on Thermally</a:t>
            </a:r>
          </a:p>
          <a:p>
            <a:pPr algn="ctr"/>
            <a:r>
              <a:rPr lang="en-US" dirty="0" smtClean="0">
                <a:latin typeface="Calibri" pitchFamily="34" charset="0"/>
              </a:rPr>
              <a:t>Reduced </a:t>
            </a:r>
            <a:r>
              <a:rPr lang="en-US" dirty="0" err="1" smtClean="0">
                <a:latin typeface="Calibri" pitchFamily="34" charset="0"/>
              </a:rPr>
              <a:t>Graphene</a:t>
            </a:r>
            <a:r>
              <a:rPr lang="en-US" dirty="0" smtClean="0">
                <a:latin typeface="Calibri" pitchFamily="34" charset="0"/>
              </a:rPr>
              <a:t> Materials are Released at Low Temperature</a:t>
            </a:r>
          </a:p>
          <a:p>
            <a:pPr algn="ctr"/>
            <a:endParaRPr lang="cs-CZ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latin typeface="Calibri" pitchFamily="34" charset="0"/>
              </a:rPr>
              <a:t>Příprava oxidu grafitu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683568" y="1412776"/>
            <a:ext cx="1741182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u="sng" dirty="0" err="1" smtClean="0">
                <a:latin typeface="Calibri" pitchFamily="34" charset="0"/>
              </a:rPr>
              <a:t>Hofmann</a:t>
            </a:r>
            <a:endParaRPr lang="cs-CZ" sz="3200" u="sng" dirty="0" smtClean="0">
              <a:latin typeface="Calibri" pitchFamily="34" charset="0"/>
            </a:endParaRPr>
          </a:p>
          <a:p>
            <a:endParaRPr lang="cs-CZ" sz="2000" u="sng" dirty="0" smtClean="0"/>
          </a:p>
          <a:p>
            <a:r>
              <a:rPr lang="cs-CZ" sz="2000" dirty="0">
                <a:latin typeface="Calibri" pitchFamily="34" charset="0"/>
              </a:rPr>
              <a:t>98 % </a:t>
            </a:r>
            <a:r>
              <a:rPr lang="cs-CZ" sz="2000" dirty="0" smtClean="0">
                <a:latin typeface="Calibri" pitchFamily="34" charset="0"/>
              </a:rPr>
              <a:t>H</a:t>
            </a:r>
            <a:r>
              <a:rPr lang="cs-CZ" sz="2000" baseline="-25000" dirty="0" smtClean="0">
                <a:latin typeface="Calibri" pitchFamily="34" charset="0"/>
              </a:rPr>
              <a:t>2</a:t>
            </a:r>
            <a:r>
              <a:rPr lang="cs-CZ" sz="2000" dirty="0" smtClean="0">
                <a:latin typeface="Calibri" pitchFamily="34" charset="0"/>
              </a:rPr>
              <a:t>SO</a:t>
            </a:r>
            <a:r>
              <a:rPr lang="cs-CZ" sz="2000" baseline="-25000" dirty="0" smtClean="0">
                <a:latin typeface="Calibri" pitchFamily="34" charset="0"/>
              </a:rPr>
              <a:t>4</a:t>
            </a:r>
            <a:endParaRPr lang="cs-CZ" sz="2000" dirty="0" smtClean="0">
              <a:latin typeface="Calibri" pitchFamily="34" charset="0"/>
            </a:endParaRPr>
          </a:p>
          <a:p>
            <a:r>
              <a:rPr lang="cs-CZ" sz="2000" dirty="0" smtClean="0">
                <a:latin typeface="Calibri" pitchFamily="34" charset="0"/>
              </a:rPr>
              <a:t>65 %HNO</a:t>
            </a:r>
            <a:r>
              <a:rPr lang="cs-CZ" sz="2000" baseline="-25000" dirty="0" smtClean="0">
                <a:latin typeface="Calibri" pitchFamily="34" charset="0"/>
              </a:rPr>
              <a:t>3</a:t>
            </a:r>
            <a:r>
              <a:rPr lang="cs-CZ" sz="2000" dirty="0" smtClean="0">
                <a:latin typeface="Calibri" pitchFamily="34" charset="0"/>
              </a:rPr>
              <a:t> </a:t>
            </a:r>
          </a:p>
          <a:p>
            <a:r>
              <a:rPr lang="cs-CZ" sz="2000" dirty="0" smtClean="0">
                <a:latin typeface="Calibri" pitchFamily="34" charset="0"/>
              </a:rPr>
              <a:t>KClO</a:t>
            </a:r>
            <a:r>
              <a:rPr lang="cs-CZ" sz="2000" baseline="-25000" dirty="0" smtClean="0">
                <a:latin typeface="Calibri" pitchFamily="34" charset="0"/>
              </a:rPr>
              <a:t>3</a:t>
            </a:r>
            <a:endParaRPr lang="cs-CZ" sz="2000" u="sng" dirty="0" smtClean="0"/>
          </a:p>
          <a:p>
            <a:endParaRPr lang="cs-CZ" sz="2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4860032" y="1426711"/>
            <a:ext cx="1814343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u="sng" dirty="0" err="1" smtClean="0">
                <a:latin typeface="Calibri" pitchFamily="34" charset="0"/>
              </a:rPr>
              <a:t>Hummers</a:t>
            </a:r>
            <a:endParaRPr lang="cs-CZ" sz="3200" u="sng" dirty="0" smtClean="0">
              <a:latin typeface="Calibri" pitchFamily="34" charset="0"/>
            </a:endParaRPr>
          </a:p>
          <a:p>
            <a:endParaRPr lang="cs-CZ" sz="2000" u="sng" dirty="0" smtClean="0"/>
          </a:p>
          <a:p>
            <a:r>
              <a:rPr lang="cs-CZ" sz="2000" dirty="0" smtClean="0">
                <a:latin typeface="Calibri" pitchFamily="34" charset="0"/>
              </a:rPr>
              <a:t>98 % H</a:t>
            </a:r>
            <a:r>
              <a:rPr lang="cs-CZ" sz="2000" baseline="-25000" dirty="0" smtClean="0">
                <a:latin typeface="Calibri" pitchFamily="34" charset="0"/>
              </a:rPr>
              <a:t>2</a:t>
            </a:r>
            <a:r>
              <a:rPr lang="cs-CZ" sz="2000" dirty="0" smtClean="0">
                <a:latin typeface="Calibri" pitchFamily="34" charset="0"/>
              </a:rPr>
              <a:t>SO</a:t>
            </a:r>
            <a:r>
              <a:rPr lang="cs-CZ" sz="2000" baseline="-25000" dirty="0" smtClean="0">
                <a:latin typeface="Calibri" pitchFamily="34" charset="0"/>
              </a:rPr>
              <a:t>4</a:t>
            </a:r>
            <a:r>
              <a:rPr lang="cs-CZ" sz="2000" dirty="0" smtClean="0">
                <a:latin typeface="Calibri" pitchFamily="34" charset="0"/>
              </a:rPr>
              <a:t> </a:t>
            </a:r>
          </a:p>
          <a:p>
            <a:r>
              <a:rPr lang="cs-CZ" sz="2000" dirty="0" smtClean="0">
                <a:latin typeface="Calibri" pitchFamily="34" charset="0"/>
              </a:rPr>
              <a:t>KMnO</a:t>
            </a:r>
            <a:r>
              <a:rPr lang="cs-CZ" sz="2000" baseline="-25000" dirty="0" smtClean="0">
                <a:latin typeface="Calibri" pitchFamily="34" charset="0"/>
              </a:rPr>
              <a:t>4</a:t>
            </a:r>
            <a:r>
              <a:rPr lang="cs-CZ" sz="2000" dirty="0" smtClean="0">
                <a:latin typeface="Calibri" pitchFamily="34" charset="0"/>
              </a:rPr>
              <a:t> </a:t>
            </a:r>
          </a:p>
          <a:p>
            <a:r>
              <a:rPr lang="cs-CZ" sz="2000" dirty="0" smtClean="0">
                <a:latin typeface="Calibri" pitchFamily="34" charset="0"/>
              </a:rPr>
              <a:t>NaNO</a:t>
            </a:r>
            <a:r>
              <a:rPr lang="cs-CZ" sz="2000" baseline="-25000" dirty="0" smtClean="0">
                <a:latin typeface="Calibri" pitchFamily="34" charset="0"/>
              </a:rPr>
              <a:t>2</a:t>
            </a:r>
            <a:endParaRPr lang="cs-CZ" sz="2000" u="sng" baseline="-25000" dirty="0" smtClean="0"/>
          </a:p>
          <a:p>
            <a:endParaRPr lang="cs-CZ" sz="20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683568" y="3429000"/>
            <a:ext cx="1324402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u="sng" dirty="0" err="1" smtClean="0">
                <a:latin typeface="Calibri" pitchFamily="34" charset="0"/>
              </a:rPr>
              <a:t>Brodie</a:t>
            </a:r>
            <a:endParaRPr lang="cs-CZ" sz="3200" u="sng" dirty="0" smtClean="0">
              <a:latin typeface="Calibri" pitchFamily="34" charset="0"/>
            </a:endParaRPr>
          </a:p>
          <a:p>
            <a:endParaRPr lang="cs-CZ" sz="3200" u="sng" dirty="0" smtClean="0">
              <a:latin typeface="Calibri" pitchFamily="34" charset="0"/>
            </a:endParaRPr>
          </a:p>
          <a:p>
            <a:r>
              <a:rPr lang="cs-CZ" sz="2000" dirty="0" smtClean="0">
                <a:latin typeface="Calibri" pitchFamily="34" charset="0"/>
              </a:rPr>
              <a:t>98 %HNO</a:t>
            </a:r>
            <a:r>
              <a:rPr lang="cs-CZ" sz="2000" baseline="-25000" dirty="0" smtClean="0">
                <a:latin typeface="Calibri" pitchFamily="34" charset="0"/>
              </a:rPr>
              <a:t>3</a:t>
            </a:r>
            <a:r>
              <a:rPr lang="cs-CZ" sz="2000" dirty="0" smtClean="0">
                <a:latin typeface="Calibri" pitchFamily="34" charset="0"/>
              </a:rPr>
              <a:t> </a:t>
            </a:r>
            <a:endParaRPr lang="cs-CZ" sz="2000" dirty="0">
              <a:latin typeface="Calibri" pitchFamily="34" charset="0"/>
            </a:endParaRPr>
          </a:p>
          <a:p>
            <a:r>
              <a:rPr lang="cs-CZ" sz="2000" dirty="0" smtClean="0">
                <a:latin typeface="Calibri" pitchFamily="34" charset="0"/>
              </a:rPr>
              <a:t>KClO</a:t>
            </a:r>
            <a:r>
              <a:rPr lang="cs-CZ" sz="2000" baseline="-25000" dirty="0" smtClean="0">
                <a:latin typeface="Calibri" pitchFamily="34" charset="0"/>
              </a:rPr>
              <a:t>3</a:t>
            </a:r>
            <a:endParaRPr lang="cs-CZ" sz="2000" u="sng" dirty="0" smtClean="0"/>
          </a:p>
          <a:p>
            <a:endParaRPr lang="cs-CZ" sz="3200" u="sng" dirty="0" smtClean="0">
              <a:latin typeface="Calibri" pitchFamily="34" charset="0"/>
            </a:endParaRPr>
          </a:p>
          <a:p>
            <a:endParaRPr lang="cs-CZ" sz="20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4866542" y="3429000"/>
            <a:ext cx="2523255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u="sng" dirty="0" err="1" smtClean="0">
                <a:latin typeface="Calibri" pitchFamily="34" charset="0"/>
              </a:rPr>
              <a:t>Staudenmaier</a:t>
            </a:r>
            <a:endParaRPr lang="cs-CZ" sz="3200" u="sng" dirty="0" smtClean="0">
              <a:latin typeface="Calibri" pitchFamily="34" charset="0"/>
            </a:endParaRPr>
          </a:p>
          <a:p>
            <a:endParaRPr lang="cs-CZ" sz="3200" u="sng" dirty="0" smtClean="0">
              <a:latin typeface="Calibri" pitchFamily="34" charset="0"/>
            </a:endParaRPr>
          </a:p>
          <a:p>
            <a:r>
              <a:rPr lang="cs-CZ" sz="2000" dirty="0" smtClean="0">
                <a:latin typeface="Calibri" pitchFamily="34" charset="0"/>
              </a:rPr>
              <a:t>98 % H</a:t>
            </a:r>
            <a:r>
              <a:rPr lang="cs-CZ" sz="2000" baseline="-25000" dirty="0" smtClean="0">
                <a:latin typeface="Calibri" pitchFamily="34" charset="0"/>
              </a:rPr>
              <a:t>2</a:t>
            </a:r>
            <a:r>
              <a:rPr lang="cs-CZ" sz="2000" dirty="0" smtClean="0">
                <a:latin typeface="Calibri" pitchFamily="34" charset="0"/>
              </a:rPr>
              <a:t>SO</a:t>
            </a:r>
            <a:r>
              <a:rPr lang="cs-CZ" sz="2000" baseline="-25000" dirty="0" smtClean="0">
                <a:latin typeface="Calibri" pitchFamily="34" charset="0"/>
              </a:rPr>
              <a:t>4</a:t>
            </a:r>
            <a:r>
              <a:rPr lang="cs-CZ" sz="2000" dirty="0" smtClean="0">
                <a:latin typeface="Calibri" pitchFamily="34" charset="0"/>
              </a:rPr>
              <a:t> </a:t>
            </a:r>
          </a:p>
          <a:p>
            <a:r>
              <a:rPr lang="cs-CZ" sz="2000" dirty="0" smtClean="0">
                <a:latin typeface="Calibri" pitchFamily="34" charset="0"/>
              </a:rPr>
              <a:t>98 %HNO</a:t>
            </a:r>
            <a:r>
              <a:rPr lang="cs-CZ" sz="2000" baseline="-25000" dirty="0" smtClean="0">
                <a:latin typeface="Calibri" pitchFamily="34" charset="0"/>
              </a:rPr>
              <a:t>3</a:t>
            </a:r>
            <a:r>
              <a:rPr lang="cs-CZ" sz="2000" dirty="0" smtClean="0">
                <a:latin typeface="Calibri" pitchFamily="34" charset="0"/>
              </a:rPr>
              <a:t> </a:t>
            </a:r>
          </a:p>
          <a:p>
            <a:r>
              <a:rPr lang="cs-CZ" sz="2000" dirty="0" smtClean="0">
                <a:latin typeface="Calibri" pitchFamily="34" charset="0"/>
              </a:rPr>
              <a:t>KClO</a:t>
            </a:r>
            <a:r>
              <a:rPr lang="cs-CZ" sz="2000" baseline="-25000" dirty="0" smtClean="0">
                <a:latin typeface="Calibri" pitchFamily="34" charset="0"/>
              </a:rPr>
              <a:t>3</a:t>
            </a:r>
            <a:endParaRPr lang="cs-CZ" sz="2000" u="sng" dirty="0" smtClean="0"/>
          </a:p>
          <a:p>
            <a:endParaRPr lang="cs-CZ" sz="3200" u="sng" dirty="0" smtClean="0">
              <a:latin typeface="Calibri" pitchFamily="34" charset="0"/>
            </a:endParaRPr>
          </a:p>
          <a:p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latin typeface="Calibri" pitchFamily="34" charset="0"/>
              </a:rPr>
              <a:t>Termická redukce oxidu grafitu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95536" y="3068960"/>
            <a:ext cx="316835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u="sng" dirty="0" smtClean="0">
                <a:latin typeface="Calibri" pitchFamily="34" charset="0"/>
              </a:rPr>
              <a:t>H</a:t>
            </a:r>
            <a:r>
              <a:rPr lang="cs-CZ" sz="2400" u="sng" baseline="-25000" dirty="0" smtClean="0">
                <a:latin typeface="Calibri" pitchFamily="34" charset="0"/>
              </a:rPr>
              <a:t>2</a:t>
            </a:r>
            <a:r>
              <a:rPr lang="cs-CZ" sz="2400" u="sng" dirty="0" smtClean="0">
                <a:latin typeface="Calibri" pitchFamily="34" charset="0"/>
              </a:rPr>
              <a:t> atmosféra</a:t>
            </a:r>
          </a:p>
          <a:p>
            <a:endParaRPr lang="cs-CZ" u="sng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dirty="0" smtClean="0">
                <a:latin typeface="Calibri" pitchFamily="34" charset="0"/>
              </a:rPr>
              <a:t> 800 °C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>
                <a:latin typeface="Calibri" pitchFamily="34" charset="0"/>
              </a:rPr>
              <a:t> 100 </a:t>
            </a:r>
            <a:r>
              <a:rPr lang="cs-CZ" dirty="0" err="1" smtClean="0">
                <a:latin typeface="Calibri" pitchFamily="34" charset="0"/>
              </a:rPr>
              <a:t>kPa</a:t>
            </a:r>
            <a:endParaRPr lang="cs-CZ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endParaRPr lang="cs-CZ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dirty="0" smtClean="0">
                <a:latin typeface="Calibri" pitchFamily="34" charset="0"/>
              </a:rPr>
              <a:t>    </a:t>
            </a:r>
            <a:r>
              <a:rPr lang="cs-CZ" dirty="0" smtClean="0">
                <a:solidFill>
                  <a:srgbClr val="FF0000"/>
                </a:solidFill>
                <a:latin typeface="Calibri" pitchFamily="34" charset="0"/>
              </a:rPr>
              <a:t>stupeň exfoliace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>
                <a:latin typeface="Calibri" pitchFamily="34" charset="0"/>
              </a:rPr>
              <a:t>    </a:t>
            </a:r>
            <a:r>
              <a:rPr lang="cs-CZ" dirty="0" smtClean="0">
                <a:solidFill>
                  <a:srgbClr val="FF0000"/>
                </a:solidFill>
                <a:latin typeface="Calibri" pitchFamily="34" charset="0"/>
              </a:rPr>
              <a:t>stupeň redukce</a:t>
            </a:r>
          </a:p>
          <a:p>
            <a:endParaRPr lang="cs-CZ" u="sng" dirty="0">
              <a:latin typeface="Calibri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716016" y="3068960"/>
            <a:ext cx="22322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u="sng" dirty="0" smtClean="0">
                <a:latin typeface="Calibri" pitchFamily="34" charset="0"/>
              </a:rPr>
              <a:t>N</a:t>
            </a:r>
            <a:r>
              <a:rPr lang="cs-CZ" sz="2400" u="sng" baseline="-25000" dirty="0" smtClean="0">
                <a:latin typeface="Calibri" pitchFamily="34" charset="0"/>
              </a:rPr>
              <a:t>2</a:t>
            </a:r>
            <a:r>
              <a:rPr lang="cs-CZ" sz="2400" u="sng" dirty="0" smtClean="0">
                <a:latin typeface="Calibri" pitchFamily="34" charset="0"/>
              </a:rPr>
              <a:t> atmosféra</a:t>
            </a:r>
          </a:p>
          <a:p>
            <a:endParaRPr lang="cs-CZ" u="sng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dirty="0" smtClean="0">
                <a:latin typeface="Calibri" pitchFamily="34" charset="0"/>
              </a:rPr>
              <a:t> 800 °C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>
                <a:latin typeface="Calibri" pitchFamily="34" charset="0"/>
              </a:rPr>
              <a:t> 100 </a:t>
            </a:r>
            <a:r>
              <a:rPr lang="cs-CZ" dirty="0" err="1" smtClean="0">
                <a:latin typeface="Calibri" pitchFamily="34" charset="0"/>
              </a:rPr>
              <a:t>kPa</a:t>
            </a:r>
            <a:endParaRPr lang="cs-CZ" dirty="0" smtClean="0">
              <a:latin typeface="Calibri" pitchFamily="34" charset="0"/>
            </a:endParaRPr>
          </a:p>
          <a:p>
            <a:endParaRPr lang="cs-CZ" u="sng" dirty="0">
              <a:latin typeface="Calibri" pitchFamily="34" charset="0"/>
            </a:endParaRPr>
          </a:p>
        </p:txBody>
      </p:sp>
      <p:cxnSp>
        <p:nvCxnSpPr>
          <p:cNvPr id="10" name="Přímá spojovací šipka 9"/>
          <p:cNvCxnSpPr/>
          <p:nvPr/>
        </p:nvCxnSpPr>
        <p:spPr>
          <a:xfrm flipV="1">
            <a:off x="683568" y="4581128"/>
            <a:ext cx="0" cy="2160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šipka 10"/>
          <p:cNvCxnSpPr/>
          <p:nvPr/>
        </p:nvCxnSpPr>
        <p:spPr>
          <a:xfrm flipV="1">
            <a:off x="683568" y="4869160"/>
            <a:ext cx="0" cy="2160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/>
          <p:cNvSpPr txBox="1"/>
          <p:nvPr/>
        </p:nvSpPr>
        <p:spPr>
          <a:xfrm>
            <a:off x="323528" y="1556792"/>
            <a:ext cx="68299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Calibri" pitchFamily="34" charset="0"/>
              </a:rPr>
              <a:t>Tepelný proces doprovází </a:t>
            </a:r>
            <a:r>
              <a:rPr lang="cs-CZ" b="1" dirty="0" smtClean="0">
                <a:latin typeface="Calibri" pitchFamily="34" charset="0"/>
              </a:rPr>
              <a:t>redukce</a:t>
            </a:r>
            <a:r>
              <a:rPr lang="cs-CZ" dirty="0" smtClean="0">
                <a:latin typeface="Calibri" pitchFamily="34" charset="0"/>
              </a:rPr>
              <a:t> a </a:t>
            </a:r>
            <a:r>
              <a:rPr lang="cs-CZ" b="1" dirty="0" smtClean="0">
                <a:latin typeface="Calibri" pitchFamily="34" charset="0"/>
              </a:rPr>
              <a:t>exfoliace</a:t>
            </a:r>
          </a:p>
          <a:p>
            <a:endParaRPr lang="cs-CZ" dirty="0" smtClean="0">
              <a:latin typeface="Calibri" pitchFamily="34" charset="0"/>
            </a:endParaRPr>
          </a:p>
          <a:p>
            <a:r>
              <a:rPr lang="cs-CZ" dirty="0" smtClean="0">
                <a:latin typeface="Calibri" pitchFamily="34" charset="0"/>
              </a:rPr>
              <a:t>Rychlý ohřev &gt; rozklad organických skupin &gt; exfoliace vznikajícími plyny</a:t>
            </a:r>
          </a:p>
          <a:p>
            <a:endParaRPr lang="cs-CZ" dirty="0" smtClean="0">
              <a:latin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636" y="4669540"/>
            <a:ext cx="3097882" cy="1548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pPr algn="ctr"/>
            <a:r>
              <a:rPr lang="cs-CZ" dirty="0" smtClean="0">
                <a:latin typeface="Calibri" pitchFamily="34" charset="0"/>
              </a:rPr>
              <a:t>GC-MS exfoliačních produktů</a:t>
            </a:r>
            <a:endParaRPr lang="cs-CZ" dirty="0">
              <a:latin typeface="Calibri" pitchFamily="34" charset="0"/>
            </a:endParaRPr>
          </a:p>
        </p:txBody>
      </p:sp>
      <p:pic>
        <p:nvPicPr>
          <p:cNvPr id="4" name="Obrázek 3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1196752"/>
            <a:ext cx="8568952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hluk">
  <a:themeElements>
    <a:clrScheme name="Shlu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hlu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903</TotalTime>
  <Words>444</Words>
  <Application>Microsoft Office PowerPoint</Application>
  <PresentationFormat>Předvádění na obrazovce (4:3)</PresentationFormat>
  <Paragraphs>169</Paragraphs>
  <Slides>19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Shluk</vt:lpstr>
      <vt:lpstr>Deuteriem značený oxid grafitu - klíč k pochopení mechanizmu termické redukce oxidu grafitu</vt:lpstr>
      <vt:lpstr>Grafen</vt:lpstr>
      <vt:lpstr>Aplikační potenciál</vt:lpstr>
      <vt:lpstr>Příprava grafenu</vt:lpstr>
      <vt:lpstr>Příprava grafenu</vt:lpstr>
      <vt:lpstr>Předchozí práce</vt:lpstr>
      <vt:lpstr>Příprava oxidu grafitu</vt:lpstr>
      <vt:lpstr>Termická redukce oxidu grafitu</vt:lpstr>
      <vt:lpstr>GC-MS exfoliačních produktů</vt:lpstr>
      <vt:lpstr>Síra</vt:lpstr>
      <vt:lpstr>Dusík</vt:lpstr>
      <vt:lpstr>Kyslík</vt:lpstr>
      <vt:lpstr>Uhlík</vt:lpstr>
      <vt:lpstr>Kvantifikace exfoliačních produktů</vt:lpstr>
      <vt:lpstr>Značení deuteriem</vt:lpstr>
      <vt:lpstr>Mechanizmus-Dekarboxylace</vt:lpstr>
      <vt:lpstr>Mechanizmus-Vznik aromátů</vt:lpstr>
      <vt:lpstr>Závěr</vt:lpstr>
      <vt:lpstr>Poděkování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Deuteriem značený oxid grafitu - klíč k pochopení mechanizmu termické redukce oxidu grafitu</dc:title>
  <dc:creator>Dan</dc:creator>
  <cp:lastModifiedBy>Daniel Bouša</cp:lastModifiedBy>
  <cp:revision>184</cp:revision>
  <dcterms:created xsi:type="dcterms:W3CDTF">2016-03-11T10:15:50Z</dcterms:created>
  <dcterms:modified xsi:type="dcterms:W3CDTF">2016-03-15T12:40:16Z</dcterms:modified>
</cp:coreProperties>
</file>