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9" r:id="rId12"/>
    <p:sldId id="268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E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0764" autoAdjust="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XPS HO-GO-CNT</a:t>
            </a:r>
            <a:endParaRPr lang="cs-CZ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List1!$I$2:$I$7</c:f>
              <c:strCache>
                <c:ptCount val="6"/>
                <c:pt idx="0">
                  <c:v>%(C=C)</c:v>
                </c:pt>
                <c:pt idx="1">
                  <c:v>%(C-C)</c:v>
                </c:pt>
                <c:pt idx="2">
                  <c:v>%(C-O)</c:v>
                </c:pt>
                <c:pt idx="3">
                  <c:v>%(C=O)</c:v>
                </c:pt>
                <c:pt idx="4">
                  <c:v>%(C(O)-O)</c:v>
                </c:pt>
                <c:pt idx="5">
                  <c:v>%(π-π)</c:v>
                </c:pt>
              </c:strCache>
            </c:strRef>
          </c:cat>
          <c:val>
            <c:numRef>
              <c:f>List1!$J$2:$J$7</c:f>
              <c:numCache>
                <c:formatCode>General</c:formatCode>
                <c:ptCount val="6"/>
                <c:pt idx="0">
                  <c:v>35.4</c:v>
                </c:pt>
                <c:pt idx="1">
                  <c:v>21</c:v>
                </c:pt>
                <c:pt idx="2">
                  <c:v>28.6</c:v>
                </c:pt>
                <c:pt idx="3">
                  <c:v>9.3000000000000007</c:v>
                </c:pt>
                <c:pt idx="4">
                  <c:v>3.6</c:v>
                </c:pt>
                <c:pt idx="5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XPS </a:t>
            </a:r>
            <a:r>
              <a:rPr lang="en-US" dirty="0" smtClean="0"/>
              <a:t>S</a:t>
            </a:r>
            <a:r>
              <a:rPr lang="cs-CZ" dirty="0"/>
              <a:t>T-GO-CNT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List1!$I$2:$I$7</c:f>
              <c:strCache>
                <c:ptCount val="6"/>
                <c:pt idx="0">
                  <c:v>%(C=C)</c:v>
                </c:pt>
                <c:pt idx="1">
                  <c:v>%(C-C)</c:v>
                </c:pt>
                <c:pt idx="2">
                  <c:v>%(C-O)</c:v>
                </c:pt>
                <c:pt idx="3">
                  <c:v>%(C=O)</c:v>
                </c:pt>
                <c:pt idx="4">
                  <c:v>%(C(O)-O)</c:v>
                </c:pt>
                <c:pt idx="5">
                  <c:v>%(π-π)</c:v>
                </c:pt>
              </c:strCache>
            </c:strRef>
          </c:cat>
          <c:val>
            <c:numRef>
              <c:f>List1!$K$2:$K$7</c:f>
              <c:numCache>
                <c:formatCode>General</c:formatCode>
                <c:ptCount val="6"/>
                <c:pt idx="0">
                  <c:v>30.9</c:v>
                </c:pt>
                <c:pt idx="1">
                  <c:v>20.9</c:v>
                </c:pt>
                <c:pt idx="2">
                  <c:v>27.2</c:v>
                </c:pt>
                <c:pt idx="3">
                  <c:v>11.6</c:v>
                </c:pt>
                <c:pt idx="4">
                  <c:v>6.1</c:v>
                </c:pt>
                <c:pt idx="5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XPS</a:t>
            </a:r>
            <a:r>
              <a:rPr lang="cs-CZ" baseline="0"/>
              <a:t> HU-GO-CNT</a:t>
            </a:r>
            <a:endParaRPr lang="cs-CZ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List1!$I$2:$I$7</c:f>
              <c:strCache>
                <c:ptCount val="6"/>
                <c:pt idx="0">
                  <c:v>%(C=C)</c:v>
                </c:pt>
                <c:pt idx="1">
                  <c:v>%(C-C)</c:v>
                </c:pt>
                <c:pt idx="2">
                  <c:v>%(C-O)</c:v>
                </c:pt>
                <c:pt idx="3">
                  <c:v>%(C=O)</c:v>
                </c:pt>
                <c:pt idx="4">
                  <c:v>%(C(O)-O)</c:v>
                </c:pt>
                <c:pt idx="5">
                  <c:v>%(π-π)</c:v>
                </c:pt>
              </c:strCache>
            </c:strRef>
          </c:cat>
          <c:val>
            <c:numRef>
              <c:f>List1!$L$2:$L$7</c:f>
              <c:numCache>
                <c:formatCode>General</c:formatCode>
                <c:ptCount val="6"/>
                <c:pt idx="0">
                  <c:v>49.4</c:v>
                </c:pt>
                <c:pt idx="1">
                  <c:v>15</c:v>
                </c:pt>
                <c:pt idx="2">
                  <c:v>21.7</c:v>
                </c:pt>
                <c:pt idx="3">
                  <c:v>6.1</c:v>
                </c:pt>
                <c:pt idx="4">
                  <c:v>3.8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XPS TO-GO-CNT</a:t>
            </a:r>
          </a:p>
        </c:rich>
      </c:tx>
      <c:layout>
        <c:manualLayout>
          <c:xMode val="edge"/>
          <c:yMode val="edge"/>
          <c:x val="0.17899801256650497"/>
          <c:y val="3.779341977875474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cat>
            <c:strRef>
              <c:f>List1!$I$2:$I$7</c:f>
              <c:strCache>
                <c:ptCount val="6"/>
                <c:pt idx="0">
                  <c:v>%(C=C)</c:v>
                </c:pt>
                <c:pt idx="1">
                  <c:v>%(C-C)</c:v>
                </c:pt>
                <c:pt idx="2">
                  <c:v>%(C-O)</c:v>
                </c:pt>
                <c:pt idx="3">
                  <c:v>%(C=O)</c:v>
                </c:pt>
                <c:pt idx="4">
                  <c:v>%(C(O)-O)</c:v>
                </c:pt>
                <c:pt idx="5">
                  <c:v>%(π-π)</c:v>
                </c:pt>
              </c:strCache>
            </c:strRef>
          </c:cat>
          <c:val>
            <c:numRef>
              <c:f>List1!$M$2:$M$7</c:f>
              <c:numCache>
                <c:formatCode>General</c:formatCode>
                <c:ptCount val="6"/>
                <c:pt idx="0">
                  <c:v>23.5</c:v>
                </c:pt>
                <c:pt idx="1">
                  <c:v>22.5</c:v>
                </c:pt>
                <c:pt idx="2">
                  <c:v>12.1</c:v>
                </c:pt>
                <c:pt idx="3">
                  <c:v>29.1</c:v>
                </c:pt>
                <c:pt idx="4">
                  <c:v>7.8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At.% kyslíku CHNS-O</a:t>
            </a:r>
          </a:p>
        </c:rich>
      </c:tx>
      <c:layout>
        <c:manualLayout>
          <c:xMode val="edge"/>
          <c:yMode val="edge"/>
          <c:x val="0.21855555555555559"/>
          <c:y val="0.157407407407407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657261592300965E-2"/>
          <c:y val="0.12800925925925927"/>
          <c:w val="0.89467607174103236"/>
          <c:h val="0.691003572470107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List1!$L$3:$L$6</c:f>
              <c:strCache>
                <c:ptCount val="4"/>
                <c:pt idx="0">
                  <c:v>HO-GO-CNT</c:v>
                </c:pt>
                <c:pt idx="1">
                  <c:v>ST-GO-CNT</c:v>
                </c:pt>
                <c:pt idx="2">
                  <c:v>HU-GO-CNT</c:v>
                </c:pt>
                <c:pt idx="3">
                  <c:v>TO-GO-CNT</c:v>
                </c:pt>
              </c:strCache>
            </c:strRef>
          </c:cat>
          <c:val>
            <c:numRef>
              <c:f>List1!$M$3:$M$6</c:f>
              <c:numCache>
                <c:formatCode>General</c:formatCode>
                <c:ptCount val="4"/>
                <c:pt idx="0">
                  <c:v>34.49</c:v>
                </c:pt>
                <c:pt idx="1">
                  <c:v>36.380000000000003</c:v>
                </c:pt>
                <c:pt idx="2">
                  <c:v>30.37</c:v>
                </c:pt>
                <c:pt idx="3">
                  <c:v>48.6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478192"/>
        <c:axId val="272478584"/>
      </c:barChart>
      <c:catAx>
        <c:axId val="27247819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72478584"/>
        <c:crosses val="autoZero"/>
        <c:auto val="1"/>
        <c:lblAlgn val="ctr"/>
        <c:lblOffset val="100"/>
        <c:noMultiLvlLbl val="0"/>
      </c:catAx>
      <c:valAx>
        <c:axId val="272478584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27247819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19DFA-4CC5-4CCE-871C-47CCCB2E51E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1433E062-F16C-4747-9C33-5B9470460329}">
      <dgm:prSet phldrT="[Text]"/>
      <dgm:spPr/>
      <dgm:t>
        <a:bodyPr/>
        <a:lstStyle/>
        <a:p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Oxidace</a:t>
          </a:r>
          <a:b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KClO</a:t>
          </a:r>
          <a:r>
            <a:rPr lang="cs-CZ" b="1" baseline="-2500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cs-CZ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D0BE6-B0AD-47B8-BE6E-7B5EE143FA52}" type="parTrans" cxnId="{D0120856-9093-4ACA-805B-62FD8B5F0C91}">
      <dgm:prSet/>
      <dgm:spPr/>
      <dgm:t>
        <a:bodyPr/>
        <a:lstStyle/>
        <a:p>
          <a:endParaRPr lang="cs-CZ"/>
        </a:p>
      </dgm:t>
    </dgm:pt>
    <dgm:pt modelId="{3AD7DFD4-450F-48D6-B350-0466311015D7}" type="sibTrans" cxnId="{D0120856-9093-4ACA-805B-62FD8B5F0C91}">
      <dgm:prSet/>
      <dgm:spPr/>
      <dgm:t>
        <a:bodyPr/>
        <a:lstStyle/>
        <a:p>
          <a:endParaRPr lang="cs-CZ"/>
        </a:p>
      </dgm:t>
    </dgm:pt>
    <dgm:pt modelId="{C9C3CCE0-082B-4C63-8E62-9DDC809866A0}">
      <dgm:prSet phldrT="[Text]"/>
      <dgm:spPr/>
      <dgm:t>
        <a:bodyPr/>
        <a:lstStyle/>
        <a:p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Míchání, 60min, 0°C</a:t>
          </a:r>
          <a:b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4 dny, 20°C</a:t>
          </a:r>
          <a:endParaRPr lang="cs-CZ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B300B-ED95-4D3B-957B-041180BE0573}" type="parTrans" cxnId="{C2790D23-1150-4AD0-8FE3-72C0AB8E8D30}">
      <dgm:prSet/>
      <dgm:spPr/>
      <dgm:t>
        <a:bodyPr/>
        <a:lstStyle/>
        <a:p>
          <a:endParaRPr lang="cs-CZ"/>
        </a:p>
      </dgm:t>
    </dgm:pt>
    <dgm:pt modelId="{34A403A2-F6B9-41E4-AF88-98C9DA1FA22E}" type="sibTrans" cxnId="{C2790D23-1150-4AD0-8FE3-72C0AB8E8D30}">
      <dgm:prSet/>
      <dgm:spPr/>
      <dgm:t>
        <a:bodyPr/>
        <a:lstStyle/>
        <a:p>
          <a:endParaRPr lang="cs-CZ"/>
        </a:p>
      </dgm:t>
    </dgm:pt>
    <dgm:pt modelId="{833D7791-D8FE-4B06-9580-76E2D96A5C07}">
      <dgm:prSet phldrT="[Text]"/>
      <dgm:spPr/>
      <dgm:t>
        <a:bodyPr/>
        <a:lstStyle/>
        <a:p>
          <a:r>
            <a:rPr lang="cs-CZ" b="1" dirty="0" smtClean="0">
              <a:latin typeface="Arial" panose="020B0604020202020204" pitchFamily="34" charset="0"/>
              <a:cs typeface="Arial" panose="020B0604020202020204" pitchFamily="34" charset="0"/>
            </a:rPr>
            <a:t>Kyseliny (0°C)</a:t>
          </a:r>
          <a:br>
            <a:rPr lang="cs-CZ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b="1" dirty="0" smtClean="0">
              <a:latin typeface="Arial" panose="020B0604020202020204" pitchFamily="34" charset="0"/>
              <a:cs typeface="Arial" panose="020B0604020202020204" pitchFamily="34" charset="0"/>
            </a:rPr>
            <a:t>Míchání, přídavek CNT</a:t>
          </a:r>
          <a:endParaRPr lang="cs-CZ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B63E6-8175-497E-BEE9-1EA3FB506922}" type="sibTrans" cxnId="{1996E3D9-951C-4D33-88BE-16E98738086A}">
      <dgm:prSet/>
      <dgm:spPr/>
      <dgm:t>
        <a:bodyPr/>
        <a:lstStyle/>
        <a:p>
          <a:endParaRPr lang="cs-CZ"/>
        </a:p>
      </dgm:t>
    </dgm:pt>
    <dgm:pt modelId="{FF78F03E-704F-413B-B39A-112C64BFA945}" type="parTrans" cxnId="{1996E3D9-951C-4D33-88BE-16E98738086A}">
      <dgm:prSet/>
      <dgm:spPr/>
      <dgm:t>
        <a:bodyPr/>
        <a:lstStyle/>
        <a:p>
          <a:endParaRPr lang="cs-CZ"/>
        </a:p>
      </dgm:t>
    </dgm:pt>
    <dgm:pt modelId="{5F312A9A-FFFF-417D-A47A-CB9877E5141D}">
      <dgm:prSet phldrT="[Text]"/>
      <dgm:spPr/>
      <dgm:t>
        <a:bodyPr/>
        <a:lstStyle/>
        <a:p>
          <a:r>
            <a:rPr lang="cs-CZ" b="1" dirty="0" smtClean="0">
              <a:latin typeface="Arial" panose="020B0604020202020204" pitchFamily="34" charset="0"/>
              <a:cs typeface="Arial" panose="020B0604020202020204" pitchFamily="34" charset="0"/>
            </a:rPr>
            <a:t>Dekantace</a:t>
          </a:r>
          <a:br>
            <a:rPr lang="cs-CZ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b="1" dirty="0" smtClean="0">
              <a:latin typeface="Arial" panose="020B0604020202020204" pitchFamily="34" charset="0"/>
              <a:cs typeface="Arial" panose="020B0604020202020204" pitchFamily="34" charset="0"/>
            </a:rPr>
            <a:t>Voda,5% </a:t>
          </a:r>
          <a:r>
            <a:rPr lang="cs-CZ" b="1" dirty="0" err="1" smtClean="0">
              <a:latin typeface="Arial" panose="020B0604020202020204" pitchFamily="34" charset="0"/>
              <a:cs typeface="Arial" panose="020B0604020202020204" pitchFamily="34" charset="0"/>
            </a:rPr>
            <a:t>HCl</a:t>
          </a:r>
          <a:r>
            <a:rPr lang="cs-CZ" b="1" dirty="0" smtClean="0">
              <a:latin typeface="Arial" panose="020B0604020202020204" pitchFamily="34" charset="0"/>
              <a:cs typeface="Arial" panose="020B0604020202020204" pitchFamily="34" charset="0"/>
            </a:rPr>
            <a:t>, Voda</a:t>
          </a:r>
          <a:endParaRPr lang="cs-CZ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57D14D-5FD0-4753-A018-F348C5B970F1}" type="parTrans" cxnId="{3C2A3D64-4605-4B29-8841-BE083B29C01D}">
      <dgm:prSet/>
      <dgm:spPr/>
      <dgm:t>
        <a:bodyPr/>
        <a:lstStyle/>
        <a:p>
          <a:endParaRPr lang="cs-CZ"/>
        </a:p>
      </dgm:t>
    </dgm:pt>
    <dgm:pt modelId="{1A85CA87-3927-4B6D-8590-A233DC3BFE12}" type="sibTrans" cxnId="{3C2A3D64-4605-4B29-8841-BE083B29C01D}">
      <dgm:prSet/>
      <dgm:spPr/>
      <dgm:t>
        <a:bodyPr/>
        <a:lstStyle/>
        <a:p>
          <a:endParaRPr lang="cs-CZ"/>
        </a:p>
      </dgm:t>
    </dgm:pt>
    <dgm:pt modelId="{A83DD7C9-5ED0-4354-BF7A-1432CCE8B105}">
      <dgm:prSet phldrT="[Text]"/>
      <dgm:spPr/>
      <dgm:t>
        <a:bodyPr/>
        <a:lstStyle/>
        <a:p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Sušení, Mletí</a:t>
          </a:r>
          <a:b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b="1" smtClean="0">
              <a:latin typeface="Arial" panose="020B0604020202020204" pitchFamily="34" charset="0"/>
              <a:cs typeface="Arial" panose="020B0604020202020204" pitchFamily="34" charset="0"/>
            </a:rPr>
            <a:t>úprava pro charakterizace</a:t>
          </a:r>
          <a:endParaRPr lang="cs-CZ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4A8E8-2234-4E25-8621-DAD9BEFFCE9D}" type="parTrans" cxnId="{99A74A61-1DB2-41F9-9734-A5B2758BB3F2}">
      <dgm:prSet/>
      <dgm:spPr/>
      <dgm:t>
        <a:bodyPr/>
        <a:lstStyle/>
        <a:p>
          <a:endParaRPr lang="cs-CZ"/>
        </a:p>
      </dgm:t>
    </dgm:pt>
    <dgm:pt modelId="{A7AEF7DB-54DD-4676-BA0A-097F7B13C0FC}" type="sibTrans" cxnId="{99A74A61-1DB2-41F9-9734-A5B2758BB3F2}">
      <dgm:prSet/>
      <dgm:spPr/>
      <dgm:t>
        <a:bodyPr/>
        <a:lstStyle/>
        <a:p>
          <a:endParaRPr lang="cs-CZ"/>
        </a:p>
      </dgm:t>
    </dgm:pt>
    <dgm:pt modelId="{5D8CE2B9-768A-4BBB-B460-EDA47C35BE00}" type="pres">
      <dgm:prSet presAssocID="{C2519DFA-4CC5-4CCE-871C-47CCCB2E51E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2F9FD2-D8F2-4268-948A-3904F41DBE9D}" type="pres">
      <dgm:prSet presAssocID="{C2519DFA-4CC5-4CCE-871C-47CCCB2E51E4}" presName="arrow" presStyleLbl="bgShp" presStyleIdx="0" presStyleCnt="1"/>
      <dgm:spPr/>
      <dgm:t>
        <a:bodyPr/>
        <a:lstStyle/>
        <a:p>
          <a:endParaRPr lang="cs-CZ"/>
        </a:p>
      </dgm:t>
    </dgm:pt>
    <dgm:pt modelId="{70FC0467-6EC2-4D78-9E4B-BCA15EDB7DD5}" type="pres">
      <dgm:prSet presAssocID="{C2519DFA-4CC5-4CCE-871C-47CCCB2E51E4}" presName="linearProcess" presStyleCnt="0"/>
      <dgm:spPr/>
      <dgm:t>
        <a:bodyPr/>
        <a:lstStyle/>
        <a:p>
          <a:endParaRPr lang="cs-CZ"/>
        </a:p>
      </dgm:t>
    </dgm:pt>
    <dgm:pt modelId="{E915082D-6001-49EB-B7AF-48985B7CB2AC}" type="pres">
      <dgm:prSet presAssocID="{833D7791-D8FE-4B06-9580-76E2D96A5C0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B4CEBA-7DC6-4863-8614-0CC5FD6D5FF3}" type="pres">
      <dgm:prSet presAssocID="{B4BB63E6-8175-497E-BEE9-1EA3FB506922}" presName="sibTrans" presStyleCnt="0"/>
      <dgm:spPr/>
      <dgm:t>
        <a:bodyPr/>
        <a:lstStyle/>
        <a:p>
          <a:endParaRPr lang="cs-CZ"/>
        </a:p>
      </dgm:t>
    </dgm:pt>
    <dgm:pt modelId="{1730E728-BAF4-492B-A78E-387F144F9FEB}" type="pres">
      <dgm:prSet presAssocID="{1433E062-F16C-4747-9C33-5B947046032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C7F499-798B-44D1-A35B-4324E79207F5}" type="pres">
      <dgm:prSet presAssocID="{3AD7DFD4-450F-48D6-B350-0466311015D7}" presName="sibTrans" presStyleCnt="0"/>
      <dgm:spPr/>
      <dgm:t>
        <a:bodyPr/>
        <a:lstStyle/>
        <a:p>
          <a:endParaRPr lang="cs-CZ"/>
        </a:p>
      </dgm:t>
    </dgm:pt>
    <dgm:pt modelId="{95EBDD2D-39E1-404C-9CFF-2F9285900FCE}" type="pres">
      <dgm:prSet presAssocID="{C9C3CCE0-082B-4C63-8E62-9DDC809866A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B1830D-972F-45E2-A9AB-EC421F98745E}" type="pres">
      <dgm:prSet presAssocID="{34A403A2-F6B9-41E4-AF88-98C9DA1FA22E}" presName="sibTrans" presStyleCnt="0"/>
      <dgm:spPr/>
      <dgm:t>
        <a:bodyPr/>
        <a:lstStyle/>
        <a:p>
          <a:endParaRPr lang="cs-CZ"/>
        </a:p>
      </dgm:t>
    </dgm:pt>
    <dgm:pt modelId="{AC2C7A44-7D51-4DEB-820F-BDBC7ECDF7A3}" type="pres">
      <dgm:prSet presAssocID="{5F312A9A-FFFF-417D-A47A-CB9877E5141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CCB004-8519-4A18-BD52-704EED450B0A}" type="pres">
      <dgm:prSet presAssocID="{1A85CA87-3927-4B6D-8590-A233DC3BFE12}" presName="sibTrans" presStyleCnt="0"/>
      <dgm:spPr/>
      <dgm:t>
        <a:bodyPr/>
        <a:lstStyle/>
        <a:p>
          <a:endParaRPr lang="cs-CZ"/>
        </a:p>
      </dgm:t>
    </dgm:pt>
    <dgm:pt modelId="{6F102A6E-37B1-4091-9323-09A3D6A26DFF}" type="pres">
      <dgm:prSet presAssocID="{A83DD7C9-5ED0-4354-BF7A-1432CCE8B10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5A2C800-B867-4011-A57F-CC21B4DC1892}" type="presOf" srcId="{C2519DFA-4CC5-4CCE-871C-47CCCB2E51E4}" destId="{5D8CE2B9-768A-4BBB-B460-EDA47C35BE00}" srcOrd="0" destOrd="0" presId="urn:microsoft.com/office/officeart/2005/8/layout/hProcess9"/>
    <dgm:cxn modelId="{23A4FAAC-062E-4457-BD73-831BE886E26D}" type="presOf" srcId="{5F312A9A-FFFF-417D-A47A-CB9877E5141D}" destId="{AC2C7A44-7D51-4DEB-820F-BDBC7ECDF7A3}" srcOrd="0" destOrd="0" presId="urn:microsoft.com/office/officeart/2005/8/layout/hProcess9"/>
    <dgm:cxn modelId="{3C2A3D64-4605-4B29-8841-BE083B29C01D}" srcId="{C2519DFA-4CC5-4CCE-871C-47CCCB2E51E4}" destId="{5F312A9A-FFFF-417D-A47A-CB9877E5141D}" srcOrd="3" destOrd="0" parTransId="{8157D14D-5FD0-4753-A018-F348C5B970F1}" sibTransId="{1A85CA87-3927-4B6D-8590-A233DC3BFE12}"/>
    <dgm:cxn modelId="{069E98FA-0AD3-420A-9D6B-7BE03ECA9FDA}" type="presOf" srcId="{1433E062-F16C-4747-9C33-5B9470460329}" destId="{1730E728-BAF4-492B-A78E-387F144F9FEB}" srcOrd="0" destOrd="0" presId="urn:microsoft.com/office/officeart/2005/8/layout/hProcess9"/>
    <dgm:cxn modelId="{C2790D23-1150-4AD0-8FE3-72C0AB8E8D30}" srcId="{C2519DFA-4CC5-4CCE-871C-47CCCB2E51E4}" destId="{C9C3CCE0-082B-4C63-8E62-9DDC809866A0}" srcOrd="2" destOrd="0" parTransId="{EDAB300B-ED95-4D3B-957B-041180BE0573}" sibTransId="{34A403A2-F6B9-41E4-AF88-98C9DA1FA22E}"/>
    <dgm:cxn modelId="{D0120856-9093-4ACA-805B-62FD8B5F0C91}" srcId="{C2519DFA-4CC5-4CCE-871C-47CCCB2E51E4}" destId="{1433E062-F16C-4747-9C33-5B9470460329}" srcOrd="1" destOrd="0" parTransId="{6C8D0BE6-B0AD-47B8-BE6E-7B5EE143FA52}" sibTransId="{3AD7DFD4-450F-48D6-B350-0466311015D7}"/>
    <dgm:cxn modelId="{F5BE136A-CD5F-4764-BBA2-E4D8B1440A13}" type="presOf" srcId="{A83DD7C9-5ED0-4354-BF7A-1432CCE8B105}" destId="{6F102A6E-37B1-4091-9323-09A3D6A26DFF}" srcOrd="0" destOrd="0" presId="urn:microsoft.com/office/officeart/2005/8/layout/hProcess9"/>
    <dgm:cxn modelId="{A11B3A28-A623-4970-8BBD-76C05BC9D1C8}" type="presOf" srcId="{C9C3CCE0-082B-4C63-8E62-9DDC809866A0}" destId="{95EBDD2D-39E1-404C-9CFF-2F9285900FCE}" srcOrd="0" destOrd="0" presId="urn:microsoft.com/office/officeart/2005/8/layout/hProcess9"/>
    <dgm:cxn modelId="{1996E3D9-951C-4D33-88BE-16E98738086A}" srcId="{C2519DFA-4CC5-4CCE-871C-47CCCB2E51E4}" destId="{833D7791-D8FE-4B06-9580-76E2D96A5C07}" srcOrd="0" destOrd="0" parTransId="{FF78F03E-704F-413B-B39A-112C64BFA945}" sibTransId="{B4BB63E6-8175-497E-BEE9-1EA3FB506922}"/>
    <dgm:cxn modelId="{99A74A61-1DB2-41F9-9734-A5B2758BB3F2}" srcId="{C2519DFA-4CC5-4CCE-871C-47CCCB2E51E4}" destId="{A83DD7C9-5ED0-4354-BF7A-1432CCE8B105}" srcOrd="4" destOrd="0" parTransId="{47A4A8E8-2234-4E25-8621-DAD9BEFFCE9D}" sibTransId="{A7AEF7DB-54DD-4676-BA0A-097F7B13C0FC}"/>
    <dgm:cxn modelId="{5964A248-0857-4730-A463-D0DD5E9A95A0}" type="presOf" srcId="{833D7791-D8FE-4B06-9580-76E2D96A5C07}" destId="{E915082D-6001-49EB-B7AF-48985B7CB2AC}" srcOrd="0" destOrd="0" presId="urn:microsoft.com/office/officeart/2005/8/layout/hProcess9"/>
    <dgm:cxn modelId="{A2D5DDF9-2906-46A2-8677-7FAB63E0C749}" type="presParOf" srcId="{5D8CE2B9-768A-4BBB-B460-EDA47C35BE00}" destId="{422F9FD2-D8F2-4268-948A-3904F41DBE9D}" srcOrd="0" destOrd="0" presId="urn:microsoft.com/office/officeart/2005/8/layout/hProcess9"/>
    <dgm:cxn modelId="{EE0DD716-408D-446F-AC88-47192D4355ED}" type="presParOf" srcId="{5D8CE2B9-768A-4BBB-B460-EDA47C35BE00}" destId="{70FC0467-6EC2-4D78-9E4B-BCA15EDB7DD5}" srcOrd="1" destOrd="0" presId="urn:microsoft.com/office/officeart/2005/8/layout/hProcess9"/>
    <dgm:cxn modelId="{DF8E8D91-E75C-4832-B94F-5E52EBC5C8EC}" type="presParOf" srcId="{70FC0467-6EC2-4D78-9E4B-BCA15EDB7DD5}" destId="{E915082D-6001-49EB-B7AF-48985B7CB2AC}" srcOrd="0" destOrd="0" presId="urn:microsoft.com/office/officeart/2005/8/layout/hProcess9"/>
    <dgm:cxn modelId="{4B9374D2-356C-4761-807E-B97B00A4980B}" type="presParOf" srcId="{70FC0467-6EC2-4D78-9E4B-BCA15EDB7DD5}" destId="{CBB4CEBA-7DC6-4863-8614-0CC5FD6D5FF3}" srcOrd="1" destOrd="0" presId="urn:microsoft.com/office/officeart/2005/8/layout/hProcess9"/>
    <dgm:cxn modelId="{1B5A1CD8-E050-4104-9EF5-68A50DC7935A}" type="presParOf" srcId="{70FC0467-6EC2-4D78-9E4B-BCA15EDB7DD5}" destId="{1730E728-BAF4-492B-A78E-387F144F9FEB}" srcOrd="2" destOrd="0" presId="urn:microsoft.com/office/officeart/2005/8/layout/hProcess9"/>
    <dgm:cxn modelId="{B708B94B-E3ED-427C-A7D0-379F0F313F4E}" type="presParOf" srcId="{70FC0467-6EC2-4D78-9E4B-BCA15EDB7DD5}" destId="{26C7F499-798B-44D1-A35B-4324E79207F5}" srcOrd="3" destOrd="0" presId="urn:microsoft.com/office/officeart/2005/8/layout/hProcess9"/>
    <dgm:cxn modelId="{C83D208E-30C5-428F-86A5-48D3442B5A8D}" type="presParOf" srcId="{70FC0467-6EC2-4D78-9E4B-BCA15EDB7DD5}" destId="{95EBDD2D-39E1-404C-9CFF-2F9285900FCE}" srcOrd="4" destOrd="0" presId="urn:microsoft.com/office/officeart/2005/8/layout/hProcess9"/>
    <dgm:cxn modelId="{7FCDA309-FE9B-4A11-A0B2-4F860FA9FD07}" type="presParOf" srcId="{70FC0467-6EC2-4D78-9E4B-BCA15EDB7DD5}" destId="{0DB1830D-972F-45E2-A9AB-EC421F98745E}" srcOrd="5" destOrd="0" presId="urn:microsoft.com/office/officeart/2005/8/layout/hProcess9"/>
    <dgm:cxn modelId="{CC4962C0-8A8E-43CF-B131-D5B2B73BA772}" type="presParOf" srcId="{70FC0467-6EC2-4D78-9E4B-BCA15EDB7DD5}" destId="{AC2C7A44-7D51-4DEB-820F-BDBC7ECDF7A3}" srcOrd="6" destOrd="0" presId="urn:microsoft.com/office/officeart/2005/8/layout/hProcess9"/>
    <dgm:cxn modelId="{DBA9E245-583C-4479-9392-BCCED1DB533C}" type="presParOf" srcId="{70FC0467-6EC2-4D78-9E4B-BCA15EDB7DD5}" destId="{63CCB004-8519-4A18-BD52-704EED450B0A}" srcOrd="7" destOrd="0" presId="urn:microsoft.com/office/officeart/2005/8/layout/hProcess9"/>
    <dgm:cxn modelId="{71E3E35E-C559-4CF1-9001-64FFF380001B}" type="presParOf" srcId="{70FC0467-6EC2-4D78-9E4B-BCA15EDB7DD5}" destId="{6F102A6E-37B1-4091-9323-09A3D6A26DF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20CD9-7870-4A88-855E-F3C4B357F90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F80768AB-D198-4FFC-80C7-A2369EC70DBB}">
      <dgm:prSet phldrT="[Text]" custT="1"/>
      <dgm:spPr/>
      <dgm:t>
        <a:bodyPr/>
        <a:lstStyle/>
        <a:p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Kyselina (0°C)</a:t>
          </a:r>
          <a:b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Míchání, přídavek CNT a NaNO</a:t>
          </a:r>
          <a:r>
            <a:rPr lang="cs-CZ" sz="1100" b="1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cs-CZ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602B1F-F59F-4D5A-A244-DD953ACC0A0D}" type="parTrans" cxnId="{5D4DEAA6-00CB-44CD-9961-6DEAC112337D}">
      <dgm:prSet/>
      <dgm:spPr/>
      <dgm:t>
        <a:bodyPr/>
        <a:lstStyle/>
        <a:p>
          <a:endParaRPr lang="cs-CZ"/>
        </a:p>
      </dgm:t>
    </dgm:pt>
    <dgm:pt modelId="{8BE61C34-7949-4D43-9C21-0CE9B33963A7}" type="sibTrans" cxnId="{5D4DEAA6-00CB-44CD-9961-6DEAC112337D}">
      <dgm:prSet/>
      <dgm:spPr/>
      <dgm:t>
        <a:bodyPr/>
        <a:lstStyle/>
        <a:p>
          <a:endParaRPr lang="cs-CZ"/>
        </a:p>
      </dgm:t>
    </dgm:pt>
    <dgm:pt modelId="{41911ED3-933E-4CC2-9279-66288BDBD2C1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Oxidace</a:t>
          </a:r>
          <a:br>
            <a: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KMnO</a:t>
          </a:r>
          <a:r>
            <a:rPr lang="cs-CZ" b="1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cs-CZ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DBC0D-EA95-437E-BBFF-FB7AB3E27BA0}" type="parTrans" cxnId="{697ACF24-87FE-4197-8D0A-9AFDF56B1A6C}">
      <dgm:prSet/>
      <dgm:spPr/>
      <dgm:t>
        <a:bodyPr/>
        <a:lstStyle/>
        <a:p>
          <a:endParaRPr lang="cs-CZ"/>
        </a:p>
      </dgm:t>
    </dgm:pt>
    <dgm:pt modelId="{53A64CE6-0D96-440B-8025-836AD5B39094}" type="sibTrans" cxnId="{697ACF24-87FE-4197-8D0A-9AFDF56B1A6C}">
      <dgm:prSet/>
      <dgm:spPr/>
      <dgm:t>
        <a:bodyPr/>
        <a:lstStyle/>
        <a:p>
          <a:endParaRPr lang="cs-CZ"/>
        </a:p>
      </dgm:t>
    </dgm:pt>
    <dgm:pt modelId="{38983C7F-53BE-4EF2-886B-C9070403F174}">
      <dgm:prSet phldrT="[Text]" custT="1"/>
      <dgm:spPr/>
      <dgm:t>
        <a:bodyPr/>
        <a:lstStyle/>
        <a:p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Míchání, 90min, 0°C</a:t>
          </a:r>
          <a:b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30min, 35°C</a:t>
          </a:r>
        </a:p>
        <a:p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Přídavek 140 ml H</a:t>
          </a:r>
          <a:r>
            <a:rPr lang="cs-CZ" sz="1100" b="1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</a:p>
        <a:p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15min 70°C</a:t>
          </a:r>
          <a:endParaRPr lang="cs-CZ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31566-80A1-43AB-9011-3EADB188CD13}" type="parTrans" cxnId="{0DCEC8D0-1474-4CCE-B4F0-D9752D9E5F28}">
      <dgm:prSet/>
      <dgm:spPr/>
      <dgm:t>
        <a:bodyPr/>
        <a:lstStyle/>
        <a:p>
          <a:endParaRPr lang="cs-CZ"/>
        </a:p>
      </dgm:t>
    </dgm:pt>
    <dgm:pt modelId="{FE03DADF-B68C-489B-A2E5-309987E29A7A}" type="sibTrans" cxnId="{0DCEC8D0-1474-4CCE-B4F0-D9752D9E5F28}">
      <dgm:prSet/>
      <dgm:spPr/>
      <dgm:t>
        <a:bodyPr/>
        <a:lstStyle/>
        <a:p>
          <a:endParaRPr lang="cs-CZ"/>
        </a:p>
      </dgm:t>
    </dgm:pt>
    <dgm:pt modelId="{C17AEC63-84F0-4AC1-A018-B053DAB3A6F1}">
      <dgm:prSet phldrT="[Text]" custT="1"/>
      <dgm:spPr/>
      <dgm:t>
        <a:bodyPr/>
        <a:lstStyle/>
        <a:p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Dekantace</a:t>
          </a:r>
          <a:b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Voda, 3%H</a:t>
          </a:r>
          <a:r>
            <a:rPr lang="cs-CZ" sz="1100" b="1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cs-CZ" sz="1100" b="1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Voda</a:t>
          </a:r>
          <a:endParaRPr lang="cs-CZ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B7CE7-CEC1-483A-B0F4-220F88999D87}" type="parTrans" cxnId="{4D2B6AB5-642A-4DF5-B32B-E8D0CC367F8A}">
      <dgm:prSet/>
      <dgm:spPr/>
      <dgm:t>
        <a:bodyPr/>
        <a:lstStyle/>
        <a:p>
          <a:endParaRPr lang="cs-CZ"/>
        </a:p>
      </dgm:t>
    </dgm:pt>
    <dgm:pt modelId="{DBCF89B0-3405-4483-892F-1010EA8F5113}" type="sibTrans" cxnId="{4D2B6AB5-642A-4DF5-B32B-E8D0CC367F8A}">
      <dgm:prSet/>
      <dgm:spPr/>
      <dgm:t>
        <a:bodyPr/>
        <a:lstStyle/>
        <a:p>
          <a:endParaRPr lang="cs-CZ"/>
        </a:p>
      </dgm:t>
    </dgm:pt>
    <dgm:pt modelId="{44C012D9-DAFC-4A96-B95C-2240C83BFE70}">
      <dgm:prSet phldrT="[Text]" custT="1"/>
      <dgm:spPr/>
      <dgm:t>
        <a:bodyPr/>
        <a:lstStyle/>
        <a:p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Sušení, Mletí</a:t>
          </a:r>
          <a:b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úprava pro charakterizace</a:t>
          </a:r>
          <a:endParaRPr lang="cs-CZ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C09E4-0280-4555-95F0-A17FDC6DA6B5}" type="parTrans" cxnId="{7AA69B12-1686-43B5-B6D9-14C4E1A186C4}">
      <dgm:prSet/>
      <dgm:spPr/>
      <dgm:t>
        <a:bodyPr/>
        <a:lstStyle/>
        <a:p>
          <a:endParaRPr lang="cs-CZ"/>
        </a:p>
      </dgm:t>
    </dgm:pt>
    <dgm:pt modelId="{A20B4659-79D5-4AC5-BABF-3D0D723A8B6E}" type="sibTrans" cxnId="{7AA69B12-1686-43B5-B6D9-14C4E1A186C4}">
      <dgm:prSet/>
      <dgm:spPr/>
      <dgm:t>
        <a:bodyPr/>
        <a:lstStyle/>
        <a:p>
          <a:endParaRPr lang="cs-CZ"/>
        </a:p>
      </dgm:t>
    </dgm:pt>
    <dgm:pt modelId="{1756795E-1E7E-4C5B-AFBD-ED5A68C86F88}" type="pres">
      <dgm:prSet presAssocID="{F1320CD9-7870-4A88-855E-F3C4B357F9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9F1C7E1-FAE0-47FF-8662-DDCBF9BDE1A4}" type="pres">
      <dgm:prSet presAssocID="{F1320CD9-7870-4A88-855E-F3C4B357F904}" presName="arrow" presStyleLbl="bgShp" presStyleIdx="0" presStyleCnt="1"/>
      <dgm:spPr/>
      <dgm:t>
        <a:bodyPr/>
        <a:lstStyle/>
        <a:p>
          <a:endParaRPr lang="cs-CZ"/>
        </a:p>
      </dgm:t>
    </dgm:pt>
    <dgm:pt modelId="{5742E800-A619-4D05-B94A-17F7EC1FBF9D}" type="pres">
      <dgm:prSet presAssocID="{F1320CD9-7870-4A88-855E-F3C4B357F904}" presName="linearProcess" presStyleCnt="0"/>
      <dgm:spPr/>
      <dgm:t>
        <a:bodyPr/>
        <a:lstStyle/>
        <a:p>
          <a:endParaRPr lang="cs-CZ"/>
        </a:p>
      </dgm:t>
    </dgm:pt>
    <dgm:pt modelId="{03E98C6F-1C64-4CA0-9B6A-700DAEA0ACCD}" type="pres">
      <dgm:prSet presAssocID="{F80768AB-D198-4FFC-80C7-A2369EC70DBB}" presName="textNode" presStyleLbl="node1" presStyleIdx="0" presStyleCnt="5" custScaleY="118750" custLinFactNeighborX="-4574" custLinFactNeighborY="31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72DEBB-F57A-42EB-A2EC-7792F09947B0}" type="pres">
      <dgm:prSet presAssocID="{8BE61C34-7949-4D43-9C21-0CE9B33963A7}" presName="sibTrans" presStyleCnt="0"/>
      <dgm:spPr/>
      <dgm:t>
        <a:bodyPr/>
        <a:lstStyle/>
        <a:p>
          <a:endParaRPr lang="cs-CZ"/>
        </a:p>
      </dgm:t>
    </dgm:pt>
    <dgm:pt modelId="{6EFC83E9-203F-4B7B-B326-A0E0AFECA447}" type="pres">
      <dgm:prSet presAssocID="{41911ED3-933E-4CC2-9279-66288BDBD2C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215A8B-813B-4C26-A747-C67FD27E86B5}" type="pres">
      <dgm:prSet presAssocID="{53A64CE6-0D96-440B-8025-836AD5B39094}" presName="sibTrans" presStyleCnt="0"/>
      <dgm:spPr/>
      <dgm:t>
        <a:bodyPr/>
        <a:lstStyle/>
        <a:p>
          <a:endParaRPr lang="cs-CZ"/>
        </a:p>
      </dgm:t>
    </dgm:pt>
    <dgm:pt modelId="{3EF9AE03-3DEF-4514-B294-1306A7EC304D}" type="pres">
      <dgm:prSet presAssocID="{38983C7F-53BE-4EF2-886B-C9070403F174}" presName="textNode" presStyleLbl="node1" presStyleIdx="2" presStyleCnt="5" custScaleY="2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E5BC42-0AEE-4CE8-AFA1-3E9D26B408CD}" type="pres">
      <dgm:prSet presAssocID="{FE03DADF-B68C-489B-A2E5-309987E29A7A}" presName="sibTrans" presStyleCnt="0"/>
      <dgm:spPr/>
      <dgm:t>
        <a:bodyPr/>
        <a:lstStyle/>
        <a:p>
          <a:endParaRPr lang="cs-CZ"/>
        </a:p>
      </dgm:t>
    </dgm:pt>
    <dgm:pt modelId="{EA786C28-6A2C-4937-B05D-7A19A3071589}" type="pres">
      <dgm:prSet presAssocID="{C17AEC63-84F0-4AC1-A018-B053DAB3A6F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9499E8-B34D-405E-AF5C-D25D6228BF6E}" type="pres">
      <dgm:prSet presAssocID="{DBCF89B0-3405-4483-892F-1010EA8F5113}" presName="sibTrans" presStyleCnt="0"/>
      <dgm:spPr/>
      <dgm:t>
        <a:bodyPr/>
        <a:lstStyle/>
        <a:p>
          <a:endParaRPr lang="cs-CZ"/>
        </a:p>
      </dgm:t>
    </dgm:pt>
    <dgm:pt modelId="{745BC6A4-2E09-4E88-B347-C154D1D862F4}" type="pres">
      <dgm:prSet presAssocID="{44C012D9-DAFC-4A96-B95C-2240C83BFE70}" presName="textNode" presStyleLbl="node1" presStyleIdx="4" presStyleCnt="5" custScaleY="1562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97ACF24-87FE-4197-8D0A-9AFDF56B1A6C}" srcId="{F1320CD9-7870-4A88-855E-F3C4B357F904}" destId="{41911ED3-933E-4CC2-9279-66288BDBD2C1}" srcOrd="1" destOrd="0" parTransId="{177DBC0D-EA95-437E-BBFF-FB7AB3E27BA0}" sibTransId="{53A64CE6-0D96-440B-8025-836AD5B39094}"/>
    <dgm:cxn modelId="{F39A7742-827F-43B8-B20B-B665E11D6050}" type="presOf" srcId="{F1320CD9-7870-4A88-855E-F3C4B357F904}" destId="{1756795E-1E7E-4C5B-AFBD-ED5A68C86F88}" srcOrd="0" destOrd="0" presId="urn:microsoft.com/office/officeart/2005/8/layout/hProcess9"/>
    <dgm:cxn modelId="{0DCEC8D0-1474-4CCE-B4F0-D9752D9E5F28}" srcId="{F1320CD9-7870-4A88-855E-F3C4B357F904}" destId="{38983C7F-53BE-4EF2-886B-C9070403F174}" srcOrd="2" destOrd="0" parTransId="{CEC31566-80A1-43AB-9011-3EADB188CD13}" sibTransId="{FE03DADF-B68C-489B-A2E5-309987E29A7A}"/>
    <dgm:cxn modelId="{DADD9710-A308-4BEF-BD74-8D0187521913}" type="presOf" srcId="{41911ED3-933E-4CC2-9279-66288BDBD2C1}" destId="{6EFC83E9-203F-4B7B-B326-A0E0AFECA447}" srcOrd="0" destOrd="0" presId="urn:microsoft.com/office/officeart/2005/8/layout/hProcess9"/>
    <dgm:cxn modelId="{AB03F9EC-CFC3-44BB-91F0-11CF4519F05D}" type="presOf" srcId="{38983C7F-53BE-4EF2-886B-C9070403F174}" destId="{3EF9AE03-3DEF-4514-B294-1306A7EC304D}" srcOrd="0" destOrd="0" presId="urn:microsoft.com/office/officeart/2005/8/layout/hProcess9"/>
    <dgm:cxn modelId="{BD9FB40B-8942-4F6B-9D46-D6B2DD2E6BFA}" type="presOf" srcId="{C17AEC63-84F0-4AC1-A018-B053DAB3A6F1}" destId="{EA786C28-6A2C-4937-B05D-7A19A3071589}" srcOrd="0" destOrd="0" presId="urn:microsoft.com/office/officeart/2005/8/layout/hProcess9"/>
    <dgm:cxn modelId="{5139B21A-BD7A-4EF8-BDEF-2921FE657D91}" type="presOf" srcId="{44C012D9-DAFC-4A96-B95C-2240C83BFE70}" destId="{745BC6A4-2E09-4E88-B347-C154D1D862F4}" srcOrd="0" destOrd="0" presId="urn:microsoft.com/office/officeart/2005/8/layout/hProcess9"/>
    <dgm:cxn modelId="{865FCEC2-EFB7-480E-9119-90916055724E}" type="presOf" srcId="{F80768AB-D198-4FFC-80C7-A2369EC70DBB}" destId="{03E98C6F-1C64-4CA0-9B6A-700DAEA0ACCD}" srcOrd="0" destOrd="0" presId="urn:microsoft.com/office/officeart/2005/8/layout/hProcess9"/>
    <dgm:cxn modelId="{5D4DEAA6-00CB-44CD-9961-6DEAC112337D}" srcId="{F1320CD9-7870-4A88-855E-F3C4B357F904}" destId="{F80768AB-D198-4FFC-80C7-A2369EC70DBB}" srcOrd="0" destOrd="0" parTransId="{26602B1F-F59F-4D5A-A244-DD953ACC0A0D}" sibTransId="{8BE61C34-7949-4D43-9C21-0CE9B33963A7}"/>
    <dgm:cxn modelId="{7AA69B12-1686-43B5-B6D9-14C4E1A186C4}" srcId="{F1320CD9-7870-4A88-855E-F3C4B357F904}" destId="{44C012D9-DAFC-4A96-B95C-2240C83BFE70}" srcOrd="4" destOrd="0" parTransId="{AA2C09E4-0280-4555-95F0-A17FDC6DA6B5}" sibTransId="{A20B4659-79D5-4AC5-BABF-3D0D723A8B6E}"/>
    <dgm:cxn modelId="{4D2B6AB5-642A-4DF5-B32B-E8D0CC367F8A}" srcId="{F1320CD9-7870-4A88-855E-F3C4B357F904}" destId="{C17AEC63-84F0-4AC1-A018-B053DAB3A6F1}" srcOrd="3" destOrd="0" parTransId="{AB0B7CE7-CEC1-483A-B0F4-220F88999D87}" sibTransId="{DBCF89B0-3405-4483-892F-1010EA8F5113}"/>
    <dgm:cxn modelId="{AC125937-1E8F-4CB6-8457-A3CF16EB0BFD}" type="presParOf" srcId="{1756795E-1E7E-4C5B-AFBD-ED5A68C86F88}" destId="{69F1C7E1-FAE0-47FF-8662-DDCBF9BDE1A4}" srcOrd="0" destOrd="0" presId="urn:microsoft.com/office/officeart/2005/8/layout/hProcess9"/>
    <dgm:cxn modelId="{004AF31D-0BD0-4AA9-BB19-325B2456D219}" type="presParOf" srcId="{1756795E-1E7E-4C5B-AFBD-ED5A68C86F88}" destId="{5742E800-A619-4D05-B94A-17F7EC1FBF9D}" srcOrd="1" destOrd="0" presId="urn:microsoft.com/office/officeart/2005/8/layout/hProcess9"/>
    <dgm:cxn modelId="{7DBBA0FE-F859-4DD6-BBE5-7E8FE70FC29D}" type="presParOf" srcId="{5742E800-A619-4D05-B94A-17F7EC1FBF9D}" destId="{03E98C6F-1C64-4CA0-9B6A-700DAEA0ACCD}" srcOrd="0" destOrd="0" presId="urn:microsoft.com/office/officeart/2005/8/layout/hProcess9"/>
    <dgm:cxn modelId="{4154738F-6BEE-4DED-B924-F990D2005FCA}" type="presParOf" srcId="{5742E800-A619-4D05-B94A-17F7EC1FBF9D}" destId="{4572DEBB-F57A-42EB-A2EC-7792F09947B0}" srcOrd="1" destOrd="0" presId="urn:microsoft.com/office/officeart/2005/8/layout/hProcess9"/>
    <dgm:cxn modelId="{0F5F1676-5668-4267-A3D4-82EE1749B0C5}" type="presParOf" srcId="{5742E800-A619-4D05-B94A-17F7EC1FBF9D}" destId="{6EFC83E9-203F-4B7B-B326-A0E0AFECA447}" srcOrd="2" destOrd="0" presId="urn:microsoft.com/office/officeart/2005/8/layout/hProcess9"/>
    <dgm:cxn modelId="{5E20269A-9C07-40FE-9A1A-18C9FBC2CB88}" type="presParOf" srcId="{5742E800-A619-4D05-B94A-17F7EC1FBF9D}" destId="{1A215A8B-813B-4C26-A747-C67FD27E86B5}" srcOrd="3" destOrd="0" presId="urn:microsoft.com/office/officeart/2005/8/layout/hProcess9"/>
    <dgm:cxn modelId="{2AD76BCF-6985-445D-9269-297F5AFFC777}" type="presParOf" srcId="{5742E800-A619-4D05-B94A-17F7EC1FBF9D}" destId="{3EF9AE03-3DEF-4514-B294-1306A7EC304D}" srcOrd="4" destOrd="0" presId="urn:microsoft.com/office/officeart/2005/8/layout/hProcess9"/>
    <dgm:cxn modelId="{CB5B41D1-6334-450D-B8B7-E167B9C1137E}" type="presParOf" srcId="{5742E800-A619-4D05-B94A-17F7EC1FBF9D}" destId="{D1E5BC42-0AEE-4CE8-AFA1-3E9D26B408CD}" srcOrd="5" destOrd="0" presId="urn:microsoft.com/office/officeart/2005/8/layout/hProcess9"/>
    <dgm:cxn modelId="{F85A2813-FB78-4079-ABE5-63B06978931E}" type="presParOf" srcId="{5742E800-A619-4D05-B94A-17F7EC1FBF9D}" destId="{EA786C28-6A2C-4937-B05D-7A19A3071589}" srcOrd="6" destOrd="0" presId="urn:microsoft.com/office/officeart/2005/8/layout/hProcess9"/>
    <dgm:cxn modelId="{B510346E-CA35-4C6A-8E48-8DA03A880B7D}" type="presParOf" srcId="{5742E800-A619-4D05-B94A-17F7EC1FBF9D}" destId="{429499E8-B34D-405E-AF5C-D25D6228BF6E}" srcOrd="7" destOrd="0" presId="urn:microsoft.com/office/officeart/2005/8/layout/hProcess9"/>
    <dgm:cxn modelId="{BD33485A-AC20-44B3-81BF-4DC60141BD16}" type="presParOf" srcId="{5742E800-A619-4D05-B94A-17F7EC1FBF9D}" destId="{745BC6A4-2E09-4E88-B347-C154D1D862F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4E88A-0D6A-4068-B047-84AB4360578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31724A3A-170C-4406-8F78-D5F13DB0BBCF}">
      <dgm:prSet phldrT="[Text]" custT="1"/>
      <dgm:spPr/>
      <dgm:t>
        <a:bodyPr/>
        <a:lstStyle/>
        <a:p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Míchání směsi CNT a KMnO</a:t>
          </a:r>
          <a:r>
            <a:rPr lang="cs-CZ" sz="11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cs-CZ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5F3F2-EBA5-48F8-BEDD-8E931A669CFE}" type="parTrans" cxnId="{05DF5114-0895-4AC7-8EB9-9DF71F40AA18}">
      <dgm:prSet/>
      <dgm:spPr/>
      <dgm:t>
        <a:bodyPr/>
        <a:lstStyle/>
        <a:p>
          <a:endParaRPr lang="cs-CZ"/>
        </a:p>
      </dgm:t>
    </dgm:pt>
    <dgm:pt modelId="{C0D3E930-8D13-451E-9E12-E9D16BEE996E}" type="sibTrans" cxnId="{05DF5114-0895-4AC7-8EB9-9DF71F40AA18}">
      <dgm:prSet/>
      <dgm:spPr/>
      <dgm:t>
        <a:bodyPr/>
        <a:lstStyle/>
        <a:p>
          <a:endParaRPr lang="cs-CZ"/>
        </a:p>
      </dgm:t>
    </dgm:pt>
    <dgm:pt modelId="{5F83C1BB-6679-400F-B9AF-056106E8A200}">
      <dgm:prSet phldrT="[Text]" custT="1"/>
      <dgm:spPr/>
      <dgm:t>
        <a:bodyPr/>
        <a:lstStyle/>
        <a:p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Zalití směsí kyselin vychlazených na 0°C</a:t>
          </a:r>
          <a:endParaRPr lang="cs-CZ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051D5-9C96-49DC-B6F8-887F4E0D4753}" type="parTrans" cxnId="{0A5F2A74-4980-4670-B1D4-9265A0EDC5A5}">
      <dgm:prSet/>
      <dgm:spPr/>
      <dgm:t>
        <a:bodyPr/>
        <a:lstStyle/>
        <a:p>
          <a:endParaRPr lang="cs-CZ"/>
        </a:p>
      </dgm:t>
    </dgm:pt>
    <dgm:pt modelId="{84668859-02DC-48EF-9D48-77F5A0D7942D}" type="sibTrans" cxnId="{0A5F2A74-4980-4670-B1D4-9265A0EDC5A5}">
      <dgm:prSet/>
      <dgm:spPr/>
      <dgm:t>
        <a:bodyPr/>
        <a:lstStyle/>
        <a:p>
          <a:endParaRPr lang="cs-CZ"/>
        </a:p>
      </dgm:t>
    </dgm:pt>
    <dgm:pt modelId="{33C2498B-F628-44C0-B0CE-570431238254}">
      <dgm:prSet phldrT="[Text]" custT="1"/>
      <dgm:spPr/>
      <dgm:t>
        <a:bodyPr/>
        <a:lstStyle/>
        <a:p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Míchání 180min při 50°C, Ochlazení  na 20 °C, vlití na směs 200g ledu a 3ml 30%H</a:t>
          </a:r>
          <a:r>
            <a:rPr lang="cs-CZ" sz="11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cs-CZ" sz="1100" b="1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cs-CZ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DD098-DABC-4550-9E5D-7CCE2B8C39D2}" type="parTrans" cxnId="{2ECEEA29-12CA-4AEA-BBA5-F273A1010F11}">
      <dgm:prSet/>
      <dgm:spPr/>
      <dgm:t>
        <a:bodyPr/>
        <a:lstStyle/>
        <a:p>
          <a:endParaRPr lang="cs-CZ"/>
        </a:p>
      </dgm:t>
    </dgm:pt>
    <dgm:pt modelId="{33698716-7219-4EB1-9F84-B81CD1D37BAE}" type="sibTrans" cxnId="{2ECEEA29-12CA-4AEA-BBA5-F273A1010F11}">
      <dgm:prSet/>
      <dgm:spPr/>
      <dgm:t>
        <a:bodyPr/>
        <a:lstStyle/>
        <a:p>
          <a:endParaRPr lang="cs-CZ"/>
        </a:p>
      </dgm:t>
    </dgm:pt>
    <dgm:pt modelId="{A5925882-5334-4BDF-8AEE-93DEFBD0000D}">
      <dgm:prSet phldrT="[Text]" custT="1"/>
      <dgm:spPr/>
      <dgm:t>
        <a:bodyPr/>
        <a:lstStyle/>
        <a:p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Dekantace</a:t>
          </a:r>
          <a:b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Voda</a:t>
          </a:r>
          <a:endParaRPr lang="cs-CZ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186A1-CB6C-4FD6-8B04-6BE6E6A3DFE5}" type="parTrans" cxnId="{98CD52A8-2091-418F-A88B-C60186A41604}">
      <dgm:prSet/>
      <dgm:spPr/>
      <dgm:t>
        <a:bodyPr/>
        <a:lstStyle/>
        <a:p>
          <a:endParaRPr lang="cs-CZ"/>
        </a:p>
      </dgm:t>
    </dgm:pt>
    <dgm:pt modelId="{99612788-76DB-48A8-AC78-B55196B2F9CA}" type="sibTrans" cxnId="{98CD52A8-2091-418F-A88B-C60186A41604}">
      <dgm:prSet/>
      <dgm:spPr/>
      <dgm:t>
        <a:bodyPr/>
        <a:lstStyle/>
        <a:p>
          <a:endParaRPr lang="cs-CZ"/>
        </a:p>
      </dgm:t>
    </dgm:pt>
    <dgm:pt modelId="{A74CD035-4B44-419B-879C-1D3A6D80592C}">
      <dgm:prSet phldrT="[Text]" custT="1"/>
      <dgm:spPr/>
      <dgm:t>
        <a:bodyPr/>
        <a:lstStyle/>
        <a:p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Sušení, Mletí</a:t>
          </a:r>
          <a:b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dirty="0" smtClean="0">
              <a:latin typeface="Arial" panose="020B0604020202020204" pitchFamily="34" charset="0"/>
              <a:cs typeface="Arial" panose="020B0604020202020204" pitchFamily="34" charset="0"/>
            </a:rPr>
            <a:t>úprava pro charakterizace</a:t>
          </a:r>
          <a:endParaRPr lang="cs-CZ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0D70C-0AF7-4E83-8BEF-C36B0EA9B875}" type="parTrans" cxnId="{DD6B579C-5550-4B85-8CD1-54058FFE98E9}">
      <dgm:prSet/>
      <dgm:spPr/>
      <dgm:t>
        <a:bodyPr/>
        <a:lstStyle/>
        <a:p>
          <a:endParaRPr lang="cs-CZ"/>
        </a:p>
      </dgm:t>
    </dgm:pt>
    <dgm:pt modelId="{E0AFF09D-0ADD-454D-BD5B-1D48DB53FCE1}" type="sibTrans" cxnId="{DD6B579C-5550-4B85-8CD1-54058FFE98E9}">
      <dgm:prSet/>
      <dgm:spPr/>
      <dgm:t>
        <a:bodyPr/>
        <a:lstStyle/>
        <a:p>
          <a:endParaRPr lang="cs-CZ"/>
        </a:p>
      </dgm:t>
    </dgm:pt>
    <dgm:pt modelId="{B91F7ABE-99F3-43C7-8A33-BCFB1C629362}" type="pres">
      <dgm:prSet presAssocID="{7194E88A-0D6A-4068-B047-84AB4360578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1511B53-5B34-4E2C-B09D-3BD71610CB74}" type="pres">
      <dgm:prSet presAssocID="{7194E88A-0D6A-4068-B047-84AB43605784}" presName="arrow" presStyleLbl="bgShp" presStyleIdx="0" presStyleCnt="1"/>
      <dgm:spPr/>
      <dgm:t>
        <a:bodyPr/>
        <a:lstStyle/>
        <a:p>
          <a:endParaRPr lang="cs-CZ"/>
        </a:p>
      </dgm:t>
    </dgm:pt>
    <dgm:pt modelId="{95F72933-14A9-4F2B-95C5-C1150A8EB51F}" type="pres">
      <dgm:prSet presAssocID="{7194E88A-0D6A-4068-B047-84AB43605784}" presName="linearProcess" presStyleCnt="0"/>
      <dgm:spPr/>
      <dgm:t>
        <a:bodyPr/>
        <a:lstStyle/>
        <a:p>
          <a:endParaRPr lang="cs-CZ"/>
        </a:p>
      </dgm:t>
    </dgm:pt>
    <dgm:pt modelId="{181AA1C1-4081-4102-825E-26B9B45A0C9F}" type="pres">
      <dgm:prSet presAssocID="{31724A3A-170C-4406-8F78-D5F13DB0BBC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2A725F-FDA5-4E45-9395-E874066DB8F2}" type="pres">
      <dgm:prSet presAssocID="{C0D3E930-8D13-451E-9E12-E9D16BEE996E}" presName="sibTrans" presStyleCnt="0"/>
      <dgm:spPr/>
      <dgm:t>
        <a:bodyPr/>
        <a:lstStyle/>
        <a:p>
          <a:endParaRPr lang="cs-CZ"/>
        </a:p>
      </dgm:t>
    </dgm:pt>
    <dgm:pt modelId="{4212F11B-ED36-46D8-ABB8-179F1CBB6C7E}" type="pres">
      <dgm:prSet presAssocID="{5F83C1BB-6679-400F-B9AF-056106E8A200}" presName="textNode" presStyleLbl="node1" presStyleIdx="1" presStyleCnt="5" custScaleY="1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79022F8-534D-4635-870D-0BBA9B8F762C}" type="pres">
      <dgm:prSet presAssocID="{84668859-02DC-48EF-9D48-77F5A0D7942D}" presName="sibTrans" presStyleCnt="0"/>
      <dgm:spPr/>
      <dgm:t>
        <a:bodyPr/>
        <a:lstStyle/>
        <a:p>
          <a:endParaRPr lang="cs-CZ"/>
        </a:p>
      </dgm:t>
    </dgm:pt>
    <dgm:pt modelId="{77352CB8-7214-4F3A-B820-6012CC48DA08}" type="pres">
      <dgm:prSet presAssocID="{33C2498B-F628-44C0-B0CE-570431238254}" presName="textNode" presStyleLbl="node1" presStyleIdx="2" presStyleCnt="5" custScaleY="2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842933-088E-46C6-8238-A16B627BBA1A}" type="pres">
      <dgm:prSet presAssocID="{33698716-7219-4EB1-9F84-B81CD1D37BAE}" presName="sibTrans" presStyleCnt="0"/>
      <dgm:spPr/>
      <dgm:t>
        <a:bodyPr/>
        <a:lstStyle/>
        <a:p>
          <a:endParaRPr lang="cs-CZ"/>
        </a:p>
      </dgm:t>
    </dgm:pt>
    <dgm:pt modelId="{C037708C-007B-4CE6-B740-DD278F938041}" type="pres">
      <dgm:prSet presAssocID="{A5925882-5334-4BDF-8AEE-93DEFBD0000D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34F318-FD75-4CF7-8C68-C252452B7530}" type="pres">
      <dgm:prSet presAssocID="{99612788-76DB-48A8-AC78-B55196B2F9CA}" presName="sibTrans" presStyleCnt="0"/>
      <dgm:spPr/>
      <dgm:t>
        <a:bodyPr/>
        <a:lstStyle/>
        <a:p>
          <a:endParaRPr lang="cs-CZ"/>
        </a:p>
      </dgm:t>
    </dgm:pt>
    <dgm:pt modelId="{9C98583A-1A1C-4B7D-AAB8-E8635B043ABC}" type="pres">
      <dgm:prSet presAssocID="{A74CD035-4B44-419B-879C-1D3A6D80592C}" presName="textNode" presStyleLbl="node1" presStyleIdx="4" presStyleCnt="5" custScaleY="15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9444794-9BF1-40C0-9F47-D4BC213850DA}" type="presOf" srcId="{5F83C1BB-6679-400F-B9AF-056106E8A200}" destId="{4212F11B-ED36-46D8-ABB8-179F1CBB6C7E}" srcOrd="0" destOrd="0" presId="urn:microsoft.com/office/officeart/2005/8/layout/hProcess9"/>
    <dgm:cxn modelId="{AE4D74F9-62A8-46AD-860C-2BDE7AF77727}" type="presOf" srcId="{31724A3A-170C-4406-8F78-D5F13DB0BBCF}" destId="{181AA1C1-4081-4102-825E-26B9B45A0C9F}" srcOrd="0" destOrd="0" presId="urn:microsoft.com/office/officeart/2005/8/layout/hProcess9"/>
    <dgm:cxn modelId="{8CE5957C-22F0-4B2B-A46E-BBB9098DAF1E}" type="presOf" srcId="{33C2498B-F628-44C0-B0CE-570431238254}" destId="{77352CB8-7214-4F3A-B820-6012CC48DA08}" srcOrd="0" destOrd="0" presId="urn:microsoft.com/office/officeart/2005/8/layout/hProcess9"/>
    <dgm:cxn modelId="{DD224B74-1DD0-4B91-863A-CCF7593A7520}" type="presOf" srcId="{A74CD035-4B44-419B-879C-1D3A6D80592C}" destId="{9C98583A-1A1C-4B7D-AAB8-E8635B043ABC}" srcOrd="0" destOrd="0" presId="urn:microsoft.com/office/officeart/2005/8/layout/hProcess9"/>
    <dgm:cxn modelId="{35B2844D-AC37-4889-A2D7-B83D7BCFCE8F}" type="presOf" srcId="{A5925882-5334-4BDF-8AEE-93DEFBD0000D}" destId="{C037708C-007B-4CE6-B740-DD278F938041}" srcOrd="0" destOrd="0" presId="urn:microsoft.com/office/officeart/2005/8/layout/hProcess9"/>
    <dgm:cxn modelId="{DD6B579C-5550-4B85-8CD1-54058FFE98E9}" srcId="{7194E88A-0D6A-4068-B047-84AB43605784}" destId="{A74CD035-4B44-419B-879C-1D3A6D80592C}" srcOrd="4" destOrd="0" parTransId="{8020D70C-0AF7-4E83-8BEF-C36B0EA9B875}" sibTransId="{E0AFF09D-0ADD-454D-BD5B-1D48DB53FCE1}"/>
    <dgm:cxn modelId="{05DF5114-0895-4AC7-8EB9-9DF71F40AA18}" srcId="{7194E88A-0D6A-4068-B047-84AB43605784}" destId="{31724A3A-170C-4406-8F78-D5F13DB0BBCF}" srcOrd="0" destOrd="0" parTransId="{4FD5F3F2-EBA5-48F8-BEDD-8E931A669CFE}" sibTransId="{C0D3E930-8D13-451E-9E12-E9D16BEE996E}"/>
    <dgm:cxn modelId="{2ECEEA29-12CA-4AEA-BBA5-F273A1010F11}" srcId="{7194E88A-0D6A-4068-B047-84AB43605784}" destId="{33C2498B-F628-44C0-B0CE-570431238254}" srcOrd="2" destOrd="0" parTransId="{5C3DD098-DABC-4550-9E5D-7CCE2B8C39D2}" sibTransId="{33698716-7219-4EB1-9F84-B81CD1D37BAE}"/>
    <dgm:cxn modelId="{0A5F2A74-4980-4670-B1D4-9265A0EDC5A5}" srcId="{7194E88A-0D6A-4068-B047-84AB43605784}" destId="{5F83C1BB-6679-400F-B9AF-056106E8A200}" srcOrd="1" destOrd="0" parTransId="{E41051D5-9C96-49DC-B6F8-887F4E0D4753}" sibTransId="{84668859-02DC-48EF-9D48-77F5A0D7942D}"/>
    <dgm:cxn modelId="{0BBD90D8-8FCA-4CE3-8447-DE821129A58C}" type="presOf" srcId="{7194E88A-0D6A-4068-B047-84AB43605784}" destId="{B91F7ABE-99F3-43C7-8A33-BCFB1C629362}" srcOrd="0" destOrd="0" presId="urn:microsoft.com/office/officeart/2005/8/layout/hProcess9"/>
    <dgm:cxn modelId="{98CD52A8-2091-418F-A88B-C60186A41604}" srcId="{7194E88A-0D6A-4068-B047-84AB43605784}" destId="{A5925882-5334-4BDF-8AEE-93DEFBD0000D}" srcOrd="3" destOrd="0" parTransId="{63B186A1-CB6C-4FD6-8B04-6BE6E6A3DFE5}" sibTransId="{99612788-76DB-48A8-AC78-B55196B2F9CA}"/>
    <dgm:cxn modelId="{7F374B4C-BBC2-4F9E-9176-3BC43249D7D8}" type="presParOf" srcId="{B91F7ABE-99F3-43C7-8A33-BCFB1C629362}" destId="{B1511B53-5B34-4E2C-B09D-3BD71610CB74}" srcOrd="0" destOrd="0" presId="urn:microsoft.com/office/officeart/2005/8/layout/hProcess9"/>
    <dgm:cxn modelId="{0AD863EC-4B36-417D-8AF6-14C6AADA686B}" type="presParOf" srcId="{B91F7ABE-99F3-43C7-8A33-BCFB1C629362}" destId="{95F72933-14A9-4F2B-95C5-C1150A8EB51F}" srcOrd="1" destOrd="0" presId="urn:microsoft.com/office/officeart/2005/8/layout/hProcess9"/>
    <dgm:cxn modelId="{085BA77C-E506-4EAF-823F-D235367C6353}" type="presParOf" srcId="{95F72933-14A9-4F2B-95C5-C1150A8EB51F}" destId="{181AA1C1-4081-4102-825E-26B9B45A0C9F}" srcOrd="0" destOrd="0" presId="urn:microsoft.com/office/officeart/2005/8/layout/hProcess9"/>
    <dgm:cxn modelId="{3EA0CB07-1DF0-4EBF-ADB6-78718AD09595}" type="presParOf" srcId="{95F72933-14A9-4F2B-95C5-C1150A8EB51F}" destId="{842A725F-FDA5-4E45-9395-E874066DB8F2}" srcOrd="1" destOrd="0" presId="urn:microsoft.com/office/officeart/2005/8/layout/hProcess9"/>
    <dgm:cxn modelId="{6DE8AB40-BA8F-4A47-A87D-1D7F5BF724DF}" type="presParOf" srcId="{95F72933-14A9-4F2B-95C5-C1150A8EB51F}" destId="{4212F11B-ED36-46D8-ABB8-179F1CBB6C7E}" srcOrd="2" destOrd="0" presId="urn:microsoft.com/office/officeart/2005/8/layout/hProcess9"/>
    <dgm:cxn modelId="{77485CD6-D272-41D4-8A99-3BCFDA44699C}" type="presParOf" srcId="{95F72933-14A9-4F2B-95C5-C1150A8EB51F}" destId="{279022F8-534D-4635-870D-0BBA9B8F762C}" srcOrd="3" destOrd="0" presId="urn:microsoft.com/office/officeart/2005/8/layout/hProcess9"/>
    <dgm:cxn modelId="{F5167E1F-5708-4A44-8AB6-2ADE418D966E}" type="presParOf" srcId="{95F72933-14A9-4F2B-95C5-C1150A8EB51F}" destId="{77352CB8-7214-4F3A-B820-6012CC48DA08}" srcOrd="4" destOrd="0" presId="urn:microsoft.com/office/officeart/2005/8/layout/hProcess9"/>
    <dgm:cxn modelId="{B990F0D3-821D-4961-8614-CBCF742A5F31}" type="presParOf" srcId="{95F72933-14A9-4F2B-95C5-C1150A8EB51F}" destId="{EE842933-088E-46C6-8238-A16B627BBA1A}" srcOrd="5" destOrd="0" presId="urn:microsoft.com/office/officeart/2005/8/layout/hProcess9"/>
    <dgm:cxn modelId="{17A0E961-7A70-4467-9BDF-904A281A51C3}" type="presParOf" srcId="{95F72933-14A9-4F2B-95C5-C1150A8EB51F}" destId="{C037708C-007B-4CE6-B740-DD278F938041}" srcOrd="6" destOrd="0" presId="urn:microsoft.com/office/officeart/2005/8/layout/hProcess9"/>
    <dgm:cxn modelId="{BF1D0247-23D4-4E8B-BA4A-F19CC4556BBE}" type="presParOf" srcId="{95F72933-14A9-4F2B-95C5-C1150A8EB51F}" destId="{1734F318-FD75-4CF7-8C68-C252452B7530}" srcOrd="7" destOrd="0" presId="urn:microsoft.com/office/officeart/2005/8/layout/hProcess9"/>
    <dgm:cxn modelId="{31798C3D-C394-47A1-950D-B6AD587B3669}" type="presParOf" srcId="{95F72933-14A9-4F2B-95C5-C1150A8EB51F}" destId="{9C98583A-1A1C-4B7D-AAB8-E8635B043AB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F9FD2-D8F2-4268-948A-3904F41DBE9D}">
      <dsp:nvSpPr>
        <dsp:cNvPr id="0" name=""/>
        <dsp:cNvSpPr/>
      </dsp:nvSpPr>
      <dsp:spPr>
        <a:xfrm>
          <a:off x="626469" y="0"/>
          <a:ext cx="7099988" cy="19728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5082D-6001-49EB-B7AF-48985B7CB2AC}">
      <dsp:nvSpPr>
        <dsp:cNvPr id="0" name=""/>
        <dsp:cNvSpPr/>
      </dsp:nvSpPr>
      <dsp:spPr>
        <a:xfrm>
          <a:off x="3670" y="591844"/>
          <a:ext cx="1604920" cy="789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Kyseliny (0°C)</a:t>
          </a:r>
          <a:br>
            <a:rPr lang="cs-CZ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Míchání, přídavek CNT</a:t>
          </a:r>
          <a:endParaRPr lang="cs-CZ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92" y="630366"/>
        <a:ext cx="1527876" cy="712082"/>
      </dsp:txXfrm>
    </dsp:sp>
    <dsp:sp modelId="{1730E728-BAF4-492B-A78E-387F144F9FEB}">
      <dsp:nvSpPr>
        <dsp:cNvPr id="0" name=""/>
        <dsp:cNvSpPr/>
      </dsp:nvSpPr>
      <dsp:spPr>
        <a:xfrm>
          <a:off x="1688837" y="591844"/>
          <a:ext cx="1604920" cy="789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Oxidace</a:t>
          </a:r>
          <a:b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KClO</a:t>
          </a:r>
          <a:r>
            <a:rPr lang="cs-CZ" sz="1500" b="1" kern="1200" baseline="-2500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cs-CZ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7359" y="630366"/>
        <a:ext cx="1527876" cy="712082"/>
      </dsp:txXfrm>
    </dsp:sp>
    <dsp:sp modelId="{95EBDD2D-39E1-404C-9CFF-2F9285900FCE}">
      <dsp:nvSpPr>
        <dsp:cNvPr id="0" name=""/>
        <dsp:cNvSpPr/>
      </dsp:nvSpPr>
      <dsp:spPr>
        <a:xfrm>
          <a:off x="3374003" y="591844"/>
          <a:ext cx="1604920" cy="789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Míchání, 60min, 0°C</a:t>
          </a:r>
          <a:b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4 dny, 20°C</a:t>
          </a:r>
          <a:endParaRPr lang="cs-CZ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12525" y="630366"/>
        <a:ext cx="1527876" cy="712082"/>
      </dsp:txXfrm>
    </dsp:sp>
    <dsp:sp modelId="{AC2C7A44-7D51-4DEB-820F-BDBC7ECDF7A3}">
      <dsp:nvSpPr>
        <dsp:cNvPr id="0" name=""/>
        <dsp:cNvSpPr/>
      </dsp:nvSpPr>
      <dsp:spPr>
        <a:xfrm>
          <a:off x="5059170" y="591844"/>
          <a:ext cx="1604920" cy="789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Dekantace</a:t>
          </a:r>
          <a:br>
            <a:rPr lang="cs-CZ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Voda,5% </a:t>
          </a:r>
          <a:r>
            <a:rPr lang="cs-CZ" sz="15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HCl</a:t>
          </a:r>
          <a:r>
            <a:rPr lang="cs-CZ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Voda</a:t>
          </a:r>
          <a:endParaRPr lang="cs-CZ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7692" y="630366"/>
        <a:ext cx="1527876" cy="712082"/>
      </dsp:txXfrm>
    </dsp:sp>
    <dsp:sp modelId="{6F102A6E-37B1-4091-9323-09A3D6A26DFF}">
      <dsp:nvSpPr>
        <dsp:cNvPr id="0" name=""/>
        <dsp:cNvSpPr/>
      </dsp:nvSpPr>
      <dsp:spPr>
        <a:xfrm>
          <a:off x="6744336" y="591844"/>
          <a:ext cx="1604920" cy="7891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Sušení, Mletí</a:t>
          </a:r>
          <a:b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úprava pro charakterizace</a:t>
          </a:r>
          <a:endParaRPr lang="cs-CZ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2858" y="630366"/>
        <a:ext cx="1527876" cy="712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1C7E1-FAE0-47FF-8662-DDCBF9BDE1A4}">
      <dsp:nvSpPr>
        <dsp:cNvPr id="0" name=""/>
        <dsp:cNvSpPr/>
      </dsp:nvSpPr>
      <dsp:spPr>
        <a:xfrm>
          <a:off x="604867" y="0"/>
          <a:ext cx="6855161" cy="11521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98C6F-1C64-4CA0-9B6A-700DAEA0ACCD}">
      <dsp:nvSpPr>
        <dsp:cNvPr id="0" name=""/>
        <dsp:cNvSpPr/>
      </dsp:nvSpPr>
      <dsp:spPr>
        <a:xfrm>
          <a:off x="0" y="316835"/>
          <a:ext cx="1487063" cy="5472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Kyselina (0°C)</a:t>
          </a:r>
          <a:b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Míchání, přídavek CNT a NaNO</a:t>
          </a:r>
          <a:r>
            <a:rPr lang="cs-CZ" sz="1100" b="1" kern="12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  <a:endParaRPr lang="cs-CZ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15" y="343550"/>
        <a:ext cx="1433633" cy="493830"/>
      </dsp:txXfrm>
    </dsp:sp>
    <dsp:sp modelId="{6EFC83E9-203F-4B7B-B326-A0E0AFECA447}">
      <dsp:nvSpPr>
        <dsp:cNvPr id="0" name=""/>
        <dsp:cNvSpPr/>
      </dsp:nvSpPr>
      <dsp:spPr>
        <a:xfrm>
          <a:off x="1645319" y="345638"/>
          <a:ext cx="1487063" cy="46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Oxidace</a:t>
          </a:r>
          <a:br>
            <a:rPr lang="cs-C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KMnO</a:t>
          </a:r>
          <a:r>
            <a:rPr lang="cs-CZ" sz="1200" b="1" kern="12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cs-CZ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7816" y="368135"/>
        <a:ext cx="1442069" cy="415857"/>
      </dsp:txXfrm>
    </dsp:sp>
    <dsp:sp modelId="{3EF9AE03-3DEF-4514-B294-1306A7EC304D}">
      <dsp:nvSpPr>
        <dsp:cNvPr id="0" name=""/>
        <dsp:cNvSpPr/>
      </dsp:nvSpPr>
      <dsp:spPr>
        <a:xfrm>
          <a:off x="3288916" y="0"/>
          <a:ext cx="1487063" cy="11521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Míchání, 90min, 0°C</a:t>
          </a:r>
          <a:b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30min, 35°C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Přídavek 140 ml H</a:t>
          </a:r>
          <a:r>
            <a:rPr lang="cs-CZ" sz="1100" b="1" kern="12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kern="1200" baseline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15min 70°C</a:t>
          </a:r>
          <a:endParaRPr lang="cs-CZ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5158" y="56242"/>
        <a:ext cx="1374579" cy="1039644"/>
      </dsp:txXfrm>
    </dsp:sp>
    <dsp:sp modelId="{EA786C28-6A2C-4937-B05D-7A19A3071589}">
      <dsp:nvSpPr>
        <dsp:cNvPr id="0" name=""/>
        <dsp:cNvSpPr/>
      </dsp:nvSpPr>
      <dsp:spPr>
        <a:xfrm>
          <a:off x="4932512" y="345638"/>
          <a:ext cx="1487063" cy="4608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Dekantace</a:t>
          </a:r>
          <a:b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Voda, 3%H</a:t>
          </a:r>
          <a:r>
            <a:rPr lang="cs-CZ" sz="1100" b="1" kern="12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cs-CZ" sz="1100" b="1" kern="1200" baseline="-25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Voda</a:t>
          </a:r>
          <a:endParaRPr lang="cs-CZ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5009" y="368135"/>
        <a:ext cx="1442069" cy="415857"/>
      </dsp:txXfrm>
    </dsp:sp>
    <dsp:sp modelId="{745BC6A4-2E09-4E88-B347-C154D1D862F4}">
      <dsp:nvSpPr>
        <dsp:cNvPr id="0" name=""/>
        <dsp:cNvSpPr/>
      </dsp:nvSpPr>
      <dsp:spPr>
        <a:xfrm>
          <a:off x="6576109" y="216024"/>
          <a:ext cx="1487063" cy="720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Sušení, Mletí</a:t>
          </a:r>
          <a:b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úprava pro charakterizace</a:t>
          </a:r>
          <a:endParaRPr lang="cs-CZ" sz="1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1260" y="251175"/>
        <a:ext cx="1416761" cy="649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11B53-5B34-4E2C-B09D-3BD71610CB74}">
      <dsp:nvSpPr>
        <dsp:cNvPr id="0" name=""/>
        <dsp:cNvSpPr/>
      </dsp:nvSpPr>
      <dsp:spPr>
        <a:xfrm>
          <a:off x="577864" y="0"/>
          <a:ext cx="6549127" cy="14401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AA1C1-4081-4102-825E-26B9B45A0C9F}">
      <dsp:nvSpPr>
        <dsp:cNvPr id="0" name=""/>
        <dsp:cNvSpPr/>
      </dsp:nvSpPr>
      <dsp:spPr>
        <a:xfrm>
          <a:off x="2257" y="432048"/>
          <a:ext cx="1358883" cy="5760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Míchání směsi CNT a KMnO</a:t>
          </a:r>
          <a:r>
            <a:rPr lang="cs-CZ" sz="1100" b="1" kern="12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cs-CZ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78" y="460169"/>
        <a:ext cx="1302641" cy="519822"/>
      </dsp:txXfrm>
    </dsp:sp>
    <dsp:sp modelId="{4212F11B-ED36-46D8-ABB8-179F1CBB6C7E}">
      <dsp:nvSpPr>
        <dsp:cNvPr id="0" name=""/>
        <dsp:cNvSpPr/>
      </dsp:nvSpPr>
      <dsp:spPr>
        <a:xfrm>
          <a:off x="1587621" y="288031"/>
          <a:ext cx="1358883" cy="864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Zalití směsí kyselin vychlazených na 0°C</a:t>
          </a:r>
          <a:endParaRPr lang="cs-CZ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9803" y="330213"/>
        <a:ext cx="1274519" cy="779732"/>
      </dsp:txXfrm>
    </dsp:sp>
    <dsp:sp modelId="{77352CB8-7214-4F3A-B820-6012CC48DA08}">
      <dsp:nvSpPr>
        <dsp:cNvPr id="0" name=""/>
        <dsp:cNvSpPr/>
      </dsp:nvSpPr>
      <dsp:spPr>
        <a:xfrm>
          <a:off x="3172986" y="0"/>
          <a:ext cx="1358883" cy="1440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Míchání 180min při 50°C, Ochlazení  na 20 °C, vlití na směs 200g ledu a 3ml 30%H</a:t>
          </a:r>
          <a:r>
            <a:rPr lang="cs-CZ" sz="1100" b="1" kern="12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cs-CZ" sz="1100" b="1" kern="1200" baseline="-25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endParaRPr lang="cs-CZ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9321" y="66335"/>
        <a:ext cx="1226213" cy="1307490"/>
      </dsp:txXfrm>
    </dsp:sp>
    <dsp:sp modelId="{C037708C-007B-4CE6-B740-DD278F938041}">
      <dsp:nvSpPr>
        <dsp:cNvPr id="0" name=""/>
        <dsp:cNvSpPr/>
      </dsp:nvSpPr>
      <dsp:spPr>
        <a:xfrm>
          <a:off x="4758350" y="432048"/>
          <a:ext cx="1358883" cy="5760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Dekantace</a:t>
          </a:r>
          <a:b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Voda</a:t>
          </a:r>
          <a:endParaRPr lang="cs-CZ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6471" y="460169"/>
        <a:ext cx="1302641" cy="519822"/>
      </dsp:txXfrm>
    </dsp:sp>
    <dsp:sp modelId="{9C98583A-1A1C-4B7D-AAB8-E8635B043ABC}">
      <dsp:nvSpPr>
        <dsp:cNvPr id="0" name=""/>
        <dsp:cNvSpPr/>
      </dsp:nvSpPr>
      <dsp:spPr>
        <a:xfrm>
          <a:off x="6343714" y="288031"/>
          <a:ext cx="1358883" cy="8640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Sušení, Mletí</a:t>
          </a:r>
          <a:b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cs-CZ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úprava pro charakterizace</a:t>
          </a:r>
          <a:endParaRPr lang="cs-CZ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5896" y="330213"/>
        <a:ext cx="1274519" cy="77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41FA6-D0A5-4394-A8A2-1F501979D353}" type="datetimeFigureOut">
              <a:rPr lang="cs-CZ" smtClean="0"/>
              <a:t>15.03.2016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7FE6-0AF5-4D51-98B7-698A95CC2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5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47FE6-0AF5-4D51-98B7-698A95CC27B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4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C8E28E-3BC5-47AA-A60B-9862CCBD4E0C}" type="datetime1">
              <a:rPr lang="cs-CZ" smtClean="0"/>
              <a:t>15.03.2016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7EF4-A627-4665-B78B-A9CD091E2ACD}" type="datetime1">
              <a:rPr lang="cs-CZ" smtClean="0"/>
              <a:t>15.03.2016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60A8-AFF6-481D-81FB-3A510CB6027E}" type="datetime1">
              <a:rPr lang="cs-CZ" smtClean="0"/>
              <a:t>15.03.2016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02DC1D-A230-4F5F-8742-8008ADB40CF9}" type="datetime1">
              <a:rPr lang="cs-CZ" smtClean="0"/>
              <a:t>15.03.2016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8E388-CF67-42D2-9BB7-E3800E017BBE}" type="datetime1">
              <a:rPr lang="cs-CZ" smtClean="0"/>
              <a:t>15.03.2016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3735-DAF4-4F74-8BEF-AB36897D4349}" type="datetime1">
              <a:rPr lang="cs-CZ" smtClean="0"/>
              <a:t>15.03.2016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B12B-760A-494B-9848-2CA15C30154D}" type="datetime1">
              <a:rPr lang="cs-CZ" smtClean="0"/>
              <a:t>15.03.2016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23A240-5474-4A38-A582-BA024775BB6C}" type="datetime1">
              <a:rPr lang="cs-CZ" smtClean="0"/>
              <a:t>15.03.2016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BB07-7B69-4B3D-A960-C96BBF8FFE33}" type="datetime1">
              <a:rPr lang="cs-CZ" smtClean="0"/>
              <a:t>15.03.2016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D98A7A-3871-40C2-9E5A-2A1DCC92889F}" type="datetime1">
              <a:rPr lang="cs-CZ" smtClean="0"/>
              <a:t>15.03.2016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9363BA-D95E-411E-BD58-2E637C7411C2}" type="datetime1">
              <a:rPr lang="cs-CZ" smtClean="0"/>
              <a:t>15.03.2016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709F04-98CF-4342-A3AF-B76FF15F958E}" type="datetime1">
              <a:rPr lang="cs-CZ" smtClean="0"/>
              <a:t>15.03.2016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8E9417-F853-43C4-8820-9F9B86468FA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172200" cy="1371600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Ing. Michal Nováček a kolektiv 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907704" y="2060848"/>
            <a:ext cx="7056784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Oxidace uhlíkových </a:t>
            </a:r>
            <a:r>
              <a:rPr lang="cs-CZ" sz="49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nanotrubic</a:t>
            </a:r>
            <a:r>
              <a:rPr lang="cs-CZ" sz="49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syntéza </a:t>
            </a:r>
            <a:r>
              <a:rPr lang="cs-CZ" sz="49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nanopásků</a:t>
            </a:r>
            <a:r>
              <a:rPr lang="cs-CZ" sz="49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oxidu grafenu</a:t>
            </a:r>
            <a:r>
              <a:rPr lang="cs-CZ" sz="3600" dirty="0">
                <a:solidFill>
                  <a:schemeClr val="tx1"/>
                </a:solidFill>
              </a:rPr>
              <a:t/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9" y="43082"/>
            <a:ext cx="9144000" cy="9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Ramanova spektroskopie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37544"/>
              </p:ext>
            </p:extLst>
          </p:nvPr>
        </p:nvGraphicFramePr>
        <p:xfrm>
          <a:off x="7164288" y="2492896"/>
          <a:ext cx="1440160" cy="2693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792088"/>
              </a:tblGrid>
              <a:tr h="5333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METODA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D/G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33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Ho-Go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3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</a:t>
                      </a:r>
                      <a:r>
                        <a:rPr lang="cs-CZ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33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To-Go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006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St-Go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963747" cy="5268061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5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Inherentní elektrochemie</a:t>
            </a:r>
            <a:endParaRPr lang="cs-CZ" sz="40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269553"/>
              </p:ext>
            </p:extLst>
          </p:nvPr>
        </p:nvGraphicFramePr>
        <p:xfrm>
          <a:off x="1403648" y="1484784"/>
          <a:ext cx="6239900" cy="438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484784"/>
                        <a:ext cx="6239900" cy="438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SEM/STEM</a:t>
            </a:r>
            <a:endParaRPr lang="cs-CZ" sz="4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pic>
        <p:nvPicPr>
          <p:cNvPr id="11" name="obrázek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99" y="1988840"/>
            <a:ext cx="361124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619672" y="155679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2" b="52131"/>
          <a:stretch/>
        </p:blipFill>
        <p:spPr>
          <a:xfrm>
            <a:off x="4355976" y="2420888"/>
            <a:ext cx="3894088" cy="218433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40152" y="184482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STEM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0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AFM</a:t>
            </a:r>
            <a:endParaRPr lang="cs-CZ" sz="4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0896"/>
            <a:ext cx="6087527" cy="528304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4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Částečně </a:t>
            </a:r>
            <a:r>
              <a:rPr lang="cs-CZ" dirty="0" err="1" smtClean="0"/>
              <a:t>naoxidované</a:t>
            </a:r>
            <a:r>
              <a:rPr lang="cs-CZ" dirty="0" smtClean="0"/>
              <a:t> CNT- HNO</a:t>
            </a:r>
            <a:r>
              <a:rPr lang="cs-CZ" baseline="-25000" dirty="0" smtClean="0"/>
              <a:t>3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Podobnost při oxidaci Hofman-</a:t>
            </a:r>
            <a:r>
              <a:rPr lang="cs-CZ" dirty="0" err="1" smtClean="0"/>
              <a:t>Staudenmaier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Překvapivě nízká oxidace </a:t>
            </a:r>
            <a:r>
              <a:rPr lang="cs-CZ" dirty="0" err="1" smtClean="0"/>
              <a:t>Hummers</a:t>
            </a:r>
            <a:r>
              <a:rPr lang="cs-CZ" dirty="0" smtClean="0"/>
              <a:t>-rizika!!!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Nanopásky</a:t>
            </a:r>
            <a:r>
              <a:rPr lang="cs-CZ" dirty="0" smtClean="0"/>
              <a:t> pouze Tour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Další výsledky:</a:t>
            </a:r>
            <a:r>
              <a:rPr lang="cs-CZ" sz="1700" dirty="0" smtClean="0"/>
              <a:t> </a:t>
            </a:r>
            <a:r>
              <a:rPr lang="cs-CZ" sz="1700" dirty="0"/>
              <a:t>R. </a:t>
            </a:r>
            <a:r>
              <a:rPr lang="cs-CZ" sz="1700" dirty="0" err="1"/>
              <a:t>Gusmao</a:t>
            </a:r>
            <a:r>
              <a:rPr lang="cs-CZ" sz="1700" dirty="0"/>
              <a:t>, Z. </a:t>
            </a:r>
            <a:r>
              <a:rPr lang="cs-CZ" sz="1700" dirty="0" err="1"/>
              <a:t>Sofer</a:t>
            </a:r>
            <a:r>
              <a:rPr lang="cs-CZ" sz="1700" dirty="0"/>
              <a:t>, M. </a:t>
            </a:r>
            <a:r>
              <a:rPr lang="cs-CZ" sz="1700" dirty="0" err="1"/>
              <a:t>Novacek</a:t>
            </a:r>
            <a:r>
              <a:rPr lang="cs-CZ" sz="1700" dirty="0"/>
              <a:t>, J. Luxa, S. </a:t>
            </a:r>
            <a:r>
              <a:rPr lang="cs-CZ" sz="1700" dirty="0" err="1"/>
              <a:t>Matejkova</a:t>
            </a:r>
            <a:r>
              <a:rPr lang="cs-CZ" sz="1700" dirty="0"/>
              <a:t>, M. </a:t>
            </a:r>
            <a:r>
              <a:rPr lang="cs-CZ" sz="1700" dirty="0" err="1"/>
              <a:t>Pumera</a:t>
            </a:r>
            <a:r>
              <a:rPr lang="cs-CZ" sz="1700" dirty="0"/>
              <a:t>, </a:t>
            </a:r>
            <a:r>
              <a:rPr lang="cs-CZ" sz="1700" dirty="0" err="1"/>
              <a:t>Multifunctional</a:t>
            </a:r>
            <a:r>
              <a:rPr lang="cs-CZ" sz="1700" dirty="0"/>
              <a:t> </a:t>
            </a:r>
            <a:r>
              <a:rPr lang="cs-CZ" sz="1700" dirty="0" err="1"/>
              <a:t>electrocatalytic</a:t>
            </a:r>
            <a:r>
              <a:rPr lang="cs-CZ" sz="1700" dirty="0"/>
              <a:t> hybrid </a:t>
            </a:r>
            <a:r>
              <a:rPr lang="cs-CZ" sz="1700" dirty="0" err="1"/>
              <a:t>carbon</a:t>
            </a:r>
            <a:r>
              <a:rPr lang="cs-CZ" sz="1700" dirty="0"/>
              <a:t> </a:t>
            </a:r>
            <a:r>
              <a:rPr lang="cs-CZ" sz="1700" dirty="0" err="1"/>
              <a:t>nanocables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highly</a:t>
            </a:r>
            <a:r>
              <a:rPr lang="cs-CZ" sz="1700" dirty="0"/>
              <a:t> </a:t>
            </a:r>
            <a:r>
              <a:rPr lang="cs-CZ" sz="1700" dirty="0" err="1"/>
              <a:t>active</a:t>
            </a:r>
            <a:r>
              <a:rPr lang="cs-CZ" sz="1700" dirty="0"/>
              <a:t> </a:t>
            </a:r>
            <a:r>
              <a:rPr lang="cs-CZ" sz="1700" dirty="0" err="1"/>
              <a:t>edges</a:t>
            </a:r>
            <a:r>
              <a:rPr lang="cs-CZ" sz="1700" dirty="0"/>
              <a:t> on </a:t>
            </a:r>
            <a:r>
              <a:rPr lang="cs-CZ" sz="1700" dirty="0" err="1"/>
              <a:t>their</a:t>
            </a:r>
            <a:r>
              <a:rPr lang="cs-CZ" sz="1700" dirty="0"/>
              <a:t> </a:t>
            </a:r>
            <a:r>
              <a:rPr lang="cs-CZ" sz="1700" dirty="0" err="1"/>
              <a:t>walls</a:t>
            </a:r>
            <a:r>
              <a:rPr lang="cs-CZ" sz="1700" dirty="0"/>
              <a:t>, </a:t>
            </a:r>
            <a:r>
              <a:rPr lang="cs-CZ" sz="1700" dirty="0" err="1"/>
              <a:t>Nanoscale</a:t>
            </a:r>
            <a:r>
              <a:rPr lang="cs-CZ" sz="1700" dirty="0"/>
              <a:t>, (2016).  </a:t>
            </a:r>
            <a:r>
              <a:rPr lang="cs-CZ" sz="1700" b="1" dirty="0"/>
              <a:t>DOI: </a:t>
            </a:r>
            <a:r>
              <a:rPr lang="cs-CZ" sz="1700" dirty="0"/>
              <a:t>10.1039/C6NR00636A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</a:t>
            </a:r>
            <a:endParaRPr lang="cs-CZ" sz="4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49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5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Uhlíkové </a:t>
            </a:r>
            <a:r>
              <a:rPr lang="cs-CZ" dirty="0" err="1" smtClean="0">
                <a:latin typeface="Century Schoolbook" panose="02040604050505020304" pitchFamily="18" charset="0"/>
                <a:cs typeface="Arial" panose="020B0604020202020204" pitchFamily="34" charset="0"/>
              </a:rPr>
              <a:t>nanotrubice</a:t>
            </a:r>
            <a:endParaRPr lang="cs-CZ" dirty="0" smtClean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Oxid grafitu (GO)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GO jako prekurzor pro syntézu </a:t>
            </a:r>
            <a:r>
              <a:rPr lang="cs-CZ" dirty="0" err="1" smtClean="0">
                <a:latin typeface="Century Schoolbook" panose="02040604050505020304" pitchFamily="18" charset="0"/>
                <a:cs typeface="Arial" panose="020B0604020202020204" pitchFamily="34" charset="0"/>
              </a:rPr>
              <a:t>grafenu</a:t>
            </a:r>
            <a:endParaRPr lang="cs-CZ" dirty="0" smtClean="0"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entury Schoolbook" panose="02040604050505020304" pitchFamily="18" charset="0"/>
                <a:cs typeface="Arial" panose="020B0604020202020204" pitchFamily="34" charset="0"/>
              </a:rPr>
              <a:t>C</a:t>
            </a:r>
            <a:r>
              <a:rPr lang="cs-CZ" dirty="0" smtClean="0">
                <a:latin typeface="Century Schoolbook" panose="02040604050505020304" pitchFamily="18" charset="0"/>
                <a:cs typeface="Arial" panose="020B0604020202020204" pitchFamily="34" charset="0"/>
              </a:rPr>
              <a:t>hlorečnanové a manganistanové metody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79" y="4221088"/>
            <a:ext cx="3720413" cy="2232248"/>
          </a:xfrm>
          <a:prstGeom prst="rect">
            <a:avLst/>
          </a:prstGeom>
        </p:spPr>
      </p:pic>
      <p:pic>
        <p:nvPicPr>
          <p:cNvPr id="7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960441" cy="16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Uhlíkové </a:t>
            </a:r>
            <a:r>
              <a:rPr lang="cs-CZ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nanotrubice</a:t>
            </a:r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CNT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Alotropická modifikace uhlíku s sp</a:t>
            </a:r>
            <a:r>
              <a:rPr lang="cs-CZ" baseline="30000" dirty="0" smtClean="0"/>
              <a:t>2</a:t>
            </a:r>
            <a:r>
              <a:rPr lang="cs-CZ" dirty="0" smtClean="0"/>
              <a:t> vazbou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Tepelná a elektrická vodivost</a:t>
            </a:r>
          </a:p>
          <a:p>
            <a:pPr>
              <a:lnSpc>
                <a:spcPct val="150000"/>
              </a:lnSpc>
            </a:pPr>
            <a:r>
              <a:rPr lang="cs-CZ" dirty="0"/>
              <a:t>O</a:t>
            </a:r>
            <a:r>
              <a:rPr lang="cs-CZ" dirty="0" smtClean="0"/>
              <a:t>ptika, elektronika, konstrukční materiály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Rakovina plic a ekologická rizika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54" y="4149080"/>
            <a:ext cx="4006962" cy="25202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 grafitu GO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Závislost na metodě </a:t>
            </a:r>
            <a:r>
              <a:rPr lang="cs-CZ" dirty="0" smtClean="0"/>
              <a:t>přípravy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Oxidace čistého grafitu za extrémních podmínek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Navázání funkčních skupin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Růst mezirovinné vzdálenosti ve směru osy </a:t>
            </a:r>
            <a:r>
              <a:rPr lang="cs-CZ" i="1" dirty="0" smtClean="0"/>
              <a:t>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3384376" cy="3107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Oxidace CNT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4876" y="1484784"/>
            <a:ext cx="771520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Částečná oxidace na </a:t>
            </a:r>
            <a:r>
              <a:rPr lang="cs-CZ" dirty="0"/>
              <a:t>koncích </a:t>
            </a:r>
            <a:r>
              <a:rPr lang="cs-CZ" dirty="0" smtClean="0"/>
              <a:t>CNT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Dvě možnosti úplné oxidace:</a:t>
            </a:r>
          </a:p>
          <a:p>
            <a:pPr marL="822960" lvl="1" indent="-457200">
              <a:lnSpc>
                <a:spcPct val="150000"/>
              </a:lnSpc>
              <a:buAutoNum type="arabicParenR"/>
            </a:pPr>
            <a:r>
              <a:rPr lang="cs-CZ" sz="2400" dirty="0" smtClean="0"/>
              <a:t>Polymer → odleptání ionizovaným Ar</a:t>
            </a:r>
          </a:p>
          <a:p>
            <a:pPr marL="822960" lvl="1" indent="-457200">
              <a:lnSpc>
                <a:spcPct val="150000"/>
              </a:lnSpc>
              <a:buFont typeface="Wingdings"/>
              <a:buAutoNum type="arabicParenR"/>
            </a:pPr>
            <a:r>
              <a:rPr lang="cs-CZ" sz="2400" dirty="0"/>
              <a:t>M</a:t>
            </a:r>
            <a:r>
              <a:rPr lang="cs-CZ" sz="2400" dirty="0" smtClean="0"/>
              <a:t>etodami oxidace GO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0" y="4149080"/>
            <a:ext cx="6935752" cy="23972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Syntéza: </a:t>
            </a:r>
            <a:b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chlorečnanové metody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350636"/>
              </p:ext>
            </p:extLst>
          </p:nvPr>
        </p:nvGraphicFramePr>
        <p:xfrm>
          <a:off x="251520" y="4077072"/>
          <a:ext cx="8352928" cy="19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95536" y="1516142"/>
            <a:ext cx="7776864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>
                <a:latin typeface="Century Schoolbook" panose="02040604050505020304" pitchFamily="18" charset="0"/>
              </a:rPr>
              <a:t>Hofmanova metoda:</a:t>
            </a:r>
            <a:endParaRPr lang="cs-CZ" sz="2400" u="sng" spc="-150" dirty="0">
              <a:latin typeface="Century Schoolbook" panose="020406040505050203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Chemikálie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: CNT,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H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2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SO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4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(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98%),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HNO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3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(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65%), KClO</a:t>
            </a:r>
            <a:r>
              <a:rPr lang="cs-CZ" sz="2400" spc="-150" baseline="-25000" dirty="0" smtClean="0">
                <a:latin typeface="Century Schoolbook" panose="02040604050505020304" pitchFamily="18" charset="0"/>
                <a:cs typeface="Arial" pitchFamily="34" charset="0"/>
              </a:rPr>
              <a:t>3</a:t>
            </a:r>
            <a:endParaRPr lang="cs-CZ" sz="2400" b="1" dirty="0" smtClean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err="1" smtClean="0">
                <a:latin typeface="Century Schoolbook" panose="02040604050505020304" pitchFamily="18" charset="0"/>
              </a:rPr>
              <a:t>Staudenmaierova</a:t>
            </a:r>
            <a:r>
              <a:rPr lang="cs-CZ" sz="2400" b="1" dirty="0" smtClean="0">
                <a:latin typeface="Century Schoolbook" panose="02040604050505020304" pitchFamily="18" charset="0"/>
              </a:rPr>
              <a:t> </a:t>
            </a:r>
            <a:r>
              <a:rPr lang="cs-CZ" sz="2400" b="1" dirty="0">
                <a:latin typeface="Century Schoolbook" panose="02040604050505020304" pitchFamily="18" charset="0"/>
              </a:rPr>
              <a:t>metoda:</a:t>
            </a:r>
            <a:endParaRPr lang="cs-CZ" sz="2400" u="sng" spc="-150" dirty="0">
              <a:latin typeface="Century Schoolbook" panose="020406040505050203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Chemikálie: 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CNT,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H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2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SO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4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(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98%),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HNO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3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(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98%),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KClO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3</a:t>
            </a:r>
            <a:endParaRPr lang="cs-CZ" sz="2400" spc="-150" dirty="0">
              <a:latin typeface="Century Schoolbook" panose="02040604050505020304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cs-CZ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5816" cy="77724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Syntéza:</a:t>
            </a:r>
            <a:b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Manganistanové metody</a:t>
            </a:r>
            <a:endParaRPr lang="cs-CZ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75938642"/>
              </p:ext>
            </p:extLst>
          </p:nvPr>
        </p:nvGraphicFramePr>
        <p:xfrm>
          <a:off x="467544" y="2564904"/>
          <a:ext cx="8064896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0402276"/>
              </p:ext>
            </p:extLst>
          </p:nvPr>
        </p:nvGraphicFramePr>
        <p:xfrm>
          <a:off x="251520" y="5229200"/>
          <a:ext cx="770485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Obdélník 5"/>
          <p:cNvSpPr/>
          <p:nvPr/>
        </p:nvSpPr>
        <p:spPr>
          <a:xfrm>
            <a:off x="251520" y="83671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spc="-150" dirty="0">
              <a:latin typeface="Arial" pitchFamily="34" charset="0"/>
              <a:cs typeface="Arial" pitchFamily="34" charset="0"/>
            </a:endParaRPr>
          </a:p>
          <a:p>
            <a:endParaRPr lang="cs-CZ" sz="2400" b="1" spc="-150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spc="-150" dirty="0">
                <a:latin typeface="Century Schoolbook" panose="02040604050505020304" pitchFamily="18" charset="0"/>
                <a:cs typeface="Arial" pitchFamily="34" charset="0"/>
              </a:rPr>
              <a:t>Hummersova metoda:</a:t>
            </a:r>
          </a:p>
          <a:p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Chemikálie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: CNT, 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H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2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SO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4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 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(98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%), NaNO</a:t>
            </a:r>
            <a:r>
              <a:rPr lang="cs-CZ" sz="2400" spc="-150" baseline="-25000" dirty="0" smtClean="0">
                <a:latin typeface="Century Schoolbook" panose="02040604050505020304" pitchFamily="18" charset="0"/>
                <a:cs typeface="Arial" pitchFamily="34" charset="0"/>
              </a:rPr>
              <a:t>3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, KMnO</a:t>
            </a:r>
            <a:r>
              <a:rPr lang="cs-CZ" sz="2400" spc="-150" baseline="-25000" dirty="0" smtClean="0">
                <a:latin typeface="Century Schoolbook" panose="02040604050505020304" pitchFamily="18" charset="0"/>
                <a:cs typeface="Arial" pitchFamily="34" charset="0"/>
              </a:rPr>
              <a:t>4</a:t>
            </a:r>
            <a:endParaRPr lang="cs-CZ" sz="2400" spc="-150" baseline="-25000" dirty="0">
              <a:latin typeface="Century Schoolbook" panose="02040604050505020304" pitchFamily="18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3890665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spc="-150" dirty="0" err="1" smtClean="0">
                <a:latin typeface="Century Schoolbook" panose="02040604050505020304" pitchFamily="18" charset="0"/>
                <a:cs typeface="Arial" pitchFamily="34" charset="0"/>
              </a:rPr>
              <a:t>Tourova</a:t>
            </a:r>
            <a:r>
              <a:rPr lang="cs-CZ" sz="2400" b="1" spc="-150" dirty="0" smtClean="0">
                <a:latin typeface="Century Schoolbook" panose="02040604050505020304" pitchFamily="18" charset="0"/>
                <a:cs typeface="Arial" pitchFamily="34" charset="0"/>
              </a:rPr>
              <a:t> metoda</a:t>
            </a:r>
            <a:r>
              <a:rPr lang="cs-CZ" sz="2400" b="1" spc="-150" dirty="0">
                <a:latin typeface="Century Schoolbook" panose="02040604050505020304" pitchFamily="18" charset="0"/>
                <a:cs typeface="Arial" pitchFamily="34" charset="0"/>
              </a:rPr>
              <a:t>:</a:t>
            </a:r>
          </a:p>
          <a:p>
            <a:r>
              <a:rPr lang="cs-CZ" sz="2400" spc="-150" dirty="0" err="1" smtClean="0">
                <a:latin typeface="Century Schoolbook" panose="02040604050505020304" pitchFamily="18" charset="0"/>
                <a:cs typeface="Arial" pitchFamily="34" charset="0"/>
              </a:rPr>
              <a:t>Chemikálie:CNT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, 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H</a:t>
            </a:r>
            <a:r>
              <a:rPr lang="cs-CZ" sz="2400" spc="-150" baseline="-25000" dirty="0" smtClean="0">
                <a:latin typeface="Century Schoolbook" panose="02040604050505020304" pitchFamily="18" charset="0"/>
                <a:cs typeface="Arial" pitchFamily="34" charset="0"/>
              </a:rPr>
              <a:t>2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SO</a:t>
            </a:r>
            <a:r>
              <a:rPr lang="cs-CZ" sz="2400" spc="-150" baseline="-25000" dirty="0" smtClean="0">
                <a:latin typeface="Century Schoolbook" panose="02040604050505020304" pitchFamily="18" charset="0"/>
                <a:cs typeface="Arial" pitchFamily="34" charset="0"/>
              </a:rPr>
              <a:t>4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(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98%), 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H</a:t>
            </a:r>
            <a:r>
              <a:rPr lang="cs-CZ" sz="2400" spc="-150" baseline="-25000" dirty="0" smtClean="0">
                <a:latin typeface="Century Schoolbook" panose="02040604050505020304" pitchFamily="18" charset="0"/>
                <a:cs typeface="Arial" pitchFamily="34" charset="0"/>
              </a:rPr>
              <a:t>3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PO</a:t>
            </a:r>
            <a:r>
              <a:rPr lang="cs-CZ" sz="2400" spc="-150" baseline="-25000" dirty="0" smtClean="0">
                <a:latin typeface="Century Schoolbook" panose="02040604050505020304" pitchFamily="18" charset="0"/>
                <a:cs typeface="Arial" pitchFamily="34" charset="0"/>
              </a:rPr>
              <a:t>4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(65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%), </a:t>
            </a:r>
            <a:r>
              <a:rPr lang="cs-CZ" sz="2400" spc="-150" dirty="0" smtClean="0">
                <a:latin typeface="Century Schoolbook" panose="02040604050505020304" pitchFamily="18" charset="0"/>
                <a:cs typeface="Arial" pitchFamily="34" charset="0"/>
              </a:rPr>
              <a:t> </a:t>
            </a:r>
            <a:r>
              <a:rPr lang="cs-CZ" sz="2400" spc="-150" dirty="0">
                <a:latin typeface="Century Schoolbook" panose="02040604050505020304" pitchFamily="18" charset="0"/>
                <a:cs typeface="Arial" pitchFamily="34" charset="0"/>
              </a:rPr>
              <a:t>KMnO</a:t>
            </a:r>
            <a:r>
              <a:rPr lang="cs-CZ" sz="2400" spc="-150" baseline="-25000" dirty="0">
                <a:latin typeface="Century Schoolbook" panose="02040604050505020304" pitchFamily="18" charset="0"/>
                <a:cs typeface="Arial" pitchFamily="34" charset="0"/>
              </a:rPr>
              <a:t>4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XPS/ </a:t>
            </a:r>
            <a:b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Spalovací </a:t>
            </a:r>
            <a:r>
              <a:rPr 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elementární analýza </a:t>
            </a:r>
            <a:endParaRPr lang="cs-CZ" sz="40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835462"/>
              </p:ext>
            </p:extLst>
          </p:nvPr>
        </p:nvGraphicFramePr>
        <p:xfrm>
          <a:off x="0" y="1700808"/>
          <a:ext cx="2707328" cy="179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18339"/>
              </p:ext>
            </p:extLst>
          </p:nvPr>
        </p:nvGraphicFramePr>
        <p:xfrm>
          <a:off x="2267744" y="1700808"/>
          <a:ext cx="30243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635636"/>
              </p:ext>
            </p:extLst>
          </p:nvPr>
        </p:nvGraphicFramePr>
        <p:xfrm>
          <a:off x="4681063" y="1700808"/>
          <a:ext cx="345638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568810"/>
              </p:ext>
            </p:extLst>
          </p:nvPr>
        </p:nvGraphicFramePr>
        <p:xfrm>
          <a:off x="0" y="3933056"/>
          <a:ext cx="324036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159522"/>
              </p:ext>
            </p:extLst>
          </p:nvPr>
        </p:nvGraphicFramePr>
        <p:xfrm>
          <a:off x="3635896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8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44824"/>
            <a:ext cx="1226238" cy="18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08912" cy="11430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XPS </a:t>
            </a:r>
            <a:br>
              <a:rPr 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cs-CZ" sz="4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02864" cy="77724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77240"/>
            <a:ext cx="6591300" cy="52673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8E9417-F853-43C4-8820-9F9B86468FA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1291</TotalTime>
  <Words>334</Words>
  <Application>Microsoft Office PowerPoint</Application>
  <PresentationFormat>Předvádění na obrazovce (4:3)</PresentationFormat>
  <Paragraphs>102</Paragraphs>
  <Slides>15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Schoolbook</vt:lpstr>
      <vt:lpstr>Wingdings</vt:lpstr>
      <vt:lpstr>Wingdings 2</vt:lpstr>
      <vt:lpstr>Arkýř</vt:lpstr>
      <vt:lpstr>Graph</vt:lpstr>
      <vt:lpstr>Oxidace uhlíkových nanotrubic – syntéza nanopásků oxidu grafenu   </vt:lpstr>
      <vt:lpstr>Úvod</vt:lpstr>
      <vt:lpstr>Uhlíkové nanotrubice CNT</vt:lpstr>
      <vt:lpstr>Oxid grafitu GO</vt:lpstr>
      <vt:lpstr>Oxidace CNT</vt:lpstr>
      <vt:lpstr>Syntéza:  chlorečnanové metody</vt:lpstr>
      <vt:lpstr>Syntéza: Manganistanové metody</vt:lpstr>
      <vt:lpstr>XPS/  Spalovací elementární analýza </vt:lpstr>
      <vt:lpstr>XPS  </vt:lpstr>
      <vt:lpstr>Ramanova spektroskopie</vt:lpstr>
      <vt:lpstr>Inherentní elektrochemie</vt:lpstr>
      <vt:lpstr>SEM/STEM</vt:lpstr>
      <vt:lpstr>AFM</vt:lpstr>
      <vt:lpstr>Závěr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Oxidace uhlíkových nanotrubic – syntéza nanopásků oxidu grafenu</dc:title>
  <dc:creator>Myšo</dc:creator>
  <cp:lastModifiedBy>Michal Nováček</cp:lastModifiedBy>
  <cp:revision>79</cp:revision>
  <dcterms:created xsi:type="dcterms:W3CDTF">2013-11-09T18:39:55Z</dcterms:created>
  <dcterms:modified xsi:type="dcterms:W3CDTF">2016-03-15T12:06:50Z</dcterms:modified>
</cp:coreProperties>
</file>