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Styl s motivem 1 – zvýraznění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100"/>
            </a:pPr>
            <a:r>
              <a:rPr lang="en-US" sz="2100" dirty="0" err="1"/>
              <a:t>MoS</a:t>
            </a:r>
            <a:r>
              <a:rPr lang="en-US" sz="2100" baseline="-25000" dirty="0" err="1"/>
              <a:t>x</a:t>
            </a:r>
            <a:r>
              <a:rPr lang="en-US" sz="2100" dirty="0"/>
              <a:t>/</a:t>
            </a:r>
            <a:r>
              <a:rPr lang="en-US" sz="2100" dirty="0" err="1"/>
              <a:t>rGO</a:t>
            </a:r>
            <a:r>
              <a:rPr lang="en-US" sz="2100" dirty="0"/>
              <a:t> 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MoSx/rGO A</c:v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val>
            <c:numRef>
              <c:f>List1!$I$16:$J$16</c:f>
              <c:numCache>
                <c:formatCode>General</c:formatCode>
                <c:ptCount val="2"/>
                <c:pt idx="0">
                  <c:v>89.26</c:v>
                </c:pt>
                <c:pt idx="1">
                  <c:v>10.74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100" dirty="0" err="1"/>
              <a:t>MoS</a:t>
            </a:r>
            <a:r>
              <a:rPr lang="cs-CZ" sz="2100" baseline="-25000" dirty="0" err="1"/>
              <a:t>x</a:t>
            </a:r>
            <a:r>
              <a:rPr lang="cs-CZ" sz="2100" dirty="0"/>
              <a:t>/</a:t>
            </a:r>
            <a:r>
              <a:rPr lang="cs-CZ" sz="2100" dirty="0" err="1"/>
              <a:t>rGO</a:t>
            </a:r>
            <a:r>
              <a:rPr lang="cs-CZ" sz="2100" dirty="0"/>
              <a:t> B</a:t>
            </a:r>
            <a:endParaRPr lang="en-US" sz="2100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List1!$I$17:$J$17</c:f>
              <c:strCache>
                <c:ptCount val="1"/>
                <c:pt idx="0">
                  <c:v>84.46 15.54</c:v>
                </c:pt>
              </c:strCache>
            </c:strRef>
          </c:tx>
          <c:spPr>
            <a:solidFill>
              <a:schemeClr val="tx1"/>
            </a:solidFill>
          </c:spPr>
          <c:dPt>
            <c:idx val="1"/>
            <c:bubble3D val="0"/>
            <c:spPr>
              <a:solidFill>
                <a:schemeClr val="tx2"/>
              </a:solidFill>
            </c:spPr>
          </c:dPt>
          <c:val>
            <c:numRef>
              <c:f>List1!$I$17:$J$17</c:f>
              <c:numCache>
                <c:formatCode>General</c:formatCode>
                <c:ptCount val="2"/>
                <c:pt idx="0">
                  <c:v>84.460000000000008</c:v>
                </c:pt>
                <c:pt idx="1">
                  <c:v>15.540000000000001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100" dirty="0" err="1"/>
              <a:t>WS</a:t>
            </a:r>
            <a:r>
              <a:rPr lang="en-US" sz="2100" baseline="-25000" dirty="0" err="1"/>
              <a:t>x</a:t>
            </a:r>
            <a:r>
              <a:rPr lang="en-US" sz="2100" dirty="0"/>
              <a:t>/</a:t>
            </a:r>
            <a:r>
              <a:rPr lang="en-US" sz="2100" dirty="0" err="1"/>
              <a:t>rGO</a:t>
            </a:r>
            <a:r>
              <a:rPr lang="en-US" sz="2100" dirty="0"/>
              <a:t> A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WSx/rGO A</c:v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val>
            <c:numRef>
              <c:f>List1!$I$18:$J$18</c:f>
              <c:numCache>
                <c:formatCode>General</c:formatCode>
                <c:ptCount val="2"/>
                <c:pt idx="0">
                  <c:v>78.150000000000006</c:v>
                </c:pt>
                <c:pt idx="1">
                  <c:v>21.849999999999998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cs-CZ" sz="2100" dirty="0" err="1"/>
              <a:t>WS</a:t>
            </a:r>
            <a:r>
              <a:rPr lang="cs-CZ" sz="2100" baseline="-25000" dirty="0" err="1"/>
              <a:t>x</a:t>
            </a:r>
            <a:r>
              <a:rPr lang="cs-CZ" sz="2100" dirty="0"/>
              <a:t>/</a:t>
            </a:r>
            <a:r>
              <a:rPr lang="cs-CZ" sz="2100" dirty="0" err="1"/>
              <a:t>rGO</a:t>
            </a:r>
            <a:r>
              <a:rPr lang="cs-CZ" sz="2100" dirty="0"/>
              <a:t> B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v>WSx/rGO B</c:v>
          </c:tx>
          <c:dPt>
            <c:idx val="0"/>
            <c:bubble3D val="0"/>
            <c:spPr>
              <a:solidFill>
                <a:schemeClr val="tx1"/>
              </a:solidFill>
            </c:spPr>
          </c:dPt>
          <c:dPt>
            <c:idx val="1"/>
            <c:bubble3D val="0"/>
            <c:spPr>
              <a:solidFill>
                <a:schemeClr val="tx2"/>
              </a:solidFill>
            </c:spPr>
          </c:dPt>
          <c:val>
            <c:numRef>
              <c:f>List1!$I$19:$J$19</c:f>
              <c:numCache>
                <c:formatCode>General</c:formatCode>
                <c:ptCount val="2"/>
                <c:pt idx="0">
                  <c:v>53.480000000000004</c:v>
                </c:pt>
                <c:pt idx="1">
                  <c:v>46.519999999999996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D1BB899B-ADD4-4D9F-99AB-369FDD879CF0}" type="datetimeFigureOut">
              <a:rPr lang="cs-CZ" smtClean="0"/>
              <a:t>16.3.2016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0F37A057-F62B-48CE-9D95-3C6A6E9B1AFD}" type="slidenum">
              <a:rPr lang="cs-CZ" smtClean="0"/>
              <a:t>‹#›</a:t>
            </a:fld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552" y="620688"/>
            <a:ext cx="7848872" cy="457199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cs-CZ" sz="3200" b="1" dirty="0" err="1" smtClean="0"/>
              <a:t>Grafen</a:t>
            </a:r>
            <a:r>
              <a:rPr lang="cs-CZ" sz="3200" b="1" dirty="0" smtClean="0"/>
              <a:t> - amorfní chalkogenidy </a:t>
            </a:r>
            <a:r>
              <a:rPr lang="cs-CZ" sz="3200" b="1" dirty="0"/>
              <a:t>přechodných kovů </a:t>
            </a:r>
            <a:r>
              <a:rPr lang="cs-CZ" sz="3200" b="1" dirty="0" smtClean="0"/>
              <a:t>pro vývoj </a:t>
            </a:r>
            <a:r>
              <a:rPr lang="cs-CZ" sz="3200" b="1" dirty="0"/>
              <a:t>vodíku</a:t>
            </a:r>
            <a:r>
              <a:rPr lang="cs-CZ" sz="3200" dirty="0"/>
              <a:t/>
            </a:r>
            <a:br>
              <a:rPr lang="cs-CZ" sz="3200" dirty="0"/>
            </a:b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6394673" cy="914400"/>
          </a:xfrm>
        </p:spPr>
        <p:txBody>
          <a:bodyPr>
            <a:normAutofit/>
          </a:bodyPr>
          <a:lstStyle/>
          <a:p>
            <a:pPr lvl="1" algn="l"/>
            <a:r>
              <a:rPr lang="cs-CZ" sz="3200" b="1" dirty="0" smtClean="0">
                <a:solidFill>
                  <a:schemeClr val="tx2"/>
                </a:solidFill>
              </a:rPr>
              <a:t>Jan </a:t>
            </a:r>
            <a:r>
              <a:rPr lang="cs-CZ" sz="3200" b="1" dirty="0">
                <a:solidFill>
                  <a:schemeClr val="tx2"/>
                </a:solidFill>
              </a:rPr>
              <a:t>L</a:t>
            </a:r>
            <a:r>
              <a:rPr lang="cs-CZ" sz="3200" b="1" dirty="0" smtClean="0">
                <a:solidFill>
                  <a:schemeClr val="tx2"/>
                </a:solidFill>
              </a:rPr>
              <a:t>uxa </a:t>
            </a:r>
            <a:r>
              <a:rPr lang="cs-CZ" sz="3200" b="1" dirty="0" smtClean="0">
                <a:solidFill>
                  <a:schemeClr val="tx2"/>
                </a:solidFill>
              </a:rPr>
              <a:t>a kol.</a:t>
            </a:r>
            <a:endParaRPr lang="cs-CZ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91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10091464" cy="1371600"/>
          </a:xfrm>
        </p:spPr>
        <p:txBody>
          <a:bodyPr/>
          <a:lstStyle/>
          <a:p>
            <a:r>
              <a:rPr lang="cs-CZ" dirty="0" smtClean="0"/>
              <a:t>Stupeň oxidace – </a:t>
            </a:r>
            <a:r>
              <a:rPr lang="cs-CZ" dirty="0" err="1" smtClean="0"/>
              <a:t>M</a:t>
            </a:r>
            <a:r>
              <a:rPr lang="cs-CZ" sz="2500" dirty="0" err="1" smtClean="0"/>
              <a:t>o</a:t>
            </a:r>
            <a:r>
              <a:rPr lang="cs-CZ" dirty="0" smtClean="0"/>
              <a:t> </a:t>
            </a:r>
            <a:r>
              <a:rPr lang="cs-CZ" dirty="0" smtClean="0"/>
              <a:t>3</a:t>
            </a:r>
            <a:r>
              <a:rPr lang="cs-CZ" cap="none" dirty="0" smtClean="0"/>
              <a:t>d, W 4f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749645"/>
              </p:ext>
            </p:extLst>
          </p:nvPr>
        </p:nvGraphicFramePr>
        <p:xfrm>
          <a:off x="5580112" y="2780928"/>
          <a:ext cx="2664296" cy="1913755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438552"/>
                <a:gridCol w="1225744"/>
              </a:tblGrid>
              <a:tr h="40085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>
                          <a:effectLst/>
                        </a:rPr>
                        <a:t>Vzorek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500" b="1" u="none" strike="noStrike" dirty="0">
                          <a:effectLst/>
                        </a:rPr>
                        <a:t>M</a:t>
                      </a:r>
                      <a:r>
                        <a:rPr lang="cs-CZ" sz="1500" b="1" u="none" strike="noStrike" baseline="30000" dirty="0">
                          <a:effectLst/>
                        </a:rPr>
                        <a:t>6</a:t>
                      </a:r>
                      <a:r>
                        <a:rPr lang="cs-CZ" sz="1500" b="1" u="none" strike="noStrike" baseline="30000" dirty="0" smtClean="0">
                          <a:effectLst/>
                        </a:rPr>
                        <a:t>+</a:t>
                      </a:r>
                      <a:r>
                        <a:rPr lang="cs-CZ" sz="1500" b="1" u="none" strike="noStrike" baseline="0" dirty="0" smtClean="0">
                          <a:effectLst/>
                        </a:rPr>
                        <a:t> (</a:t>
                      </a:r>
                      <a:r>
                        <a:rPr lang="cs-CZ" sz="1500" b="1" u="none" strike="noStrike" baseline="0" dirty="0" err="1" smtClean="0">
                          <a:effectLst/>
                        </a:rPr>
                        <a:t>at</a:t>
                      </a:r>
                      <a:r>
                        <a:rPr lang="cs-CZ" sz="1500" b="1" u="none" strike="noStrike" baseline="0" dirty="0" smtClean="0">
                          <a:effectLst/>
                        </a:rPr>
                        <a:t>. %)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2062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 err="1">
                          <a:effectLst/>
                        </a:rPr>
                        <a:t>MoS</a:t>
                      </a:r>
                      <a:r>
                        <a:rPr lang="cs-CZ" sz="1500" b="1" u="none" strike="noStrike" baseline="-25000" dirty="0" err="1">
                          <a:effectLst/>
                        </a:rPr>
                        <a:t>x</a:t>
                      </a:r>
                      <a:r>
                        <a:rPr lang="cs-CZ" sz="1500" b="1" u="none" strike="noStrike" dirty="0">
                          <a:effectLst/>
                        </a:rPr>
                        <a:t>/</a:t>
                      </a:r>
                      <a:r>
                        <a:rPr lang="cs-CZ" sz="1500" b="1" u="none" strike="noStrike" dirty="0" err="1">
                          <a:effectLst/>
                        </a:rPr>
                        <a:t>rGO</a:t>
                      </a:r>
                      <a:r>
                        <a:rPr lang="cs-CZ" sz="1500" b="1" u="none" strike="noStrike" dirty="0">
                          <a:effectLst/>
                        </a:rPr>
                        <a:t> A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>
                          <a:effectLst/>
                        </a:rPr>
                        <a:t>11</a:t>
                      </a:r>
                      <a:endParaRPr lang="cs-CZ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4913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b="1" u="none" strike="noStrike" dirty="0" err="1">
                          <a:effectLst/>
                        </a:rPr>
                        <a:t>MoS</a:t>
                      </a:r>
                      <a:r>
                        <a:rPr lang="cs-CZ" sz="1500" b="1" u="none" strike="noStrike" baseline="-25000" dirty="0" err="1">
                          <a:effectLst/>
                        </a:rPr>
                        <a:t>x</a:t>
                      </a:r>
                      <a:r>
                        <a:rPr lang="cs-CZ" sz="1500" b="1" u="none" strike="noStrike" dirty="0">
                          <a:effectLst/>
                        </a:rPr>
                        <a:t>/</a:t>
                      </a:r>
                      <a:r>
                        <a:rPr lang="cs-CZ" sz="1500" b="1" u="none" strike="noStrike" dirty="0" err="1">
                          <a:effectLst/>
                        </a:rPr>
                        <a:t>rGO</a:t>
                      </a:r>
                      <a:r>
                        <a:rPr lang="cs-CZ" sz="1500" b="1" u="none" strike="noStrike" dirty="0">
                          <a:effectLst/>
                        </a:rPr>
                        <a:t> B</a:t>
                      </a:r>
                      <a:endParaRPr lang="cs-CZ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>
                          <a:effectLst/>
                        </a:rPr>
                        <a:t>14</a:t>
                      </a:r>
                      <a:endParaRPr lang="cs-CZ" sz="1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4008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 err="1">
                          <a:effectLst/>
                        </a:rPr>
                        <a:t>WS</a:t>
                      </a:r>
                      <a:r>
                        <a:rPr lang="en-GB" sz="1500" b="1" u="none" strike="noStrike" baseline="-25000" dirty="0" err="1">
                          <a:effectLst/>
                        </a:rPr>
                        <a:t>x</a:t>
                      </a:r>
                      <a:r>
                        <a:rPr lang="en-GB" sz="1500" b="1" u="none" strike="noStrike" dirty="0">
                          <a:effectLst/>
                        </a:rPr>
                        <a:t>/</a:t>
                      </a:r>
                      <a:r>
                        <a:rPr lang="en-GB" sz="1500" b="1" u="none" strike="noStrike" dirty="0" err="1">
                          <a:effectLst/>
                        </a:rPr>
                        <a:t>rGO</a:t>
                      </a:r>
                      <a:r>
                        <a:rPr lang="en-GB" sz="1500" b="1" u="none" strike="noStrike" dirty="0">
                          <a:effectLst/>
                        </a:rPr>
                        <a:t> A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u="none" strike="noStrike" dirty="0">
                          <a:effectLst/>
                        </a:rPr>
                        <a:t>41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400854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500" b="1" u="none" strike="noStrike" dirty="0" err="1" smtClean="0">
                          <a:effectLst/>
                        </a:rPr>
                        <a:t>WS</a:t>
                      </a:r>
                      <a:r>
                        <a:rPr lang="en-GB" sz="1500" b="1" u="none" strike="noStrike" baseline="-25000" dirty="0" err="1" smtClean="0">
                          <a:effectLst/>
                        </a:rPr>
                        <a:t>x</a:t>
                      </a:r>
                      <a:r>
                        <a:rPr lang="en-GB" sz="1500" b="1" u="none" strike="noStrike" dirty="0" smtClean="0">
                          <a:effectLst/>
                        </a:rPr>
                        <a:t>/</a:t>
                      </a:r>
                      <a:r>
                        <a:rPr lang="en-GB" sz="1500" b="1" u="none" strike="noStrike" dirty="0" err="1" smtClean="0">
                          <a:effectLst/>
                        </a:rPr>
                        <a:t>rGO</a:t>
                      </a:r>
                      <a:r>
                        <a:rPr lang="en-GB" sz="1500" b="1" u="none" strike="noStrike" dirty="0" smtClean="0">
                          <a:effectLst/>
                        </a:rPr>
                        <a:t> </a:t>
                      </a:r>
                      <a:r>
                        <a:rPr lang="en-GB" sz="1500" b="1" u="none" strike="noStrike" dirty="0">
                          <a:effectLst/>
                        </a:rPr>
                        <a:t>B</a:t>
                      </a:r>
                      <a:endParaRPr lang="en-GB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500" u="none" strike="noStrike" dirty="0" smtClean="0">
                          <a:effectLst/>
                        </a:rPr>
                        <a:t>39</a:t>
                      </a:r>
                      <a:endParaRPr lang="en-GB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Objek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116723"/>
              </p:ext>
            </p:extLst>
          </p:nvPr>
        </p:nvGraphicFramePr>
        <p:xfrm>
          <a:off x="-180529" y="1628800"/>
          <a:ext cx="5692945" cy="5371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Graph" r:id="rId3" imgW="3876480" imgH="3657600" progId="Origin50.Graph">
                  <p:embed/>
                </p:oleObj>
              </mc:Choice>
              <mc:Fallback>
                <p:oleObj name="Graph" r:id="rId3" imgW="3876480" imgH="3657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80529" y="1628800"/>
                        <a:ext cx="5692945" cy="53712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k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564085"/>
              </p:ext>
            </p:extLst>
          </p:nvPr>
        </p:nvGraphicFramePr>
        <p:xfrm>
          <a:off x="-139649" y="-1035496"/>
          <a:ext cx="5647753" cy="53285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Graph" r:id="rId5" imgW="3876480" imgH="3657600" progId="Origin50.Graph">
                  <p:embed/>
                </p:oleObj>
              </mc:Choice>
              <mc:Fallback>
                <p:oleObj name="Graph" r:id="rId5" imgW="3876480" imgH="3657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39649" y="-1035496"/>
                        <a:ext cx="5647753" cy="53285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1603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vodíku</a:t>
            </a:r>
            <a:endParaRPr lang="cs-CZ" dirty="0"/>
          </a:p>
        </p:txBody>
      </p:sp>
      <p:graphicFrame>
        <p:nvGraphicFramePr>
          <p:cNvPr id="8" name="Objek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765544"/>
              </p:ext>
            </p:extLst>
          </p:nvPr>
        </p:nvGraphicFramePr>
        <p:xfrm>
          <a:off x="2843808" y="1556792"/>
          <a:ext cx="6764813" cy="4752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1556792"/>
                        <a:ext cx="6764813" cy="475252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bulk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0468988"/>
              </p:ext>
            </p:extLst>
          </p:nvPr>
        </p:nvGraphicFramePr>
        <p:xfrm>
          <a:off x="467544" y="2060848"/>
          <a:ext cx="2226816" cy="350266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13408"/>
                <a:gridCol w="1113408"/>
              </a:tblGrid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Vzorek 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>
                          <a:effectLst/>
                        </a:rPr>
                        <a:t>Přepětí (V)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MoSx</a:t>
                      </a:r>
                      <a:r>
                        <a:rPr lang="cs-CZ" sz="1400" b="1" dirty="0">
                          <a:effectLst/>
                        </a:rPr>
                        <a:t>/</a:t>
                      </a:r>
                      <a:r>
                        <a:rPr lang="cs-CZ" sz="1400" b="1" dirty="0" err="1">
                          <a:effectLst/>
                        </a:rPr>
                        <a:t>rGO</a:t>
                      </a:r>
                      <a:r>
                        <a:rPr lang="cs-CZ" sz="1400" b="1" dirty="0">
                          <a:effectLst/>
                        </a:rPr>
                        <a:t> A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0.43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MoSx</a:t>
                      </a:r>
                      <a:r>
                        <a:rPr lang="cs-CZ" sz="1400" b="1" dirty="0">
                          <a:effectLst/>
                        </a:rPr>
                        <a:t>/</a:t>
                      </a:r>
                      <a:r>
                        <a:rPr lang="cs-CZ" sz="1400" b="1" dirty="0" err="1">
                          <a:effectLst/>
                        </a:rPr>
                        <a:t>rGO</a:t>
                      </a:r>
                      <a:r>
                        <a:rPr lang="cs-CZ" sz="1400" b="1" dirty="0">
                          <a:effectLst/>
                        </a:rPr>
                        <a:t> B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>
                          <a:effectLst/>
                        </a:rPr>
                        <a:t>0.32</a:t>
                      </a:r>
                      <a:endParaRPr lang="cs-CZ" sz="1400" b="1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WS</a:t>
                      </a:r>
                      <a:r>
                        <a:rPr lang="cs-CZ" sz="1400" b="1" baseline="-25000" dirty="0" err="1">
                          <a:effectLst/>
                        </a:rPr>
                        <a:t>x</a:t>
                      </a:r>
                      <a:r>
                        <a:rPr lang="cs-CZ" sz="1400" b="1" dirty="0">
                          <a:effectLst/>
                        </a:rPr>
                        <a:t>/</a:t>
                      </a:r>
                      <a:r>
                        <a:rPr lang="cs-CZ" sz="1400" b="1" dirty="0" err="1">
                          <a:effectLst/>
                        </a:rPr>
                        <a:t>rGO</a:t>
                      </a:r>
                      <a:r>
                        <a:rPr lang="cs-CZ" sz="1400" b="1" dirty="0">
                          <a:effectLst/>
                        </a:rPr>
                        <a:t> A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0.85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WS</a:t>
                      </a:r>
                      <a:r>
                        <a:rPr lang="cs-CZ" sz="1400" b="1" baseline="-25000" dirty="0" err="1">
                          <a:effectLst/>
                        </a:rPr>
                        <a:t>x</a:t>
                      </a:r>
                      <a:r>
                        <a:rPr lang="cs-CZ" sz="1400" b="1" dirty="0">
                          <a:effectLst/>
                        </a:rPr>
                        <a:t>/</a:t>
                      </a:r>
                      <a:r>
                        <a:rPr lang="cs-CZ" sz="1400" b="1" dirty="0" err="1">
                          <a:effectLst/>
                        </a:rPr>
                        <a:t>rGO</a:t>
                      </a:r>
                      <a:r>
                        <a:rPr lang="cs-CZ" sz="1400" b="1" dirty="0">
                          <a:effectLst/>
                        </a:rPr>
                        <a:t> B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0.84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rGO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0.97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5003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b="1" dirty="0" err="1">
                          <a:effectLst/>
                        </a:rPr>
                        <a:t>Pt</a:t>
                      </a:r>
                      <a:r>
                        <a:rPr lang="cs-CZ" sz="1400" b="1" dirty="0">
                          <a:effectLst/>
                        </a:rPr>
                        <a:t>/C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cs-CZ" sz="1400" dirty="0">
                          <a:effectLst/>
                        </a:rPr>
                        <a:t>0.14</a:t>
                      </a:r>
                      <a:endParaRPr lang="cs-CZ" sz="14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5369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Vývoj vodíku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3"/>
            <a:ext cx="799288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sz="2000" b="1" dirty="0"/>
              <a:t>Kroky probíhající při redukci vodíku</a:t>
            </a:r>
            <a:r>
              <a:rPr lang="cs-CZ" sz="2000" b="1" dirty="0" smtClean="0"/>
              <a:t>:</a:t>
            </a:r>
          </a:p>
          <a:p>
            <a:pPr lvl="1">
              <a:lnSpc>
                <a:spcPct val="150000"/>
              </a:lnSpc>
            </a:pPr>
            <a:r>
              <a:rPr lang="cs-CZ" sz="2000" dirty="0" err="1" smtClean="0"/>
              <a:t>Volmerův</a:t>
            </a:r>
            <a:r>
              <a:rPr lang="cs-CZ" sz="2000" dirty="0" smtClean="0"/>
              <a:t> krok</a:t>
            </a:r>
            <a:r>
              <a:rPr lang="pt-BR" sz="2000" dirty="0" smtClean="0"/>
              <a:t>: </a:t>
            </a:r>
            <a:r>
              <a:rPr lang="cs-CZ" sz="2000" dirty="0" smtClean="0"/>
              <a:t>       </a:t>
            </a:r>
            <a:r>
              <a:rPr lang="pt-BR" sz="2000" dirty="0" smtClean="0"/>
              <a:t>H</a:t>
            </a:r>
            <a:r>
              <a:rPr lang="pt-BR" sz="2000" baseline="-25000" dirty="0" smtClean="0"/>
              <a:t>3</a:t>
            </a:r>
            <a:r>
              <a:rPr lang="pt-BR" sz="2000" dirty="0" smtClean="0"/>
              <a:t>O</a:t>
            </a:r>
            <a:r>
              <a:rPr lang="pt-BR" sz="2000" baseline="30000" dirty="0"/>
              <a:t>+</a:t>
            </a:r>
            <a:r>
              <a:rPr lang="pt-BR" sz="2000" dirty="0"/>
              <a:t> + e</a:t>
            </a:r>
            <a:r>
              <a:rPr lang="pt-BR" sz="2000" baseline="30000" dirty="0"/>
              <a:t>-</a:t>
            </a:r>
            <a:r>
              <a:rPr lang="pt-BR" sz="2000" dirty="0"/>
              <a:t> → H</a:t>
            </a:r>
            <a:r>
              <a:rPr lang="pt-BR" sz="2000" baseline="-25000" dirty="0"/>
              <a:t>ads</a:t>
            </a:r>
            <a:r>
              <a:rPr lang="pt-BR" sz="2000" dirty="0"/>
              <a:t> + H</a:t>
            </a:r>
            <a:r>
              <a:rPr lang="pt-BR" sz="2000" baseline="-25000" dirty="0"/>
              <a:t>2</a:t>
            </a:r>
            <a:r>
              <a:rPr lang="pt-BR" sz="2000" dirty="0"/>
              <a:t>O ; </a:t>
            </a:r>
            <a:r>
              <a:rPr lang="pt-BR" sz="2000" i="1" dirty="0"/>
              <a:t>b </a:t>
            </a:r>
            <a:r>
              <a:rPr lang="pt-BR" sz="2000" dirty="0"/>
              <a:t>≈ 120 </a:t>
            </a:r>
            <a:r>
              <a:rPr lang="pt-BR" sz="2000" dirty="0" smtClean="0"/>
              <a:t>mV/de</a:t>
            </a:r>
            <a:r>
              <a:rPr lang="cs-CZ" sz="2000" dirty="0" smtClean="0"/>
              <a:t>k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smtClean="0"/>
              <a:t>Heyrovského krok</a:t>
            </a:r>
            <a:r>
              <a:rPr lang="pt-BR" sz="2000" dirty="0" smtClean="0"/>
              <a:t>: </a:t>
            </a:r>
            <a:r>
              <a:rPr lang="cs-CZ" sz="2000" dirty="0" smtClean="0"/>
              <a:t> </a:t>
            </a:r>
            <a:r>
              <a:rPr lang="pt-BR" sz="2000" dirty="0" smtClean="0"/>
              <a:t>H</a:t>
            </a:r>
            <a:r>
              <a:rPr lang="pt-BR" sz="2000" baseline="-25000" dirty="0" smtClean="0"/>
              <a:t>ads</a:t>
            </a:r>
            <a:r>
              <a:rPr lang="pt-BR" sz="2000" dirty="0" smtClean="0"/>
              <a:t> </a:t>
            </a:r>
            <a:r>
              <a:rPr lang="pt-BR" sz="2000" dirty="0"/>
              <a:t>+ H</a:t>
            </a:r>
            <a:r>
              <a:rPr lang="pt-BR" sz="2000" baseline="-25000" dirty="0"/>
              <a:t>3</a:t>
            </a:r>
            <a:r>
              <a:rPr lang="pt-BR" sz="2000" dirty="0"/>
              <a:t>O</a:t>
            </a:r>
            <a:r>
              <a:rPr lang="pt-BR" sz="2000" baseline="30000" dirty="0"/>
              <a:t>+</a:t>
            </a:r>
            <a:r>
              <a:rPr lang="pt-BR" sz="2000" dirty="0"/>
              <a:t> + e</a:t>
            </a:r>
            <a:r>
              <a:rPr lang="pt-BR" sz="2000" baseline="30000" dirty="0"/>
              <a:t>-</a:t>
            </a:r>
            <a:r>
              <a:rPr lang="pt-BR" sz="2000" dirty="0"/>
              <a:t> → H</a:t>
            </a:r>
            <a:r>
              <a:rPr lang="pt-BR" sz="2000" baseline="-25000" dirty="0"/>
              <a:t>2</a:t>
            </a:r>
            <a:r>
              <a:rPr lang="pt-BR" sz="2000" dirty="0"/>
              <a:t> + H</a:t>
            </a:r>
            <a:r>
              <a:rPr lang="pt-BR" sz="2000" baseline="-25000" dirty="0"/>
              <a:t>2</a:t>
            </a:r>
            <a:r>
              <a:rPr lang="pt-BR" sz="2000" dirty="0"/>
              <a:t>O ; </a:t>
            </a:r>
            <a:r>
              <a:rPr lang="pt-BR" sz="2000" i="1" dirty="0"/>
              <a:t>b </a:t>
            </a:r>
            <a:r>
              <a:rPr lang="pt-BR" sz="2000" dirty="0"/>
              <a:t>≈ 40 </a:t>
            </a:r>
            <a:r>
              <a:rPr lang="pt-BR" sz="2000" dirty="0" smtClean="0"/>
              <a:t>mV/de</a:t>
            </a:r>
            <a:r>
              <a:rPr lang="cs-CZ" sz="2000" dirty="0" smtClean="0"/>
              <a:t>k</a:t>
            </a:r>
            <a:endParaRPr lang="cs-CZ" sz="2000" dirty="0"/>
          </a:p>
          <a:p>
            <a:pPr lvl="1">
              <a:lnSpc>
                <a:spcPct val="150000"/>
              </a:lnSpc>
            </a:pPr>
            <a:r>
              <a:rPr lang="cs-CZ" sz="2000" dirty="0" err="1" smtClean="0"/>
              <a:t>Tafelův</a:t>
            </a:r>
            <a:r>
              <a:rPr lang="cs-CZ" sz="2000" dirty="0" smtClean="0"/>
              <a:t> krok:            </a:t>
            </a:r>
            <a:r>
              <a:rPr lang="de-DE" sz="2000" dirty="0" err="1" smtClean="0"/>
              <a:t>H</a:t>
            </a:r>
            <a:r>
              <a:rPr lang="de-DE" sz="2000" baseline="-25000" dirty="0" err="1" smtClean="0"/>
              <a:t>ads</a:t>
            </a:r>
            <a:r>
              <a:rPr lang="de-DE" sz="2000" baseline="-25000" dirty="0" smtClean="0"/>
              <a:t> </a:t>
            </a:r>
            <a:r>
              <a:rPr lang="de-DE" sz="2000" dirty="0"/>
              <a:t>+ </a:t>
            </a:r>
            <a:r>
              <a:rPr lang="de-DE" sz="2000" dirty="0" err="1"/>
              <a:t>H</a:t>
            </a:r>
            <a:r>
              <a:rPr lang="de-DE" sz="2000" baseline="-25000" dirty="0" err="1"/>
              <a:t>ads</a:t>
            </a:r>
            <a:r>
              <a:rPr lang="de-DE" sz="2000" dirty="0"/>
              <a:t> → H</a:t>
            </a:r>
            <a:r>
              <a:rPr lang="de-DE" sz="2000" baseline="-25000" dirty="0"/>
              <a:t>2</a:t>
            </a:r>
            <a:r>
              <a:rPr lang="de-DE" sz="2000" dirty="0"/>
              <a:t> ; </a:t>
            </a:r>
            <a:r>
              <a:rPr lang="de-DE" sz="2000" i="1" dirty="0"/>
              <a:t>b </a:t>
            </a:r>
            <a:r>
              <a:rPr lang="de-DE" sz="2000" dirty="0"/>
              <a:t>≈ 30 </a:t>
            </a:r>
            <a:r>
              <a:rPr lang="de-DE" sz="2000" dirty="0" smtClean="0"/>
              <a:t>mV/de</a:t>
            </a:r>
            <a:r>
              <a:rPr lang="cs-CZ" sz="2000" dirty="0" smtClean="0"/>
              <a:t>k</a:t>
            </a:r>
            <a:endParaRPr lang="cs-CZ" sz="2000" dirty="0"/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sz="2000" b="1" dirty="0"/>
          </a:p>
        </p:txBody>
      </p:sp>
      <p:graphicFrame>
        <p:nvGraphicFramePr>
          <p:cNvPr id="3" name="Objek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41573"/>
              </p:ext>
            </p:extLst>
          </p:nvPr>
        </p:nvGraphicFramePr>
        <p:xfrm>
          <a:off x="-108520" y="3284984"/>
          <a:ext cx="4919864" cy="3456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08520" y="3284984"/>
                        <a:ext cx="4919864" cy="34563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757678"/>
              </p:ext>
            </p:extLst>
          </p:nvPr>
        </p:nvGraphicFramePr>
        <p:xfrm>
          <a:off x="4788024" y="3645024"/>
          <a:ext cx="3523709" cy="26174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118325"/>
                <a:gridCol w="1405384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kern="1200" dirty="0">
                          <a:effectLst/>
                        </a:rPr>
                        <a:t>Vzorek </a:t>
                      </a:r>
                      <a:endParaRPr lang="cs-CZ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kern="1200" dirty="0" err="1">
                          <a:effectLst/>
                        </a:rPr>
                        <a:t>Tafelova</a:t>
                      </a:r>
                      <a:r>
                        <a:rPr lang="cs-CZ" sz="1500" b="1" kern="1200" dirty="0">
                          <a:effectLst/>
                        </a:rPr>
                        <a:t> směrnice</a:t>
                      </a:r>
                      <a:endParaRPr lang="cs-CZ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MoSx</a:t>
                      </a:r>
                      <a:r>
                        <a:rPr lang="cs-CZ" sz="1500" b="1" dirty="0">
                          <a:effectLst/>
                        </a:rPr>
                        <a:t>/</a:t>
                      </a:r>
                      <a:r>
                        <a:rPr lang="cs-CZ" sz="1500" b="1" dirty="0" err="1">
                          <a:effectLst/>
                        </a:rPr>
                        <a:t>rGO</a:t>
                      </a:r>
                      <a:r>
                        <a:rPr lang="cs-CZ" sz="1500" b="1" dirty="0">
                          <a:effectLst/>
                        </a:rPr>
                        <a:t> A</a:t>
                      </a:r>
                      <a:endParaRPr lang="cs-CZ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37</a:t>
                      </a:r>
                      <a:endParaRPr lang="cs-CZ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MoSx</a:t>
                      </a:r>
                      <a:r>
                        <a:rPr lang="cs-CZ" sz="1500" b="1" dirty="0">
                          <a:effectLst/>
                        </a:rPr>
                        <a:t>/</a:t>
                      </a:r>
                      <a:r>
                        <a:rPr lang="cs-CZ" sz="1500" b="1" dirty="0" err="1">
                          <a:effectLst/>
                        </a:rPr>
                        <a:t>rGO</a:t>
                      </a:r>
                      <a:r>
                        <a:rPr lang="cs-CZ" sz="1500" b="1" dirty="0">
                          <a:effectLst/>
                        </a:rPr>
                        <a:t> B</a:t>
                      </a:r>
                      <a:endParaRPr lang="cs-CZ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35</a:t>
                      </a:r>
                      <a:endParaRPr lang="cs-CZ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WS</a:t>
                      </a:r>
                      <a:r>
                        <a:rPr lang="cs-CZ" sz="1500" b="1" baseline="-25000" dirty="0" err="1">
                          <a:effectLst/>
                        </a:rPr>
                        <a:t>x</a:t>
                      </a:r>
                      <a:r>
                        <a:rPr lang="cs-CZ" sz="1500" b="1" dirty="0">
                          <a:effectLst/>
                        </a:rPr>
                        <a:t>/</a:t>
                      </a:r>
                      <a:r>
                        <a:rPr lang="cs-CZ" sz="1500" b="1" dirty="0" err="1">
                          <a:effectLst/>
                        </a:rPr>
                        <a:t>rGO</a:t>
                      </a:r>
                      <a:r>
                        <a:rPr lang="cs-CZ" sz="1500" b="1" dirty="0">
                          <a:effectLst/>
                        </a:rPr>
                        <a:t> A</a:t>
                      </a:r>
                      <a:endParaRPr lang="cs-CZ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147</a:t>
                      </a:r>
                      <a:endParaRPr lang="cs-CZ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WS</a:t>
                      </a:r>
                      <a:r>
                        <a:rPr lang="cs-CZ" sz="1500" b="1" baseline="-25000" dirty="0" err="1">
                          <a:effectLst/>
                        </a:rPr>
                        <a:t>x</a:t>
                      </a:r>
                      <a:r>
                        <a:rPr lang="cs-CZ" sz="1500" b="1" dirty="0">
                          <a:effectLst/>
                        </a:rPr>
                        <a:t>/</a:t>
                      </a:r>
                      <a:r>
                        <a:rPr lang="cs-CZ" sz="1500" b="1" dirty="0" err="1">
                          <a:effectLst/>
                        </a:rPr>
                        <a:t>rGO</a:t>
                      </a:r>
                      <a:r>
                        <a:rPr lang="cs-CZ" sz="1500" b="1" dirty="0">
                          <a:effectLst/>
                        </a:rPr>
                        <a:t> B</a:t>
                      </a:r>
                      <a:endParaRPr lang="cs-CZ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186</a:t>
                      </a:r>
                      <a:endParaRPr lang="cs-CZ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rGO</a:t>
                      </a:r>
                      <a:endParaRPr lang="cs-CZ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175</a:t>
                      </a:r>
                      <a:endParaRPr lang="cs-CZ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Pt</a:t>
                      </a:r>
                      <a:r>
                        <a:rPr lang="cs-CZ" sz="1500" b="1" dirty="0">
                          <a:effectLst/>
                        </a:rPr>
                        <a:t>/C</a:t>
                      </a:r>
                      <a:endParaRPr lang="cs-CZ" sz="1200" b="1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32</a:t>
                      </a:r>
                      <a:endParaRPr lang="cs-CZ" sz="1600" dirty="0">
                        <a:effectLst/>
                        <a:latin typeface="Times New Roman"/>
                        <a:ea typeface="MS Mincho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01759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Závěr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Katalytická aktivita závisí na velikosti amorfních části chalkogenidů přechodných kovů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cs-CZ" dirty="0" smtClean="0"/>
              <a:t>Velkým podílem přispívá i míra oxidace připravených materiálů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3401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204864"/>
            <a:ext cx="7620000" cy="4373563"/>
          </a:xfrm>
        </p:spPr>
        <p:txBody>
          <a:bodyPr/>
          <a:lstStyle/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dirty="0" smtClean="0"/>
              <a:t>Obnovitelné zdroje energií </a:t>
            </a:r>
            <a:r>
              <a:rPr lang="cs-CZ" dirty="0" smtClean="0">
                <a:sym typeface="Wingdings" panose="05000000000000000000" pitchFamily="2" charset="2"/>
              </a:rPr>
              <a:t> H</a:t>
            </a:r>
            <a:r>
              <a:rPr lang="cs-CZ" baseline="-25000" dirty="0" smtClean="0">
                <a:sym typeface="Wingdings" panose="05000000000000000000" pitchFamily="2" charset="2"/>
              </a:rPr>
              <a:t>2</a:t>
            </a: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dirty="0" smtClean="0">
                <a:sym typeface="Wingdings" panose="05000000000000000000" pitchFamily="2" charset="2"/>
              </a:rPr>
              <a:t>Cena platinového </a:t>
            </a:r>
            <a:r>
              <a:rPr lang="cs-CZ" dirty="0" smtClean="0">
                <a:sym typeface="Wingdings" panose="05000000000000000000" pitchFamily="2" charset="2"/>
              </a:rPr>
              <a:t>katalyzátoru</a:t>
            </a:r>
            <a:endParaRPr lang="cs-CZ" dirty="0" smtClean="0">
              <a:sym typeface="Wingdings" panose="05000000000000000000" pitchFamily="2" charset="2"/>
            </a:endParaRPr>
          </a:p>
          <a:p>
            <a:pPr marL="342900" indent="-342900">
              <a:lnSpc>
                <a:spcPct val="200000"/>
              </a:lnSpc>
              <a:buFont typeface="Courier New" panose="02070309020205020404" pitchFamily="49" charset="0"/>
              <a:buChar char="o"/>
            </a:pPr>
            <a:r>
              <a:rPr lang="cs-CZ" dirty="0" smtClean="0">
                <a:sym typeface="Wingdings" panose="05000000000000000000" pitchFamily="2" charset="2"/>
              </a:rPr>
              <a:t>Využití chalkogenidů přechodných kovů v kombinaci s </a:t>
            </a:r>
            <a:r>
              <a:rPr lang="cs-CZ" dirty="0" smtClean="0">
                <a:sym typeface="Wingdings" panose="05000000000000000000" pitchFamily="2" charset="2"/>
              </a:rPr>
              <a:t>vodivou </a:t>
            </a:r>
            <a:r>
              <a:rPr lang="cs-CZ" dirty="0" err="1" smtClean="0">
                <a:sym typeface="Wingdings" panose="05000000000000000000" pitchFamily="2" charset="2"/>
              </a:rPr>
              <a:t>grafenovou</a:t>
            </a:r>
            <a:r>
              <a:rPr lang="cs-CZ" dirty="0" smtClean="0">
                <a:sym typeface="Wingdings" panose="05000000000000000000" pitchFamily="2" charset="2"/>
              </a:rPr>
              <a:t> matricí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dirty="0">
              <a:sym typeface="Wingdings" panose="05000000000000000000" pitchFamily="2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dirty="0" smtClean="0">
              <a:sym typeface="Wingdings" panose="05000000000000000000" pitchFamily="2" charset="2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endParaRPr lang="cs-CZ" baseline="-25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622" y="213817"/>
            <a:ext cx="4160781" cy="2207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615161" y="2542184"/>
            <a:ext cx="2160240" cy="6522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 smtClean="0"/>
              <a:t>Vysoké přepětí</a:t>
            </a:r>
            <a:endParaRPr lang="cs-CZ" baseline="-25000" dirty="0"/>
          </a:p>
        </p:txBody>
      </p:sp>
    </p:spTree>
    <p:extLst>
      <p:ext uri="{BB962C8B-B14F-4D97-AF65-F5344CB8AC3E}">
        <p14:creationId xmlns:p14="http://schemas.microsoft.com/office/powerpoint/2010/main" val="96968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Příprava materiálů</a:t>
            </a:r>
            <a:endParaRPr lang="cs-CZ" dirty="0"/>
          </a:p>
        </p:txBody>
      </p:sp>
      <p:sp>
        <p:nvSpPr>
          <p:cNvPr id="4" name="Šipka doprava 3"/>
          <p:cNvSpPr/>
          <p:nvPr/>
        </p:nvSpPr>
        <p:spPr>
          <a:xfrm>
            <a:off x="4056147" y="2463935"/>
            <a:ext cx="1944216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899595" y="1941295"/>
            <a:ext cx="2643672" cy="1477328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(NH</a:t>
            </a:r>
            <a:r>
              <a:rPr lang="cs-CZ" baseline="-25000" dirty="0" smtClean="0"/>
              <a:t>4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MoS</a:t>
            </a:r>
            <a:r>
              <a:rPr lang="cs-CZ" baseline="-25000" dirty="0" smtClean="0"/>
              <a:t>4</a:t>
            </a:r>
            <a:r>
              <a:rPr lang="cs-CZ" dirty="0" smtClean="0"/>
              <a:t>/ (NH</a:t>
            </a:r>
            <a:r>
              <a:rPr lang="cs-CZ" baseline="-25000" dirty="0" smtClean="0"/>
              <a:t>4</a:t>
            </a:r>
            <a:r>
              <a:rPr lang="cs-CZ" dirty="0" smtClean="0"/>
              <a:t>)</a:t>
            </a:r>
            <a:r>
              <a:rPr lang="cs-CZ" baseline="-25000" dirty="0" smtClean="0"/>
              <a:t>2</a:t>
            </a:r>
            <a:r>
              <a:rPr lang="cs-CZ" dirty="0" smtClean="0"/>
              <a:t>WS</a:t>
            </a:r>
            <a:r>
              <a:rPr lang="cs-CZ" baseline="-25000" dirty="0" smtClean="0"/>
              <a:t>4</a:t>
            </a:r>
          </a:p>
          <a:p>
            <a:pPr algn="ctr"/>
            <a:r>
              <a:rPr lang="cs-CZ" dirty="0" smtClean="0"/>
              <a:t>+</a:t>
            </a:r>
          </a:p>
          <a:p>
            <a:pPr algn="ctr"/>
            <a:r>
              <a:rPr lang="cs-CZ" dirty="0" smtClean="0"/>
              <a:t>Hoffman GO</a:t>
            </a:r>
          </a:p>
          <a:p>
            <a:pPr algn="ctr"/>
            <a:r>
              <a:rPr lang="cs-CZ" dirty="0" smtClean="0"/>
              <a:t>+</a:t>
            </a:r>
          </a:p>
          <a:p>
            <a:pPr algn="ctr"/>
            <a:r>
              <a:rPr lang="cs-CZ" dirty="0" smtClean="0"/>
              <a:t>DEG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6377630" y="2356793"/>
            <a:ext cx="1146468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Ultrazvuk</a:t>
            </a:r>
          </a:p>
          <a:p>
            <a:pPr algn="ctr"/>
            <a:r>
              <a:rPr lang="cs-CZ" dirty="0" smtClean="0"/>
              <a:t> 30m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6279847" y="4869159"/>
            <a:ext cx="1342034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smtClean="0"/>
              <a:t>Autokláv</a:t>
            </a:r>
          </a:p>
          <a:p>
            <a:pPr algn="ctr"/>
            <a:r>
              <a:rPr lang="cs-CZ" dirty="0" smtClean="0"/>
              <a:t>200°C, 24h</a:t>
            </a:r>
            <a:endParaRPr lang="cs-CZ" dirty="0"/>
          </a:p>
        </p:txBody>
      </p:sp>
      <p:sp>
        <p:nvSpPr>
          <p:cNvPr id="11" name="Šipka doprava 10"/>
          <p:cNvSpPr/>
          <p:nvPr/>
        </p:nvSpPr>
        <p:spPr>
          <a:xfrm rot="10800000">
            <a:off x="3743048" y="4944494"/>
            <a:ext cx="1965511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Šipka doprava 11"/>
          <p:cNvSpPr/>
          <p:nvPr/>
        </p:nvSpPr>
        <p:spPr>
          <a:xfrm rot="5400000">
            <a:off x="6235461" y="3712355"/>
            <a:ext cx="1430806" cy="432048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3347864" y="4499827"/>
            <a:ext cx="2755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Promývání H</a:t>
            </a:r>
            <a:r>
              <a:rPr lang="cs-CZ" baseline="-25000" dirty="0" smtClean="0"/>
              <a:t>2</a:t>
            </a:r>
            <a:r>
              <a:rPr lang="cs-CZ" dirty="0" smtClean="0"/>
              <a:t>O + </a:t>
            </a:r>
            <a:r>
              <a:rPr lang="cs-CZ" dirty="0" err="1" smtClean="0"/>
              <a:t>MeOH</a:t>
            </a:r>
            <a:endParaRPr lang="cs-CZ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1500689" y="4332424"/>
            <a:ext cx="1441485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dirty="0" err="1" smtClean="0"/>
              <a:t>MoS</a:t>
            </a:r>
            <a:r>
              <a:rPr lang="cs-CZ" baseline="-25000" dirty="0" err="1" smtClean="0"/>
              <a:t>x</a:t>
            </a:r>
            <a:r>
              <a:rPr lang="cs-CZ" dirty="0" smtClean="0"/>
              <a:t>/</a:t>
            </a:r>
            <a:r>
              <a:rPr lang="cs-CZ" dirty="0" err="1" smtClean="0"/>
              <a:t>rGO</a:t>
            </a:r>
            <a:r>
              <a:rPr lang="cs-CZ" dirty="0" smtClean="0"/>
              <a:t> A</a:t>
            </a:r>
          </a:p>
          <a:p>
            <a:pPr algn="ctr"/>
            <a:r>
              <a:rPr lang="cs-CZ" dirty="0" err="1" smtClean="0"/>
              <a:t>MoS</a:t>
            </a:r>
            <a:r>
              <a:rPr lang="cs-CZ" baseline="-25000" dirty="0" err="1" smtClean="0"/>
              <a:t>x</a:t>
            </a:r>
            <a:r>
              <a:rPr lang="cs-CZ" dirty="0" smtClean="0"/>
              <a:t>/</a:t>
            </a:r>
            <a:r>
              <a:rPr lang="cs-CZ" dirty="0" err="1" smtClean="0"/>
              <a:t>rGO</a:t>
            </a:r>
            <a:r>
              <a:rPr lang="cs-CZ" dirty="0" smtClean="0"/>
              <a:t> B</a:t>
            </a:r>
            <a:endParaRPr lang="cs-CZ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1500689" y="5192324"/>
            <a:ext cx="1441485" cy="646331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dirty="0" err="1"/>
              <a:t>W</a:t>
            </a:r>
            <a:r>
              <a:rPr lang="cs-CZ" dirty="0" err="1" smtClean="0"/>
              <a:t>S</a:t>
            </a:r>
            <a:r>
              <a:rPr lang="cs-CZ" baseline="-25000" dirty="0" err="1" smtClean="0"/>
              <a:t>x</a:t>
            </a:r>
            <a:r>
              <a:rPr lang="cs-CZ" dirty="0" smtClean="0"/>
              <a:t>/</a:t>
            </a:r>
            <a:r>
              <a:rPr lang="cs-CZ" dirty="0" err="1" smtClean="0"/>
              <a:t>rGO</a:t>
            </a:r>
            <a:r>
              <a:rPr lang="cs-CZ" dirty="0" smtClean="0"/>
              <a:t> A</a:t>
            </a:r>
          </a:p>
          <a:p>
            <a:pPr algn="ctr"/>
            <a:r>
              <a:rPr lang="cs-CZ" dirty="0" err="1"/>
              <a:t>W</a:t>
            </a:r>
            <a:r>
              <a:rPr lang="cs-CZ" dirty="0" err="1" smtClean="0"/>
              <a:t>S</a:t>
            </a:r>
            <a:r>
              <a:rPr lang="cs-CZ" baseline="-25000" dirty="0" err="1" smtClean="0"/>
              <a:t>x</a:t>
            </a:r>
            <a:r>
              <a:rPr lang="cs-CZ" dirty="0" smtClean="0"/>
              <a:t>/</a:t>
            </a:r>
            <a:r>
              <a:rPr lang="cs-CZ" dirty="0" err="1" smtClean="0"/>
              <a:t>rGO</a:t>
            </a:r>
            <a:r>
              <a:rPr lang="cs-CZ" dirty="0" smtClean="0"/>
              <a:t> B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5426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Morfologie	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628800"/>
            <a:ext cx="7848872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0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Morfologie	</a:t>
            </a:r>
            <a:endParaRPr lang="cs-CZ" dirty="0"/>
          </a:p>
        </p:txBody>
      </p:sp>
      <p:pic>
        <p:nvPicPr>
          <p:cNvPr id="5" name="Obrázek 4"/>
          <p:cNvPicPr/>
          <p:nvPr/>
        </p:nvPicPr>
        <p:blipFill>
          <a:blip r:embed="rId2"/>
          <a:stretch>
            <a:fillRect/>
          </a:stretch>
        </p:blipFill>
        <p:spPr>
          <a:xfrm>
            <a:off x="2051720" y="1628800"/>
            <a:ext cx="4660156" cy="4300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1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10523512" cy="1371600"/>
          </a:xfrm>
        </p:spPr>
        <p:txBody>
          <a:bodyPr/>
          <a:lstStyle/>
          <a:p>
            <a:r>
              <a:rPr lang="cs-CZ" dirty="0" smtClean="0"/>
              <a:t>Rentgenová difrakce</a:t>
            </a:r>
            <a:endParaRPr lang="cs-CZ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696547"/>
              </p:ext>
            </p:extLst>
          </p:nvPr>
        </p:nvGraphicFramePr>
        <p:xfrm>
          <a:off x="467544" y="1556792"/>
          <a:ext cx="7704856" cy="4805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Graph" r:id="rId3" imgW="3876480" imgH="3657600" progId="Origin50.Graph">
                  <p:embed/>
                </p:oleObj>
              </mc:Choice>
              <mc:Fallback>
                <p:oleObj name="Graph" r:id="rId3" imgW="3876480" imgH="3657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556792"/>
                        <a:ext cx="7704856" cy="48051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97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8291264" cy="1371600"/>
          </a:xfrm>
        </p:spPr>
        <p:txBody>
          <a:bodyPr/>
          <a:lstStyle/>
          <a:p>
            <a:r>
              <a:rPr lang="cs-CZ" dirty="0" err="1" smtClean="0">
                <a:solidFill>
                  <a:srgbClr val="D1282E"/>
                </a:solidFill>
              </a:rPr>
              <a:t>Ramanova</a:t>
            </a:r>
            <a:r>
              <a:rPr lang="cs-CZ" dirty="0" smtClean="0">
                <a:solidFill>
                  <a:srgbClr val="D1282E"/>
                </a:solidFill>
              </a:rPr>
              <a:t> spektroskopie</a:t>
            </a:r>
            <a:endParaRPr lang="cs-CZ" dirty="0">
              <a:solidFill>
                <a:srgbClr val="D1282E"/>
              </a:solidFill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385035"/>
              </p:ext>
            </p:extLst>
          </p:nvPr>
        </p:nvGraphicFramePr>
        <p:xfrm>
          <a:off x="-396552" y="1556792"/>
          <a:ext cx="6768752" cy="43996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1" name="Graph" r:id="rId3" imgW="3877056" imgH="3657600" progId="Origin50.Graph">
                  <p:embed/>
                </p:oleObj>
              </mc:Choice>
              <mc:Fallback>
                <p:oleObj name="Graph" r:id="rId3" imgW="3877056" imgH="3657600" progId="Origin50.Grap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96552" y="1556792"/>
                        <a:ext cx="6768752" cy="43996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429278"/>
              </p:ext>
            </p:extLst>
          </p:nvPr>
        </p:nvGraphicFramePr>
        <p:xfrm>
          <a:off x="6012160" y="2492896"/>
          <a:ext cx="2736304" cy="22680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12168"/>
                <a:gridCol w="1224136"/>
              </a:tblGrid>
              <a:tr h="453600">
                <a:tc>
                  <a:txBody>
                    <a:bodyPr/>
                    <a:lstStyle/>
                    <a:p>
                      <a:pPr marL="0" indent="180340" algn="ctr" defTabSz="914400" rtl="0" eaLnBrk="1" fontAlgn="b" latinLnBrk="0" hangingPunct="1"/>
                      <a:r>
                        <a:rPr lang="cs-CZ" sz="1600" b="1" kern="1200" dirty="0">
                          <a:effectLst/>
                        </a:rPr>
                        <a:t>Vzorek </a:t>
                      </a:r>
                      <a:endParaRPr lang="cs-CZ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fontAlgn="b" latinLnBrk="0" hangingPunct="1"/>
                      <a:r>
                        <a:rPr lang="cs-CZ" sz="1400" b="1" kern="1200" dirty="0">
                          <a:effectLst/>
                        </a:rPr>
                        <a:t>Poměr D/G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marL="0" indent="180340" algn="ctr" defTabSz="914400" rtl="0" eaLnBrk="1" fontAlgn="ctr" latinLnBrk="0" hangingPunct="1"/>
                      <a:r>
                        <a:rPr lang="cs-CZ" sz="1400" b="1" kern="1200" dirty="0" err="1">
                          <a:effectLst/>
                        </a:rPr>
                        <a:t>MoS</a:t>
                      </a:r>
                      <a:r>
                        <a:rPr lang="cs-CZ" sz="1400" b="1" kern="1200" baseline="-25000" dirty="0" err="1">
                          <a:effectLst/>
                        </a:rPr>
                        <a:t>x</a:t>
                      </a:r>
                      <a:r>
                        <a:rPr lang="cs-CZ" sz="1400" b="1" kern="1200" dirty="0">
                          <a:effectLst/>
                        </a:rPr>
                        <a:t>/</a:t>
                      </a:r>
                      <a:r>
                        <a:rPr lang="cs-CZ" sz="1400" b="1" kern="1200" dirty="0" err="1">
                          <a:effectLst/>
                        </a:rPr>
                        <a:t>rGO</a:t>
                      </a:r>
                      <a:r>
                        <a:rPr lang="cs-CZ" sz="1400" b="1" kern="1200" dirty="0">
                          <a:effectLst/>
                        </a:rPr>
                        <a:t> A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fontAlgn="b" latinLnBrk="0" hangingPunct="1"/>
                      <a:r>
                        <a:rPr lang="cs-CZ" sz="1400" kern="1200" dirty="0">
                          <a:effectLst/>
                        </a:rPr>
                        <a:t>0.95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marL="0" indent="180340" algn="ctr" defTabSz="914400" rtl="0" eaLnBrk="1" fontAlgn="ctr" latinLnBrk="0" hangingPunct="1"/>
                      <a:r>
                        <a:rPr lang="cs-CZ" sz="1400" b="1" kern="1200" dirty="0" err="1">
                          <a:effectLst/>
                        </a:rPr>
                        <a:t>MoS</a:t>
                      </a:r>
                      <a:r>
                        <a:rPr lang="cs-CZ" sz="1400" b="1" kern="1200" baseline="-25000" dirty="0" err="1">
                          <a:effectLst/>
                        </a:rPr>
                        <a:t>x</a:t>
                      </a:r>
                      <a:r>
                        <a:rPr lang="cs-CZ" sz="1400" b="1" kern="1200" dirty="0">
                          <a:effectLst/>
                        </a:rPr>
                        <a:t>/</a:t>
                      </a:r>
                      <a:r>
                        <a:rPr lang="cs-CZ" sz="1400" b="1" kern="1200" dirty="0" err="1">
                          <a:effectLst/>
                        </a:rPr>
                        <a:t>rGO</a:t>
                      </a:r>
                      <a:r>
                        <a:rPr lang="cs-CZ" sz="1400" b="1" kern="1200" dirty="0">
                          <a:effectLst/>
                        </a:rPr>
                        <a:t> B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fontAlgn="b" latinLnBrk="0" hangingPunct="1"/>
                      <a:r>
                        <a:rPr lang="cs-CZ" sz="1400" kern="1200" dirty="0">
                          <a:effectLst/>
                        </a:rPr>
                        <a:t>0.83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marL="0" indent="180340" algn="ctr" defTabSz="914400" rtl="0" eaLnBrk="1" fontAlgn="ctr" latinLnBrk="0" hangingPunct="1"/>
                      <a:r>
                        <a:rPr lang="cs-CZ" sz="1400" b="1" kern="1200" dirty="0" err="1">
                          <a:effectLst/>
                        </a:rPr>
                        <a:t>WS</a:t>
                      </a:r>
                      <a:r>
                        <a:rPr lang="cs-CZ" sz="1400" b="1" kern="1200" baseline="-25000" dirty="0" err="1">
                          <a:effectLst/>
                        </a:rPr>
                        <a:t>x</a:t>
                      </a:r>
                      <a:r>
                        <a:rPr lang="cs-CZ" sz="1400" b="1" kern="1200" dirty="0">
                          <a:effectLst/>
                        </a:rPr>
                        <a:t>/</a:t>
                      </a:r>
                      <a:r>
                        <a:rPr lang="cs-CZ" sz="1400" b="1" kern="1200" dirty="0" err="1">
                          <a:effectLst/>
                        </a:rPr>
                        <a:t>rGO</a:t>
                      </a:r>
                      <a:r>
                        <a:rPr lang="cs-CZ" sz="1400" b="1" kern="1200" dirty="0">
                          <a:effectLst/>
                        </a:rPr>
                        <a:t> A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fontAlgn="b" latinLnBrk="0" hangingPunct="1"/>
                      <a:r>
                        <a:rPr lang="cs-CZ" sz="1400" kern="1200" dirty="0">
                          <a:effectLst/>
                        </a:rPr>
                        <a:t>0.92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453600">
                <a:tc>
                  <a:txBody>
                    <a:bodyPr/>
                    <a:lstStyle/>
                    <a:p>
                      <a:pPr marL="0" indent="180340" algn="ctr" defTabSz="914400" rtl="0" eaLnBrk="1" fontAlgn="ctr" latinLnBrk="0" hangingPunct="1"/>
                      <a:r>
                        <a:rPr lang="cs-CZ" sz="1400" b="1" kern="1200" dirty="0" err="1">
                          <a:effectLst/>
                        </a:rPr>
                        <a:t>WS</a:t>
                      </a:r>
                      <a:r>
                        <a:rPr lang="cs-CZ" sz="1400" b="1" kern="1200" baseline="-25000" dirty="0" err="1">
                          <a:effectLst/>
                        </a:rPr>
                        <a:t>x</a:t>
                      </a:r>
                      <a:r>
                        <a:rPr lang="cs-CZ" sz="1400" b="1" kern="1200" dirty="0">
                          <a:effectLst/>
                        </a:rPr>
                        <a:t>/</a:t>
                      </a:r>
                      <a:r>
                        <a:rPr lang="cs-CZ" sz="1400" b="1" kern="1200" dirty="0" err="1">
                          <a:effectLst/>
                        </a:rPr>
                        <a:t>rGO</a:t>
                      </a:r>
                      <a:r>
                        <a:rPr lang="cs-CZ" sz="1400" b="1" kern="1200" dirty="0">
                          <a:effectLst/>
                        </a:rPr>
                        <a:t> B</a:t>
                      </a:r>
                      <a:endParaRPr lang="cs-CZ" sz="14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180340" algn="ctr" defTabSz="914400" rtl="0" eaLnBrk="1" fontAlgn="b" latinLnBrk="0" hangingPunct="1"/>
                      <a:r>
                        <a:rPr lang="cs-CZ" sz="1400" kern="1200" dirty="0">
                          <a:effectLst/>
                        </a:rPr>
                        <a:t>0.95</a:t>
                      </a:r>
                      <a:endParaRPr lang="cs-CZ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96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499176" cy="1371600"/>
          </a:xfrm>
        </p:spPr>
        <p:txBody>
          <a:bodyPr/>
          <a:lstStyle/>
          <a:p>
            <a:r>
              <a:rPr lang="cs-CZ" dirty="0" smtClean="0"/>
              <a:t>Chemické složení - XPS	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4862909"/>
              </p:ext>
            </p:extLst>
          </p:nvPr>
        </p:nvGraphicFramePr>
        <p:xfrm>
          <a:off x="2267745" y="1556792"/>
          <a:ext cx="4608510" cy="172819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152128"/>
                <a:gridCol w="647386"/>
                <a:gridCol w="702249"/>
                <a:gridCol w="702249"/>
                <a:gridCol w="702249"/>
                <a:gridCol w="702249"/>
              </a:tblGrid>
              <a:tr h="511151"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200" b="1" dirty="0">
                          <a:effectLst/>
                        </a:rPr>
                        <a:t>Vzorek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effectLst/>
                        </a:rPr>
                        <a:t>C 1s     </a:t>
                      </a:r>
                      <a:r>
                        <a:rPr lang="cs-CZ" sz="1200" b="1" dirty="0" err="1">
                          <a:effectLst/>
                        </a:rPr>
                        <a:t>at</a:t>
                      </a:r>
                      <a:r>
                        <a:rPr lang="cs-CZ" sz="1200" b="1" dirty="0">
                          <a:effectLst/>
                        </a:rPr>
                        <a:t>. %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effectLst/>
                        </a:rPr>
                        <a:t>O </a:t>
                      </a:r>
                      <a:r>
                        <a:rPr lang="cs-CZ" sz="1200" b="1" dirty="0" smtClean="0">
                          <a:effectLst/>
                        </a:rPr>
                        <a:t>1s</a:t>
                      </a:r>
                    </a:p>
                    <a:p>
                      <a:pPr algn="ctr"/>
                      <a:r>
                        <a:rPr lang="cs-CZ" sz="1200" b="1" dirty="0" err="1" smtClean="0">
                          <a:effectLst/>
                        </a:rPr>
                        <a:t>at</a:t>
                      </a:r>
                      <a:r>
                        <a:rPr lang="cs-CZ" sz="1200" b="1" dirty="0">
                          <a:effectLst/>
                        </a:rPr>
                        <a:t>. %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 err="1">
                          <a:effectLst/>
                        </a:rPr>
                        <a:t>Mo</a:t>
                      </a:r>
                      <a:r>
                        <a:rPr lang="cs-CZ" sz="1200" b="1" dirty="0">
                          <a:effectLst/>
                        </a:rPr>
                        <a:t> </a:t>
                      </a:r>
                      <a:r>
                        <a:rPr lang="cs-CZ" sz="1200" b="1" dirty="0" smtClean="0">
                          <a:effectLst/>
                        </a:rPr>
                        <a:t>3d</a:t>
                      </a:r>
                    </a:p>
                    <a:p>
                      <a:pPr algn="ctr"/>
                      <a:r>
                        <a:rPr lang="cs-CZ" sz="1200" b="1" dirty="0" err="1" smtClean="0">
                          <a:effectLst/>
                        </a:rPr>
                        <a:t>at</a:t>
                      </a:r>
                      <a:r>
                        <a:rPr lang="cs-CZ" sz="1200" b="1" dirty="0">
                          <a:effectLst/>
                        </a:rPr>
                        <a:t>. %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effectLst/>
                        </a:rPr>
                        <a:t>W 4f </a:t>
                      </a:r>
                      <a:endParaRPr lang="cs-CZ" sz="1200" b="1" dirty="0" smtClean="0">
                        <a:effectLst/>
                      </a:endParaRPr>
                    </a:p>
                    <a:p>
                      <a:pPr algn="ctr"/>
                      <a:r>
                        <a:rPr lang="cs-CZ" sz="1200" b="1" dirty="0" err="1" smtClean="0">
                          <a:effectLst/>
                        </a:rPr>
                        <a:t>at</a:t>
                      </a:r>
                      <a:r>
                        <a:rPr lang="cs-CZ" sz="1200" b="1" dirty="0">
                          <a:effectLst/>
                        </a:rPr>
                        <a:t>. %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200" b="1" dirty="0">
                          <a:effectLst/>
                        </a:rPr>
                        <a:t>S 2p </a:t>
                      </a:r>
                      <a:endParaRPr lang="cs-CZ" sz="1200" b="1" dirty="0" smtClean="0">
                        <a:effectLst/>
                      </a:endParaRPr>
                    </a:p>
                    <a:p>
                      <a:pPr algn="ctr"/>
                      <a:r>
                        <a:rPr lang="cs-CZ" sz="1200" b="1" dirty="0" err="1" smtClean="0">
                          <a:effectLst/>
                        </a:rPr>
                        <a:t>at</a:t>
                      </a:r>
                      <a:r>
                        <a:rPr lang="cs-CZ" sz="1200" b="1" dirty="0">
                          <a:effectLst/>
                        </a:rPr>
                        <a:t>. %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04260"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200" b="1" dirty="0" err="1">
                          <a:effectLst/>
                        </a:rPr>
                        <a:t>MoS</a:t>
                      </a:r>
                      <a:r>
                        <a:rPr lang="cs-CZ" sz="1200" b="1" baseline="-25000" dirty="0" err="1">
                          <a:effectLst/>
                        </a:rPr>
                        <a:t>x</a:t>
                      </a:r>
                      <a:r>
                        <a:rPr lang="cs-CZ" sz="1200" b="1" dirty="0">
                          <a:effectLst/>
                        </a:rPr>
                        <a:t>/</a:t>
                      </a:r>
                      <a:r>
                        <a:rPr lang="cs-CZ" sz="1200" b="1" dirty="0" err="1">
                          <a:effectLst/>
                        </a:rPr>
                        <a:t>rGO</a:t>
                      </a:r>
                      <a:r>
                        <a:rPr lang="cs-CZ" sz="1200" b="1" dirty="0">
                          <a:effectLst/>
                        </a:rPr>
                        <a:t> A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68.7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19.8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2.5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 smtClean="0">
                          <a:effectLst/>
                        </a:rPr>
                        <a:t>9.0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04260"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200" b="1" dirty="0" err="1">
                          <a:effectLst/>
                        </a:rPr>
                        <a:t>MoS</a:t>
                      </a:r>
                      <a:r>
                        <a:rPr lang="cs-CZ" sz="1200" b="1" baseline="-25000" dirty="0" err="1">
                          <a:effectLst/>
                        </a:rPr>
                        <a:t>x</a:t>
                      </a:r>
                      <a:r>
                        <a:rPr lang="cs-CZ" sz="1200" b="1" dirty="0">
                          <a:effectLst/>
                        </a:rPr>
                        <a:t>/</a:t>
                      </a:r>
                      <a:r>
                        <a:rPr lang="cs-CZ" sz="1200" b="1" dirty="0" err="1">
                          <a:effectLst/>
                        </a:rPr>
                        <a:t>rGO</a:t>
                      </a:r>
                      <a:r>
                        <a:rPr lang="cs-CZ" sz="1200" b="1" dirty="0">
                          <a:effectLst/>
                        </a:rPr>
                        <a:t> B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69.9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 smtClean="0">
                          <a:effectLst/>
                        </a:rPr>
                        <a:t>18.0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 smtClean="0">
                          <a:effectLst/>
                        </a:rPr>
                        <a:t>3.0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9.1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04260"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200" b="1" dirty="0" err="1">
                          <a:effectLst/>
                        </a:rPr>
                        <a:t>WS</a:t>
                      </a:r>
                      <a:r>
                        <a:rPr lang="cs-CZ" sz="1200" b="1" baseline="-25000" dirty="0" err="1">
                          <a:effectLst/>
                        </a:rPr>
                        <a:t>x</a:t>
                      </a:r>
                      <a:r>
                        <a:rPr lang="cs-CZ" sz="1200" b="1" dirty="0">
                          <a:effectLst/>
                        </a:rPr>
                        <a:t>/</a:t>
                      </a:r>
                      <a:r>
                        <a:rPr lang="cs-CZ" sz="1200" b="1" dirty="0" err="1">
                          <a:effectLst/>
                        </a:rPr>
                        <a:t>rGO</a:t>
                      </a:r>
                      <a:r>
                        <a:rPr lang="cs-CZ" sz="1200" b="1" dirty="0">
                          <a:effectLst/>
                        </a:rPr>
                        <a:t> A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>
                          <a:effectLst/>
                        </a:rPr>
                        <a:t>85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>
                          <a:effectLst/>
                        </a:rPr>
                        <a:t>11.3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-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0.4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3.3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  <a:tr h="304260"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200" b="1" dirty="0" err="1">
                          <a:effectLst/>
                        </a:rPr>
                        <a:t>WS</a:t>
                      </a:r>
                      <a:r>
                        <a:rPr lang="cs-CZ" sz="1200" b="1" baseline="-25000" dirty="0" err="1">
                          <a:effectLst/>
                        </a:rPr>
                        <a:t>x</a:t>
                      </a:r>
                      <a:r>
                        <a:rPr lang="cs-CZ" sz="1200" b="1" dirty="0">
                          <a:effectLst/>
                        </a:rPr>
                        <a:t>/</a:t>
                      </a:r>
                      <a:r>
                        <a:rPr lang="cs-CZ" sz="1200" b="1" dirty="0" err="1">
                          <a:effectLst/>
                        </a:rPr>
                        <a:t>rGO</a:t>
                      </a:r>
                      <a:r>
                        <a:rPr lang="cs-CZ" sz="1200" b="1" dirty="0">
                          <a:effectLst/>
                        </a:rPr>
                        <a:t> B</a:t>
                      </a:r>
                      <a:endParaRPr lang="cs-CZ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>
                          <a:effectLst/>
                        </a:rPr>
                        <a:t>78.2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>
                          <a:effectLst/>
                        </a:rPr>
                        <a:t>11.8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>
                          <a:effectLst/>
                        </a:rPr>
                        <a:t>-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>
                          <a:effectLst/>
                        </a:rPr>
                        <a:t>1.3</a:t>
                      </a:r>
                      <a:endParaRPr lang="cs-CZ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ctr"/>
                      <a:r>
                        <a:rPr lang="cs-CZ" sz="1100" dirty="0">
                          <a:effectLst/>
                        </a:rPr>
                        <a:t>8.7</a:t>
                      </a:r>
                      <a:endParaRPr lang="cs-CZ" sz="1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282E">
                        <a:alpha val="260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2822108"/>
              </p:ext>
            </p:extLst>
          </p:nvPr>
        </p:nvGraphicFramePr>
        <p:xfrm>
          <a:off x="1331640" y="3119131"/>
          <a:ext cx="6264696" cy="354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ph" r:id="rId3" imgW="4131360" imgH="2901600" progId="Origin50.Graph">
                  <p:embed/>
                </p:oleObj>
              </mc:Choice>
              <mc:Fallback>
                <p:oleObj name="Graph" r:id="rId3" imgW="4131360" imgH="2901600" progId="Origin50.Grap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31640" y="3119131"/>
                        <a:ext cx="6264696" cy="3543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Obdélník 8"/>
          <p:cNvSpPr/>
          <p:nvPr/>
        </p:nvSpPr>
        <p:spPr>
          <a:xfrm>
            <a:off x="4788024" y="2060848"/>
            <a:ext cx="2088232" cy="122413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85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0"/>
            <a:ext cx="10153128" cy="1371600"/>
          </a:xfrm>
        </p:spPr>
        <p:txBody>
          <a:bodyPr/>
          <a:lstStyle/>
          <a:p>
            <a:r>
              <a:rPr lang="cs-CZ" dirty="0" smtClean="0"/>
              <a:t>Vazebné poměry– C 1</a:t>
            </a:r>
            <a:r>
              <a:rPr lang="cs-CZ" sz="3000" dirty="0" smtClean="0"/>
              <a:t>s</a:t>
            </a:r>
            <a:r>
              <a:rPr lang="cs-CZ" dirty="0"/>
              <a:t>	</a:t>
            </a:r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6890445"/>
              </p:ext>
            </p:extLst>
          </p:nvPr>
        </p:nvGraphicFramePr>
        <p:xfrm>
          <a:off x="-12923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41053"/>
              </p:ext>
            </p:extLst>
          </p:nvPr>
        </p:nvGraphicFramePr>
        <p:xfrm>
          <a:off x="4572000" y="134076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1730759"/>
              </p:ext>
            </p:extLst>
          </p:nvPr>
        </p:nvGraphicFramePr>
        <p:xfrm>
          <a:off x="7665" y="40263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af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8077899"/>
              </p:ext>
            </p:extLst>
          </p:nvPr>
        </p:nvGraphicFramePr>
        <p:xfrm>
          <a:off x="4572000" y="403584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Obdélník 10"/>
          <p:cNvSpPr/>
          <p:nvPr/>
        </p:nvSpPr>
        <p:spPr>
          <a:xfrm>
            <a:off x="3485804" y="3353916"/>
            <a:ext cx="216024" cy="21602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bdélník 11"/>
          <p:cNvSpPr/>
          <p:nvPr/>
        </p:nvSpPr>
        <p:spPr>
          <a:xfrm>
            <a:off x="3485804" y="4005411"/>
            <a:ext cx="216024" cy="216024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/>
          <p:cNvSpPr txBox="1"/>
          <p:nvPr/>
        </p:nvSpPr>
        <p:spPr>
          <a:xfrm>
            <a:off x="3803737" y="3314804"/>
            <a:ext cx="1736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Uhlíkový skelet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3803737" y="3928757"/>
            <a:ext cx="19287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Kyslíkaté funkční</a:t>
            </a:r>
          </a:p>
          <a:p>
            <a:r>
              <a:rPr lang="cs-CZ" dirty="0" smtClean="0"/>
              <a:t>skupiny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1737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ákladní">
  <a:themeElements>
    <a:clrScheme name="Základní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Základní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Základní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397</TotalTime>
  <Words>309</Words>
  <Application>Microsoft Office PowerPoint</Application>
  <PresentationFormat>Předvádění na obrazovce (4:3)</PresentationFormat>
  <Paragraphs>128</Paragraphs>
  <Slides>13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5" baseType="lpstr">
      <vt:lpstr>Základní</vt:lpstr>
      <vt:lpstr>Graph</vt:lpstr>
      <vt:lpstr>Grafen - amorfní chalkogenidy přechodných kovů pro vývoj vodíku </vt:lpstr>
      <vt:lpstr>Úvod</vt:lpstr>
      <vt:lpstr>Příprava materiálů</vt:lpstr>
      <vt:lpstr>Morfologie </vt:lpstr>
      <vt:lpstr>Morfologie </vt:lpstr>
      <vt:lpstr>Rentgenová difrakce</vt:lpstr>
      <vt:lpstr>Ramanova spektroskopie</vt:lpstr>
      <vt:lpstr>Chemické složení - XPS </vt:lpstr>
      <vt:lpstr>Vazebné poměry– C 1s </vt:lpstr>
      <vt:lpstr>Stupeň oxidace – Mo 3d, W 4f </vt:lpstr>
      <vt:lpstr>Vývoj vodíku</vt:lpstr>
      <vt:lpstr>Vývoj vodíku</vt:lpstr>
      <vt:lpstr>Závěr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Karel</dc:creator>
  <cp:lastModifiedBy>VM</cp:lastModifiedBy>
  <cp:revision>30</cp:revision>
  <dcterms:created xsi:type="dcterms:W3CDTF">2016-03-15T08:55:47Z</dcterms:created>
  <dcterms:modified xsi:type="dcterms:W3CDTF">2016-03-15T23:13:39Z</dcterms:modified>
</cp:coreProperties>
</file>