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63" r:id="rId3"/>
    <p:sldId id="362" r:id="rId4"/>
    <p:sldId id="364" r:id="rId5"/>
    <p:sldId id="258" r:id="rId6"/>
    <p:sldId id="365" r:id="rId7"/>
    <p:sldId id="357" r:id="rId8"/>
    <p:sldId id="337" r:id="rId9"/>
    <p:sldId id="268" r:id="rId10"/>
    <p:sldId id="338" r:id="rId11"/>
    <p:sldId id="358" r:id="rId12"/>
    <p:sldId id="359" r:id="rId13"/>
    <p:sldId id="341" r:id="rId14"/>
    <p:sldId id="329" r:id="rId15"/>
    <p:sldId id="348" r:id="rId16"/>
    <p:sldId id="336" r:id="rId17"/>
    <p:sldId id="360" r:id="rId18"/>
    <p:sldId id="353" r:id="rId19"/>
    <p:sldId id="361" r:id="rId20"/>
    <p:sldId id="325" r:id="rId21"/>
    <p:sldId id="287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  <a:srgbClr val="FF7C80"/>
    <a:srgbClr val="2A40E2"/>
    <a:srgbClr val="DE2EBC"/>
    <a:srgbClr val="7EE1EE"/>
    <a:srgbClr val="2EDE32"/>
    <a:srgbClr val="4DD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0" y="2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80CC4-2E75-40AA-A8D8-4583D4CD165A}" type="datetimeFigureOut">
              <a:rPr lang="cs-CZ" smtClean="0"/>
              <a:pPr/>
              <a:t>14.3.2016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4AAFC-B5F1-4E68-BF8D-E53C2F606DA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577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5E379-761C-4CE8-85D2-E7FFAEF4DD0A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0527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5E379-761C-4CE8-85D2-E7FFAEF4DD0A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0527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686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2D3B40-12F0-4AC8-A1C4-B52C73A874A3}" type="slidenum">
              <a:rPr lang="cs-CZ" altLang="cs-CZ"/>
              <a:pPr/>
              <a:t>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5E379-761C-4CE8-85D2-E7FFAEF4DD0A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0527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5E379-761C-4CE8-85D2-E7FFAEF4DD0A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342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5E379-761C-4CE8-85D2-E7FFAEF4DD0A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896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5E379-761C-4CE8-85D2-E7FFAEF4DD0A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176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28. 4. 2015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Analýza hrozeb pro ČR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28. 4. 2015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Analýza hrozeb pro ČR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28. 4. 2015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Analýza hrozeb pro ČR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Analýza hrozeb pro ČR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28. 4. 2015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Analýza hrozeb pro ČR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28. 4. 2015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Analýza hrozeb pro ČR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28. 4. 2015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Analýza hrozeb pro ČR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28. 4. 2015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Analýza hrozeb pro ČR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28. 4. 2015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Analýza hrozeb pro ČR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28. 4. 2015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Analýza hrozeb pro ČR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28. 4. 2015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Analýza hrozeb pro ČR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28. 4. 2015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Analýza hrozeb pro ČR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3" Type="http://schemas.openxmlformats.org/officeDocument/2006/relationships/image" Target="../media/image1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emf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antonin.kromer@hzsmsk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3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1772816"/>
            <a:ext cx="7117060" cy="1298575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Analýza hrozeb pro ČR</a:t>
            </a:r>
            <a:endParaRPr lang="cs-CZ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3717032"/>
            <a:ext cx="8352928" cy="100811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sz="1800" b="1" dirty="0" smtClean="0">
                <a:solidFill>
                  <a:schemeClr val="tx1"/>
                </a:solidFill>
              </a:rPr>
              <a:t>kpt. Ing. Kateřina Blažková, Ph.D. (Hasičský záchranný sbor Moravskoslezského kraje)</a:t>
            </a:r>
          </a:p>
          <a:p>
            <a:pPr lvl="0"/>
            <a:r>
              <a:rPr lang="cs-CZ" sz="1800" b="1" dirty="0" smtClean="0">
                <a:solidFill>
                  <a:schemeClr val="tx1"/>
                </a:solidFill>
              </a:rPr>
              <a:t>plk. Ing. Antonín Krömer (Hasičský záchranný sbor Moravskoslezského kraje)</a:t>
            </a:r>
          </a:p>
          <a:p>
            <a:pPr lvl="0"/>
            <a:r>
              <a:rPr lang="cs-CZ" sz="1800" b="1" dirty="0" smtClean="0">
                <a:solidFill>
                  <a:schemeClr val="tx1"/>
                </a:solidFill>
              </a:rPr>
              <a:t>Mgr. </a:t>
            </a:r>
            <a:r>
              <a:rPr lang="cs-CZ" sz="1800" b="1" dirty="0" err="1" smtClean="0">
                <a:solidFill>
                  <a:schemeClr val="tx1"/>
                </a:solidFill>
              </a:rPr>
              <a:t>et</a:t>
            </a:r>
            <a:r>
              <a:rPr lang="cs-CZ" sz="1800" b="1" dirty="0" smtClean="0">
                <a:solidFill>
                  <a:schemeClr val="tx1"/>
                </a:solidFill>
              </a:rPr>
              <a:t> Mgr. František Paulus (GŘ HZS ČR – Institut ochrany obyvatelstva Lázně </a:t>
            </a:r>
            <a:r>
              <a:rPr lang="cs-CZ" sz="1800" b="1" dirty="0" err="1" smtClean="0">
                <a:solidFill>
                  <a:schemeClr val="tx1"/>
                </a:solidFill>
              </a:rPr>
              <a:t>Bohdaneč</a:t>
            </a:r>
            <a:r>
              <a:rPr lang="cs-CZ" sz="1800" b="1" dirty="0" smtClean="0">
                <a:solidFill>
                  <a:schemeClr val="tx1"/>
                </a:solidFill>
              </a:rPr>
              <a:t>)</a:t>
            </a:r>
          </a:p>
          <a:p>
            <a:pPr lvl="0"/>
            <a:r>
              <a:rPr lang="cs-CZ" sz="1800" b="1" dirty="0" smtClean="0">
                <a:solidFill>
                  <a:schemeClr val="tx1"/>
                </a:solidFill>
              </a:rPr>
              <a:t>plk. Ing. Jaroslav Černý (Hasičský záchranný sbor Olomouckého kraje)</a:t>
            </a:r>
          </a:p>
          <a:p>
            <a:pPr lvl="0"/>
            <a:endParaRPr lang="cs-CZ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</p:txBody>
      </p:sp>
      <p:pic>
        <p:nvPicPr>
          <p:cNvPr id="7" name="Obrázek 6" descr="obrázek do 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4"/>
            <a:ext cx="9144000" cy="107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8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 txBox="1">
            <a:spLocks/>
          </p:cNvSpPr>
          <p:nvPr/>
        </p:nvSpPr>
        <p:spPr>
          <a:xfrm>
            <a:off x="179512" y="1124744"/>
            <a:ext cx="8712968" cy="632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Předběžná analýza</a:t>
            </a:r>
            <a:endParaRPr kumimoji="0" lang="cs-CZ" sz="2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7" name="Tabulk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83791"/>
              </p:ext>
            </p:extLst>
          </p:nvPr>
        </p:nvGraphicFramePr>
        <p:xfrm>
          <a:off x="251520" y="1916832"/>
          <a:ext cx="8640960" cy="4320480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8640960"/>
              </a:tblGrid>
              <a:tr h="432048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24/</a:t>
                      </a:r>
                      <a:r>
                        <a:rPr kumimoji="0" lang="cs-C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kumimoji="0" lang="cs-C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3/</a:t>
                      </a:r>
                      <a:r>
                        <a:rPr kumimoji="0" lang="cs-C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cs-C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6/</a:t>
                      </a:r>
                      <a:r>
                        <a:rPr kumimoji="0" lang="cs-C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cs-C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33/</a:t>
                      </a:r>
                      <a:r>
                        <a:rPr kumimoji="0" lang="cs-C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r>
                        <a:rPr kumimoji="0" lang="cs-C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5/</a:t>
                      </a:r>
                      <a:r>
                        <a:rPr kumimoji="0" lang="cs-C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cs-C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1/</a:t>
                      </a:r>
                      <a:r>
                        <a:rPr kumimoji="0" lang="cs-C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</a:t>
                      </a:r>
                      <a:r>
                        <a:rPr kumimoji="0" lang="cs-C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celkem 51 typů nebezpečí – podrobná </a:t>
                      </a:r>
                      <a:r>
                        <a:rPr kumimoji="0" lang="cs-CZ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multikriteriální</a:t>
                      </a:r>
                      <a:r>
                        <a:rPr kumimoji="0" lang="cs-C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analýza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886" marR="77886" marT="0" marB="0"/>
                </a:tc>
              </a:tr>
            </a:tbl>
          </a:graphicData>
        </a:graphic>
      </p:graphicFrame>
      <p:sp>
        <p:nvSpPr>
          <p:cNvPr id="1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960440" cy="365125"/>
          </a:xfrm>
        </p:spPr>
        <p:txBody>
          <a:bodyPr/>
          <a:lstStyle/>
          <a:p>
            <a:r>
              <a:rPr lang="cs-CZ" sz="800" b="1" dirty="0" smtClean="0"/>
              <a:t>Analýza hrozeb pro ČR</a:t>
            </a:r>
          </a:p>
        </p:txBody>
      </p:sp>
      <p:pic>
        <p:nvPicPr>
          <p:cNvPr id="8" name="Obrázek 7" descr="obrázek do 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107648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05397"/>
            <a:ext cx="9045252" cy="233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247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 txBox="1">
            <a:spLocks/>
          </p:cNvSpPr>
          <p:nvPr/>
        </p:nvSpPr>
        <p:spPr>
          <a:xfrm>
            <a:off x="179512" y="1124744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Podrobná </a:t>
            </a:r>
            <a:r>
              <a:rPr lang="cs-CZ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multikriteriální</a:t>
            </a:r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analýza</a:t>
            </a:r>
            <a:endParaRPr kumimoji="0" lang="cs-CZ" sz="2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960440" cy="365125"/>
          </a:xfrm>
        </p:spPr>
        <p:txBody>
          <a:bodyPr/>
          <a:lstStyle/>
          <a:p>
            <a:r>
              <a:rPr lang="cs-CZ" sz="800" b="1" dirty="0" smtClean="0"/>
              <a:t>Analýza hrozeb pro ČR</a:t>
            </a:r>
          </a:p>
        </p:txBody>
      </p:sp>
      <p:pic>
        <p:nvPicPr>
          <p:cNvPr id="8" name="Obrázek 7" descr="obrázek do 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1076484"/>
          </a:xfrm>
          <a:prstGeom prst="rect">
            <a:avLst/>
          </a:prstGeom>
        </p:spPr>
      </p:pic>
      <p:graphicFrame>
        <p:nvGraphicFramePr>
          <p:cNvPr id="20" name="Tabulk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83791"/>
              </p:ext>
            </p:extLst>
          </p:nvPr>
        </p:nvGraphicFramePr>
        <p:xfrm>
          <a:off x="755576" y="1988840"/>
          <a:ext cx="7776864" cy="4587240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7776864"/>
              </a:tblGrid>
              <a:tr h="4320480">
                <a:tc>
                  <a:txBody>
                    <a:bodyPr/>
                    <a:lstStyle/>
                    <a:p>
                      <a:pPr marL="457200" marR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>
                          <a:schemeClr val="accent6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cs-CZ" sz="2400" b="1" u="sng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Princip </a:t>
                      </a:r>
                      <a:r>
                        <a:rPr lang="cs-CZ" sz="2400" b="1" u="sng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multikriteriální</a:t>
                      </a:r>
                      <a:r>
                        <a:rPr lang="cs-CZ" sz="2400" b="1" u="sng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analýzy</a:t>
                      </a:r>
                      <a:r>
                        <a:rPr lang="cs-CZ" sz="2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:</a:t>
                      </a:r>
                    </a:p>
                    <a:p>
                      <a:pPr marL="457200" marR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>
                          <a:schemeClr val="accent6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cs-CZ" sz="2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kritéria</a:t>
                      </a:r>
                    </a:p>
                    <a:p>
                      <a:pPr marL="457200" marR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>
                          <a:schemeClr val="accent6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cs-CZ" sz="2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škála hodnocení  0(1) – 10</a:t>
                      </a:r>
                    </a:p>
                    <a:p>
                      <a:pPr marL="457200" marR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>
                          <a:schemeClr val="accent6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cs-CZ" sz="2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výběr hodnot expertním odhadem</a:t>
                      </a:r>
                    </a:p>
                    <a:p>
                      <a:pPr marL="914400" marR="0" lvl="1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6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cs-CZ" sz="24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hodnotitelský tým – gestoři pro jednotlivé typy nebezpečí</a:t>
                      </a:r>
                    </a:p>
                    <a:p>
                      <a:pPr marL="457200" marR="0" lvl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6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cs-CZ" sz="2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výsledek – úroveň rizika </a:t>
                      </a:r>
                    </a:p>
                    <a:p>
                      <a:pPr marL="914400" marR="0" lvl="1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6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cs-CZ" sz="2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  =  kat. pravděpodobnosti  X  kat. následků</a:t>
                      </a:r>
                    </a:p>
                    <a:p>
                      <a:pPr marL="1371600" marR="0" lvl="2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6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cs-CZ" sz="2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(1 – 100)</a:t>
                      </a:r>
                    </a:p>
                  </a:txBody>
                  <a:tcPr marL="77886" marR="7788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47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aoblený obdélník 21"/>
          <p:cNvSpPr/>
          <p:nvPr/>
        </p:nvSpPr>
        <p:spPr>
          <a:xfrm>
            <a:off x="319282" y="2852936"/>
            <a:ext cx="23762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cs-CZ" sz="2000" b="1" dirty="0" smtClean="0"/>
              <a:t>Kategorie pravděpodobnosti</a:t>
            </a:r>
            <a:endParaRPr lang="cs-CZ" sz="2000" b="1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179512" y="83671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Multikriteriální</a:t>
            </a:r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analýza</a:t>
            </a:r>
            <a:endParaRPr lang="cs-CZ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960440" cy="365125"/>
          </a:xfrm>
        </p:spPr>
        <p:txBody>
          <a:bodyPr/>
          <a:lstStyle/>
          <a:p>
            <a:r>
              <a:rPr lang="cs-CZ" sz="800" b="1" dirty="0" smtClean="0"/>
              <a:t>Analýza hrozeb pro ČR</a:t>
            </a:r>
          </a:p>
        </p:txBody>
      </p:sp>
      <p:pic>
        <p:nvPicPr>
          <p:cNvPr id="8" name="Obrázek 7" descr="obrázek do 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4"/>
            <a:ext cx="9144000" cy="1076484"/>
          </a:xfrm>
          <a:prstGeom prst="rect">
            <a:avLst/>
          </a:prstGeom>
        </p:spPr>
      </p:pic>
      <p:sp>
        <p:nvSpPr>
          <p:cNvPr id="20" name="Zaoblený obdélník 19"/>
          <p:cNvSpPr/>
          <p:nvPr/>
        </p:nvSpPr>
        <p:spPr>
          <a:xfrm>
            <a:off x="535306" y="1556792"/>
            <a:ext cx="194421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RIZIKO</a:t>
            </a:r>
            <a:endParaRPr lang="cs-CZ" sz="2000" b="1" dirty="0"/>
          </a:p>
        </p:txBody>
      </p:sp>
      <p:sp>
        <p:nvSpPr>
          <p:cNvPr id="24" name="Zaoblený obdélník 23"/>
          <p:cNvSpPr/>
          <p:nvPr/>
        </p:nvSpPr>
        <p:spPr>
          <a:xfrm>
            <a:off x="319414" y="4653136"/>
            <a:ext cx="2376000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cs-CZ" sz="2400" b="1" dirty="0" smtClean="0"/>
              <a:t>Kategorie</a:t>
            </a:r>
          </a:p>
          <a:p>
            <a:pPr algn="ctr"/>
            <a:r>
              <a:rPr lang="cs-CZ" sz="2400" b="1" dirty="0" smtClean="0"/>
              <a:t>následků</a:t>
            </a:r>
            <a:endParaRPr lang="cs-CZ" sz="2400" b="1" dirty="0"/>
          </a:p>
        </p:txBody>
      </p:sp>
      <p:sp>
        <p:nvSpPr>
          <p:cNvPr id="29" name="Elipsa 28"/>
          <p:cNvSpPr/>
          <p:nvPr/>
        </p:nvSpPr>
        <p:spPr>
          <a:xfrm>
            <a:off x="715326" y="5661248"/>
            <a:ext cx="1584176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chráněné zájmy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0" name="Zaoblený obdélník 29"/>
          <p:cNvSpPr/>
          <p:nvPr/>
        </p:nvSpPr>
        <p:spPr>
          <a:xfrm>
            <a:off x="3419872" y="1628800"/>
            <a:ext cx="2376000" cy="1152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r"/>
            <a:r>
              <a:rPr lang="cs-CZ" sz="2400" b="1" dirty="0" smtClean="0"/>
              <a:t>životy </a:t>
            </a:r>
          </a:p>
          <a:p>
            <a:pPr algn="r"/>
            <a:r>
              <a:rPr lang="cs-CZ" sz="2400" b="1" dirty="0" smtClean="0"/>
              <a:t>a zdraví</a:t>
            </a:r>
          </a:p>
          <a:p>
            <a:pPr algn="r"/>
            <a:r>
              <a:rPr lang="cs-CZ" sz="2400" b="1" dirty="0" smtClean="0"/>
              <a:t>osob</a:t>
            </a:r>
            <a:endParaRPr lang="cs-CZ" sz="2400" b="1" dirty="0"/>
          </a:p>
        </p:txBody>
      </p:sp>
      <p:pic>
        <p:nvPicPr>
          <p:cNvPr id="25" name="Obrázek 24" descr="spol-rod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563888" y="1844824"/>
            <a:ext cx="779803" cy="692075"/>
          </a:xfrm>
          <a:prstGeom prst="rect">
            <a:avLst/>
          </a:prstGeom>
        </p:spPr>
      </p:pic>
      <p:sp>
        <p:nvSpPr>
          <p:cNvPr id="31" name="Zaoblený obdélník 30"/>
          <p:cNvSpPr/>
          <p:nvPr/>
        </p:nvSpPr>
        <p:spPr>
          <a:xfrm>
            <a:off x="3419872" y="2924944"/>
            <a:ext cx="2376000" cy="11520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r"/>
            <a:r>
              <a:rPr lang="cs-CZ" sz="2400" b="1" dirty="0" smtClean="0"/>
              <a:t>majetek</a:t>
            </a:r>
            <a:endParaRPr lang="cs-CZ" sz="2400" b="1" dirty="0"/>
          </a:p>
        </p:txBody>
      </p:sp>
      <p:pic>
        <p:nvPicPr>
          <p:cNvPr id="27" name="Obrázek 26" descr="money-bag-clip-art_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3140968"/>
            <a:ext cx="688025" cy="684769"/>
          </a:xfrm>
          <a:prstGeom prst="rect">
            <a:avLst/>
          </a:prstGeom>
        </p:spPr>
      </p:pic>
      <p:sp>
        <p:nvSpPr>
          <p:cNvPr id="32" name="Zaoblený obdélník 31"/>
          <p:cNvSpPr/>
          <p:nvPr/>
        </p:nvSpPr>
        <p:spPr>
          <a:xfrm>
            <a:off x="3419872" y="4221088"/>
            <a:ext cx="2376000" cy="1152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cs-CZ" sz="2400" b="1" dirty="0" smtClean="0"/>
              <a:t>životní prostředí</a:t>
            </a:r>
            <a:endParaRPr lang="cs-CZ" sz="2400" b="1" dirty="0"/>
          </a:p>
        </p:txBody>
      </p:sp>
      <p:pic>
        <p:nvPicPr>
          <p:cNvPr id="26" name="Obrázek 25" descr="kresba l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4941168"/>
            <a:ext cx="1868368" cy="360040"/>
          </a:xfrm>
          <a:prstGeom prst="rect">
            <a:avLst/>
          </a:prstGeom>
        </p:spPr>
      </p:pic>
      <p:sp>
        <p:nvSpPr>
          <p:cNvPr id="33" name="Zaoblený obdélník 32"/>
          <p:cNvSpPr/>
          <p:nvPr/>
        </p:nvSpPr>
        <p:spPr>
          <a:xfrm>
            <a:off x="3419872" y="5517360"/>
            <a:ext cx="2376000" cy="1152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cs-CZ" sz="2400" b="1" dirty="0" smtClean="0"/>
              <a:t>společnost</a:t>
            </a:r>
            <a:endParaRPr lang="cs-CZ" sz="2400" b="1" dirty="0"/>
          </a:p>
        </p:txBody>
      </p:sp>
      <p:pic>
        <p:nvPicPr>
          <p:cNvPr id="28" name="Obrázek 27" descr="společenství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60" t="6365" r="6458" b="6828"/>
          <a:stretch>
            <a:fillRect/>
          </a:stretch>
        </p:blipFill>
        <p:spPr>
          <a:xfrm>
            <a:off x="3491880" y="5589240"/>
            <a:ext cx="864096" cy="864096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88348">
            <a:off x="1997548" y="4770105"/>
            <a:ext cx="623081" cy="110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8777415">
            <a:off x="402156" y="4717306"/>
            <a:ext cx="623081" cy="110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6" name="Pravoúhlá spojovací čára 35"/>
          <p:cNvCxnSpPr>
            <a:stCxn id="24" idx="3"/>
            <a:endCxn id="30" idx="1"/>
          </p:cNvCxnSpPr>
          <p:nvPr/>
        </p:nvCxnSpPr>
        <p:spPr>
          <a:xfrm flipV="1">
            <a:off x="2695414" y="2204800"/>
            <a:ext cx="724458" cy="331243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ravoúhlá spojovací čára 39"/>
          <p:cNvCxnSpPr>
            <a:stCxn id="24" idx="3"/>
            <a:endCxn id="31" idx="1"/>
          </p:cNvCxnSpPr>
          <p:nvPr/>
        </p:nvCxnSpPr>
        <p:spPr>
          <a:xfrm flipV="1">
            <a:off x="2695414" y="3500944"/>
            <a:ext cx="724458" cy="201628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41"/>
          <p:cNvCxnSpPr>
            <a:stCxn id="24" idx="3"/>
            <a:endCxn id="32" idx="1"/>
          </p:cNvCxnSpPr>
          <p:nvPr/>
        </p:nvCxnSpPr>
        <p:spPr>
          <a:xfrm flipV="1">
            <a:off x="2695414" y="4797088"/>
            <a:ext cx="724458" cy="720144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43"/>
          <p:cNvCxnSpPr>
            <a:stCxn id="24" idx="3"/>
            <a:endCxn id="33" idx="1"/>
          </p:cNvCxnSpPr>
          <p:nvPr/>
        </p:nvCxnSpPr>
        <p:spPr>
          <a:xfrm>
            <a:off x="2695414" y="5517232"/>
            <a:ext cx="724458" cy="57612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Je rovno 44"/>
          <p:cNvSpPr/>
          <p:nvPr/>
        </p:nvSpPr>
        <p:spPr>
          <a:xfrm>
            <a:off x="1151620" y="2348880"/>
            <a:ext cx="720080" cy="4320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7" name="Násobení 46"/>
          <p:cNvSpPr/>
          <p:nvPr/>
        </p:nvSpPr>
        <p:spPr>
          <a:xfrm>
            <a:off x="1115616" y="4005064"/>
            <a:ext cx="792088" cy="64807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Zaoblený obdélníkový popisek 47"/>
          <p:cNvSpPr/>
          <p:nvPr/>
        </p:nvSpPr>
        <p:spPr>
          <a:xfrm>
            <a:off x="2267744" y="1052736"/>
            <a:ext cx="3528392" cy="1656184"/>
          </a:xfrm>
          <a:prstGeom prst="wedgeRoundRectCallout">
            <a:avLst>
              <a:gd name="adj1" fmla="val -66259"/>
              <a:gd name="adj2" fmla="val 618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Vyjádřeno jako četnost možného vzniku události za určité časové období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9" name="Zaoblený obdélník 48"/>
          <p:cNvSpPr/>
          <p:nvPr/>
        </p:nvSpPr>
        <p:spPr>
          <a:xfrm>
            <a:off x="6588224" y="1268760"/>
            <a:ext cx="2376000" cy="900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r"/>
            <a:r>
              <a:rPr lang="cs-CZ" sz="2400" b="1" dirty="0" smtClean="0"/>
              <a:t>smrtelné dopady</a:t>
            </a:r>
            <a:endParaRPr lang="cs-CZ" sz="2400" b="1" dirty="0"/>
          </a:p>
        </p:txBody>
      </p:sp>
      <p:pic>
        <p:nvPicPr>
          <p:cNvPr id="1031" name="Picture 7" descr="C:\Users\kromera\AppData\Local\Microsoft\Windows\Temporary Internet Files\Content.IE5\XOAPXOVJ\body-outline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1340768"/>
            <a:ext cx="720080" cy="720080"/>
          </a:xfrm>
          <a:prstGeom prst="rect">
            <a:avLst/>
          </a:prstGeom>
          <a:noFill/>
        </p:spPr>
      </p:pic>
      <p:sp>
        <p:nvSpPr>
          <p:cNvPr id="50" name="Zaoblený obdélník 49"/>
          <p:cNvSpPr/>
          <p:nvPr/>
        </p:nvSpPr>
        <p:spPr>
          <a:xfrm>
            <a:off x="6588224" y="2348880"/>
            <a:ext cx="2376000" cy="900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r"/>
            <a:r>
              <a:rPr lang="cs-CZ" sz="2400" b="1" dirty="0" smtClean="0"/>
              <a:t>ohrožení</a:t>
            </a:r>
          </a:p>
          <a:p>
            <a:pPr algn="r"/>
            <a:r>
              <a:rPr lang="cs-CZ" sz="2400" b="1" dirty="0" smtClean="0"/>
              <a:t>osob</a:t>
            </a:r>
            <a:endParaRPr lang="cs-CZ" sz="2400" b="1" dirty="0"/>
          </a:p>
        </p:txBody>
      </p:sp>
      <p:pic>
        <p:nvPicPr>
          <p:cNvPr id="1033" name="Picture 9" descr="C:\Users\kromera\AppData\Local\Microsoft\Windows\Temporary Internet Files\Content.IE5\25FIXHWO\A_boy_with_a_cast_on_his_leg_walking_with_a_crutch_101113-217451-726009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2369901"/>
            <a:ext cx="720080" cy="853586"/>
          </a:xfrm>
          <a:prstGeom prst="rect">
            <a:avLst/>
          </a:prstGeom>
          <a:noFill/>
        </p:spPr>
      </p:pic>
      <p:cxnSp>
        <p:nvCxnSpPr>
          <p:cNvPr id="54" name="Pravoúhlá spojovací čára 53"/>
          <p:cNvCxnSpPr>
            <a:stCxn id="30" idx="3"/>
            <a:endCxn id="49" idx="1"/>
          </p:cNvCxnSpPr>
          <p:nvPr/>
        </p:nvCxnSpPr>
        <p:spPr>
          <a:xfrm flipV="1">
            <a:off x="5795872" y="1718760"/>
            <a:ext cx="792352" cy="48604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ravoúhlá spojovací čára 55"/>
          <p:cNvCxnSpPr>
            <a:stCxn id="30" idx="3"/>
            <a:endCxn id="50" idx="1"/>
          </p:cNvCxnSpPr>
          <p:nvPr/>
        </p:nvCxnSpPr>
        <p:spPr>
          <a:xfrm>
            <a:off x="5795872" y="2204800"/>
            <a:ext cx="792352" cy="59408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aoblený obdélník 56"/>
          <p:cNvSpPr/>
          <p:nvPr/>
        </p:nvSpPr>
        <p:spPr>
          <a:xfrm>
            <a:off x="6588224" y="3573016"/>
            <a:ext cx="2376000" cy="900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r"/>
            <a:r>
              <a:rPr lang="cs-CZ" sz="2400" b="1" dirty="0" smtClean="0"/>
              <a:t>omezení</a:t>
            </a:r>
          </a:p>
          <a:p>
            <a:pPr algn="r"/>
            <a:r>
              <a:rPr lang="cs-CZ" sz="2400" b="1" dirty="0" smtClean="0"/>
              <a:t>osob</a:t>
            </a:r>
            <a:endParaRPr lang="cs-CZ" sz="2400" b="1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0" y="3645024"/>
            <a:ext cx="773832" cy="77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Zaoblený obdélník 58"/>
          <p:cNvSpPr/>
          <p:nvPr/>
        </p:nvSpPr>
        <p:spPr>
          <a:xfrm>
            <a:off x="6588224" y="4689240"/>
            <a:ext cx="2376000" cy="900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r"/>
            <a:r>
              <a:rPr lang="cs-CZ" sz="2400" b="1" dirty="0" smtClean="0"/>
              <a:t>trvání</a:t>
            </a:r>
          </a:p>
          <a:p>
            <a:pPr algn="r"/>
            <a:r>
              <a:rPr lang="cs-CZ" sz="2400" b="1" dirty="0" smtClean="0"/>
              <a:t>omezení</a:t>
            </a:r>
            <a:endParaRPr lang="cs-CZ" sz="2400" b="1" dirty="0"/>
          </a:p>
        </p:txBody>
      </p:sp>
      <p:pic>
        <p:nvPicPr>
          <p:cNvPr id="1035" name="Picture 11" descr="C:\Users\kromera\AppData\Local\Microsoft\Windows\Temporary Internet Files\Content.IE5\6M2YF7FJ\clock-icon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32240" y="4797152"/>
            <a:ext cx="722429" cy="720080"/>
          </a:xfrm>
          <a:prstGeom prst="rect">
            <a:avLst/>
          </a:prstGeom>
          <a:noFill/>
        </p:spPr>
      </p:pic>
      <p:sp>
        <p:nvSpPr>
          <p:cNvPr id="61" name="Zaoblený obdélník 60"/>
          <p:cNvSpPr/>
          <p:nvPr/>
        </p:nvSpPr>
        <p:spPr>
          <a:xfrm>
            <a:off x="6588224" y="5769360"/>
            <a:ext cx="2376000" cy="900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r"/>
            <a:r>
              <a:rPr lang="cs-CZ" sz="2400" b="1" dirty="0" smtClean="0"/>
              <a:t>omezení</a:t>
            </a:r>
          </a:p>
          <a:p>
            <a:pPr algn="r"/>
            <a:r>
              <a:rPr lang="cs-CZ" sz="2400" b="1" dirty="0" smtClean="0"/>
              <a:t>společnosti</a:t>
            </a:r>
            <a:endParaRPr lang="cs-CZ" sz="2400" b="1" dirty="0"/>
          </a:p>
        </p:txBody>
      </p:sp>
      <p:pic>
        <p:nvPicPr>
          <p:cNvPr id="65" name="Obrázek 64" descr="společenství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60" t="6365" r="6458" b="6828"/>
          <a:stretch>
            <a:fillRect/>
          </a:stretch>
        </p:blipFill>
        <p:spPr>
          <a:xfrm>
            <a:off x="6588224" y="5733256"/>
            <a:ext cx="864096" cy="864096"/>
          </a:xfrm>
          <a:prstGeom prst="rect">
            <a:avLst/>
          </a:prstGeom>
        </p:spPr>
      </p:pic>
      <p:cxnSp>
        <p:nvCxnSpPr>
          <p:cNvPr id="67" name="Pravoúhlá spojovací čára 66"/>
          <p:cNvCxnSpPr>
            <a:stCxn id="33" idx="3"/>
            <a:endCxn id="57" idx="1"/>
          </p:cNvCxnSpPr>
          <p:nvPr/>
        </p:nvCxnSpPr>
        <p:spPr>
          <a:xfrm flipV="1">
            <a:off x="5795872" y="4023016"/>
            <a:ext cx="792352" cy="2070344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ravoúhlá spojovací čára 68"/>
          <p:cNvCxnSpPr>
            <a:stCxn id="33" idx="3"/>
            <a:endCxn id="59" idx="1"/>
          </p:cNvCxnSpPr>
          <p:nvPr/>
        </p:nvCxnSpPr>
        <p:spPr>
          <a:xfrm flipV="1">
            <a:off x="5795872" y="5139240"/>
            <a:ext cx="792352" cy="95412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ravoúhlá spojovací čára 70"/>
          <p:cNvCxnSpPr>
            <a:stCxn id="33" idx="3"/>
            <a:endCxn id="65" idx="1"/>
          </p:cNvCxnSpPr>
          <p:nvPr/>
        </p:nvCxnSpPr>
        <p:spPr>
          <a:xfrm>
            <a:off x="5795872" y="6093360"/>
            <a:ext cx="792352" cy="71944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aoblený obdélníkový popisek 51"/>
          <p:cNvSpPr/>
          <p:nvPr/>
        </p:nvSpPr>
        <p:spPr>
          <a:xfrm>
            <a:off x="2123728" y="548680"/>
            <a:ext cx="4320480" cy="1656184"/>
          </a:xfrm>
          <a:prstGeom prst="wedgeRoundRectCallout">
            <a:avLst>
              <a:gd name="adj1" fmla="val 55066"/>
              <a:gd name="adj2" fmla="val 7582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Osoby, vůči kterým je nutno činit neodkladná opatření, např. záchranné práce, zdravotnické ošetření, evakuace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2" name="Zaoblený obdélníkový popisek 71"/>
          <p:cNvSpPr/>
          <p:nvPr/>
        </p:nvSpPr>
        <p:spPr>
          <a:xfrm>
            <a:off x="1331640" y="1484784"/>
            <a:ext cx="5112568" cy="1656184"/>
          </a:xfrm>
          <a:prstGeom prst="wedgeRoundRectCallout">
            <a:avLst>
              <a:gd name="adj1" fmla="val 55066"/>
              <a:gd name="adj2" fmla="val 8090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Osoby dotčené omezujícím stavem. Přechodné snížení kvality životního stylu obyvatelstva a existence omezující situace v důsledku události.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3" name="Zaoblený obdélníkový popisek 72"/>
          <p:cNvSpPr/>
          <p:nvPr/>
        </p:nvSpPr>
        <p:spPr>
          <a:xfrm>
            <a:off x="1259632" y="2636912"/>
            <a:ext cx="5112568" cy="1656184"/>
          </a:xfrm>
          <a:prstGeom prst="wedgeRoundRectCallout">
            <a:avLst>
              <a:gd name="adj1" fmla="val 55066"/>
              <a:gd name="adj2" fmla="val 8090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Doba provádění </a:t>
            </a:r>
            <a:r>
              <a:rPr lang="cs-CZ" sz="2400" dirty="0" err="1" smtClean="0">
                <a:solidFill>
                  <a:schemeClr val="tx1"/>
                </a:solidFill>
              </a:rPr>
              <a:t>ZaLP</a:t>
            </a:r>
            <a:r>
              <a:rPr lang="cs-CZ" sz="2400" dirty="0" smtClean="0">
                <a:solidFill>
                  <a:schemeClr val="tx1"/>
                </a:solidFill>
              </a:rPr>
              <a:t> v případě mimořádné události a provádění základních obnovovacích prací pro obnovení základních služeb.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4" name="Freeform 21"/>
          <p:cNvSpPr>
            <a:spLocks/>
          </p:cNvSpPr>
          <p:nvPr/>
        </p:nvSpPr>
        <p:spPr bwMode="auto">
          <a:xfrm>
            <a:off x="0" y="2708920"/>
            <a:ext cx="3024336" cy="1296144"/>
          </a:xfrm>
          <a:custGeom>
            <a:avLst/>
            <a:gdLst>
              <a:gd name="T0" fmla="*/ 1216323076 w 1436"/>
              <a:gd name="T1" fmla="*/ 278036343 h 899"/>
              <a:gd name="T2" fmla="*/ 483958423 w 1436"/>
              <a:gd name="T3" fmla="*/ 396040016 h 899"/>
              <a:gd name="T4" fmla="*/ 346907993 w 1436"/>
              <a:gd name="T5" fmla="*/ 514043609 h 899"/>
              <a:gd name="T6" fmla="*/ 591030234 w 1436"/>
              <a:gd name="T7" fmla="*/ 973127877 h 899"/>
              <a:gd name="T8" fmla="*/ 1666018762 w 1436"/>
              <a:gd name="T9" fmla="*/ 1301274315 h 899"/>
              <a:gd name="T10" fmla="*/ 1944401412 w 1436"/>
              <a:gd name="T11" fmla="*/ 1367550815 h 899"/>
              <a:gd name="T12" fmla="*/ 2147483647 w 1436"/>
              <a:gd name="T13" fmla="*/ 1445142567 h 899"/>
              <a:gd name="T14" fmla="*/ 2147483647 w 1436"/>
              <a:gd name="T15" fmla="*/ 1380482350 h 899"/>
              <a:gd name="T16" fmla="*/ 2147483647 w 1436"/>
              <a:gd name="T17" fmla="*/ 1301274315 h 899"/>
              <a:gd name="T18" fmla="*/ 2147483647 w 1436"/>
              <a:gd name="T19" fmla="*/ 1131543311 h 899"/>
              <a:gd name="T20" fmla="*/ 2147483647 w 1436"/>
              <a:gd name="T21" fmla="*/ 567388256 h 899"/>
              <a:gd name="T22" fmla="*/ 2147483647 w 1436"/>
              <a:gd name="T23" fmla="*/ 370176946 h 899"/>
              <a:gd name="T24" fmla="*/ 2147483647 w 1436"/>
              <a:gd name="T25" fmla="*/ 226308932 h 899"/>
              <a:gd name="T26" fmla="*/ 2147483647 w 1436"/>
              <a:gd name="T27" fmla="*/ 185895820 h 899"/>
              <a:gd name="T28" fmla="*/ 2147483647 w 1436"/>
              <a:gd name="T29" fmla="*/ 3233203 h 899"/>
              <a:gd name="T30" fmla="*/ 625292842 w 1436"/>
              <a:gd name="T31" fmla="*/ 54960632 h 899"/>
              <a:gd name="T32" fmla="*/ 205575708 w 1436"/>
              <a:gd name="T33" fmla="*/ 121236834 h 899"/>
              <a:gd name="T34" fmla="*/ 0 w 1436"/>
              <a:gd name="T35" fmla="*/ 147101176 h 89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36"/>
              <a:gd name="T55" fmla="*/ 0 h 899"/>
              <a:gd name="T56" fmla="*/ 1436 w 1436"/>
              <a:gd name="T57" fmla="*/ 899 h 89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36" h="899">
                <a:moveTo>
                  <a:pt x="284" y="172"/>
                </a:moveTo>
                <a:cubicBezTo>
                  <a:pt x="192" y="179"/>
                  <a:pt x="161" y="173"/>
                  <a:pt x="113" y="245"/>
                </a:cubicBezTo>
                <a:cubicBezTo>
                  <a:pt x="94" y="303"/>
                  <a:pt x="107" y="280"/>
                  <a:pt x="81" y="318"/>
                </a:cubicBezTo>
                <a:cubicBezTo>
                  <a:pt x="85" y="406"/>
                  <a:pt x="64" y="533"/>
                  <a:pt x="138" y="602"/>
                </a:cubicBezTo>
                <a:cubicBezTo>
                  <a:pt x="172" y="707"/>
                  <a:pt x="286" y="779"/>
                  <a:pt x="389" y="805"/>
                </a:cubicBezTo>
                <a:cubicBezTo>
                  <a:pt x="401" y="840"/>
                  <a:pt x="419" y="837"/>
                  <a:pt x="454" y="846"/>
                </a:cubicBezTo>
                <a:cubicBezTo>
                  <a:pt x="536" y="867"/>
                  <a:pt x="613" y="884"/>
                  <a:pt x="697" y="894"/>
                </a:cubicBezTo>
                <a:cubicBezTo>
                  <a:pt x="1073" y="888"/>
                  <a:pt x="1065" y="899"/>
                  <a:pt x="1298" y="854"/>
                </a:cubicBezTo>
                <a:cubicBezTo>
                  <a:pt x="1317" y="834"/>
                  <a:pt x="1363" y="805"/>
                  <a:pt x="1363" y="805"/>
                </a:cubicBezTo>
                <a:cubicBezTo>
                  <a:pt x="1375" y="769"/>
                  <a:pt x="1391" y="736"/>
                  <a:pt x="1403" y="700"/>
                </a:cubicBezTo>
                <a:cubicBezTo>
                  <a:pt x="1420" y="594"/>
                  <a:pt x="1436" y="450"/>
                  <a:pt x="1387" y="351"/>
                </a:cubicBezTo>
                <a:cubicBezTo>
                  <a:pt x="1368" y="313"/>
                  <a:pt x="1339" y="257"/>
                  <a:pt x="1306" y="229"/>
                </a:cubicBezTo>
                <a:cubicBezTo>
                  <a:pt x="1266" y="195"/>
                  <a:pt x="1209" y="161"/>
                  <a:pt x="1160" y="140"/>
                </a:cubicBezTo>
                <a:cubicBezTo>
                  <a:pt x="1136" y="130"/>
                  <a:pt x="1110" y="127"/>
                  <a:pt x="1087" y="115"/>
                </a:cubicBezTo>
                <a:cubicBezTo>
                  <a:pt x="915" y="27"/>
                  <a:pt x="699" y="14"/>
                  <a:pt x="511" y="2"/>
                </a:cubicBezTo>
                <a:cubicBezTo>
                  <a:pt x="337" y="7"/>
                  <a:pt x="283" y="0"/>
                  <a:pt x="146" y="34"/>
                </a:cubicBezTo>
                <a:cubicBezTo>
                  <a:pt x="110" y="43"/>
                  <a:pt x="81" y="61"/>
                  <a:pt x="48" y="75"/>
                </a:cubicBezTo>
                <a:cubicBezTo>
                  <a:pt x="33" y="82"/>
                  <a:pt x="0" y="91"/>
                  <a:pt x="0" y="91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5" name="Freeform 21"/>
          <p:cNvSpPr>
            <a:spLocks/>
          </p:cNvSpPr>
          <p:nvPr/>
        </p:nvSpPr>
        <p:spPr bwMode="auto">
          <a:xfrm>
            <a:off x="3059832" y="2852936"/>
            <a:ext cx="3024336" cy="1296144"/>
          </a:xfrm>
          <a:custGeom>
            <a:avLst/>
            <a:gdLst>
              <a:gd name="T0" fmla="*/ 1216323076 w 1436"/>
              <a:gd name="T1" fmla="*/ 278036343 h 899"/>
              <a:gd name="T2" fmla="*/ 483958423 w 1436"/>
              <a:gd name="T3" fmla="*/ 396040016 h 899"/>
              <a:gd name="T4" fmla="*/ 346907993 w 1436"/>
              <a:gd name="T5" fmla="*/ 514043609 h 899"/>
              <a:gd name="T6" fmla="*/ 591030234 w 1436"/>
              <a:gd name="T7" fmla="*/ 973127877 h 899"/>
              <a:gd name="T8" fmla="*/ 1666018762 w 1436"/>
              <a:gd name="T9" fmla="*/ 1301274315 h 899"/>
              <a:gd name="T10" fmla="*/ 1944401412 w 1436"/>
              <a:gd name="T11" fmla="*/ 1367550815 h 899"/>
              <a:gd name="T12" fmla="*/ 2147483647 w 1436"/>
              <a:gd name="T13" fmla="*/ 1445142567 h 899"/>
              <a:gd name="T14" fmla="*/ 2147483647 w 1436"/>
              <a:gd name="T15" fmla="*/ 1380482350 h 899"/>
              <a:gd name="T16" fmla="*/ 2147483647 w 1436"/>
              <a:gd name="T17" fmla="*/ 1301274315 h 899"/>
              <a:gd name="T18" fmla="*/ 2147483647 w 1436"/>
              <a:gd name="T19" fmla="*/ 1131543311 h 899"/>
              <a:gd name="T20" fmla="*/ 2147483647 w 1436"/>
              <a:gd name="T21" fmla="*/ 567388256 h 899"/>
              <a:gd name="T22" fmla="*/ 2147483647 w 1436"/>
              <a:gd name="T23" fmla="*/ 370176946 h 899"/>
              <a:gd name="T24" fmla="*/ 2147483647 w 1436"/>
              <a:gd name="T25" fmla="*/ 226308932 h 899"/>
              <a:gd name="T26" fmla="*/ 2147483647 w 1436"/>
              <a:gd name="T27" fmla="*/ 185895820 h 899"/>
              <a:gd name="T28" fmla="*/ 2147483647 w 1436"/>
              <a:gd name="T29" fmla="*/ 3233203 h 899"/>
              <a:gd name="T30" fmla="*/ 625292842 w 1436"/>
              <a:gd name="T31" fmla="*/ 54960632 h 899"/>
              <a:gd name="T32" fmla="*/ 205575708 w 1436"/>
              <a:gd name="T33" fmla="*/ 121236834 h 899"/>
              <a:gd name="T34" fmla="*/ 0 w 1436"/>
              <a:gd name="T35" fmla="*/ 147101176 h 89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36"/>
              <a:gd name="T55" fmla="*/ 0 h 899"/>
              <a:gd name="T56" fmla="*/ 1436 w 1436"/>
              <a:gd name="T57" fmla="*/ 899 h 89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36" h="899">
                <a:moveTo>
                  <a:pt x="284" y="172"/>
                </a:moveTo>
                <a:cubicBezTo>
                  <a:pt x="192" y="179"/>
                  <a:pt x="161" y="173"/>
                  <a:pt x="113" y="245"/>
                </a:cubicBezTo>
                <a:cubicBezTo>
                  <a:pt x="94" y="303"/>
                  <a:pt x="107" y="280"/>
                  <a:pt x="81" y="318"/>
                </a:cubicBezTo>
                <a:cubicBezTo>
                  <a:pt x="85" y="406"/>
                  <a:pt x="64" y="533"/>
                  <a:pt x="138" y="602"/>
                </a:cubicBezTo>
                <a:cubicBezTo>
                  <a:pt x="172" y="707"/>
                  <a:pt x="286" y="779"/>
                  <a:pt x="389" y="805"/>
                </a:cubicBezTo>
                <a:cubicBezTo>
                  <a:pt x="401" y="840"/>
                  <a:pt x="419" y="837"/>
                  <a:pt x="454" y="846"/>
                </a:cubicBezTo>
                <a:cubicBezTo>
                  <a:pt x="536" y="867"/>
                  <a:pt x="613" y="884"/>
                  <a:pt x="697" y="894"/>
                </a:cubicBezTo>
                <a:cubicBezTo>
                  <a:pt x="1073" y="888"/>
                  <a:pt x="1065" y="899"/>
                  <a:pt x="1298" y="854"/>
                </a:cubicBezTo>
                <a:cubicBezTo>
                  <a:pt x="1317" y="834"/>
                  <a:pt x="1363" y="805"/>
                  <a:pt x="1363" y="805"/>
                </a:cubicBezTo>
                <a:cubicBezTo>
                  <a:pt x="1375" y="769"/>
                  <a:pt x="1391" y="736"/>
                  <a:pt x="1403" y="700"/>
                </a:cubicBezTo>
                <a:cubicBezTo>
                  <a:pt x="1420" y="594"/>
                  <a:pt x="1436" y="450"/>
                  <a:pt x="1387" y="351"/>
                </a:cubicBezTo>
                <a:cubicBezTo>
                  <a:pt x="1368" y="313"/>
                  <a:pt x="1339" y="257"/>
                  <a:pt x="1306" y="229"/>
                </a:cubicBezTo>
                <a:cubicBezTo>
                  <a:pt x="1266" y="195"/>
                  <a:pt x="1209" y="161"/>
                  <a:pt x="1160" y="140"/>
                </a:cubicBezTo>
                <a:cubicBezTo>
                  <a:pt x="1136" y="130"/>
                  <a:pt x="1110" y="127"/>
                  <a:pt x="1087" y="115"/>
                </a:cubicBezTo>
                <a:cubicBezTo>
                  <a:pt x="915" y="27"/>
                  <a:pt x="699" y="14"/>
                  <a:pt x="511" y="2"/>
                </a:cubicBezTo>
                <a:cubicBezTo>
                  <a:pt x="337" y="7"/>
                  <a:pt x="283" y="0"/>
                  <a:pt x="146" y="34"/>
                </a:cubicBezTo>
                <a:cubicBezTo>
                  <a:pt x="110" y="43"/>
                  <a:pt x="81" y="61"/>
                  <a:pt x="48" y="75"/>
                </a:cubicBezTo>
                <a:cubicBezTo>
                  <a:pt x="33" y="82"/>
                  <a:pt x="0" y="91"/>
                  <a:pt x="0" y="91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6" name="Freeform 21"/>
          <p:cNvSpPr>
            <a:spLocks/>
          </p:cNvSpPr>
          <p:nvPr/>
        </p:nvSpPr>
        <p:spPr bwMode="auto">
          <a:xfrm>
            <a:off x="2987824" y="4005064"/>
            <a:ext cx="3024336" cy="1296144"/>
          </a:xfrm>
          <a:custGeom>
            <a:avLst/>
            <a:gdLst>
              <a:gd name="T0" fmla="*/ 1216323076 w 1436"/>
              <a:gd name="T1" fmla="*/ 278036343 h 899"/>
              <a:gd name="T2" fmla="*/ 483958423 w 1436"/>
              <a:gd name="T3" fmla="*/ 396040016 h 899"/>
              <a:gd name="T4" fmla="*/ 346907993 w 1436"/>
              <a:gd name="T5" fmla="*/ 514043609 h 899"/>
              <a:gd name="T6" fmla="*/ 591030234 w 1436"/>
              <a:gd name="T7" fmla="*/ 973127877 h 899"/>
              <a:gd name="T8" fmla="*/ 1666018762 w 1436"/>
              <a:gd name="T9" fmla="*/ 1301274315 h 899"/>
              <a:gd name="T10" fmla="*/ 1944401412 w 1436"/>
              <a:gd name="T11" fmla="*/ 1367550815 h 899"/>
              <a:gd name="T12" fmla="*/ 2147483647 w 1436"/>
              <a:gd name="T13" fmla="*/ 1445142567 h 899"/>
              <a:gd name="T14" fmla="*/ 2147483647 w 1436"/>
              <a:gd name="T15" fmla="*/ 1380482350 h 899"/>
              <a:gd name="T16" fmla="*/ 2147483647 w 1436"/>
              <a:gd name="T17" fmla="*/ 1301274315 h 899"/>
              <a:gd name="T18" fmla="*/ 2147483647 w 1436"/>
              <a:gd name="T19" fmla="*/ 1131543311 h 899"/>
              <a:gd name="T20" fmla="*/ 2147483647 w 1436"/>
              <a:gd name="T21" fmla="*/ 567388256 h 899"/>
              <a:gd name="T22" fmla="*/ 2147483647 w 1436"/>
              <a:gd name="T23" fmla="*/ 370176946 h 899"/>
              <a:gd name="T24" fmla="*/ 2147483647 w 1436"/>
              <a:gd name="T25" fmla="*/ 226308932 h 899"/>
              <a:gd name="T26" fmla="*/ 2147483647 w 1436"/>
              <a:gd name="T27" fmla="*/ 185895820 h 899"/>
              <a:gd name="T28" fmla="*/ 2147483647 w 1436"/>
              <a:gd name="T29" fmla="*/ 3233203 h 899"/>
              <a:gd name="T30" fmla="*/ 625292842 w 1436"/>
              <a:gd name="T31" fmla="*/ 54960632 h 899"/>
              <a:gd name="T32" fmla="*/ 205575708 w 1436"/>
              <a:gd name="T33" fmla="*/ 121236834 h 899"/>
              <a:gd name="T34" fmla="*/ 0 w 1436"/>
              <a:gd name="T35" fmla="*/ 147101176 h 89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36"/>
              <a:gd name="T55" fmla="*/ 0 h 899"/>
              <a:gd name="T56" fmla="*/ 1436 w 1436"/>
              <a:gd name="T57" fmla="*/ 899 h 89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36" h="899">
                <a:moveTo>
                  <a:pt x="284" y="172"/>
                </a:moveTo>
                <a:cubicBezTo>
                  <a:pt x="192" y="179"/>
                  <a:pt x="161" y="173"/>
                  <a:pt x="113" y="245"/>
                </a:cubicBezTo>
                <a:cubicBezTo>
                  <a:pt x="94" y="303"/>
                  <a:pt x="107" y="280"/>
                  <a:pt x="81" y="318"/>
                </a:cubicBezTo>
                <a:cubicBezTo>
                  <a:pt x="85" y="406"/>
                  <a:pt x="64" y="533"/>
                  <a:pt x="138" y="602"/>
                </a:cubicBezTo>
                <a:cubicBezTo>
                  <a:pt x="172" y="707"/>
                  <a:pt x="286" y="779"/>
                  <a:pt x="389" y="805"/>
                </a:cubicBezTo>
                <a:cubicBezTo>
                  <a:pt x="401" y="840"/>
                  <a:pt x="419" y="837"/>
                  <a:pt x="454" y="846"/>
                </a:cubicBezTo>
                <a:cubicBezTo>
                  <a:pt x="536" y="867"/>
                  <a:pt x="613" y="884"/>
                  <a:pt x="697" y="894"/>
                </a:cubicBezTo>
                <a:cubicBezTo>
                  <a:pt x="1073" y="888"/>
                  <a:pt x="1065" y="899"/>
                  <a:pt x="1298" y="854"/>
                </a:cubicBezTo>
                <a:cubicBezTo>
                  <a:pt x="1317" y="834"/>
                  <a:pt x="1363" y="805"/>
                  <a:pt x="1363" y="805"/>
                </a:cubicBezTo>
                <a:cubicBezTo>
                  <a:pt x="1375" y="769"/>
                  <a:pt x="1391" y="736"/>
                  <a:pt x="1403" y="700"/>
                </a:cubicBezTo>
                <a:cubicBezTo>
                  <a:pt x="1420" y="594"/>
                  <a:pt x="1436" y="450"/>
                  <a:pt x="1387" y="351"/>
                </a:cubicBezTo>
                <a:cubicBezTo>
                  <a:pt x="1368" y="313"/>
                  <a:pt x="1339" y="257"/>
                  <a:pt x="1306" y="229"/>
                </a:cubicBezTo>
                <a:cubicBezTo>
                  <a:pt x="1266" y="195"/>
                  <a:pt x="1209" y="161"/>
                  <a:pt x="1160" y="140"/>
                </a:cubicBezTo>
                <a:cubicBezTo>
                  <a:pt x="1136" y="130"/>
                  <a:pt x="1110" y="127"/>
                  <a:pt x="1087" y="115"/>
                </a:cubicBezTo>
                <a:cubicBezTo>
                  <a:pt x="915" y="27"/>
                  <a:pt x="699" y="14"/>
                  <a:pt x="511" y="2"/>
                </a:cubicBezTo>
                <a:cubicBezTo>
                  <a:pt x="337" y="7"/>
                  <a:pt x="283" y="0"/>
                  <a:pt x="146" y="34"/>
                </a:cubicBezTo>
                <a:cubicBezTo>
                  <a:pt x="110" y="43"/>
                  <a:pt x="81" y="61"/>
                  <a:pt x="48" y="75"/>
                </a:cubicBezTo>
                <a:cubicBezTo>
                  <a:pt x="33" y="82"/>
                  <a:pt x="0" y="91"/>
                  <a:pt x="0" y="91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7" name="Freeform 21"/>
          <p:cNvSpPr>
            <a:spLocks/>
          </p:cNvSpPr>
          <p:nvPr/>
        </p:nvSpPr>
        <p:spPr bwMode="auto">
          <a:xfrm>
            <a:off x="6119664" y="1124744"/>
            <a:ext cx="3024336" cy="1080120"/>
          </a:xfrm>
          <a:custGeom>
            <a:avLst/>
            <a:gdLst>
              <a:gd name="T0" fmla="*/ 1216323076 w 1436"/>
              <a:gd name="T1" fmla="*/ 278036343 h 899"/>
              <a:gd name="T2" fmla="*/ 483958423 w 1436"/>
              <a:gd name="T3" fmla="*/ 396040016 h 899"/>
              <a:gd name="T4" fmla="*/ 346907993 w 1436"/>
              <a:gd name="T5" fmla="*/ 514043609 h 899"/>
              <a:gd name="T6" fmla="*/ 591030234 w 1436"/>
              <a:gd name="T7" fmla="*/ 973127877 h 899"/>
              <a:gd name="T8" fmla="*/ 1666018762 w 1436"/>
              <a:gd name="T9" fmla="*/ 1301274315 h 899"/>
              <a:gd name="T10" fmla="*/ 1944401412 w 1436"/>
              <a:gd name="T11" fmla="*/ 1367550815 h 899"/>
              <a:gd name="T12" fmla="*/ 2147483647 w 1436"/>
              <a:gd name="T13" fmla="*/ 1445142567 h 899"/>
              <a:gd name="T14" fmla="*/ 2147483647 w 1436"/>
              <a:gd name="T15" fmla="*/ 1380482350 h 899"/>
              <a:gd name="T16" fmla="*/ 2147483647 w 1436"/>
              <a:gd name="T17" fmla="*/ 1301274315 h 899"/>
              <a:gd name="T18" fmla="*/ 2147483647 w 1436"/>
              <a:gd name="T19" fmla="*/ 1131543311 h 899"/>
              <a:gd name="T20" fmla="*/ 2147483647 w 1436"/>
              <a:gd name="T21" fmla="*/ 567388256 h 899"/>
              <a:gd name="T22" fmla="*/ 2147483647 w 1436"/>
              <a:gd name="T23" fmla="*/ 370176946 h 899"/>
              <a:gd name="T24" fmla="*/ 2147483647 w 1436"/>
              <a:gd name="T25" fmla="*/ 226308932 h 899"/>
              <a:gd name="T26" fmla="*/ 2147483647 w 1436"/>
              <a:gd name="T27" fmla="*/ 185895820 h 899"/>
              <a:gd name="T28" fmla="*/ 2147483647 w 1436"/>
              <a:gd name="T29" fmla="*/ 3233203 h 899"/>
              <a:gd name="T30" fmla="*/ 625292842 w 1436"/>
              <a:gd name="T31" fmla="*/ 54960632 h 899"/>
              <a:gd name="T32" fmla="*/ 205575708 w 1436"/>
              <a:gd name="T33" fmla="*/ 121236834 h 899"/>
              <a:gd name="T34" fmla="*/ 0 w 1436"/>
              <a:gd name="T35" fmla="*/ 147101176 h 89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36"/>
              <a:gd name="T55" fmla="*/ 0 h 899"/>
              <a:gd name="T56" fmla="*/ 1436 w 1436"/>
              <a:gd name="T57" fmla="*/ 899 h 89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36" h="899">
                <a:moveTo>
                  <a:pt x="284" y="172"/>
                </a:moveTo>
                <a:cubicBezTo>
                  <a:pt x="192" y="179"/>
                  <a:pt x="161" y="173"/>
                  <a:pt x="113" y="245"/>
                </a:cubicBezTo>
                <a:cubicBezTo>
                  <a:pt x="94" y="303"/>
                  <a:pt x="107" y="280"/>
                  <a:pt x="81" y="318"/>
                </a:cubicBezTo>
                <a:cubicBezTo>
                  <a:pt x="85" y="406"/>
                  <a:pt x="64" y="533"/>
                  <a:pt x="138" y="602"/>
                </a:cubicBezTo>
                <a:cubicBezTo>
                  <a:pt x="172" y="707"/>
                  <a:pt x="286" y="779"/>
                  <a:pt x="389" y="805"/>
                </a:cubicBezTo>
                <a:cubicBezTo>
                  <a:pt x="401" y="840"/>
                  <a:pt x="419" y="837"/>
                  <a:pt x="454" y="846"/>
                </a:cubicBezTo>
                <a:cubicBezTo>
                  <a:pt x="536" y="867"/>
                  <a:pt x="613" y="884"/>
                  <a:pt x="697" y="894"/>
                </a:cubicBezTo>
                <a:cubicBezTo>
                  <a:pt x="1073" y="888"/>
                  <a:pt x="1065" y="899"/>
                  <a:pt x="1298" y="854"/>
                </a:cubicBezTo>
                <a:cubicBezTo>
                  <a:pt x="1317" y="834"/>
                  <a:pt x="1363" y="805"/>
                  <a:pt x="1363" y="805"/>
                </a:cubicBezTo>
                <a:cubicBezTo>
                  <a:pt x="1375" y="769"/>
                  <a:pt x="1391" y="736"/>
                  <a:pt x="1403" y="700"/>
                </a:cubicBezTo>
                <a:cubicBezTo>
                  <a:pt x="1420" y="594"/>
                  <a:pt x="1436" y="450"/>
                  <a:pt x="1387" y="351"/>
                </a:cubicBezTo>
                <a:cubicBezTo>
                  <a:pt x="1368" y="313"/>
                  <a:pt x="1339" y="257"/>
                  <a:pt x="1306" y="229"/>
                </a:cubicBezTo>
                <a:cubicBezTo>
                  <a:pt x="1266" y="195"/>
                  <a:pt x="1209" y="161"/>
                  <a:pt x="1160" y="140"/>
                </a:cubicBezTo>
                <a:cubicBezTo>
                  <a:pt x="1136" y="130"/>
                  <a:pt x="1110" y="127"/>
                  <a:pt x="1087" y="115"/>
                </a:cubicBezTo>
                <a:cubicBezTo>
                  <a:pt x="915" y="27"/>
                  <a:pt x="699" y="14"/>
                  <a:pt x="511" y="2"/>
                </a:cubicBezTo>
                <a:cubicBezTo>
                  <a:pt x="337" y="7"/>
                  <a:pt x="283" y="0"/>
                  <a:pt x="146" y="34"/>
                </a:cubicBezTo>
                <a:cubicBezTo>
                  <a:pt x="110" y="43"/>
                  <a:pt x="81" y="61"/>
                  <a:pt x="48" y="75"/>
                </a:cubicBezTo>
                <a:cubicBezTo>
                  <a:pt x="33" y="82"/>
                  <a:pt x="0" y="91"/>
                  <a:pt x="0" y="91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8" name="Freeform 21"/>
          <p:cNvSpPr>
            <a:spLocks/>
          </p:cNvSpPr>
          <p:nvPr/>
        </p:nvSpPr>
        <p:spPr bwMode="auto">
          <a:xfrm>
            <a:off x="6119664" y="2276872"/>
            <a:ext cx="3024336" cy="1080120"/>
          </a:xfrm>
          <a:custGeom>
            <a:avLst/>
            <a:gdLst>
              <a:gd name="T0" fmla="*/ 1216323076 w 1436"/>
              <a:gd name="T1" fmla="*/ 278036343 h 899"/>
              <a:gd name="T2" fmla="*/ 483958423 w 1436"/>
              <a:gd name="T3" fmla="*/ 396040016 h 899"/>
              <a:gd name="T4" fmla="*/ 346907993 w 1436"/>
              <a:gd name="T5" fmla="*/ 514043609 h 899"/>
              <a:gd name="T6" fmla="*/ 591030234 w 1436"/>
              <a:gd name="T7" fmla="*/ 973127877 h 899"/>
              <a:gd name="T8" fmla="*/ 1666018762 w 1436"/>
              <a:gd name="T9" fmla="*/ 1301274315 h 899"/>
              <a:gd name="T10" fmla="*/ 1944401412 w 1436"/>
              <a:gd name="T11" fmla="*/ 1367550815 h 899"/>
              <a:gd name="T12" fmla="*/ 2147483647 w 1436"/>
              <a:gd name="T13" fmla="*/ 1445142567 h 899"/>
              <a:gd name="T14" fmla="*/ 2147483647 w 1436"/>
              <a:gd name="T15" fmla="*/ 1380482350 h 899"/>
              <a:gd name="T16" fmla="*/ 2147483647 w 1436"/>
              <a:gd name="T17" fmla="*/ 1301274315 h 899"/>
              <a:gd name="T18" fmla="*/ 2147483647 w 1436"/>
              <a:gd name="T19" fmla="*/ 1131543311 h 899"/>
              <a:gd name="T20" fmla="*/ 2147483647 w 1436"/>
              <a:gd name="T21" fmla="*/ 567388256 h 899"/>
              <a:gd name="T22" fmla="*/ 2147483647 w 1436"/>
              <a:gd name="T23" fmla="*/ 370176946 h 899"/>
              <a:gd name="T24" fmla="*/ 2147483647 w 1436"/>
              <a:gd name="T25" fmla="*/ 226308932 h 899"/>
              <a:gd name="T26" fmla="*/ 2147483647 w 1436"/>
              <a:gd name="T27" fmla="*/ 185895820 h 899"/>
              <a:gd name="T28" fmla="*/ 2147483647 w 1436"/>
              <a:gd name="T29" fmla="*/ 3233203 h 899"/>
              <a:gd name="T30" fmla="*/ 625292842 w 1436"/>
              <a:gd name="T31" fmla="*/ 54960632 h 899"/>
              <a:gd name="T32" fmla="*/ 205575708 w 1436"/>
              <a:gd name="T33" fmla="*/ 121236834 h 899"/>
              <a:gd name="T34" fmla="*/ 0 w 1436"/>
              <a:gd name="T35" fmla="*/ 147101176 h 89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36"/>
              <a:gd name="T55" fmla="*/ 0 h 899"/>
              <a:gd name="T56" fmla="*/ 1436 w 1436"/>
              <a:gd name="T57" fmla="*/ 899 h 89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36" h="899">
                <a:moveTo>
                  <a:pt x="284" y="172"/>
                </a:moveTo>
                <a:cubicBezTo>
                  <a:pt x="192" y="179"/>
                  <a:pt x="161" y="173"/>
                  <a:pt x="113" y="245"/>
                </a:cubicBezTo>
                <a:cubicBezTo>
                  <a:pt x="94" y="303"/>
                  <a:pt x="107" y="280"/>
                  <a:pt x="81" y="318"/>
                </a:cubicBezTo>
                <a:cubicBezTo>
                  <a:pt x="85" y="406"/>
                  <a:pt x="64" y="533"/>
                  <a:pt x="138" y="602"/>
                </a:cubicBezTo>
                <a:cubicBezTo>
                  <a:pt x="172" y="707"/>
                  <a:pt x="286" y="779"/>
                  <a:pt x="389" y="805"/>
                </a:cubicBezTo>
                <a:cubicBezTo>
                  <a:pt x="401" y="840"/>
                  <a:pt x="419" y="837"/>
                  <a:pt x="454" y="846"/>
                </a:cubicBezTo>
                <a:cubicBezTo>
                  <a:pt x="536" y="867"/>
                  <a:pt x="613" y="884"/>
                  <a:pt x="697" y="894"/>
                </a:cubicBezTo>
                <a:cubicBezTo>
                  <a:pt x="1073" y="888"/>
                  <a:pt x="1065" y="899"/>
                  <a:pt x="1298" y="854"/>
                </a:cubicBezTo>
                <a:cubicBezTo>
                  <a:pt x="1317" y="834"/>
                  <a:pt x="1363" y="805"/>
                  <a:pt x="1363" y="805"/>
                </a:cubicBezTo>
                <a:cubicBezTo>
                  <a:pt x="1375" y="769"/>
                  <a:pt x="1391" y="736"/>
                  <a:pt x="1403" y="700"/>
                </a:cubicBezTo>
                <a:cubicBezTo>
                  <a:pt x="1420" y="594"/>
                  <a:pt x="1436" y="450"/>
                  <a:pt x="1387" y="351"/>
                </a:cubicBezTo>
                <a:cubicBezTo>
                  <a:pt x="1368" y="313"/>
                  <a:pt x="1339" y="257"/>
                  <a:pt x="1306" y="229"/>
                </a:cubicBezTo>
                <a:cubicBezTo>
                  <a:pt x="1266" y="195"/>
                  <a:pt x="1209" y="161"/>
                  <a:pt x="1160" y="140"/>
                </a:cubicBezTo>
                <a:cubicBezTo>
                  <a:pt x="1136" y="130"/>
                  <a:pt x="1110" y="127"/>
                  <a:pt x="1087" y="115"/>
                </a:cubicBezTo>
                <a:cubicBezTo>
                  <a:pt x="915" y="27"/>
                  <a:pt x="699" y="14"/>
                  <a:pt x="511" y="2"/>
                </a:cubicBezTo>
                <a:cubicBezTo>
                  <a:pt x="337" y="7"/>
                  <a:pt x="283" y="0"/>
                  <a:pt x="146" y="34"/>
                </a:cubicBezTo>
                <a:cubicBezTo>
                  <a:pt x="110" y="43"/>
                  <a:pt x="81" y="61"/>
                  <a:pt x="48" y="75"/>
                </a:cubicBezTo>
                <a:cubicBezTo>
                  <a:pt x="33" y="82"/>
                  <a:pt x="0" y="91"/>
                  <a:pt x="0" y="91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9" name="Freeform 21"/>
          <p:cNvSpPr>
            <a:spLocks/>
          </p:cNvSpPr>
          <p:nvPr/>
        </p:nvSpPr>
        <p:spPr bwMode="auto">
          <a:xfrm>
            <a:off x="6156176" y="3429000"/>
            <a:ext cx="3024336" cy="1080120"/>
          </a:xfrm>
          <a:custGeom>
            <a:avLst/>
            <a:gdLst>
              <a:gd name="T0" fmla="*/ 1216323076 w 1436"/>
              <a:gd name="T1" fmla="*/ 278036343 h 899"/>
              <a:gd name="T2" fmla="*/ 483958423 w 1436"/>
              <a:gd name="T3" fmla="*/ 396040016 h 899"/>
              <a:gd name="T4" fmla="*/ 346907993 w 1436"/>
              <a:gd name="T5" fmla="*/ 514043609 h 899"/>
              <a:gd name="T6" fmla="*/ 591030234 w 1436"/>
              <a:gd name="T7" fmla="*/ 973127877 h 899"/>
              <a:gd name="T8" fmla="*/ 1666018762 w 1436"/>
              <a:gd name="T9" fmla="*/ 1301274315 h 899"/>
              <a:gd name="T10" fmla="*/ 1944401412 w 1436"/>
              <a:gd name="T11" fmla="*/ 1367550815 h 899"/>
              <a:gd name="T12" fmla="*/ 2147483647 w 1436"/>
              <a:gd name="T13" fmla="*/ 1445142567 h 899"/>
              <a:gd name="T14" fmla="*/ 2147483647 w 1436"/>
              <a:gd name="T15" fmla="*/ 1380482350 h 899"/>
              <a:gd name="T16" fmla="*/ 2147483647 w 1436"/>
              <a:gd name="T17" fmla="*/ 1301274315 h 899"/>
              <a:gd name="T18" fmla="*/ 2147483647 w 1436"/>
              <a:gd name="T19" fmla="*/ 1131543311 h 899"/>
              <a:gd name="T20" fmla="*/ 2147483647 w 1436"/>
              <a:gd name="T21" fmla="*/ 567388256 h 899"/>
              <a:gd name="T22" fmla="*/ 2147483647 w 1436"/>
              <a:gd name="T23" fmla="*/ 370176946 h 899"/>
              <a:gd name="T24" fmla="*/ 2147483647 w 1436"/>
              <a:gd name="T25" fmla="*/ 226308932 h 899"/>
              <a:gd name="T26" fmla="*/ 2147483647 w 1436"/>
              <a:gd name="T27" fmla="*/ 185895820 h 899"/>
              <a:gd name="T28" fmla="*/ 2147483647 w 1436"/>
              <a:gd name="T29" fmla="*/ 3233203 h 899"/>
              <a:gd name="T30" fmla="*/ 625292842 w 1436"/>
              <a:gd name="T31" fmla="*/ 54960632 h 899"/>
              <a:gd name="T32" fmla="*/ 205575708 w 1436"/>
              <a:gd name="T33" fmla="*/ 121236834 h 899"/>
              <a:gd name="T34" fmla="*/ 0 w 1436"/>
              <a:gd name="T35" fmla="*/ 147101176 h 89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36"/>
              <a:gd name="T55" fmla="*/ 0 h 899"/>
              <a:gd name="T56" fmla="*/ 1436 w 1436"/>
              <a:gd name="T57" fmla="*/ 899 h 89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36" h="899">
                <a:moveTo>
                  <a:pt x="284" y="172"/>
                </a:moveTo>
                <a:cubicBezTo>
                  <a:pt x="192" y="179"/>
                  <a:pt x="161" y="173"/>
                  <a:pt x="113" y="245"/>
                </a:cubicBezTo>
                <a:cubicBezTo>
                  <a:pt x="94" y="303"/>
                  <a:pt x="107" y="280"/>
                  <a:pt x="81" y="318"/>
                </a:cubicBezTo>
                <a:cubicBezTo>
                  <a:pt x="85" y="406"/>
                  <a:pt x="64" y="533"/>
                  <a:pt x="138" y="602"/>
                </a:cubicBezTo>
                <a:cubicBezTo>
                  <a:pt x="172" y="707"/>
                  <a:pt x="286" y="779"/>
                  <a:pt x="389" y="805"/>
                </a:cubicBezTo>
                <a:cubicBezTo>
                  <a:pt x="401" y="840"/>
                  <a:pt x="419" y="837"/>
                  <a:pt x="454" y="846"/>
                </a:cubicBezTo>
                <a:cubicBezTo>
                  <a:pt x="536" y="867"/>
                  <a:pt x="613" y="884"/>
                  <a:pt x="697" y="894"/>
                </a:cubicBezTo>
                <a:cubicBezTo>
                  <a:pt x="1073" y="888"/>
                  <a:pt x="1065" y="899"/>
                  <a:pt x="1298" y="854"/>
                </a:cubicBezTo>
                <a:cubicBezTo>
                  <a:pt x="1317" y="834"/>
                  <a:pt x="1363" y="805"/>
                  <a:pt x="1363" y="805"/>
                </a:cubicBezTo>
                <a:cubicBezTo>
                  <a:pt x="1375" y="769"/>
                  <a:pt x="1391" y="736"/>
                  <a:pt x="1403" y="700"/>
                </a:cubicBezTo>
                <a:cubicBezTo>
                  <a:pt x="1420" y="594"/>
                  <a:pt x="1436" y="450"/>
                  <a:pt x="1387" y="351"/>
                </a:cubicBezTo>
                <a:cubicBezTo>
                  <a:pt x="1368" y="313"/>
                  <a:pt x="1339" y="257"/>
                  <a:pt x="1306" y="229"/>
                </a:cubicBezTo>
                <a:cubicBezTo>
                  <a:pt x="1266" y="195"/>
                  <a:pt x="1209" y="161"/>
                  <a:pt x="1160" y="140"/>
                </a:cubicBezTo>
                <a:cubicBezTo>
                  <a:pt x="1136" y="130"/>
                  <a:pt x="1110" y="127"/>
                  <a:pt x="1087" y="115"/>
                </a:cubicBezTo>
                <a:cubicBezTo>
                  <a:pt x="915" y="27"/>
                  <a:pt x="699" y="14"/>
                  <a:pt x="511" y="2"/>
                </a:cubicBezTo>
                <a:cubicBezTo>
                  <a:pt x="337" y="7"/>
                  <a:pt x="283" y="0"/>
                  <a:pt x="146" y="34"/>
                </a:cubicBezTo>
                <a:cubicBezTo>
                  <a:pt x="110" y="43"/>
                  <a:pt x="81" y="61"/>
                  <a:pt x="48" y="75"/>
                </a:cubicBezTo>
                <a:cubicBezTo>
                  <a:pt x="33" y="82"/>
                  <a:pt x="0" y="91"/>
                  <a:pt x="0" y="91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0" name="Freeform 21"/>
          <p:cNvSpPr>
            <a:spLocks/>
          </p:cNvSpPr>
          <p:nvPr/>
        </p:nvSpPr>
        <p:spPr bwMode="auto">
          <a:xfrm>
            <a:off x="6119664" y="4581128"/>
            <a:ext cx="3024336" cy="1080120"/>
          </a:xfrm>
          <a:custGeom>
            <a:avLst/>
            <a:gdLst>
              <a:gd name="T0" fmla="*/ 1216323076 w 1436"/>
              <a:gd name="T1" fmla="*/ 278036343 h 899"/>
              <a:gd name="T2" fmla="*/ 483958423 w 1436"/>
              <a:gd name="T3" fmla="*/ 396040016 h 899"/>
              <a:gd name="T4" fmla="*/ 346907993 w 1436"/>
              <a:gd name="T5" fmla="*/ 514043609 h 899"/>
              <a:gd name="T6" fmla="*/ 591030234 w 1436"/>
              <a:gd name="T7" fmla="*/ 973127877 h 899"/>
              <a:gd name="T8" fmla="*/ 1666018762 w 1436"/>
              <a:gd name="T9" fmla="*/ 1301274315 h 899"/>
              <a:gd name="T10" fmla="*/ 1944401412 w 1436"/>
              <a:gd name="T11" fmla="*/ 1367550815 h 899"/>
              <a:gd name="T12" fmla="*/ 2147483647 w 1436"/>
              <a:gd name="T13" fmla="*/ 1445142567 h 899"/>
              <a:gd name="T14" fmla="*/ 2147483647 w 1436"/>
              <a:gd name="T15" fmla="*/ 1380482350 h 899"/>
              <a:gd name="T16" fmla="*/ 2147483647 w 1436"/>
              <a:gd name="T17" fmla="*/ 1301274315 h 899"/>
              <a:gd name="T18" fmla="*/ 2147483647 w 1436"/>
              <a:gd name="T19" fmla="*/ 1131543311 h 899"/>
              <a:gd name="T20" fmla="*/ 2147483647 w 1436"/>
              <a:gd name="T21" fmla="*/ 567388256 h 899"/>
              <a:gd name="T22" fmla="*/ 2147483647 w 1436"/>
              <a:gd name="T23" fmla="*/ 370176946 h 899"/>
              <a:gd name="T24" fmla="*/ 2147483647 w 1436"/>
              <a:gd name="T25" fmla="*/ 226308932 h 899"/>
              <a:gd name="T26" fmla="*/ 2147483647 w 1436"/>
              <a:gd name="T27" fmla="*/ 185895820 h 899"/>
              <a:gd name="T28" fmla="*/ 2147483647 w 1436"/>
              <a:gd name="T29" fmla="*/ 3233203 h 899"/>
              <a:gd name="T30" fmla="*/ 625292842 w 1436"/>
              <a:gd name="T31" fmla="*/ 54960632 h 899"/>
              <a:gd name="T32" fmla="*/ 205575708 w 1436"/>
              <a:gd name="T33" fmla="*/ 121236834 h 899"/>
              <a:gd name="T34" fmla="*/ 0 w 1436"/>
              <a:gd name="T35" fmla="*/ 147101176 h 89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36"/>
              <a:gd name="T55" fmla="*/ 0 h 899"/>
              <a:gd name="T56" fmla="*/ 1436 w 1436"/>
              <a:gd name="T57" fmla="*/ 899 h 89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36" h="899">
                <a:moveTo>
                  <a:pt x="284" y="172"/>
                </a:moveTo>
                <a:cubicBezTo>
                  <a:pt x="192" y="179"/>
                  <a:pt x="161" y="173"/>
                  <a:pt x="113" y="245"/>
                </a:cubicBezTo>
                <a:cubicBezTo>
                  <a:pt x="94" y="303"/>
                  <a:pt x="107" y="280"/>
                  <a:pt x="81" y="318"/>
                </a:cubicBezTo>
                <a:cubicBezTo>
                  <a:pt x="85" y="406"/>
                  <a:pt x="64" y="533"/>
                  <a:pt x="138" y="602"/>
                </a:cubicBezTo>
                <a:cubicBezTo>
                  <a:pt x="172" y="707"/>
                  <a:pt x="286" y="779"/>
                  <a:pt x="389" y="805"/>
                </a:cubicBezTo>
                <a:cubicBezTo>
                  <a:pt x="401" y="840"/>
                  <a:pt x="419" y="837"/>
                  <a:pt x="454" y="846"/>
                </a:cubicBezTo>
                <a:cubicBezTo>
                  <a:pt x="536" y="867"/>
                  <a:pt x="613" y="884"/>
                  <a:pt x="697" y="894"/>
                </a:cubicBezTo>
                <a:cubicBezTo>
                  <a:pt x="1073" y="888"/>
                  <a:pt x="1065" y="899"/>
                  <a:pt x="1298" y="854"/>
                </a:cubicBezTo>
                <a:cubicBezTo>
                  <a:pt x="1317" y="834"/>
                  <a:pt x="1363" y="805"/>
                  <a:pt x="1363" y="805"/>
                </a:cubicBezTo>
                <a:cubicBezTo>
                  <a:pt x="1375" y="769"/>
                  <a:pt x="1391" y="736"/>
                  <a:pt x="1403" y="700"/>
                </a:cubicBezTo>
                <a:cubicBezTo>
                  <a:pt x="1420" y="594"/>
                  <a:pt x="1436" y="450"/>
                  <a:pt x="1387" y="351"/>
                </a:cubicBezTo>
                <a:cubicBezTo>
                  <a:pt x="1368" y="313"/>
                  <a:pt x="1339" y="257"/>
                  <a:pt x="1306" y="229"/>
                </a:cubicBezTo>
                <a:cubicBezTo>
                  <a:pt x="1266" y="195"/>
                  <a:pt x="1209" y="161"/>
                  <a:pt x="1160" y="140"/>
                </a:cubicBezTo>
                <a:cubicBezTo>
                  <a:pt x="1136" y="130"/>
                  <a:pt x="1110" y="127"/>
                  <a:pt x="1087" y="115"/>
                </a:cubicBezTo>
                <a:cubicBezTo>
                  <a:pt x="915" y="27"/>
                  <a:pt x="699" y="14"/>
                  <a:pt x="511" y="2"/>
                </a:cubicBezTo>
                <a:cubicBezTo>
                  <a:pt x="337" y="7"/>
                  <a:pt x="283" y="0"/>
                  <a:pt x="146" y="34"/>
                </a:cubicBezTo>
                <a:cubicBezTo>
                  <a:pt x="110" y="43"/>
                  <a:pt x="81" y="61"/>
                  <a:pt x="48" y="75"/>
                </a:cubicBezTo>
                <a:cubicBezTo>
                  <a:pt x="33" y="82"/>
                  <a:pt x="0" y="91"/>
                  <a:pt x="0" y="91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1" name="Freeform 21"/>
          <p:cNvSpPr>
            <a:spLocks/>
          </p:cNvSpPr>
          <p:nvPr/>
        </p:nvSpPr>
        <p:spPr bwMode="auto">
          <a:xfrm>
            <a:off x="6119664" y="5714820"/>
            <a:ext cx="3024336" cy="1080120"/>
          </a:xfrm>
          <a:custGeom>
            <a:avLst/>
            <a:gdLst>
              <a:gd name="T0" fmla="*/ 1216323076 w 1436"/>
              <a:gd name="T1" fmla="*/ 278036343 h 899"/>
              <a:gd name="T2" fmla="*/ 483958423 w 1436"/>
              <a:gd name="T3" fmla="*/ 396040016 h 899"/>
              <a:gd name="T4" fmla="*/ 346907993 w 1436"/>
              <a:gd name="T5" fmla="*/ 514043609 h 899"/>
              <a:gd name="T6" fmla="*/ 591030234 w 1436"/>
              <a:gd name="T7" fmla="*/ 973127877 h 899"/>
              <a:gd name="T8" fmla="*/ 1666018762 w 1436"/>
              <a:gd name="T9" fmla="*/ 1301274315 h 899"/>
              <a:gd name="T10" fmla="*/ 1944401412 w 1436"/>
              <a:gd name="T11" fmla="*/ 1367550815 h 899"/>
              <a:gd name="T12" fmla="*/ 2147483647 w 1436"/>
              <a:gd name="T13" fmla="*/ 1445142567 h 899"/>
              <a:gd name="T14" fmla="*/ 2147483647 w 1436"/>
              <a:gd name="T15" fmla="*/ 1380482350 h 899"/>
              <a:gd name="T16" fmla="*/ 2147483647 w 1436"/>
              <a:gd name="T17" fmla="*/ 1301274315 h 899"/>
              <a:gd name="T18" fmla="*/ 2147483647 w 1436"/>
              <a:gd name="T19" fmla="*/ 1131543311 h 899"/>
              <a:gd name="T20" fmla="*/ 2147483647 w 1436"/>
              <a:gd name="T21" fmla="*/ 567388256 h 899"/>
              <a:gd name="T22" fmla="*/ 2147483647 w 1436"/>
              <a:gd name="T23" fmla="*/ 370176946 h 899"/>
              <a:gd name="T24" fmla="*/ 2147483647 w 1436"/>
              <a:gd name="T25" fmla="*/ 226308932 h 899"/>
              <a:gd name="T26" fmla="*/ 2147483647 w 1436"/>
              <a:gd name="T27" fmla="*/ 185895820 h 899"/>
              <a:gd name="T28" fmla="*/ 2147483647 w 1436"/>
              <a:gd name="T29" fmla="*/ 3233203 h 899"/>
              <a:gd name="T30" fmla="*/ 625292842 w 1436"/>
              <a:gd name="T31" fmla="*/ 54960632 h 899"/>
              <a:gd name="T32" fmla="*/ 205575708 w 1436"/>
              <a:gd name="T33" fmla="*/ 121236834 h 899"/>
              <a:gd name="T34" fmla="*/ 0 w 1436"/>
              <a:gd name="T35" fmla="*/ 147101176 h 89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36"/>
              <a:gd name="T55" fmla="*/ 0 h 899"/>
              <a:gd name="T56" fmla="*/ 1436 w 1436"/>
              <a:gd name="T57" fmla="*/ 899 h 89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36" h="899">
                <a:moveTo>
                  <a:pt x="284" y="172"/>
                </a:moveTo>
                <a:cubicBezTo>
                  <a:pt x="192" y="179"/>
                  <a:pt x="161" y="173"/>
                  <a:pt x="113" y="245"/>
                </a:cubicBezTo>
                <a:cubicBezTo>
                  <a:pt x="94" y="303"/>
                  <a:pt x="107" y="280"/>
                  <a:pt x="81" y="318"/>
                </a:cubicBezTo>
                <a:cubicBezTo>
                  <a:pt x="85" y="406"/>
                  <a:pt x="64" y="533"/>
                  <a:pt x="138" y="602"/>
                </a:cubicBezTo>
                <a:cubicBezTo>
                  <a:pt x="172" y="707"/>
                  <a:pt x="286" y="779"/>
                  <a:pt x="389" y="805"/>
                </a:cubicBezTo>
                <a:cubicBezTo>
                  <a:pt x="401" y="840"/>
                  <a:pt x="419" y="837"/>
                  <a:pt x="454" y="846"/>
                </a:cubicBezTo>
                <a:cubicBezTo>
                  <a:pt x="536" y="867"/>
                  <a:pt x="613" y="884"/>
                  <a:pt x="697" y="894"/>
                </a:cubicBezTo>
                <a:cubicBezTo>
                  <a:pt x="1073" y="888"/>
                  <a:pt x="1065" y="899"/>
                  <a:pt x="1298" y="854"/>
                </a:cubicBezTo>
                <a:cubicBezTo>
                  <a:pt x="1317" y="834"/>
                  <a:pt x="1363" y="805"/>
                  <a:pt x="1363" y="805"/>
                </a:cubicBezTo>
                <a:cubicBezTo>
                  <a:pt x="1375" y="769"/>
                  <a:pt x="1391" y="736"/>
                  <a:pt x="1403" y="700"/>
                </a:cubicBezTo>
                <a:cubicBezTo>
                  <a:pt x="1420" y="594"/>
                  <a:pt x="1436" y="450"/>
                  <a:pt x="1387" y="351"/>
                </a:cubicBezTo>
                <a:cubicBezTo>
                  <a:pt x="1368" y="313"/>
                  <a:pt x="1339" y="257"/>
                  <a:pt x="1306" y="229"/>
                </a:cubicBezTo>
                <a:cubicBezTo>
                  <a:pt x="1266" y="195"/>
                  <a:pt x="1209" y="161"/>
                  <a:pt x="1160" y="140"/>
                </a:cubicBezTo>
                <a:cubicBezTo>
                  <a:pt x="1136" y="130"/>
                  <a:pt x="1110" y="127"/>
                  <a:pt x="1087" y="115"/>
                </a:cubicBezTo>
                <a:cubicBezTo>
                  <a:pt x="915" y="27"/>
                  <a:pt x="699" y="14"/>
                  <a:pt x="511" y="2"/>
                </a:cubicBezTo>
                <a:cubicBezTo>
                  <a:pt x="337" y="7"/>
                  <a:pt x="283" y="0"/>
                  <a:pt x="146" y="34"/>
                </a:cubicBezTo>
                <a:cubicBezTo>
                  <a:pt x="110" y="43"/>
                  <a:pt x="81" y="61"/>
                  <a:pt x="48" y="75"/>
                </a:cubicBezTo>
                <a:cubicBezTo>
                  <a:pt x="33" y="82"/>
                  <a:pt x="0" y="91"/>
                  <a:pt x="0" y="91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3" name="Obrázek 22" descr="kostky.jpg"/>
          <p:cNvPicPr>
            <a:picLocks noChangeAspect="1"/>
          </p:cNvPicPr>
          <p:nvPr/>
        </p:nvPicPr>
        <p:blipFill>
          <a:blip r:embed="rId13" cstate="print"/>
          <a:srcRect l="29482" t="29503" b="23091"/>
          <a:stretch>
            <a:fillRect/>
          </a:stretch>
        </p:blipFill>
        <p:spPr>
          <a:xfrm>
            <a:off x="971600" y="3509884"/>
            <a:ext cx="1008112" cy="47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7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24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5" grpId="0" animBg="1"/>
      <p:bldP spid="47" grpId="0" animBg="1"/>
      <p:bldP spid="48" grpId="0" animBg="1"/>
      <p:bldP spid="48" grpId="1" animBg="1"/>
      <p:bldP spid="49" grpId="0" animBg="1"/>
      <p:bldP spid="50" grpId="0" animBg="1"/>
      <p:bldP spid="57" grpId="0" animBg="1"/>
      <p:bldP spid="59" grpId="0" animBg="1"/>
      <p:bldP spid="61" grpId="0" animBg="1"/>
      <p:bldP spid="52" grpId="0" animBg="1"/>
      <p:bldP spid="52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 txBox="1">
            <a:spLocks/>
          </p:cNvSpPr>
          <p:nvPr/>
        </p:nvSpPr>
        <p:spPr>
          <a:xfrm>
            <a:off x="179512" y="924110"/>
            <a:ext cx="8712968" cy="632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Podrobná </a:t>
            </a:r>
            <a:r>
              <a:rPr lang="cs-CZ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multikriteriální</a:t>
            </a:r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analýza - výsledky</a:t>
            </a:r>
            <a:endParaRPr kumimoji="0" lang="cs-CZ" sz="2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960440" cy="365125"/>
          </a:xfrm>
        </p:spPr>
        <p:txBody>
          <a:bodyPr/>
          <a:lstStyle/>
          <a:p>
            <a:r>
              <a:rPr lang="cs-CZ" sz="800" b="1" dirty="0" smtClean="0"/>
              <a:t>Analýza hrozeb pro ČR</a:t>
            </a:r>
          </a:p>
        </p:txBody>
      </p:sp>
      <p:pic>
        <p:nvPicPr>
          <p:cNvPr id="8" name="Obrázek 7" descr="obrázek do 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1076484"/>
          </a:xfrm>
          <a:prstGeom prst="rect">
            <a:avLst/>
          </a:prstGeom>
        </p:spPr>
      </p:pic>
      <p:grpSp>
        <p:nvGrpSpPr>
          <p:cNvPr id="14" name="Skupina 13"/>
          <p:cNvGrpSpPr/>
          <p:nvPr/>
        </p:nvGrpSpPr>
        <p:grpSpPr>
          <a:xfrm>
            <a:off x="179511" y="1484784"/>
            <a:ext cx="8463037" cy="5184576"/>
            <a:chOff x="179511" y="1484784"/>
            <a:chExt cx="8463037" cy="5184576"/>
          </a:xfrm>
        </p:grpSpPr>
        <p:pic>
          <p:nvPicPr>
            <p:cNvPr id="1026" name="Picture 2" descr="C:\Dokumenty\_Krizové plánování\_Analýza rizik\Analýza final\Graf_V_bez_krivek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1" y="1484784"/>
              <a:ext cx="8463037" cy="5112568"/>
            </a:xfrm>
            <a:prstGeom prst="rect">
              <a:avLst/>
            </a:prstGeom>
            <a:noFill/>
          </p:spPr>
        </p:pic>
        <p:sp>
          <p:nvSpPr>
            <p:cNvPr id="7" name="Obdélník 6"/>
            <p:cNvSpPr/>
            <p:nvPr/>
          </p:nvSpPr>
          <p:spPr>
            <a:xfrm>
              <a:off x="2987824" y="6309320"/>
              <a:ext cx="273630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>
                  <a:solidFill>
                    <a:schemeClr val="tx1"/>
                  </a:solidFill>
                </a:rPr>
                <a:t>Kategorie následků</a:t>
              </a:r>
              <a:endParaRPr lang="cs-CZ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Obdélník 8"/>
            <p:cNvSpPr/>
            <p:nvPr/>
          </p:nvSpPr>
          <p:spPr>
            <a:xfrm rot="16200000">
              <a:off x="-1008619" y="3753036"/>
              <a:ext cx="273630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>
                  <a:solidFill>
                    <a:schemeClr val="tx1"/>
                  </a:solidFill>
                </a:rPr>
                <a:t>Pravděpodobnost</a:t>
              </a:r>
              <a:endParaRPr lang="cs-CZ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24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ulka 15"/>
          <p:cNvGraphicFramePr>
            <a:graphicFrameLocks noGrp="1"/>
          </p:cNvGraphicFramePr>
          <p:nvPr/>
        </p:nvGraphicFramePr>
        <p:xfrm>
          <a:off x="1547664" y="1700808"/>
          <a:ext cx="5112573" cy="4903023"/>
        </p:xfrm>
        <a:graphic>
          <a:graphicData uri="http://schemas.openxmlformats.org/drawingml/2006/table">
            <a:tbl>
              <a:tblPr/>
              <a:tblGrid>
                <a:gridCol w="340838"/>
                <a:gridCol w="227225"/>
                <a:gridCol w="454451"/>
                <a:gridCol w="454451"/>
                <a:gridCol w="454451"/>
                <a:gridCol w="454451"/>
                <a:gridCol w="454451"/>
                <a:gridCol w="454451"/>
                <a:gridCol w="454451"/>
                <a:gridCol w="454451"/>
                <a:gridCol w="454451"/>
                <a:gridCol w="454451"/>
              </a:tblGrid>
              <a:tr h="589221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4" marR="5864" marT="5864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864" marR="5864" marT="58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07359">
                <a:tc rowSpan="9">
                  <a:txBody>
                    <a:bodyPr/>
                    <a:lstStyle/>
                    <a:p>
                      <a:pPr algn="r" fontAlgn="t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Kategorie pravděpodobnost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4" marR="5864" marT="5864" marB="0" vert="vert2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864" marR="5864" marT="58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0735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864" marR="5864" marT="58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0735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864" marR="5864" marT="58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0735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864" marR="5864" marT="58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0735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864" marR="5864" marT="58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0735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64" marR="5864" marT="58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0735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864" marR="5864" marT="58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0735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864" marR="5864" marT="58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0735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864" marR="5864" marT="58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7417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4" marR="5864" marT="58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4" marR="5864" marT="58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864" marR="5864" marT="586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864" marR="5864" marT="586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864" marR="5864" marT="586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64" marR="5864" marT="586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864" marR="5864" marT="586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864" marR="5864" marT="586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864" marR="5864" marT="586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864" marR="5864" marT="586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864" marR="5864" marT="586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864" marR="5864" marT="586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7417"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4" marR="5864" marT="58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4" marR="5864" marT="58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r" fontAlgn="t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Kategorie následků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4" marR="5864" marT="58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Nadpis 1"/>
          <p:cNvSpPr txBox="1">
            <a:spLocks/>
          </p:cNvSpPr>
          <p:nvPr/>
        </p:nvSpPr>
        <p:spPr>
          <a:xfrm>
            <a:off x="179512" y="1124744"/>
            <a:ext cx="87129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 rizik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(určení přijatelnosti rizika)</a:t>
            </a:r>
            <a:endParaRPr lang="cs-CZ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960440" cy="365125"/>
          </a:xfrm>
        </p:spPr>
        <p:txBody>
          <a:bodyPr/>
          <a:lstStyle/>
          <a:p>
            <a:r>
              <a:rPr lang="cs-CZ" sz="800" b="1" dirty="0" smtClean="0"/>
              <a:t>Analýza hrozeb pro ČR</a:t>
            </a:r>
          </a:p>
        </p:txBody>
      </p:sp>
      <p:pic>
        <p:nvPicPr>
          <p:cNvPr id="8" name="Obrázek 7" descr="obrázek do 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4"/>
            <a:ext cx="9144000" cy="1076484"/>
          </a:xfrm>
          <a:prstGeom prst="rect">
            <a:avLst/>
          </a:prstGeom>
        </p:spPr>
      </p:pic>
      <p:sp>
        <p:nvSpPr>
          <p:cNvPr id="25" name="Elipsa 24"/>
          <p:cNvSpPr/>
          <p:nvPr/>
        </p:nvSpPr>
        <p:spPr>
          <a:xfrm>
            <a:off x="4644008" y="407707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6" name="Elipsa 25"/>
          <p:cNvSpPr/>
          <p:nvPr/>
        </p:nvSpPr>
        <p:spPr>
          <a:xfrm>
            <a:off x="5220072" y="357301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7" name="Elipsa 26"/>
          <p:cNvSpPr/>
          <p:nvPr/>
        </p:nvSpPr>
        <p:spPr>
          <a:xfrm>
            <a:off x="3707904" y="292494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8" name="Elipsa 27"/>
          <p:cNvSpPr/>
          <p:nvPr/>
        </p:nvSpPr>
        <p:spPr>
          <a:xfrm>
            <a:off x="3203848" y="494116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9" name="Elipsa 28"/>
          <p:cNvSpPr/>
          <p:nvPr/>
        </p:nvSpPr>
        <p:spPr>
          <a:xfrm>
            <a:off x="6156176" y="234888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0" name="Elipsa 29"/>
          <p:cNvSpPr/>
          <p:nvPr/>
        </p:nvSpPr>
        <p:spPr>
          <a:xfrm>
            <a:off x="4644008" y="357301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1" name="Elipsa 30"/>
          <p:cNvSpPr/>
          <p:nvPr/>
        </p:nvSpPr>
        <p:spPr>
          <a:xfrm>
            <a:off x="4283968" y="443711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Zaoblený obdélníkový popisek 17"/>
          <p:cNvSpPr/>
          <p:nvPr/>
        </p:nvSpPr>
        <p:spPr>
          <a:xfrm>
            <a:off x="6804248" y="2132856"/>
            <a:ext cx="2160240" cy="1224136"/>
          </a:xfrm>
          <a:prstGeom prst="wedgeRoundRectCallout">
            <a:avLst>
              <a:gd name="adj1" fmla="val -68514"/>
              <a:gd name="adj2" fmla="val 28232"/>
              <a:gd name="adj3" fmla="val 166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Vysoké</a:t>
            </a:r>
          </a:p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(nepřijatelné)</a:t>
            </a:r>
          </a:p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riziko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9" name="Zaoblený obdélníkový popisek 18"/>
          <p:cNvSpPr/>
          <p:nvPr/>
        </p:nvSpPr>
        <p:spPr>
          <a:xfrm>
            <a:off x="5508104" y="3573016"/>
            <a:ext cx="2160240" cy="1512168"/>
          </a:xfrm>
          <a:prstGeom prst="wedgeRoundRectCallout">
            <a:avLst>
              <a:gd name="adj1" fmla="val -68514"/>
              <a:gd name="adj2" fmla="val 28232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Střední</a:t>
            </a:r>
          </a:p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(podmínečně přijatelné)</a:t>
            </a:r>
          </a:p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riziko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20" name="Zaoblený obdélníkový popisek 19"/>
          <p:cNvSpPr/>
          <p:nvPr/>
        </p:nvSpPr>
        <p:spPr>
          <a:xfrm>
            <a:off x="179512" y="3501008"/>
            <a:ext cx="2160240" cy="1224136"/>
          </a:xfrm>
          <a:prstGeom prst="wedgeRoundRectCallout">
            <a:avLst>
              <a:gd name="adj1" fmla="val 65770"/>
              <a:gd name="adj2" fmla="val 39394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Nízké</a:t>
            </a:r>
          </a:p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(přijatelné)</a:t>
            </a:r>
          </a:p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riziko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3347864" y="1916832"/>
            <a:ext cx="237626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zpracování typových plánů</a:t>
            </a:r>
            <a:endParaRPr lang="cs-CZ" sz="2400" dirty="0">
              <a:solidFill>
                <a:schemeClr val="tx1"/>
              </a:solidFill>
            </a:endParaRPr>
          </a:p>
        </p:txBody>
      </p:sp>
      <p:cxnSp>
        <p:nvCxnSpPr>
          <p:cNvPr id="23" name="Přímá spojovací šipka 22"/>
          <p:cNvCxnSpPr>
            <a:stCxn id="21" idx="3"/>
            <a:endCxn id="29" idx="2"/>
          </p:cNvCxnSpPr>
          <p:nvPr/>
        </p:nvCxnSpPr>
        <p:spPr>
          <a:xfrm>
            <a:off x="5724128" y="2384884"/>
            <a:ext cx="432048" cy="360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>
            <a:stCxn id="21" idx="2"/>
            <a:endCxn id="26" idx="1"/>
          </p:cNvCxnSpPr>
          <p:nvPr/>
        </p:nvCxnSpPr>
        <p:spPr>
          <a:xfrm>
            <a:off x="4535996" y="2852936"/>
            <a:ext cx="705167" cy="7411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3635896" y="4941168"/>
            <a:ext cx="280831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havarijní plánování typové činnosti</a:t>
            </a:r>
            <a:endParaRPr lang="cs-CZ" sz="2400" dirty="0">
              <a:solidFill>
                <a:schemeClr val="tx1"/>
              </a:solidFill>
            </a:endParaRPr>
          </a:p>
        </p:txBody>
      </p:sp>
      <p:cxnSp>
        <p:nvCxnSpPr>
          <p:cNvPr id="42" name="Přímá spojovací šipka 41"/>
          <p:cNvCxnSpPr>
            <a:stCxn id="36" idx="0"/>
            <a:endCxn id="31" idx="5"/>
          </p:cNvCxnSpPr>
          <p:nvPr/>
        </p:nvCxnSpPr>
        <p:spPr>
          <a:xfrm flipH="1" flipV="1">
            <a:off x="4406893" y="4560037"/>
            <a:ext cx="633159" cy="3811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šipka 43"/>
          <p:cNvCxnSpPr>
            <a:stCxn id="36" idx="0"/>
            <a:endCxn id="30" idx="5"/>
          </p:cNvCxnSpPr>
          <p:nvPr/>
        </p:nvCxnSpPr>
        <p:spPr>
          <a:xfrm flipH="1" flipV="1">
            <a:off x="4766933" y="3695941"/>
            <a:ext cx="273119" cy="12452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šipka 45"/>
          <p:cNvCxnSpPr>
            <a:stCxn id="36" idx="0"/>
            <a:endCxn id="25" idx="5"/>
          </p:cNvCxnSpPr>
          <p:nvPr/>
        </p:nvCxnSpPr>
        <p:spPr>
          <a:xfrm flipH="1" flipV="1">
            <a:off x="4766933" y="4199997"/>
            <a:ext cx="273119" cy="7411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šipka 47"/>
          <p:cNvCxnSpPr>
            <a:stCxn id="36" idx="0"/>
            <a:endCxn id="27" idx="4"/>
          </p:cNvCxnSpPr>
          <p:nvPr/>
        </p:nvCxnSpPr>
        <p:spPr>
          <a:xfrm flipH="1" flipV="1">
            <a:off x="3779912" y="3068960"/>
            <a:ext cx="1260140" cy="18722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bdélník 49"/>
          <p:cNvSpPr/>
          <p:nvPr/>
        </p:nvSpPr>
        <p:spPr>
          <a:xfrm>
            <a:off x="179512" y="5229200"/>
            <a:ext cx="280831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Rizika vyřazena v předběžné analýze</a:t>
            </a:r>
            <a:endParaRPr lang="cs-CZ" sz="2400" dirty="0">
              <a:solidFill>
                <a:schemeClr val="tx1"/>
              </a:solidFill>
            </a:endParaRPr>
          </a:p>
        </p:txBody>
      </p:sp>
      <p:cxnSp>
        <p:nvCxnSpPr>
          <p:cNvPr id="52" name="Přímá spojovací šipka 51"/>
          <p:cNvCxnSpPr>
            <a:stCxn id="50" idx="3"/>
            <a:endCxn id="28" idx="4"/>
          </p:cNvCxnSpPr>
          <p:nvPr/>
        </p:nvCxnSpPr>
        <p:spPr>
          <a:xfrm flipV="1">
            <a:off x="2987824" y="5085184"/>
            <a:ext cx="288032" cy="6120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47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18" grpId="0" animBg="1"/>
      <p:bldP spid="19" grpId="0" animBg="1"/>
      <p:bldP spid="20" grpId="0" animBg="1"/>
      <p:bldP spid="21" grpId="0" animBg="1"/>
      <p:bldP spid="36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ulka 23"/>
          <p:cNvGraphicFramePr>
            <a:graphicFrameLocks noGrp="1"/>
          </p:cNvGraphicFramePr>
          <p:nvPr/>
        </p:nvGraphicFramePr>
        <p:xfrm>
          <a:off x="467544" y="1844824"/>
          <a:ext cx="5135501" cy="4749928"/>
        </p:xfrm>
        <a:graphic>
          <a:graphicData uri="http://schemas.openxmlformats.org/drawingml/2006/table">
            <a:tbl>
              <a:tblPr/>
              <a:tblGrid>
                <a:gridCol w="342367"/>
                <a:gridCol w="228244"/>
                <a:gridCol w="456489"/>
                <a:gridCol w="456489"/>
                <a:gridCol w="456489"/>
                <a:gridCol w="456489"/>
                <a:gridCol w="456489"/>
                <a:gridCol w="456489"/>
                <a:gridCol w="456489"/>
                <a:gridCol w="456489"/>
                <a:gridCol w="456489"/>
                <a:gridCol w="456489"/>
              </a:tblGrid>
              <a:tr h="418956">
                <a:tc>
                  <a:txBody>
                    <a:bodyPr/>
                    <a:lstStyle/>
                    <a:p>
                      <a:pPr algn="l" fontAlgn="ctr"/>
                      <a:endParaRPr lang="cs-CZ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4" marR="5864" marT="5864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864" marR="5864" marT="58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18956">
                <a:tc rowSpan="9">
                  <a:txBody>
                    <a:bodyPr/>
                    <a:lstStyle/>
                    <a:p>
                      <a:pPr algn="r" fontAlgn="t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Kategorie pravděpodobnosti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4" marR="5864" marT="5864" marB="0" vert="vert2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864" marR="5864" marT="58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189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864" marR="5864" marT="58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189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864" marR="5864" marT="58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189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864" marR="5864" marT="58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189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864" marR="5864" marT="58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189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64" marR="5864" marT="58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189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864" marR="5864" marT="58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189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864" marR="5864" marT="58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189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864" marR="5864" marT="58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6202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4" marR="5864" marT="58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4" marR="5864" marT="58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864" marR="5864" marT="586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864" marR="5864" marT="586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864" marR="5864" marT="586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64" marR="5864" marT="586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864" marR="5864" marT="586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864" marR="5864" marT="586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864" marR="5864" marT="586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864" marR="5864" marT="586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864" marR="5864" marT="586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864" marR="5864" marT="586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2753"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4" marR="5864" marT="58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4" marR="5864" marT="58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r" fontAlgn="t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Kategorie</a:t>
                      </a:r>
                      <a:r>
                        <a:rPr lang="cs-CZ" sz="2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n</a:t>
                      </a:r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ásledků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4" marR="5864" marT="58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Nadpis 1"/>
          <p:cNvSpPr txBox="1">
            <a:spLocks/>
          </p:cNvSpPr>
          <p:nvPr/>
        </p:nvSpPr>
        <p:spPr>
          <a:xfrm>
            <a:off x="179512" y="1124744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 rizik</a:t>
            </a:r>
            <a:endParaRPr lang="cs-CZ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Obrázek 7" descr="obrázek do 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4"/>
            <a:ext cx="9144000" cy="1076484"/>
          </a:xfrm>
          <a:prstGeom prst="rect">
            <a:avLst/>
          </a:prstGeom>
        </p:spPr>
      </p:pic>
      <p:sp>
        <p:nvSpPr>
          <p:cNvPr id="22" name="Oblouk 21"/>
          <p:cNvSpPr/>
          <p:nvPr/>
        </p:nvSpPr>
        <p:spPr>
          <a:xfrm rot="10800000">
            <a:off x="1619672" y="-171400"/>
            <a:ext cx="6530802" cy="5634034"/>
          </a:xfrm>
          <a:prstGeom prst="arc">
            <a:avLst>
              <a:gd name="adj1" fmla="val 16252669"/>
              <a:gd name="adj2" fmla="val 0"/>
            </a:avLst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ový popisek 29"/>
          <p:cNvSpPr/>
          <p:nvPr/>
        </p:nvSpPr>
        <p:spPr>
          <a:xfrm>
            <a:off x="5148064" y="5517232"/>
            <a:ext cx="1008112" cy="648072"/>
          </a:xfrm>
          <a:prstGeom prst="wedgeRectCallout">
            <a:avLst>
              <a:gd name="adj1" fmla="val -85473"/>
              <a:gd name="adj2" fmla="val -51024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R = 10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0" name="Obdélníkový popisek 9"/>
          <p:cNvSpPr/>
          <p:nvPr/>
        </p:nvSpPr>
        <p:spPr>
          <a:xfrm>
            <a:off x="5940152" y="4797152"/>
            <a:ext cx="1008112" cy="648072"/>
          </a:xfrm>
          <a:prstGeom prst="wedgeRectCallout">
            <a:avLst>
              <a:gd name="adj1" fmla="val -85473"/>
              <a:gd name="adj2" fmla="val -51024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R = 30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2" name="Oblouk 11"/>
          <p:cNvSpPr/>
          <p:nvPr/>
        </p:nvSpPr>
        <p:spPr>
          <a:xfrm rot="10800000">
            <a:off x="2411760" y="-870459"/>
            <a:ext cx="6530802" cy="5634034"/>
          </a:xfrm>
          <a:prstGeom prst="arc">
            <a:avLst>
              <a:gd name="adj1" fmla="val 16252669"/>
              <a:gd name="adj2" fmla="val 0"/>
            </a:avLst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oblený obdélníkový popisek 12"/>
          <p:cNvSpPr/>
          <p:nvPr/>
        </p:nvSpPr>
        <p:spPr>
          <a:xfrm>
            <a:off x="4788024" y="1916832"/>
            <a:ext cx="2160240" cy="1224136"/>
          </a:xfrm>
          <a:prstGeom prst="wedgeRoundRectCallout">
            <a:avLst>
              <a:gd name="adj1" fmla="val -68514"/>
              <a:gd name="adj2" fmla="val 28232"/>
              <a:gd name="adj3" fmla="val 166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Vysoké</a:t>
            </a:r>
          </a:p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(nepřijatelné)</a:t>
            </a:r>
          </a:p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riziko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4" name="Zaoblený obdélníkový popisek 13"/>
          <p:cNvSpPr/>
          <p:nvPr/>
        </p:nvSpPr>
        <p:spPr>
          <a:xfrm>
            <a:off x="1115616" y="1556792"/>
            <a:ext cx="2160240" cy="1512168"/>
          </a:xfrm>
          <a:prstGeom prst="wedgeRoundRectCallout">
            <a:avLst>
              <a:gd name="adj1" fmla="val 23441"/>
              <a:gd name="adj2" fmla="val 88006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Střední</a:t>
            </a:r>
          </a:p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(podmínečně přijatelné)</a:t>
            </a:r>
          </a:p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riziko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5" name="Zaoblený obdélníkový popisek 14"/>
          <p:cNvSpPr/>
          <p:nvPr/>
        </p:nvSpPr>
        <p:spPr>
          <a:xfrm>
            <a:off x="107504" y="5157192"/>
            <a:ext cx="2160240" cy="1224136"/>
          </a:xfrm>
          <a:prstGeom prst="wedgeRoundRectCallout">
            <a:avLst>
              <a:gd name="adj1" fmla="val 64310"/>
              <a:gd name="adj2" fmla="val -40455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Nízké</a:t>
            </a:r>
          </a:p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(přijatelné)</a:t>
            </a:r>
          </a:p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riziko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7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rázek do 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1076484"/>
          </a:xfrm>
          <a:prstGeom prst="rect">
            <a:avLst/>
          </a:prstGeom>
        </p:spPr>
      </p:pic>
      <p:sp>
        <p:nvSpPr>
          <p:cNvPr id="9" name="Obdélníkový popisek 8"/>
          <p:cNvSpPr/>
          <p:nvPr/>
        </p:nvSpPr>
        <p:spPr>
          <a:xfrm>
            <a:off x="6804248" y="5373216"/>
            <a:ext cx="2088232" cy="360040"/>
          </a:xfrm>
          <a:prstGeom prst="wedgeRectCallout">
            <a:avLst>
              <a:gd name="adj1" fmla="val 34872"/>
              <a:gd name="adj2" fmla="val -16227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>
                <a:solidFill>
                  <a:schemeClr val="tx1"/>
                </a:solidFill>
              </a:rPr>
              <a:t>vojenské napadení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0" name="Obdélníkový popisek 9"/>
          <p:cNvSpPr/>
          <p:nvPr/>
        </p:nvSpPr>
        <p:spPr>
          <a:xfrm>
            <a:off x="2750780" y="3026920"/>
            <a:ext cx="1152128" cy="360040"/>
          </a:xfrm>
          <a:prstGeom prst="wedgeRectCallout">
            <a:avLst>
              <a:gd name="adj1" fmla="val 34467"/>
              <a:gd name="adj2" fmla="val 12672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>
                <a:solidFill>
                  <a:schemeClr val="tx1"/>
                </a:solidFill>
              </a:rPr>
              <a:t>migrace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2" name="Obdélníkový popisek 11"/>
          <p:cNvSpPr/>
          <p:nvPr/>
        </p:nvSpPr>
        <p:spPr>
          <a:xfrm>
            <a:off x="5508104" y="2636912"/>
            <a:ext cx="1368152" cy="360040"/>
          </a:xfrm>
          <a:prstGeom prst="wedgeRectCallout">
            <a:avLst>
              <a:gd name="adj1" fmla="val -59756"/>
              <a:gd name="adj2" fmla="val 56662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>
                <a:solidFill>
                  <a:schemeClr val="tx1"/>
                </a:solidFill>
              </a:rPr>
              <a:t>povodeň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5" name="Obdélníkový popisek 14"/>
          <p:cNvSpPr/>
          <p:nvPr/>
        </p:nvSpPr>
        <p:spPr>
          <a:xfrm>
            <a:off x="6012160" y="3789040"/>
            <a:ext cx="1944216" cy="360040"/>
          </a:xfrm>
          <a:prstGeom prst="wedgeRectCallout">
            <a:avLst>
              <a:gd name="adj1" fmla="val -64577"/>
              <a:gd name="adj2" fmla="val -5134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>
                <a:solidFill>
                  <a:schemeClr val="tx1"/>
                </a:solidFill>
              </a:rPr>
              <a:t>elektrická energie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6" name="Obdélníkový popisek 15"/>
          <p:cNvSpPr/>
          <p:nvPr/>
        </p:nvSpPr>
        <p:spPr>
          <a:xfrm>
            <a:off x="2699792" y="1916832"/>
            <a:ext cx="2088232" cy="360040"/>
          </a:xfrm>
          <a:prstGeom prst="wedgeRectCallout">
            <a:avLst>
              <a:gd name="adj1" fmla="val -36895"/>
              <a:gd name="adj2" fmla="val 10044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>
                <a:solidFill>
                  <a:schemeClr val="tx1"/>
                </a:solidFill>
              </a:rPr>
              <a:t>únik chemické látky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7" name="Obdélníkový popisek 16"/>
          <p:cNvSpPr/>
          <p:nvPr/>
        </p:nvSpPr>
        <p:spPr>
          <a:xfrm>
            <a:off x="1475656" y="4077072"/>
            <a:ext cx="1944216" cy="504056"/>
          </a:xfrm>
          <a:prstGeom prst="wedgeRectCallout">
            <a:avLst>
              <a:gd name="adj1" fmla="val -39169"/>
              <a:gd name="adj2" fmla="val -103061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>
                <a:solidFill>
                  <a:schemeClr val="tx1"/>
                </a:solidFill>
              </a:rPr>
              <a:t>výbuch skladu výbušnin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9" name="Zaoblený obdélníkový popisek 18"/>
          <p:cNvSpPr/>
          <p:nvPr/>
        </p:nvSpPr>
        <p:spPr>
          <a:xfrm>
            <a:off x="7380312" y="5877272"/>
            <a:ext cx="1368152" cy="792088"/>
          </a:xfrm>
          <a:prstGeom prst="wedgeRoundRectCallout">
            <a:avLst>
              <a:gd name="adj1" fmla="val 18089"/>
              <a:gd name="adj2" fmla="val -733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800" b="1" dirty="0"/>
              <a:t>o</a:t>
            </a:r>
            <a:r>
              <a:rPr lang="cs-CZ" sz="1800" b="1" dirty="0" smtClean="0"/>
              <a:t>branné plánování</a:t>
            </a:r>
            <a:endParaRPr lang="cs-CZ" sz="1800" b="1" dirty="0"/>
          </a:p>
        </p:txBody>
      </p:sp>
      <p:sp>
        <p:nvSpPr>
          <p:cNvPr id="20" name="Násobení 19"/>
          <p:cNvSpPr/>
          <p:nvPr/>
        </p:nvSpPr>
        <p:spPr>
          <a:xfrm>
            <a:off x="8316416" y="4653136"/>
            <a:ext cx="576064" cy="50405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8" name="Skupina 17"/>
          <p:cNvGrpSpPr/>
          <p:nvPr/>
        </p:nvGrpSpPr>
        <p:grpSpPr>
          <a:xfrm>
            <a:off x="35496" y="1196752"/>
            <a:ext cx="9065664" cy="5472608"/>
            <a:chOff x="35496" y="1196752"/>
            <a:chExt cx="9065664" cy="5472608"/>
          </a:xfrm>
        </p:grpSpPr>
        <p:pic>
          <p:nvPicPr>
            <p:cNvPr id="2050" name="Picture 2" descr="C:\Dokumenty\_Krizové plánování\_Analýza rizik\Analýza final\Graf_V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496" y="1196752"/>
              <a:ext cx="9065664" cy="5472607"/>
            </a:xfrm>
            <a:prstGeom prst="rect">
              <a:avLst/>
            </a:prstGeom>
            <a:noFill/>
          </p:spPr>
        </p:pic>
        <p:sp>
          <p:nvSpPr>
            <p:cNvPr id="13" name="Obdélník 12"/>
            <p:cNvSpPr/>
            <p:nvPr/>
          </p:nvSpPr>
          <p:spPr>
            <a:xfrm>
              <a:off x="2987824" y="6309320"/>
              <a:ext cx="273630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>
                  <a:solidFill>
                    <a:schemeClr val="tx1"/>
                  </a:solidFill>
                </a:rPr>
                <a:t>Kategorie následků</a:t>
              </a:r>
              <a:endParaRPr lang="cs-CZ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Obdélník 13"/>
            <p:cNvSpPr/>
            <p:nvPr/>
          </p:nvSpPr>
          <p:spPr>
            <a:xfrm rot="16200000">
              <a:off x="-1080628" y="3753036"/>
              <a:ext cx="273630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>
                  <a:solidFill>
                    <a:schemeClr val="tx1"/>
                  </a:solidFill>
                </a:rPr>
                <a:t>Pravděpodobnost</a:t>
              </a:r>
              <a:endParaRPr lang="cs-CZ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247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kupina 14"/>
          <p:cNvGrpSpPr/>
          <p:nvPr/>
        </p:nvGrpSpPr>
        <p:grpSpPr>
          <a:xfrm>
            <a:off x="69171" y="1268761"/>
            <a:ext cx="9065664" cy="5472607"/>
            <a:chOff x="69171" y="1268761"/>
            <a:chExt cx="9065664" cy="5472607"/>
          </a:xfrm>
        </p:grpSpPr>
        <p:pic>
          <p:nvPicPr>
            <p:cNvPr id="9" name="Picture 2" descr="C:\Dokumenty\_Krizové plánování\_Analýza rizik\Analýza final\Graf_V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171" y="1268761"/>
              <a:ext cx="9065664" cy="5472607"/>
            </a:xfrm>
            <a:prstGeom prst="rect">
              <a:avLst/>
            </a:prstGeom>
            <a:noFill/>
          </p:spPr>
        </p:pic>
        <p:sp>
          <p:nvSpPr>
            <p:cNvPr id="11" name="Obdélník 10"/>
            <p:cNvSpPr/>
            <p:nvPr/>
          </p:nvSpPr>
          <p:spPr>
            <a:xfrm>
              <a:off x="2987824" y="6381328"/>
              <a:ext cx="273630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>
                  <a:solidFill>
                    <a:schemeClr val="tx1"/>
                  </a:solidFill>
                </a:rPr>
                <a:t>Kategorie následků</a:t>
              </a:r>
              <a:endParaRPr lang="cs-CZ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Obdélník 11"/>
            <p:cNvSpPr/>
            <p:nvPr/>
          </p:nvSpPr>
          <p:spPr>
            <a:xfrm rot="16200000">
              <a:off x="-1080627" y="3753036"/>
              <a:ext cx="273630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>
                  <a:solidFill>
                    <a:schemeClr val="tx1"/>
                  </a:solidFill>
                </a:rPr>
                <a:t>Pravděpodobnost</a:t>
              </a:r>
              <a:endParaRPr lang="cs-CZ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8" name="Obrázek 7" descr="obrázek do 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4"/>
            <a:ext cx="9144000" cy="1076484"/>
          </a:xfrm>
          <a:prstGeom prst="rect">
            <a:avLst/>
          </a:prstGeom>
        </p:spPr>
      </p:pic>
      <p:sp>
        <p:nvSpPr>
          <p:cNvPr id="20" name="Násobení 19"/>
          <p:cNvSpPr/>
          <p:nvPr/>
        </p:nvSpPr>
        <p:spPr>
          <a:xfrm>
            <a:off x="8316416" y="4653136"/>
            <a:ext cx="576064" cy="50405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3995936" y="2204864"/>
            <a:ext cx="2376264" cy="1296144"/>
          </a:xfrm>
          <a:prstGeom prst="ellipse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nepřijatelné </a:t>
            </a:r>
            <a:r>
              <a:rPr lang="cs-CZ" dirty="0" smtClean="0">
                <a:solidFill>
                  <a:schemeClr val="tx1"/>
                </a:solidFill>
              </a:rPr>
              <a:t>riziko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(vysoké)</a:t>
            </a:r>
          </a:p>
          <a:p>
            <a:pPr algn="ctr"/>
            <a:r>
              <a:rPr lang="cs-CZ" b="1" dirty="0" smtClean="0">
                <a:solidFill>
                  <a:schemeClr val="tx1"/>
                </a:solidFill>
              </a:rPr>
              <a:t>20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691680" y="4077072"/>
            <a:ext cx="2520280" cy="11521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podmínečně přijatelné </a:t>
            </a:r>
            <a:r>
              <a:rPr lang="cs-CZ" dirty="0" smtClean="0">
                <a:solidFill>
                  <a:schemeClr val="tx1"/>
                </a:solidFill>
              </a:rPr>
              <a:t>riziko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(střední)</a:t>
            </a:r>
          </a:p>
          <a:p>
            <a:pPr algn="ctr"/>
            <a:r>
              <a:rPr lang="cs-CZ" b="1" dirty="0" smtClean="0">
                <a:solidFill>
                  <a:schemeClr val="tx1"/>
                </a:solidFill>
              </a:rPr>
              <a:t>26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21" name="Elipsa 20"/>
          <p:cNvSpPr/>
          <p:nvPr/>
        </p:nvSpPr>
        <p:spPr>
          <a:xfrm>
            <a:off x="35496" y="5157192"/>
            <a:ext cx="2520280" cy="115212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800" b="1" dirty="0" smtClean="0">
                <a:solidFill>
                  <a:sysClr val="windowText" lastClr="000000"/>
                </a:solidFill>
              </a:rPr>
              <a:t>přijatelné </a:t>
            </a:r>
            <a:r>
              <a:rPr lang="cs-CZ" sz="1800" dirty="0" smtClean="0">
                <a:solidFill>
                  <a:sysClr val="windowText" lastClr="000000"/>
                </a:solidFill>
              </a:rPr>
              <a:t>riziko</a:t>
            </a:r>
          </a:p>
          <a:p>
            <a:pPr algn="ctr"/>
            <a:r>
              <a:rPr lang="cs-CZ" sz="1800" dirty="0" smtClean="0">
                <a:solidFill>
                  <a:sysClr val="windowText" lastClr="000000"/>
                </a:solidFill>
              </a:rPr>
              <a:t>(nízké)</a:t>
            </a:r>
          </a:p>
          <a:p>
            <a:pPr algn="ctr"/>
            <a:r>
              <a:rPr lang="cs-CZ" sz="1800" b="1" dirty="0" smtClean="0">
                <a:solidFill>
                  <a:sysClr val="windowText" lastClr="000000"/>
                </a:solidFill>
              </a:rPr>
              <a:t>23</a:t>
            </a:r>
            <a:endParaRPr lang="cs-CZ" sz="18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Elipsa 12"/>
          <p:cNvSpPr/>
          <p:nvPr/>
        </p:nvSpPr>
        <p:spPr>
          <a:xfrm>
            <a:off x="5292080" y="2996952"/>
            <a:ext cx="1944216" cy="864096"/>
          </a:xfrm>
          <a:prstGeom prst="ellipse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>
                <a:solidFill>
                  <a:schemeClr val="tx1"/>
                </a:solidFill>
              </a:rPr>
              <a:t>+ 2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bez analýzy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8" name="Obdélníkový popisek 17"/>
          <p:cNvSpPr/>
          <p:nvPr/>
        </p:nvSpPr>
        <p:spPr>
          <a:xfrm>
            <a:off x="2401723" y="5913275"/>
            <a:ext cx="2016224" cy="792088"/>
          </a:xfrm>
          <a:prstGeom prst="wedgeRectCallout">
            <a:avLst>
              <a:gd name="adj1" fmla="val -59266"/>
              <a:gd name="adj2" fmla="val -42621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 smtClean="0">
                <a:solidFill>
                  <a:schemeClr val="tx1"/>
                </a:solidFill>
              </a:rPr>
              <a:t>plus 21 typů nebezpečí vyřazených v </a:t>
            </a:r>
            <a:r>
              <a:rPr lang="cs-CZ" sz="1600" b="1" dirty="0" smtClean="0">
                <a:solidFill>
                  <a:schemeClr val="tx1"/>
                </a:solidFill>
              </a:rPr>
              <a:t>předběžné analýze</a:t>
            </a:r>
            <a:endParaRPr lang="cs-CZ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7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1" grpId="0" animBg="1"/>
      <p:bldP spid="10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 txBox="1">
            <a:spLocks/>
          </p:cNvSpPr>
          <p:nvPr/>
        </p:nvSpPr>
        <p:spPr>
          <a:xfrm>
            <a:off x="179512" y="119675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cs-CZ" sz="28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3. Výsledky hodnocení rizik</a:t>
            </a:r>
          </a:p>
          <a:p>
            <a:pPr algn="ctr">
              <a:spcBef>
                <a:spcPct val="0"/>
              </a:spcBef>
              <a:defRPr/>
            </a:pPr>
            <a:r>
              <a:rPr kumimoji="0" lang="cs-CZ" sz="2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Typy krizových situací,</a:t>
            </a:r>
            <a:r>
              <a:rPr kumimoji="0" lang="cs-CZ" sz="24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pro které se zpracovává typový plán</a:t>
            </a:r>
            <a:endParaRPr kumimoji="0" lang="cs-CZ" sz="2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960440" cy="365125"/>
          </a:xfrm>
        </p:spPr>
        <p:txBody>
          <a:bodyPr/>
          <a:lstStyle/>
          <a:p>
            <a:r>
              <a:rPr lang="cs-CZ" sz="800" b="1" dirty="0" smtClean="0"/>
              <a:t>Analýza hrozeb pro ČR</a:t>
            </a:r>
          </a:p>
        </p:txBody>
      </p:sp>
      <p:pic>
        <p:nvPicPr>
          <p:cNvPr id="8" name="Obrázek 7" descr="obrázek do 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1076484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115616" y="2564904"/>
            <a:ext cx="3384376" cy="360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cs-CZ" sz="3200" b="1" dirty="0" smtClean="0">
              <a:solidFill>
                <a:schemeClr val="tx1"/>
              </a:solidFill>
            </a:endParaRPr>
          </a:p>
          <a:p>
            <a:pPr algn="ctr"/>
            <a:r>
              <a:rPr lang="cs-CZ" sz="3200" b="1" dirty="0" smtClean="0">
                <a:solidFill>
                  <a:schemeClr val="tx1"/>
                </a:solidFill>
              </a:rPr>
              <a:t>2002</a:t>
            </a:r>
          </a:p>
          <a:p>
            <a:endParaRPr lang="cs-CZ" sz="3200" b="1" dirty="0" smtClean="0">
              <a:solidFill>
                <a:schemeClr val="tx1"/>
              </a:solidFill>
            </a:endParaRPr>
          </a:p>
          <a:p>
            <a:pPr algn="ctr"/>
            <a:r>
              <a:rPr lang="cs-CZ" sz="3200" b="1" dirty="0" smtClean="0">
                <a:solidFill>
                  <a:schemeClr val="tx1"/>
                </a:solidFill>
              </a:rPr>
              <a:t>24 (32)</a:t>
            </a:r>
          </a:p>
          <a:p>
            <a:endParaRPr lang="cs-CZ" sz="3200" b="1" dirty="0" smtClean="0">
              <a:solidFill>
                <a:schemeClr val="tx1"/>
              </a:solidFill>
            </a:endParaRPr>
          </a:p>
          <a:p>
            <a:pPr algn="ctr"/>
            <a:r>
              <a:rPr lang="cs-CZ" sz="3200" b="1" dirty="0" smtClean="0">
                <a:solidFill>
                  <a:schemeClr val="tx1"/>
                </a:solidFill>
              </a:rPr>
              <a:t>17</a:t>
            </a:r>
            <a:endParaRPr lang="cs-CZ" sz="320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004048" y="2564904"/>
            <a:ext cx="3384376" cy="3600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cs-CZ" sz="3200" b="1" dirty="0" smtClean="0">
              <a:solidFill>
                <a:schemeClr val="tx1"/>
              </a:solidFill>
            </a:endParaRPr>
          </a:p>
          <a:p>
            <a:pPr algn="ctr"/>
            <a:r>
              <a:rPr lang="cs-CZ" sz="3200" b="1" dirty="0" smtClean="0">
                <a:solidFill>
                  <a:schemeClr val="tx1"/>
                </a:solidFill>
              </a:rPr>
              <a:t>2016</a:t>
            </a:r>
          </a:p>
          <a:p>
            <a:endParaRPr lang="cs-CZ" sz="3200" b="1" dirty="0" smtClean="0">
              <a:solidFill>
                <a:schemeClr val="tx1"/>
              </a:solidFill>
            </a:endParaRPr>
          </a:p>
          <a:p>
            <a:pPr algn="ctr"/>
            <a:r>
              <a:rPr lang="cs-CZ" sz="3200" b="1" dirty="0" smtClean="0">
                <a:solidFill>
                  <a:schemeClr val="tx1"/>
                </a:solidFill>
              </a:rPr>
              <a:t>20 (22)</a:t>
            </a:r>
          </a:p>
          <a:p>
            <a:endParaRPr lang="cs-CZ" sz="3200" b="1" dirty="0" smtClean="0">
              <a:solidFill>
                <a:schemeClr val="tx1"/>
              </a:solidFill>
            </a:endParaRPr>
          </a:p>
          <a:p>
            <a:pPr algn="ctr"/>
            <a:r>
              <a:rPr lang="cs-CZ" sz="3200" b="1" dirty="0" smtClean="0">
                <a:solidFill>
                  <a:schemeClr val="tx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5324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065914"/>
              </p:ext>
            </p:extLst>
          </p:nvPr>
        </p:nvGraphicFramePr>
        <p:xfrm>
          <a:off x="107504" y="116632"/>
          <a:ext cx="8568952" cy="6118418"/>
        </p:xfrm>
        <a:graphic>
          <a:graphicData uri="http://schemas.openxmlformats.org/drawingml/2006/table">
            <a:tbl>
              <a:tblPr/>
              <a:tblGrid>
                <a:gridCol w="7267998"/>
                <a:gridCol w="1300954"/>
              </a:tblGrid>
              <a:tr h="22091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Typové plány (2015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4418" marR="4418" marT="441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Gesce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18" marR="4418" marT="441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67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Povodeň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9525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MŽP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MV, </a:t>
                      </a:r>
                      <a:r>
                        <a:rPr lang="cs-CZ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MZe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67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Přívalová povodeň</a:t>
                      </a:r>
                    </a:p>
                  </a:txBody>
                  <a:tcPr marL="108000" marR="9525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MŽP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MV, </a:t>
                      </a:r>
                      <a:r>
                        <a:rPr lang="cs-CZ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MZe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698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Vydatné srážky</a:t>
                      </a:r>
                    </a:p>
                  </a:txBody>
                  <a:tcPr marL="108000" marR="9525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MŽP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MV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698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Extrémní dlouhodobé sucho</a:t>
                      </a:r>
                    </a:p>
                  </a:txBody>
                  <a:tcPr marL="108000" marR="9525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MŽP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cs-CZ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MZe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MV 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46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Extrémně 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vysoké teploty</a:t>
                      </a:r>
                    </a:p>
                  </a:txBody>
                  <a:tcPr marL="108000" marR="9525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MŽP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091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Extrémní vítr</a:t>
                      </a:r>
                    </a:p>
                  </a:txBody>
                  <a:tcPr marL="108000" marR="9525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MŽP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MV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091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Epidemie - hromadné nákazy osob</a:t>
                      </a:r>
                    </a:p>
                  </a:txBody>
                  <a:tcPr marL="108000" marR="9525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MZd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67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Epizootie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– hromadné nákazy zvířat </a:t>
                      </a:r>
                    </a:p>
                  </a:txBody>
                  <a:tcPr marL="108000" marR="9525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MZe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091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Epifytie - hromadné nákazy polních kultur</a:t>
                      </a:r>
                    </a:p>
                  </a:txBody>
                  <a:tcPr marL="108000" marR="9525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MZe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091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Únik nebezpečné chemické látky ze stacionárního zařízení</a:t>
                      </a:r>
                    </a:p>
                  </a:txBody>
                  <a:tcPr marL="108000" marR="9525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MŽP,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MV, SÚJB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272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Radiační havárie</a:t>
                      </a:r>
                    </a:p>
                  </a:txBody>
                  <a:tcPr marL="108000" marR="9525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SÚJB,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MV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272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Zvláštní povodeň</a:t>
                      </a:r>
                    </a:p>
                  </a:txBody>
                  <a:tcPr marL="108000" marR="9525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Mze,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MV, MŽP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091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Narušení dodávek elektrické energie velkého rozsahu</a:t>
                      </a:r>
                    </a:p>
                  </a:txBody>
                  <a:tcPr marL="108000" marR="9525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MPO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MV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091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Narušení dodávek plynu velkého rozsahu</a:t>
                      </a:r>
                    </a:p>
                  </a:txBody>
                  <a:tcPr marL="108000" marR="9525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MPO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MV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46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Narušení dodávek ropy a ropných produktů velkého rozsahu</a:t>
                      </a:r>
                    </a:p>
                  </a:txBody>
                  <a:tcPr marL="108000" marR="9525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SSHR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MPO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091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Narušení dodávek pitné vody velkého rozsahu</a:t>
                      </a:r>
                    </a:p>
                  </a:txBody>
                  <a:tcPr marL="108000" marR="9525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MZe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7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Narušení dodávek potravin velkého rozsahu</a:t>
                      </a:r>
                    </a:p>
                  </a:txBody>
                  <a:tcPr marL="108000" marR="9525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Mze,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MPO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46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Narušení funkčnosti významných systémů elektronických komunikací</a:t>
                      </a:r>
                    </a:p>
                  </a:txBody>
                  <a:tcPr marL="108000" marR="9525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ČTÚ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MPO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46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Narušení bezpečnosti informací kritické informační infrastruktury</a:t>
                      </a:r>
                    </a:p>
                  </a:txBody>
                  <a:tcPr marL="108000" marR="9525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NBÚ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MV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1546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Migrační vlny velkého rozsahu</a:t>
                      </a:r>
                    </a:p>
                  </a:txBody>
                  <a:tcPr marL="108000" marR="9525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MV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MZV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46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Narušování zákonnosti velkého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rozsahu (včetně terorismu)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9525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MV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46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Narušení finančního a devizového hospodářství státu velkého rozsahu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0" marR="9525" marT="10800" marB="10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MF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ČNB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7740352" y="6309320"/>
            <a:ext cx="1403648" cy="365125"/>
          </a:xfrm>
        </p:spPr>
        <p:txBody>
          <a:bodyPr/>
          <a:lstStyle/>
          <a:p>
            <a:r>
              <a:rPr lang="cs-CZ" sz="3600" b="1" dirty="0" smtClean="0">
                <a:solidFill>
                  <a:schemeClr val="tx1"/>
                </a:solidFill>
              </a:rPr>
              <a:t>∑ </a:t>
            </a:r>
            <a:r>
              <a:rPr lang="cs-CZ" sz="2800" b="1" dirty="0" smtClean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5" name="Obdélník 4"/>
          <p:cNvSpPr/>
          <p:nvPr/>
        </p:nvSpPr>
        <p:spPr>
          <a:xfrm>
            <a:off x="72008" y="393914"/>
            <a:ext cx="6084168" cy="1594926"/>
          </a:xfrm>
          <a:prstGeom prst="rect">
            <a:avLst/>
          </a:prstGeom>
          <a:solidFill>
            <a:srgbClr val="8EB4E3">
              <a:alpha val="40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ový popisek 5"/>
          <p:cNvSpPr/>
          <p:nvPr/>
        </p:nvSpPr>
        <p:spPr>
          <a:xfrm>
            <a:off x="6660232" y="44624"/>
            <a:ext cx="2448272" cy="1368152"/>
          </a:xfrm>
          <a:prstGeom prst="wedgeRoundRectCallout">
            <a:avLst>
              <a:gd name="adj1" fmla="val -92526"/>
              <a:gd name="adj2" fmla="val -3566"/>
              <a:gd name="adj3" fmla="val 16667"/>
            </a:avLst>
          </a:prstGeom>
          <a:solidFill>
            <a:srgbClr val="8EB4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naturogenní</a:t>
            </a:r>
            <a:r>
              <a:rPr lang="cs-CZ" sz="2400" b="1" dirty="0" smtClean="0">
                <a:solidFill>
                  <a:schemeClr val="tx1"/>
                </a:solidFill>
              </a:rPr>
              <a:t> abiotické</a:t>
            </a:r>
          </a:p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(živelní pohromy)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2008" y="2005799"/>
            <a:ext cx="6084168" cy="775129"/>
          </a:xfrm>
          <a:prstGeom prst="rect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ový popisek 7"/>
          <p:cNvSpPr/>
          <p:nvPr/>
        </p:nvSpPr>
        <p:spPr>
          <a:xfrm>
            <a:off x="6660232" y="1700808"/>
            <a:ext cx="2448272" cy="1368152"/>
          </a:xfrm>
          <a:prstGeom prst="wedgeRoundRectCallout">
            <a:avLst>
              <a:gd name="adj1" fmla="val -92526"/>
              <a:gd name="adj2" fmla="val -356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naturogenní</a:t>
            </a:r>
            <a:endParaRPr lang="cs-CZ" sz="2400" dirty="0" smtClean="0">
              <a:solidFill>
                <a:schemeClr val="tx1"/>
              </a:solidFill>
            </a:endParaRPr>
          </a:p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biotické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2008" y="2797886"/>
            <a:ext cx="6084168" cy="2647337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ový popisek 9"/>
          <p:cNvSpPr/>
          <p:nvPr/>
        </p:nvSpPr>
        <p:spPr>
          <a:xfrm>
            <a:off x="6660232" y="3184602"/>
            <a:ext cx="2448272" cy="1368152"/>
          </a:xfrm>
          <a:prstGeom prst="wedgeRoundRectCallout">
            <a:avLst>
              <a:gd name="adj1" fmla="val -92526"/>
              <a:gd name="adj2" fmla="val -356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a</a:t>
            </a:r>
            <a:r>
              <a:rPr lang="cs-CZ" sz="2400" dirty="0" smtClean="0">
                <a:solidFill>
                  <a:schemeClr val="tx1"/>
                </a:solidFill>
              </a:rPr>
              <a:t>ntropogenní</a:t>
            </a:r>
          </a:p>
          <a:p>
            <a:pPr algn="ctr"/>
            <a:r>
              <a:rPr lang="cs-CZ" sz="2400" b="1" dirty="0" err="1" smtClean="0">
                <a:solidFill>
                  <a:schemeClr val="tx1"/>
                </a:solidFill>
              </a:rPr>
              <a:t>technogenní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2008" y="5453608"/>
            <a:ext cx="6084168" cy="495672"/>
          </a:xfrm>
          <a:prstGeom prst="rect">
            <a:avLst/>
          </a:prstGeom>
          <a:solidFill>
            <a:schemeClr val="bg1">
              <a:lumMod val="50000"/>
              <a:alpha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ový popisek 11"/>
          <p:cNvSpPr/>
          <p:nvPr/>
        </p:nvSpPr>
        <p:spPr>
          <a:xfrm>
            <a:off x="6660232" y="4797152"/>
            <a:ext cx="2448272" cy="648072"/>
          </a:xfrm>
          <a:prstGeom prst="wedgeRoundRectCallout">
            <a:avLst>
              <a:gd name="adj1" fmla="val -80935"/>
              <a:gd name="adj2" fmla="val 77524"/>
              <a:gd name="adj3" fmla="val 16667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antropogenní</a:t>
            </a:r>
            <a:endParaRPr lang="cs-CZ" sz="2400" dirty="0">
              <a:solidFill>
                <a:schemeClr val="tx1"/>
              </a:solidFill>
            </a:endParaRPr>
          </a:p>
          <a:p>
            <a:pPr algn="ctr"/>
            <a:r>
              <a:rPr lang="cs-CZ" sz="2400" b="1" dirty="0" err="1" smtClean="0">
                <a:solidFill>
                  <a:schemeClr val="tx1"/>
                </a:solidFill>
              </a:rPr>
              <a:t>sociogenní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2008" y="5957664"/>
            <a:ext cx="6084168" cy="279648"/>
          </a:xfrm>
          <a:prstGeom prst="rect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ový popisek 13"/>
          <p:cNvSpPr/>
          <p:nvPr/>
        </p:nvSpPr>
        <p:spPr>
          <a:xfrm>
            <a:off x="6660232" y="5589240"/>
            <a:ext cx="2448272" cy="648072"/>
          </a:xfrm>
          <a:prstGeom prst="wedgeRoundRectCallout">
            <a:avLst>
              <a:gd name="adj1" fmla="val -76642"/>
              <a:gd name="adj2" fmla="val 2400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a</a:t>
            </a:r>
            <a:r>
              <a:rPr lang="cs-CZ" sz="2400" dirty="0" smtClean="0">
                <a:solidFill>
                  <a:schemeClr val="tx1"/>
                </a:solidFill>
              </a:rPr>
              <a:t>ntropogenní</a:t>
            </a:r>
            <a:r>
              <a:rPr lang="cs-CZ" sz="2400" b="1" dirty="0" smtClean="0">
                <a:solidFill>
                  <a:schemeClr val="tx1"/>
                </a:solidFill>
              </a:rPr>
              <a:t> ekonomické</a:t>
            </a:r>
            <a:endParaRPr lang="cs-C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68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1772816"/>
            <a:ext cx="7117060" cy="1298575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nás ohrožuje?</a:t>
            </a:r>
            <a:endParaRPr lang="cs-CZ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ázek 6" descr="obrázek do 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4"/>
            <a:ext cx="9144000" cy="1076484"/>
          </a:xfrm>
          <a:prstGeom prst="rect">
            <a:avLst/>
          </a:prstGeom>
        </p:spPr>
      </p:pic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960440" cy="365125"/>
          </a:xfrm>
        </p:spPr>
        <p:txBody>
          <a:bodyPr/>
          <a:lstStyle/>
          <a:p>
            <a:r>
              <a:rPr lang="cs-CZ" sz="800" b="1" dirty="0" smtClean="0"/>
              <a:t>Analýza hrozeb pro ČR</a:t>
            </a:r>
          </a:p>
        </p:txBody>
      </p:sp>
    </p:spTree>
    <p:extLst>
      <p:ext uri="{BB962C8B-B14F-4D97-AF65-F5344CB8AC3E}">
        <p14:creationId xmlns:p14="http://schemas.microsoft.com/office/powerpoint/2010/main" val="157338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 txBox="1">
            <a:spLocks/>
          </p:cNvSpPr>
          <p:nvPr/>
        </p:nvSpPr>
        <p:spPr>
          <a:xfrm>
            <a:off x="179512" y="1196752"/>
            <a:ext cx="871296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cs-CZ" sz="2800" b="1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Co bude dál ?</a:t>
            </a:r>
            <a:endParaRPr kumimoji="0" lang="cs-CZ" sz="2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7" name="Tabulk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785960"/>
              </p:ext>
            </p:extLst>
          </p:nvPr>
        </p:nvGraphicFramePr>
        <p:xfrm>
          <a:off x="251520" y="1772816"/>
          <a:ext cx="8712968" cy="5047488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8712968"/>
              </a:tblGrid>
              <a:tr h="482453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Druhá část úkolu</a:t>
                      </a:r>
                      <a:r>
                        <a:rPr lang="cs-CZ" sz="2400" dirty="0" smtClean="0"/>
                        <a:t>: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cs-CZ" sz="2400" dirty="0" smtClean="0"/>
                        <a:t>promítnutí </a:t>
                      </a:r>
                      <a:r>
                        <a:rPr lang="cs-CZ" sz="2400" b="1" u="sng" dirty="0" smtClean="0"/>
                        <a:t>výsledků</a:t>
                      </a:r>
                      <a:r>
                        <a:rPr lang="cs-CZ" sz="2400" dirty="0" smtClean="0"/>
                        <a:t> posuzování rizik do </a:t>
                      </a:r>
                      <a:r>
                        <a:rPr lang="cs-CZ" sz="2400" b="1" u="sng" dirty="0" smtClean="0"/>
                        <a:t>metodických a strategických materiálů</a:t>
                      </a:r>
                      <a:r>
                        <a:rPr lang="cs-CZ" sz="2400" dirty="0" smtClean="0"/>
                        <a:t> v oblasti bezpečnosti státu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cs-CZ" sz="2400" dirty="0" smtClean="0"/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Ošetření rizik</a:t>
                      </a:r>
                      <a:r>
                        <a:rPr lang="cs-CZ" sz="2400" dirty="0" smtClean="0"/>
                        <a:t>: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cs-CZ" sz="2400" dirty="0" smtClean="0"/>
                        <a:t>projednání ve vládě ČR (již prošlo VCNP, únor 2016 do BRS)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cs-CZ" sz="2400" dirty="0" smtClean="0"/>
                        <a:t>zpracování </a:t>
                      </a:r>
                      <a:r>
                        <a:rPr lang="cs-CZ" sz="2400" b="1" u="sng" dirty="0" smtClean="0"/>
                        <a:t>nových typových plánů</a:t>
                      </a:r>
                      <a:r>
                        <a:rPr lang="cs-CZ" sz="2400" b="0" u="none" dirty="0" smtClean="0"/>
                        <a:t> (nová metodika)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cs-CZ" sz="2400" b="0" u="none" dirty="0" smtClean="0"/>
                        <a:t>rozpracování typových plánů v rámci </a:t>
                      </a:r>
                      <a:r>
                        <a:rPr lang="cs-CZ" sz="2400" b="1" u="sng" dirty="0" smtClean="0"/>
                        <a:t>krizových plánů </a:t>
                      </a:r>
                      <a:r>
                        <a:rPr lang="cs-CZ" sz="2400" b="0" u="none" dirty="0" smtClean="0"/>
                        <a:t>(krajů, ORP, ministerstev a jiných ÚSÚ)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cs-CZ" sz="2400" b="0" u="none" dirty="0" smtClean="0"/>
                        <a:t>nastavení opatření ke snižování rizik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cs-CZ" sz="2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Další etapa </a:t>
                      </a:r>
                      <a:r>
                        <a:rPr kumimoji="0" lang="cs-CZ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analýza rizik pro úroveň kraj/ORP</a:t>
                      </a:r>
                      <a:endParaRPr kumimoji="0" lang="cs-CZ" sz="2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886" marR="77886" marT="0" marB="0"/>
                </a:tc>
              </a:tr>
            </a:tbl>
          </a:graphicData>
        </a:graphic>
      </p:graphicFrame>
      <p:pic>
        <p:nvPicPr>
          <p:cNvPr id="8" name="Obrázek 7" descr="obrázek do 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107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555776" y="2996953"/>
            <a:ext cx="3745264" cy="1236711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Ing. Kateřina Blažková, Ph.D.</a:t>
            </a:r>
          </a:p>
          <a:p>
            <a:r>
              <a:rPr lang="cs-CZ" sz="1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Tel. : 950 739 245</a:t>
            </a:r>
          </a:p>
          <a:p>
            <a:r>
              <a:rPr lang="cs-CZ" sz="1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E-mail: </a:t>
            </a:r>
            <a:r>
              <a:rPr lang="cs-CZ" sz="1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  <a:hlinkClick r:id="rId2"/>
              </a:rPr>
              <a:t>katerina.blazkova</a:t>
            </a:r>
            <a:r>
              <a:rPr lang="en-US" sz="1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  <a:hlinkClick r:id="rId2"/>
              </a:rPr>
              <a:t>@</a:t>
            </a:r>
            <a:r>
              <a:rPr lang="cs-CZ" sz="1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  <a:hlinkClick r:id="rId2"/>
              </a:rPr>
              <a:t>hzsmsk.cz</a:t>
            </a:r>
            <a:endParaRPr lang="cs-CZ" sz="1600" dirty="0" smtClean="0">
              <a:ln w="12700">
                <a:noFill/>
                <a:prstDash val="solid"/>
              </a:ln>
              <a:solidFill>
                <a:schemeClr val="tx1"/>
              </a:solidFill>
              <a:cs typeface="Arial" pitchFamily="34" charset="0"/>
            </a:endParaRPr>
          </a:p>
          <a:p>
            <a:endParaRPr lang="cs-CZ" sz="1600" dirty="0" smtClean="0">
              <a:ln w="12700">
                <a:noFill/>
                <a:prstDash val="solid"/>
              </a:ln>
              <a:solidFill>
                <a:schemeClr val="tx1"/>
              </a:solidFill>
              <a:cs typeface="Arial" pitchFamily="34" charset="0"/>
            </a:endParaRPr>
          </a:p>
          <a:p>
            <a:endParaRPr lang="cs-CZ" sz="1050" b="1" dirty="0" smtClean="0">
              <a:solidFill>
                <a:schemeClr val="tx1"/>
              </a:solidFill>
              <a:cs typeface="Arial" pitchFamily="34" charset="0"/>
            </a:endParaRPr>
          </a:p>
          <a:p>
            <a:endParaRPr lang="cs-CZ" dirty="0" smtClean="0">
              <a:ln w="12700">
                <a:noFill/>
                <a:prstDash val="solid"/>
              </a:ln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3" name="Nadpis 1"/>
          <p:cNvSpPr txBox="1">
            <a:spLocks/>
          </p:cNvSpPr>
          <p:nvPr/>
        </p:nvSpPr>
        <p:spPr>
          <a:xfrm>
            <a:off x="467544" y="1700808"/>
            <a:ext cx="770485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Děkuji za pozornost</a:t>
            </a:r>
            <a:endParaRPr kumimoji="0" lang="cs-CZ" sz="28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960440" cy="365125"/>
          </a:xfrm>
        </p:spPr>
        <p:txBody>
          <a:bodyPr/>
          <a:lstStyle/>
          <a:p>
            <a:r>
              <a:rPr lang="cs-CZ" sz="800" b="1" dirty="0" smtClean="0"/>
              <a:t>Analýza hrozeb pro ČR</a:t>
            </a:r>
          </a:p>
        </p:txBody>
      </p:sp>
      <p:pic>
        <p:nvPicPr>
          <p:cNvPr id="8" name="Obrázek 7" descr="obrázek do 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4"/>
            <a:ext cx="9144000" cy="1076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4" descr="C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01" t="9937" r="4326" b="8824"/>
          <a:stretch>
            <a:fillRect/>
          </a:stretch>
        </p:blipFill>
        <p:spPr bwMode="auto">
          <a:xfrm>
            <a:off x="323850" y="1195536"/>
            <a:ext cx="82073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Obrázek 42" descr="zim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653136"/>
            <a:ext cx="2124075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Obrázek 36" descr="blackou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429000"/>
            <a:ext cx="2214563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Obrázek 40" descr="such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653136"/>
            <a:ext cx="2027237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Obrázek 45" descr="BCM_HNO3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140968"/>
            <a:ext cx="192087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Obrázek 46" descr="vlak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4797152"/>
            <a:ext cx="28575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Obrázek 47" descr="epidemie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556792"/>
            <a:ext cx="2265362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Obrázek 44" descr="unl1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2780928"/>
            <a:ext cx="1871663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Obrázek 37" descr="jaderka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7584" y="3861048"/>
            <a:ext cx="2147888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ástupný symbol pro zápatí 3"/>
          <p:cNvSpPr txBox="1">
            <a:spLocks/>
          </p:cNvSpPr>
          <p:nvPr/>
        </p:nvSpPr>
        <p:spPr>
          <a:xfrm>
            <a:off x="2483768" y="6356350"/>
            <a:ext cx="3960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Analýza hrozeb pro ČR</a:t>
            </a:r>
            <a:endParaRPr kumimoji="0" lang="cs-CZ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Obrázek 16" descr="obrázek do ppt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-24"/>
            <a:ext cx="9144000" cy="1076484"/>
          </a:xfrm>
          <a:prstGeom prst="rect">
            <a:avLst/>
          </a:prstGeom>
        </p:spPr>
      </p:pic>
      <p:pic>
        <p:nvPicPr>
          <p:cNvPr id="44" name="Obrázek 43" descr="533_litvinov_denik-380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11760" y="908720"/>
            <a:ext cx="2087562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Obrázek 39" descr="povodeň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91680" y="2348880"/>
            <a:ext cx="27495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Obrázek 41" descr="vitr.jpg"/>
          <p:cNvPicPr>
            <a:picLocks noChangeAspect="1"/>
          </p:cNvPicPr>
          <p:nvPr/>
        </p:nvPicPr>
        <p:blipFill>
          <a:blip r:embed="rId15" cstate="print"/>
          <a:srcRect b="18547"/>
          <a:stretch>
            <a:fillRect/>
          </a:stretch>
        </p:blipFill>
        <p:spPr bwMode="auto">
          <a:xfrm>
            <a:off x="4139952" y="2204864"/>
            <a:ext cx="2254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Obrázek 38" descr="letadlo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15816" y="3501008"/>
            <a:ext cx="1825625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1772816"/>
            <a:ext cx="7117060" cy="1298575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nás ohrožuje?</a:t>
            </a:r>
            <a:endParaRPr lang="cs-CZ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ázek 6" descr="obrázek do 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4"/>
            <a:ext cx="9144000" cy="1076484"/>
          </a:xfrm>
          <a:prstGeom prst="rect">
            <a:avLst/>
          </a:prstGeom>
        </p:spPr>
      </p:pic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Analýza hrozeb pro ČR</a:t>
            </a:r>
            <a:endParaRPr lang="cs-CZ" dirty="0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960440" cy="365125"/>
          </a:xfrm>
        </p:spPr>
        <p:txBody>
          <a:bodyPr/>
          <a:lstStyle/>
          <a:p>
            <a:r>
              <a:rPr lang="cs-CZ" sz="800" b="1" dirty="0" smtClean="0"/>
              <a:t>Analýza hrozeb pro ČR</a:t>
            </a:r>
          </a:p>
        </p:txBody>
      </p:sp>
    </p:spTree>
    <p:extLst>
      <p:ext uri="{BB962C8B-B14F-4D97-AF65-F5344CB8AC3E}">
        <p14:creationId xmlns:p14="http://schemas.microsoft.com/office/powerpoint/2010/main" val="157338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 txBox="1">
            <a:spLocks/>
          </p:cNvSpPr>
          <p:nvPr/>
        </p:nvSpPr>
        <p:spPr>
          <a:xfrm>
            <a:off x="179512" y="1268760"/>
            <a:ext cx="8712968" cy="1023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 algn="ctr">
              <a:spcBef>
                <a:spcPct val="0"/>
              </a:spcBef>
              <a:defRPr/>
            </a:pPr>
            <a:endParaRPr kumimoji="0" lang="cs-CZ" sz="2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7" name="Tabulk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83791"/>
              </p:ext>
            </p:extLst>
          </p:nvPr>
        </p:nvGraphicFramePr>
        <p:xfrm>
          <a:off x="755576" y="2348880"/>
          <a:ext cx="7776864" cy="3960440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7776864"/>
              </a:tblGrid>
              <a:tr h="39604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  <a:defRPr/>
                      </a:pPr>
                      <a:r>
                        <a:rPr lang="cs-CZ" sz="2400" dirty="0" smtClean="0"/>
                        <a:t>Úkol č. 3 Koncepce OO:</a:t>
                      </a:r>
                    </a:p>
                    <a:p>
                      <a:pPr>
                        <a:buFont typeface="Wingdings" pitchFamily="2" charset="2"/>
                        <a:buNone/>
                        <a:defRPr/>
                      </a:pPr>
                      <a:endParaRPr lang="cs-CZ" sz="2400" dirty="0" smtClean="0"/>
                    </a:p>
                    <a:p>
                      <a:pPr>
                        <a:buFont typeface="Wingdings" pitchFamily="2" charset="2"/>
                        <a:buNone/>
                        <a:defRPr/>
                      </a:pPr>
                      <a:r>
                        <a:rPr lang="cs-CZ" sz="2400" dirty="0" smtClean="0"/>
                        <a:t>„</a:t>
                      </a:r>
                      <a:r>
                        <a:rPr lang="cs-CZ" sz="2400" b="1" dirty="0" smtClean="0"/>
                        <a:t>Zpracovat analýzu hrozeb pro Českou republiku a její závěry promítnout do metodických a strategických materiálů v oblasti bezpečnosti státu</a:t>
                      </a:r>
                      <a:r>
                        <a:rPr lang="cs-CZ" sz="2400" dirty="0" smtClean="0"/>
                        <a:t>“.</a:t>
                      </a:r>
                    </a:p>
                    <a:p>
                      <a:pPr lvl="1">
                        <a:defRPr/>
                      </a:pPr>
                      <a:r>
                        <a:rPr lang="cs-CZ" sz="2000" dirty="0" smtClean="0"/>
                        <a:t>termín 2016</a:t>
                      </a:r>
                    </a:p>
                    <a:p>
                      <a:pPr lvl="1">
                        <a:defRPr/>
                      </a:pPr>
                      <a:r>
                        <a:rPr lang="cs-CZ" sz="2000" dirty="0" smtClean="0"/>
                        <a:t>odpovídá: MV</a:t>
                      </a:r>
                    </a:p>
                    <a:p>
                      <a:pPr lvl="1">
                        <a:defRPr/>
                      </a:pPr>
                      <a:r>
                        <a:rPr lang="cs-CZ" sz="2000" dirty="0" smtClean="0"/>
                        <a:t>součinnost: dotčená ministerstva a jiné ÚSÚ</a:t>
                      </a:r>
                      <a:endParaRPr lang="cs-CZ" sz="2400" b="1" baseline="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7886" marR="77886" marT="0" marB="0"/>
                </a:tc>
              </a:tr>
            </a:tbl>
          </a:graphicData>
        </a:graphic>
      </p:graphicFrame>
      <p:sp>
        <p:nvSpPr>
          <p:cNvPr id="1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960440" cy="365125"/>
          </a:xfrm>
        </p:spPr>
        <p:txBody>
          <a:bodyPr/>
          <a:lstStyle/>
          <a:p>
            <a:r>
              <a:rPr lang="cs-CZ" sz="800" b="1" dirty="0" smtClean="0"/>
              <a:t>Analýza hrozeb pro ČR</a:t>
            </a:r>
          </a:p>
        </p:txBody>
      </p:sp>
      <p:pic>
        <p:nvPicPr>
          <p:cNvPr id="8" name="Obrázek 7" descr="obrázek do 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1076484"/>
          </a:xfrm>
          <a:prstGeom prst="rect">
            <a:avLst/>
          </a:prstGeom>
        </p:spPr>
      </p:pic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457200" y="2883768"/>
            <a:ext cx="8229600" cy="609600"/>
          </a:xfrm>
          <a:prstGeom prst="rect">
            <a:avLst/>
          </a:prstGeom>
          <a:solidFill>
            <a:srgbClr val="C9FF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</a:rPr>
              <a:t>Zpracovat analýzu hrozeb pro ČR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5" name="Freeform 21"/>
          <p:cNvSpPr>
            <a:spLocks/>
          </p:cNvSpPr>
          <p:nvPr/>
        </p:nvSpPr>
        <p:spPr bwMode="auto">
          <a:xfrm>
            <a:off x="-396552" y="2708920"/>
            <a:ext cx="9144000" cy="1008112"/>
          </a:xfrm>
          <a:custGeom>
            <a:avLst/>
            <a:gdLst>
              <a:gd name="T0" fmla="*/ 1216323076 w 1436"/>
              <a:gd name="T1" fmla="*/ 1977148742 h 899"/>
              <a:gd name="T2" fmla="*/ 483958423 w 1436"/>
              <a:gd name="T3" fmla="*/ 2147483647 h 899"/>
              <a:gd name="T4" fmla="*/ 346907993 w 1436"/>
              <a:gd name="T5" fmla="*/ 2147483647 h 899"/>
              <a:gd name="T6" fmla="*/ 591030234 w 1436"/>
              <a:gd name="T7" fmla="*/ 2147483647 h 899"/>
              <a:gd name="T8" fmla="*/ 1666018762 w 1436"/>
              <a:gd name="T9" fmla="*/ 2147483647 h 899"/>
              <a:gd name="T10" fmla="*/ 1944401412 w 1436"/>
              <a:gd name="T11" fmla="*/ 2147483647 h 899"/>
              <a:gd name="T12" fmla="*/ 2147483647 w 1436"/>
              <a:gd name="T13" fmla="*/ 2147483647 h 899"/>
              <a:gd name="T14" fmla="*/ 2147483647 w 1436"/>
              <a:gd name="T15" fmla="*/ 2147483647 h 899"/>
              <a:gd name="T16" fmla="*/ 2147483647 w 1436"/>
              <a:gd name="T17" fmla="*/ 2147483647 h 899"/>
              <a:gd name="T18" fmla="*/ 2147483647 w 1436"/>
              <a:gd name="T19" fmla="*/ 2147483647 h 899"/>
              <a:gd name="T20" fmla="*/ 2147483647 w 1436"/>
              <a:gd name="T21" fmla="*/ 2147483647 h 899"/>
              <a:gd name="T22" fmla="*/ 2147483647 w 1436"/>
              <a:gd name="T23" fmla="*/ 2147483647 h 899"/>
              <a:gd name="T24" fmla="*/ 2147483647 w 1436"/>
              <a:gd name="T25" fmla="*/ 1609306692 h 899"/>
              <a:gd name="T26" fmla="*/ 2147483647 w 1436"/>
              <a:gd name="T27" fmla="*/ 1321930209 h 899"/>
              <a:gd name="T28" fmla="*/ 2147483647 w 1436"/>
              <a:gd name="T29" fmla="*/ 22990532 h 899"/>
              <a:gd name="T30" fmla="*/ 625292842 w 1436"/>
              <a:gd name="T31" fmla="*/ 390832258 h 899"/>
              <a:gd name="T32" fmla="*/ 205575708 w 1436"/>
              <a:gd name="T33" fmla="*/ 862129660 h 899"/>
              <a:gd name="T34" fmla="*/ 0 w 1436"/>
              <a:gd name="T35" fmla="*/ 1046047294 h 89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36"/>
              <a:gd name="T55" fmla="*/ 0 h 899"/>
              <a:gd name="T56" fmla="*/ 1436 w 1436"/>
              <a:gd name="T57" fmla="*/ 899 h 89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36" h="899">
                <a:moveTo>
                  <a:pt x="284" y="172"/>
                </a:moveTo>
                <a:cubicBezTo>
                  <a:pt x="192" y="179"/>
                  <a:pt x="161" y="173"/>
                  <a:pt x="113" y="245"/>
                </a:cubicBezTo>
                <a:cubicBezTo>
                  <a:pt x="94" y="303"/>
                  <a:pt x="107" y="280"/>
                  <a:pt x="81" y="318"/>
                </a:cubicBezTo>
                <a:cubicBezTo>
                  <a:pt x="85" y="406"/>
                  <a:pt x="64" y="533"/>
                  <a:pt x="138" y="602"/>
                </a:cubicBezTo>
                <a:cubicBezTo>
                  <a:pt x="172" y="707"/>
                  <a:pt x="286" y="779"/>
                  <a:pt x="389" y="805"/>
                </a:cubicBezTo>
                <a:cubicBezTo>
                  <a:pt x="401" y="840"/>
                  <a:pt x="419" y="837"/>
                  <a:pt x="454" y="846"/>
                </a:cubicBezTo>
                <a:cubicBezTo>
                  <a:pt x="536" y="867"/>
                  <a:pt x="613" y="884"/>
                  <a:pt x="697" y="894"/>
                </a:cubicBezTo>
                <a:cubicBezTo>
                  <a:pt x="1073" y="888"/>
                  <a:pt x="1065" y="899"/>
                  <a:pt x="1298" y="854"/>
                </a:cubicBezTo>
                <a:cubicBezTo>
                  <a:pt x="1317" y="834"/>
                  <a:pt x="1363" y="805"/>
                  <a:pt x="1363" y="805"/>
                </a:cubicBezTo>
                <a:cubicBezTo>
                  <a:pt x="1375" y="769"/>
                  <a:pt x="1391" y="736"/>
                  <a:pt x="1403" y="700"/>
                </a:cubicBezTo>
                <a:cubicBezTo>
                  <a:pt x="1420" y="594"/>
                  <a:pt x="1436" y="450"/>
                  <a:pt x="1387" y="351"/>
                </a:cubicBezTo>
                <a:cubicBezTo>
                  <a:pt x="1368" y="313"/>
                  <a:pt x="1339" y="257"/>
                  <a:pt x="1306" y="229"/>
                </a:cubicBezTo>
                <a:cubicBezTo>
                  <a:pt x="1266" y="195"/>
                  <a:pt x="1209" y="161"/>
                  <a:pt x="1160" y="140"/>
                </a:cubicBezTo>
                <a:cubicBezTo>
                  <a:pt x="1136" y="130"/>
                  <a:pt x="1110" y="127"/>
                  <a:pt x="1087" y="115"/>
                </a:cubicBezTo>
                <a:cubicBezTo>
                  <a:pt x="915" y="27"/>
                  <a:pt x="699" y="14"/>
                  <a:pt x="511" y="2"/>
                </a:cubicBezTo>
                <a:cubicBezTo>
                  <a:pt x="337" y="7"/>
                  <a:pt x="283" y="0"/>
                  <a:pt x="146" y="34"/>
                </a:cubicBezTo>
                <a:cubicBezTo>
                  <a:pt x="110" y="43"/>
                  <a:pt x="81" y="61"/>
                  <a:pt x="48" y="75"/>
                </a:cubicBezTo>
                <a:cubicBezTo>
                  <a:pt x="33" y="82"/>
                  <a:pt x="0" y="91"/>
                  <a:pt x="0" y="91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99592" y="5517232"/>
            <a:ext cx="237629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Pracovní tým HZS ČR</a:t>
            </a:r>
            <a:endParaRPr lang="cs-CZ" sz="2000" b="1" dirty="0"/>
          </a:p>
        </p:txBody>
      </p:sp>
      <p:sp>
        <p:nvSpPr>
          <p:cNvPr id="12" name="Obdélník 11"/>
          <p:cNvSpPr/>
          <p:nvPr/>
        </p:nvSpPr>
        <p:spPr>
          <a:xfrm>
            <a:off x="755576" y="1700808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Analýza hrozeb pro ČR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53247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 txBox="1">
            <a:spLocks/>
          </p:cNvSpPr>
          <p:nvPr/>
        </p:nvSpPr>
        <p:spPr>
          <a:xfrm>
            <a:off x="179512" y="1268760"/>
            <a:ext cx="8712968" cy="1023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 algn="ctr">
              <a:spcBef>
                <a:spcPct val="0"/>
              </a:spcBef>
              <a:defRPr/>
            </a:pPr>
            <a:endParaRPr kumimoji="0" lang="cs-CZ" sz="2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7" name="Tabulk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83791"/>
              </p:ext>
            </p:extLst>
          </p:nvPr>
        </p:nvGraphicFramePr>
        <p:xfrm>
          <a:off x="755576" y="2348880"/>
          <a:ext cx="7776864" cy="4008120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7776864"/>
              </a:tblGrid>
              <a:tr h="39604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  <a:defRPr/>
                      </a:pPr>
                      <a:r>
                        <a:rPr lang="cs-CZ" sz="2400" b="1" dirty="0" smtClean="0"/>
                        <a:t>Mechanismus civilní ochrany</a:t>
                      </a:r>
                      <a:r>
                        <a:rPr lang="cs-CZ" sz="2400" b="1" baseline="0" dirty="0" smtClean="0"/>
                        <a:t> </a:t>
                      </a:r>
                      <a:r>
                        <a:rPr lang="cs-CZ" sz="2400" b="1" dirty="0" smtClean="0"/>
                        <a:t>EU</a:t>
                      </a:r>
                    </a:p>
                    <a:p>
                      <a:pPr>
                        <a:buFont typeface="Wingdings" pitchFamily="2" charset="2"/>
                        <a:buNone/>
                        <a:defRPr/>
                      </a:pPr>
                      <a:r>
                        <a:rPr lang="cs-CZ" sz="2000" i="1" dirty="0" smtClean="0"/>
                        <a:t>Rozhodnutí Evropského</a:t>
                      </a:r>
                      <a:r>
                        <a:rPr lang="cs-CZ" sz="2000" i="1" baseline="0" dirty="0" smtClean="0"/>
                        <a:t> parlamentu a rady č. 1313/2013/EU o mechanismu civilní ochrany Unie</a:t>
                      </a:r>
                      <a:endParaRPr lang="cs-CZ" sz="2000" i="1" dirty="0" smtClean="0"/>
                    </a:p>
                    <a:p>
                      <a:pPr marL="457200" marR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>
                          <a:schemeClr val="accent6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cs-CZ" sz="24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Posouzení rizik, plánování zvládání rizik pro prevenci a připravenosti a opatření pro předcházení rizikům a připravenost na ně</a:t>
                      </a:r>
                    </a:p>
                    <a:p>
                      <a:pPr>
                        <a:buFont typeface="Wingdings" pitchFamily="2" charset="2"/>
                        <a:buNone/>
                        <a:defRPr/>
                      </a:pPr>
                      <a:r>
                        <a:rPr lang="cs-CZ" sz="2400" b="1" dirty="0" smtClean="0"/>
                        <a:t>„Členské státy provedou celostátní posouzení rizik a shrnutí důležitých prvků těchto posouzení zpřístupní Komisi.“</a:t>
                      </a:r>
                    </a:p>
                    <a:p>
                      <a:pPr>
                        <a:buFont typeface="Wingdings" pitchFamily="2" charset="2"/>
                        <a:buNone/>
                        <a:defRPr/>
                      </a:pPr>
                      <a:endParaRPr lang="cs-CZ" sz="2400" b="1" dirty="0" smtClean="0"/>
                    </a:p>
                    <a:p>
                      <a:pPr lvl="1">
                        <a:defRPr/>
                      </a:pPr>
                      <a:r>
                        <a:rPr lang="cs-CZ" sz="2000" dirty="0" smtClean="0"/>
                        <a:t>termín: 22.12.2015 a poté každé 3 roky</a:t>
                      </a:r>
                    </a:p>
                    <a:p>
                      <a:pPr lvl="1">
                        <a:defRPr/>
                      </a:pPr>
                      <a:r>
                        <a:rPr lang="cs-CZ" sz="2000" dirty="0" smtClean="0"/>
                        <a:t>odpovídá: jednotlivé členské státy</a:t>
                      </a:r>
                    </a:p>
                  </a:txBody>
                  <a:tcPr marL="77886" marR="77886" marT="0" marB="0"/>
                </a:tc>
              </a:tr>
            </a:tbl>
          </a:graphicData>
        </a:graphic>
      </p:graphicFrame>
      <p:sp>
        <p:nvSpPr>
          <p:cNvPr id="1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960440" cy="365125"/>
          </a:xfrm>
        </p:spPr>
        <p:txBody>
          <a:bodyPr/>
          <a:lstStyle/>
          <a:p>
            <a:r>
              <a:rPr lang="cs-CZ" sz="800" b="1" dirty="0" smtClean="0"/>
              <a:t>Analýza hrozeb pro ČR</a:t>
            </a:r>
          </a:p>
        </p:txBody>
      </p:sp>
      <p:pic>
        <p:nvPicPr>
          <p:cNvPr id="8" name="Obrázek 7" descr="obrázek do 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1076484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755576" y="1700808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Analýza hrozeb pro ČR</a:t>
            </a:r>
            <a:endParaRPr lang="cs-CZ" sz="3200" dirty="0"/>
          </a:p>
        </p:txBody>
      </p:sp>
      <p:sp>
        <p:nvSpPr>
          <p:cNvPr id="14" name="Freeform 21"/>
          <p:cNvSpPr>
            <a:spLocks/>
          </p:cNvSpPr>
          <p:nvPr/>
        </p:nvSpPr>
        <p:spPr bwMode="auto">
          <a:xfrm>
            <a:off x="-396552" y="4509120"/>
            <a:ext cx="9144000" cy="1008112"/>
          </a:xfrm>
          <a:custGeom>
            <a:avLst/>
            <a:gdLst>
              <a:gd name="T0" fmla="*/ 1216323076 w 1436"/>
              <a:gd name="T1" fmla="*/ 1977148742 h 899"/>
              <a:gd name="T2" fmla="*/ 483958423 w 1436"/>
              <a:gd name="T3" fmla="*/ 2147483647 h 899"/>
              <a:gd name="T4" fmla="*/ 346907993 w 1436"/>
              <a:gd name="T5" fmla="*/ 2147483647 h 899"/>
              <a:gd name="T6" fmla="*/ 591030234 w 1436"/>
              <a:gd name="T7" fmla="*/ 2147483647 h 899"/>
              <a:gd name="T8" fmla="*/ 1666018762 w 1436"/>
              <a:gd name="T9" fmla="*/ 2147483647 h 899"/>
              <a:gd name="T10" fmla="*/ 1944401412 w 1436"/>
              <a:gd name="T11" fmla="*/ 2147483647 h 899"/>
              <a:gd name="T12" fmla="*/ 2147483647 w 1436"/>
              <a:gd name="T13" fmla="*/ 2147483647 h 899"/>
              <a:gd name="T14" fmla="*/ 2147483647 w 1436"/>
              <a:gd name="T15" fmla="*/ 2147483647 h 899"/>
              <a:gd name="T16" fmla="*/ 2147483647 w 1436"/>
              <a:gd name="T17" fmla="*/ 2147483647 h 899"/>
              <a:gd name="T18" fmla="*/ 2147483647 w 1436"/>
              <a:gd name="T19" fmla="*/ 2147483647 h 899"/>
              <a:gd name="T20" fmla="*/ 2147483647 w 1436"/>
              <a:gd name="T21" fmla="*/ 2147483647 h 899"/>
              <a:gd name="T22" fmla="*/ 2147483647 w 1436"/>
              <a:gd name="T23" fmla="*/ 2147483647 h 899"/>
              <a:gd name="T24" fmla="*/ 2147483647 w 1436"/>
              <a:gd name="T25" fmla="*/ 1609306692 h 899"/>
              <a:gd name="T26" fmla="*/ 2147483647 w 1436"/>
              <a:gd name="T27" fmla="*/ 1321930209 h 899"/>
              <a:gd name="T28" fmla="*/ 2147483647 w 1436"/>
              <a:gd name="T29" fmla="*/ 22990532 h 899"/>
              <a:gd name="T30" fmla="*/ 625292842 w 1436"/>
              <a:gd name="T31" fmla="*/ 390832258 h 899"/>
              <a:gd name="T32" fmla="*/ 205575708 w 1436"/>
              <a:gd name="T33" fmla="*/ 862129660 h 899"/>
              <a:gd name="T34" fmla="*/ 0 w 1436"/>
              <a:gd name="T35" fmla="*/ 1046047294 h 89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36"/>
              <a:gd name="T55" fmla="*/ 0 h 899"/>
              <a:gd name="T56" fmla="*/ 1436 w 1436"/>
              <a:gd name="T57" fmla="*/ 899 h 89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36" h="899">
                <a:moveTo>
                  <a:pt x="284" y="172"/>
                </a:moveTo>
                <a:cubicBezTo>
                  <a:pt x="192" y="179"/>
                  <a:pt x="161" y="173"/>
                  <a:pt x="113" y="245"/>
                </a:cubicBezTo>
                <a:cubicBezTo>
                  <a:pt x="94" y="303"/>
                  <a:pt x="107" y="280"/>
                  <a:pt x="81" y="318"/>
                </a:cubicBezTo>
                <a:cubicBezTo>
                  <a:pt x="85" y="406"/>
                  <a:pt x="64" y="533"/>
                  <a:pt x="138" y="602"/>
                </a:cubicBezTo>
                <a:cubicBezTo>
                  <a:pt x="172" y="707"/>
                  <a:pt x="286" y="779"/>
                  <a:pt x="389" y="805"/>
                </a:cubicBezTo>
                <a:cubicBezTo>
                  <a:pt x="401" y="840"/>
                  <a:pt x="419" y="837"/>
                  <a:pt x="454" y="846"/>
                </a:cubicBezTo>
                <a:cubicBezTo>
                  <a:pt x="536" y="867"/>
                  <a:pt x="613" y="884"/>
                  <a:pt x="697" y="894"/>
                </a:cubicBezTo>
                <a:cubicBezTo>
                  <a:pt x="1073" y="888"/>
                  <a:pt x="1065" y="899"/>
                  <a:pt x="1298" y="854"/>
                </a:cubicBezTo>
                <a:cubicBezTo>
                  <a:pt x="1317" y="834"/>
                  <a:pt x="1363" y="805"/>
                  <a:pt x="1363" y="805"/>
                </a:cubicBezTo>
                <a:cubicBezTo>
                  <a:pt x="1375" y="769"/>
                  <a:pt x="1391" y="736"/>
                  <a:pt x="1403" y="700"/>
                </a:cubicBezTo>
                <a:cubicBezTo>
                  <a:pt x="1420" y="594"/>
                  <a:pt x="1436" y="450"/>
                  <a:pt x="1387" y="351"/>
                </a:cubicBezTo>
                <a:cubicBezTo>
                  <a:pt x="1368" y="313"/>
                  <a:pt x="1339" y="257"/>
                  <a:pt x="1306" y="229"/>
                </a:cubicBezTo>
                <a:cubicBezTo>
                  <a:pt x="1266" y="195"/>
                  <a:pt x="1209" y="161"/>
                  <a:pt x="1160" y="140"/>
                </a:cubicBezTo>
                <a:cubicBezTo>
                  <a:pt x="1136" y="130"/>
                  <a:pt x="1110" y="127"/>
                  <a:pt x="1087" y="115"/>
                </a:cubicBezTo>
                <a:cubicBezTo>
                  <a:pt x="915" y="27"/>
                  <a:pt x="699" y="14"/>
                  <a:pt x="511" y="2"/>
                </a:cubicBezTo>
                <a:cubicBezTo>
                  <a:pt x="337" y="7"/>
                  <a:pt x="283" y="0"/>
                  <a:pt x="146" y="34"/>
                </a:cubicBezTo>
                <a:cubicBezTo>
                  <a:pt x="110" y="43"/>
                  <a:pt x="81" y="61"/>
                  <a:pt x="48" y="75"/>
                </a:cubicBezTo>
                <a:cubicBezTo>
                  <a:pt x="33" y="82"/>
                  <a:pt x="0" y="91"/>
                  <a:pt x="0" y="91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247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45" y="1875622"/>
            <a:ext cx="8980551" cy="450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Nadpis 1"/>
          <p:cNvSpPr txBox="1">
            <a:spLocks/>
          </p:cNvSpPr>
          <p:nvPr/>
        </p:nvSpPr>
        <p:spPr>
          <a:xfrm>
            <a:off x="179512" y="119675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Průběh řešení úkolu</a:t>
            </a:r>
            <a:endParaRPr kumimoji="0" lang="cs-CZ" sz="2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960440" cy="365125"/>
          </a:xfrm>
        </p:spPr>
        <p:txBody>
          <a:bodyPr/>
          <a:lstStyle/>
          <a:p>
            <a:r>
              <a:rPr lang="cs-CZ" sz="800" b="1" dirty="0" smtClean="0"/>
              <a:t>Analýza hrozeb pro ČR</a:t>
            </a:r>
          </a:p>
        </p:txBody>
      </p:sp>
      <p:pic>
        <p:nvPicPr>
          <p:cNvPr id="8" name="Obrázek 7" descr="obrázek do 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4"/>
            <a:ext cx="9144000" cy="1076484"/>
          </a:xfrm>
          <a:prstGeom prst="rect">
            <a:avLst/>
          </a:prstGeom>
        </p:spPr>
      </p:pic>
      <p:sp>
        <p:nvSpPr>
          <p:cNvPr id="9" name="Freeform 21"/>
          <p:cNvSpPr>
            <a:spLocks/>
          </p:cNvSpPr>
          <p:nvPr/>
        </p:nvSpPr>
        <p:spPr bwMode="auto">
          <a:xfrm>
            <a:off x="2195736" y="2204864"/>
            <a:ext cx="2971800" cy="792088"/>
          </a:xfrm>
          <a:custGeom>
            <a:avLst/>
            <a:gdLst>
              <a:gd name="T0" fmla="*/ 1216323076 w 1436"/>
              <a:gd name="T1" fmla="*/ 278036343 h 899"/>
              <a:gd name="T2" fmla="*/ 483958423 w 1436"/>
              <a:gd name="T3" fmla="*/ 396040016 h 899"/>
              <a:gd name="T4" fmla="*/ 346907993 w 1436"/>
              <a:gd name="T5" fmla="*/ 514043609 h 899"/>
              <a:gd name="T6" fmla="*/ 591030234 w 1436"/>
              <a:gd name="T7" fmla="*/ 973127877 h 899"/>
              <a:gd name="T8" fmla="*/ 1666018762 w 1436"/>
              <a:gd name="T9" fmla="*/ 1301274315 h 899"/>
              <a:gd name="T10" fmla="*/ 1944401412 w 1436"/>
              <a:gd name="T11" fmla="*/ 1367550815 h 899"/>
              <a:gd name="T12" fmla="*/ 2147483647 w 1436"/>
              <a:gd name="T13" fmla="*/ 1445142567 h 899"/>
              <a:gd name="T14" fmla="*/ 2147483647 w 1436"/>
              <a:gd name="T15" fmla="*/ 1380482350 h 899"/>
              <a:gd name="T16" fmla="*/ 2147483647 w 1436"/>
              <a:gd name="T17" fmla="*/ 1301274315 h 899"/>
              <a:gd name="T18" fmla="*/ 2147483647 w 1436"/>
              <a:gd name="T19" fmla="*/ 1131543311 h 899"/>
              <a:gd name="T20" fmla="*/ 2147483647 w 1436"/>
              <a:gd name="T21" fmla="*/ 567388256 h 899"/>
              <a:gd name="T22" fmla="*/ 2147483647 w 1436"/>
              <a:gd name="T23" fmla="*/ 370176946 h 899"/>
              <a:gd name="T24" fmla="*/ 2147483647 w 1436"/>
              <a:gd name="T25" fmla="*/ 226308932 h 899"/>
              <a:gd name="T26" fmla="*/ 2147483647 w 1436"/>
              <a:gd name="T27" fmla="*/ 185895820 h 899"/>
              <a:gd name="T28" fmla="*/ 2147483647 w 1436"/>
              <a:gd name="T29" fmla="*/ 3233203 h 899"/>
              <a:gd name="T30" fmla="*/ 625292842 w 1436"/>
              <a:gd name="T31" fmla="*/ 54960632 h 899"/>
              <a:gd name="T32" fmla="*/ 205575708 w 1436"/>
              <a:gd name="T33" fmla="*/ 121236834 h 899"/>
              <a:gd name="T34" fmla="*/ 0 w 1436"/>
              <a:gd name="T35" fmla="*/ 147101176 h 89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36"/>
              <a:gd name="T55" fmla="*/ 0 h 899"/>
              <a:gd name="T56" fmla="*/ 1436 w 1436"/>
              <a:gd name="T57" fmla="*/ 899 h 89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36" h="899">
                <a:moveTo>
                  <a:pt x="284" y="172"/>
                </a:moveTo>
                <a:cubicBezTo>
                  <a:pt x="192" y="179"/>
                  <a:pt x="161" y="173"/>
                  <a:pt x="113" y="245"/>
                </a:cubicBezTo>
                <a:cubicBezTo>
                  <a:pt x="94" y="303"/>
                  <a:pt x="107" y="280"/>
                  <a:pt x="81" y="318"/>
                </a:cubicBezTo>
                <a:cubicBezTo>
                  <a:pt x="85" y="406"/>
                  <a:pt x="64" y="533"/>
                  <a:pt x="138" y="602"/>
                </a:cubicBezTo>
                <a:cubicBezTo>
                  <a:pt x="172" y="707"/>
                  <a:pt x="286" y="779"/>
                  <a:pt x="389" y="805"/>
                </a:cubicBezTo>
                <a:cubicBezTo>
                  <a:pt x="401" y="840"/>
                  <a:pt x="419" y="837"/>
                  <a:pt x="454" y="846"/>
                </a:cubicBezTo>
                <a:cubicBezTo>
                  <a:pt x="536" y="867"/>
                  <a:pt x="613" y="884"/>
                  <a:pt x="697" y="894"/>
                </a:cubicBezTo>
                <a:cubicBezTo>
                  <a:pt x="1073" y="888"/>
                  <a:pt x="1065" y="899"/>
                  <a:pt x="1298" y="854"/>
                </a:cubicBezTo>
                <a:cubicBezTo>
                  <a:pt x="1317" y="834"/>
                  <a:pt x="1363" y="805"/>
                  <a:pt x="1363" y="805"/>
                </a:cubicBezTo>
                <a:cubicBezTo>
                  <a:pt x="1375" y="769"/>
                  <a:pt x="1391" y="736"/>
                  <a:pt x="1403" y="700"/>
                </a:cubicBezTo>
                <a:cubicBezTo>
                  <a:pt x="1420" y="594"/>
                  <a:pt x="1436" y="450"/>
                  <a:pt x="1387" y="351"/>
                </a:cubicBezTo>
                <a:cubicBezTo>
                  <a:pt x="1368" y="313"/>
                  <a:pt x="1339" y="257"/>
                  <a:pt x="1306" y="229"/>
                </a:cubicBezTo>
                <a:cubicBezTo>
                  <a:pt x="1266" y="195"/>
                  <a:pt x="1209" y="161"/>
                  <a:pt x="1160" y="140"/>
                </a:cubicBezTo>
                <a:cubicBezTo>
                  <a:pt x="1136" y="130"/>
                  <a:pt x="1110" y="127"/>
                  <a:pt x="1087" y="115"/>
                </a:cubicBezTo>
                <a:cubicBezTo>
                  <a:pt x="915" y="27"/>
                  <a:pt x="699" y="14"/>
                  <a:pt x="511" y="2"/>
                </a:cubicBezTo>
                <a:cubicBezTo>
                  <a:pt x="337" y="7"/>
                  <a:pt x="283" y="0"/>
                  <a:pt x="146" y="34"/>
                </a:cubicBezTo>
                <a:cubicBezTo>
                  <a:pt x="110" y="43"/>
                  <a:pt x="81" y="61"/>
                  <a:pt x="48" y="75"/>
                </a:cubicBezTo>
                <a:cubicBezTo>
                  <a:pt x="33" y="82"/>
                  <a:pt x="0" y="91"/>
                  <a:pt x="0" y="91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" name="Obdélníkový popisek 9"/>
          <p:cNvSpPr/>
          <p:nvPr/>
        </p:nvSpPr>
        <p:spPr>
          <a:xfrm>
            <a:off x="4355976" y="1196752"/>
            <a:ext cx="4752528" cy="936104"/>
          </a:xfrm>
          <a:prstGeom prst="wedgeRectCallout">
            <a:avLst>
              <a:gd name="adj1" fmla="val -46230"/>
              <a:gd name="adj2" fmla="val 973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cs-CZ" sz="2400" kern="0" dirty="0" smtClean="0">
                <a:solidFill>
                  <a:schemeClr val="bg1"/>
                </a:solidFill>
              </a:rPr>
              <a:t>Stanovit typy krizových situací, pro které se zpracovává typový plán</a:t>
            </a:r>
          </a:p>
        </p:txBody>
      </p:sp>
      <p:sp>
        <p:nvSpPr>
          <p:cNvPr id="12" name="Obdélníkový popisek 11"/>
          <p:cNvSpPr/>
          <p:nvPr/>
        </p:nvSpPr>
        <p:spPr>
          <a:xfrm>
            <a:off x="35496" y="2636912"/>
            <a:ext cx="2304256" cy="1152128"/>
          </a:xfrm>
          <a:prstGeom prst="wedgeRectCallout">
            <a:avLst>
              <a:gd name="adj1" fmla="val 59052"/>
              <a:gd name="adj2" fmla="val 34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cs-CZ" sz="2000" kern="0" dirty="0" smtClean="0">
                <a:solidFill>
                  <a:schemeClr val="bg1"/>
                </a:solidFill>
              </a:rPr>
              <a:t>Registr nebezpečí</a:t>
            </a:r>
          </a:p>
          <a:p>
            <a:pPr marL="0" lvl="1"/>
            <a:r>
              <a:rPr lang="cs-CZ" sz="2000" kern="0" dirty="0" smtClean="0">
                <a:solidFill>
                  <a:schemeClr val="bg1"/>
                </a:solidFill>
              </a:rPr>
              <a:t>Spolupráce s rezorty Stanovení gescí</a:t>
            </a:r>
          </a:p>
        </p:txBody>
      </p:sp>
      <p:sp>
        <p:nvSpPr>
          <p:cNvPr id="15" name="Obdélníkový popisek 14"/>
          <p:cNvSpPr/>
          <p:nvPr/>
        </p:nvSpPr>
        <p:spPr>
          <a:xfrm>
            <a:off x="5004048" y="3573016"/>
            <a:ext cx="2808312" cy="1080120"/>
          </a:xfrm>
          <a:prstGeom prst="wedgeRectCallout">
            <a:avLst>
              <a:gd name="adj1" fmla="val -61268"/>
              <a:gd name="adj2" fmla="val 321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cs-CZ" sz="2000" kern="0" dirty="0" smtClean="0">
                <a:solidFill>
                  <a:schemeClr val="bg1"/>
                </a:solidFill>
              </a:rPr>
              <a:t>Předběžná </a:t>
            </a:r>
          </a:p>
          <a:p>
            <a:pPr marL="0" lvl="1"/>
            <a:r>
              <a:rPr lang="cs-CZ" sz="2000" kern="0" dirty="0" smtClean="0">
                <a:solidFill>
                  <a:schemeClr val="bg1"/>
                </a:solidFill>
              </a:rPr>
              <a:t>a </a:t>
            </a:r>
            <a:r>
              <a:rPr lang="cs-CZ" sz="2000" kern="0" dirty="0" err="1" smtClean="0">
                <a:solidFill>
                  <a:schemeClr val="bg1"/>
                </a:solidFill>
              </a:rPr>
              <a:t>multikriteriální</a:t>
            </a:r>
            <a:r>
              <a:rPr lang="cs-CZ" sz="2000" kern="0" dirty="0" smtClean="0">
                <a:solidFill>
                  <a:schemeClr val="bg1"/>
                </a:solidFill>
              </a:rPr>
              <a:t> analýza</a:t>
            </a:r>
          </a:p>
          <a:p>
            <a:pPr marL="0" lvl="1"/>
            <a:r>
              <a:rPr lang="cs-CZ" sz="2000" kern="0" dirty="0" smtClean="0">
                <a:solidFill>
                  <a:schemeClr val="bg1"/>
                </a:solidFill>
              </a:rPr>
              <a:t>Spolupráce s rezorty</a:t>
            </a:r>
          </a:p>
        </p:txBody>
      </p:sp>
      <p:sp>
        <p:nvSpPr>
          <p:cNvPr id="16" name="Obdélníkový popisek 15"/>
          <p:cNvSpPr/>
          <p:nvPr/>
        </p:nvSpPr>
        <p:spPr>
          <a:xfrm>
            <a:off x="35496" y="4437112"/>
            <a:ext cx="2304000" cy="792088"/>
          </a:xfrm>
          <a:prstGeom prst="wedgeRectCallout">
            <a:avLst>
              <a:gd name="adj1" fmla="val 60352"/>
              <a:gd name="adj2" fmla="val 315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cs-CZ" sz="2000" kern="0" dirty="0" smtClean="0">
                <a:solidFill>
                  <a:schemeClr val="bg1"/>
                </a:solidFill>
              </a:rPr>
              <a:t>Stanovení nepřijatelných rizik</a:t>
            </a:r>
          </a:p>
        </p:txBody>
      </p:sp>
      <p:sp>
        <p:nvSpPr>
          <p:cNvPr id="18" name="Freeform 21"/>
          <p:cNvSpPr>
            <a:spLocks/>
          </p:cNvSpPr>
          <p:nvPr/>
        </p:nvSpPr>
        <p:spPr bwMode="auto">
          <a:xfrm>
            <a:off x="2051720" y="5661248"/>
            <a:ext cx="2971800" cy="792088"/>
          </a:xfrm>
          <a:custGeom>
            <a:avLst/>
            <a:gdLst>
              <a:gd name="T0" fmla="*/ 1216323076 w 1436"/>
              <a:gd name="T1" fmla="*/ 278036343 h 899"/>
              <a:gd name="T2" fmla="*/ 483958423 w 1436"/>
              <a:gd name="T3" fmla="*/ 396040016 h 899"/>
              <a:gd name="T4" fmla="*/ 346907993 w 1436"/>
              <a:gd name="T5" fmla="*/ 514043609 h 899"/>
              <a:gd name="T6" fmla="*/ 591030234 w 1436"/>
              <a:gd name="T7" fmla="*/ 973127877 h 899"/>
              <a:gd name="T8" fmla="*/ 1666018762 w 1436"/>
              <a:gd name="T9" fmla="*/ 1301274315 h 899"/>
              <a:gd name="T10" fmla="*/ 1944401412 w 1436"/>
              <a:gd name="T11" fmla="*/ 1367550815 h 899"/>
              <a:gd name="T12" fmla="*/ 2147483647 w 1436"/>
              <a:gd name="T13" fmla="*/ 1445142567 h 899"/>
              <a:gd name="T14" fmla="*/ 2147483647 w 1436"/>
              <a:gd name="T15" fmla="*/ 1380482350 h 899"/>
              <a:gd name="T16" fmla="*/ 2147483647 w 1436"/>
              <a:gd name="T17" fmla="*/ 1301274315 h 899"/>
              <a:gd name="T18" fmla="*/ 2147483647 w 1436"/>
              <a:gd name="T19" fmla="*/ 1131543311 h 899"/>
              <a:gd name="T20" fmla="*/ 2147483647 w 1436"/>
              <a:gd name="T21" fmla="*/ 567388256 h 899"/>
              <a:gd name="T22" fmla="*/ 2147483647 w 1436"/>
              <a:gd name="T23" fmla="*/ 370176946 h 899"/>
              <a:gd name="T24" fmla="*/ 2147483647 w 1436"/>
              <a:gd name="T25" fmla="*/ 226308932 h 899"/>
              <a:gd name="T26" fmla="*/ 2147483647 w 1436"/>
              <a:gd name="T27" fmla="*/ 185895820 h 899"/>
              <a:gd name="T28" fmla="*/ 2147483647 w 1436"/>
              <a:gd name="T29" fmla="*/ 3233203 h 899"/>
              <a:gd name="T30" fmla="*/ 625292842 w 1436"/>
              <a:gd name="T31" fmla="*/ 54960632 h 899"/>
              <a:gd name="T32" fmla="*/ 205575708 w 1436"/>
              <a:gd name="T33" fmla="*/ 121236834 h 899"/>
              <a:gd name="T34" fmla="*/ 0 w 1436"/>
              <a:gd name="T35" fmla="*/ 147101176 h 89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36"/>
              <a:gd name="T55" fmla="*/ 0 h 899"/>
              <a:gd name="T56" fmla="*/ 1436 w 1436"/>
              <a:gd name="T57" fmla="*/ 899 h 89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36" h="899">
                <a:moveTo>
                  <a:pt x="284" y="172"/>
                </a:moveTo>
                <a:cubicBezTo>
                  <a:pt x="192" y="179"/>
                  <a:pt x="161" y="173"/>
                  <a:pt x="113" y="245"/>
                </a:cubicBezTo>
                <a:cubicBezTo>
                  <a:pt x="94" y="303"/>
                  <a:pt x="107" y="280"/>
                  <a:pt x="81" y="318"/>
                </a:cubicBezTo>
                <a:cubicBezTo>
                  <a:pt x="85" y="406"/>
                  <a:pt x="64" y="533"/>
                  <a:pt x="138" y="602"/>
                </a:cubicBezTo>
                <a:cubicBezTo>
                  <a:pt x="172" y="707"/>
                  <a:pt x="286" y="779"/>
                  <a:pt x="389" y="805"/>
                </a:cubicBezTo>
                <a:cubicBezTo>
                  <a:pt x="401" y="840"/>
                  <a:pt x="419" y="837"/>
                  <a:pt x="454" y="846"/>
                </a:cubicBezTo>
                <a:cubicBezTo>
                  <a:pt x="536" y="867"/>
                  <a:pt x="613" y="884"/>
                  <a:pt x="697" y="894"/>
                </a:cubicBezTo>
                <a:cubicBezTo>
                  <a:pt x="1073" y="888"/>
                  <a:pt x="1065" y="899"/>
                  <a:pt x="1298" y="854"/>
                </a:cubicBezTo>
                <a:cubicBezTo>
                  <a:pt x="1317" y="834"/>
                  <a:pt x="1363" y="805"/>
                  <a:pt x="1363" y="805"/>
                </a:cubicBezTo>
                <a:cubicBezTo>
                  <a:pt x="1375" y="769"/>
                  <a:pt x="1391" y="736"/>
                  <a:pt x="1403" y="700"/>
                </a:cubicBezTo>
                <a:cubicBezTo>
                  <a:pt x="1420" y="594"/>
                  <a:pt x="1436" y="450"/>
                  <a:pt x="1387" y="351"/>
                </a:cubicBezTo>
                <a:cubicBezTo>
                  <a:pt x="1368" y="313"/>
                  <a:pt x="1339" y="257"/>
                  <a:pt x="1306" y="229"/>
                </a:cubicBezTo>
                <a:cubicBezTo>
                  <a:pt x="1266" y="195"/>
                  <a:pt x="1209" y="161"/>
                  <a:pt x="1160" y="140"/>
                </a:cubicBezTo>
                <a:cubicBezTo>
                  <a:pt x="1136" y="130"/>
                  <a:pt x="1110" y="127"/>
                  <a:pt x="1087" y="115"/>
                </a:cubicBezTo>
                <a:cubicBezTo>
                  <a:pt x="915" y="27"/>
                  <a:pt x="699" y="14"/>
                  <a:pt x="511" y="2"/>
                </a:cubicBezTo>
                <a:cubicBezTo>
                  <a:pt x="337" y="7"/>
                  <a:pt x="283" y="0"/>
                  <a:pt x="146" y="34"/>
                </a:cubicBezTo>
                <a:cubicBezTo>
                  <a:pt x="110" y="43"/>
                  <a:pt x="81" y="61"/>
                  <a:pt x="48" y="75"/>
                </a:cubicBezTo>
                <a:cubicBezTo>
                  <a:pt x="33" y="82"/>
                  <a:pt x="0" y="91"/>
                  <a:pt x="0" y="91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" name="Obdélníkový popisek 18"/>
          <p:cNvSpPr/>
          <p:nvPr/>
        </p:nvSpPr>
        <p:spPr>
          <a:xfrm>
            <a:off x="4932040" y="5085184"/>
            <a:ext cx="3816424" cy="792088"/>
          </a:xfrm>
          <a:prstGeom prst="wedgeRectCallout">
            <a:avLst>
              <a:gd name="adj1" fmla="val -62693"/>
              <a:gd name="adj2" fmla="val 573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cs-CZ" sz="2000" kern="0" dirty="0" smtClean="0">
                <a:solidFill>
                  <a:schemeClr val="bg1"/>
                </a:solidFill>
              </a:rPr>
              <a:t>Zpracování nových typových plánů</a:t>
            </a:r>
          </a:p>
          <a:p>
            <a:pPr marL="0" lvl="1"/>
            <a:r>
              <a:rPr lang="cs-CZ" sz="2000" kern="0" dirty="0" smtClean="0">
                <a:solidFill>
                  <a:schemeClr val="bg1"/>
                </a:solidFill>
              </a:rPr>
              <a:t>Rozpracování do krizových plánů</a:t>
            </a:r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107504" y="3284984"/>
            <a:ext cx="1944216" cy="1368152"/>
          </a:xfrm>
          <a:custGeom>
            <a:avLst/>
            <a:gdLst>
              <a:gd name="T0" fmla="*/ 1216323076 w 1436"/>
              <a:gd name="T1" fmla="*/ 278036343 h 899"/>
              <a:gd name="T2" fmla="*/ 483958423 w 1436"/>
              <a:gd name="T3" fmla="*/ 396040016 h 899"/>
              <a:gd name="T4" fmla="*/ 346907993 w 1436"/>
              <a:gd name="T5" fmla="*/ 514043609 h 899"/>
              <a:gd name="T6" fmla="*/ 591030234 w 1436"/>
              <a:gd name="T7" fmla="*/ 973127877 h 899"/>
              <a:gd name="T8" fmla="*/ 1666018762 w 1436"/>
              <a:gd name="T9" fmla="*/ 1301274315 h 899"/>
              <a:gd name="T10" fmla="*/ 1944401412 w 1436"/>
              <a:gd name="T11" fmla="*/ 1367550815 h 899"/>
              <a:gd name="T12" fmla="*/ 2147483647 w 1436"/>
              <a:gd name="T13" fmla="*/ 1445142567 h 899"/>
              <a:gd name="T14" fmla="*/ 2147483647 w 1436"/>
              <a:gd name="T15" fmla="*/ 1380482350 h 899"/>
              <a:gd name="T16" fmla="*/ 2147483647 w 1436"/>
              <a:gd name="T17" fmla="*/ 1301274315 h 899"/>
              <a:gd name="T18" fmla="*/ 2147483647 w 1436"/>
              <a:gd name="T19" fmla="*/ 1131543311 h 899"/>
              <a:gd name="T20" fmla="*/ 2147483647 w 1436"/>
              <a:gd name="T21" fmla="*/ 567388256 h 899"/>
              <a:gd name="T22" fmla="*/ 2147483647 w 1436"/>
              <a:gd name="T23" fmla="*/ 370176946 h 899"/>
              <a:gd name="T24" fmla="*/ 2147483647 w 1436"/>
              <a:gd name="T25" fmla="*/ 226308932 h 899"/>
              <a:gd name="T26" fmla="*/ 2147483647 w 1436"/>
              <a:gd name="T27" fmla="*/ 185895820 h 899"/>
              <a:gd name="T28" fmla="*/ 2147483647 w 1436"/>
              <a:gd name="T29" fmla="*/ 3233203 h 899"/>
              <a:gd name="T30" fmla="*/ 625292842 w 1436"/>
              <a:gd name="T31" fmla="*/ 54960632 h 899"/>
              <a:gd name="T32" fmla="*/ 205575708 w 1436"/>
              <a:gd name="T33" fmla="*/ 121236834 h 899"/>
              <a:gd name="T34" fmla="*/ 0 w 1436"/>
              <a:gd name="T35" fmla="*/ 147101176 h 89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36"/>
              <a:gd name="T55" fmla="*/ 0 h 899"/>
              <a:gd name="T56" fmla="*/ 1436 w 1436"/>
              <a:gd name="T57" fmla="*/ 899 h 89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36" h="899">
                <a:moveTo>
                  <a:pt x="284" y="172"/>
                </a:moveTo>
                <a:cubicBezTo>
                  <a:pt x="192" y="179"/>
                  <a:pt x="161" y="173"/>
                  <a:pt x="113" y="245"/>
                </a:cubicBezTo>
                <a:cubicBezTo>
                  <a:pt x="94" y="303"/>
                  <a:pt x="107" y="280"/>
                  <a:pt x="81" y="318"/>
                </a:cubicBezTo>
                <a:cubicBezTo>
                  <a:pt x="85" y="406"/>
                  <a:pt x="64" y="533"/>
                  <a:pt x="138" y="602"/>
                </a:cubicBezTo>
                <a:cubicBezTo>
                  <a:pt x="172" y="707"/>
                  <a:pt x="286" y="779"/>
                  <a:pt x="389" y="805"/>
                </a:cubicBezTo>
                <a:cubicBezTo>
                  <a:pt x="401" y="840"/>
                  <a:pt x="419" y="837"/>
                  <a:pt x="454" y="846"/>
                </a:cubicBezTo>
                <a:cubicBezTo>
                  <a:pt x="536" y="867"/>
                  <a:pt x="613" y="884"/>
                  <a:pt x="697" y="894"/>
                </a:cubicBezTo>
                <a:cubicBezTo>
                  <a:pt x="1073" y="888"/>
                  <a:pt x="1065" y="899"/>
                  <a:pt x="1298" y="854"/>
                </a:cubicBezTo>
                <a:cubicBezTo>
                  <a:pt x="1317" y="834"/>
                  <a:pt x="1363" y="805"/>
                  <a:pt x="1363" y="805"/>
                </a:cubicBezTo>
                <a:cubicBezTo>
                  <a:pt x="1375" y="769"/>
                  <a:pt x="1391" y="736"/>
                  <a:pt x="1403" y="700"/>
                </a:cubicBezTo>
                <a:cubicBezTo>
                  <a:pt x="1420" y="594"/>
                  <a:pt x="1436" y="450"/>
                  <a:pt x="1387" y="351"/>
                </a:cubicBezTo>
                <a:cubicBezTo>
                  <a:pt x="1368" y="313"/>
                  <a:pt x="1339" y="257"/>
                  <a:pt x="1306" y="229"/>
                </a:cubicBezTo>
                <a:cubicBezTo>
                  <a:pt x="1266" y="195"/>
                  <a:pt x="1209" y="161"/>
                  <a:pt x="1160" y="140"/>
                </a:cubicBezTo>
                <a:cubicBezTo>
                  <a:pt x="1136" y="130"/>
                  <a:pt x="1110" y="127"/>
                  <a:pt x="1087" y="115"/>
                </a:cubicBezTo>
                <a:cubicBezTo>
                  <a:pt x="915" y="27"/>
                  <a:pt x="699" y="14"/>
                  <a:pt x="511" y="2"/>
                </a:cubicBezTo>
                <a:cubicBezTo>
                  <a:pt x="337" y="7"/>
                  <a:pt x="283" y="0"/>
                  <a:pt x="146" y="34"/>
                </a:cubicBezTo>
                <a:cubicBezTo>
                  <a:pt x="110" y="43"/>
                  <a:pt x="81" y="61"/>
                  <a:pt x="48" y="75"/>
                </a:cubicBezTo>
                <a:cubicBezTo>
                  <a:pt x="33" y="82"/>
                  <a:pt x="0" y="91"/>
                  <a:pt x="0" y="91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" name="Obdélníkový popisek 21"/>
          <p:cNvSpPr/>
          <p:nvPr/>
        </p:nvSpPr>
        <p:spPr>
          <a:xfrm>
            <a:off x="35752" y="4941168"/>
            <a:ext cx="2664040" cy="1008112"/>
          </a:xfrm>
          <a:prstGeom prst="wedgeRectCallout">
            <a:avLst>
              <a:gd name="adj1" fmla="val -11687"/>
              <a:gd name="adj2" fmla="val -936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cs-CZ" sz="2000" kern="0" dirty="0" smtClean="0">
                <a:solidFill>
                  <a:schemeClr val="bg1"/>
                </a:solidFill>
              </a:rPr>
              <a:t>Pracovní tým HZS ČR</a:t>
            </a:r>
          </a:p>
          <a:p>
            <a:pPr marL="0" lvl="1"/>
            <a:r>
              <a:rPr lang="cs-CZ" sz="2000" kern="0" dirty="0" smtClean="0">
                <a:solidFill>
                  <a:schemeClr val="bg1"/>
                </a:solidFill>
              </a:rPr>
              <a:t>Ministerstva a jiné ÚSÚ</a:t>
            </a:r>
          </a:p>
          <a:p>
            <a:pPr marL="0" lvl="1"/>
            <a:r>
              <a:rPr lang="cs-CZ" sz="2000" kern="0" dirty="0" smtClean="0">
                <a:solidFill>
                  <a:schemeClr val="bg1"/>
                </a:solidFill>
              </a:rPr>
              <a:t>Tajemníci BR krajů</a:t>
            </a:r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5075800" y="3284984"/>
            <a:ext cx="1944216" cy="1368152"/>
          </a:xfrm>
          <a:custGeom>
            <a:avLst/>
            <a:gdLst>
              <a:gd name="T0" fmla="*/ 1216323076 w 1436"/>
              <a:gd name="T1" fmla="*/ 278036343 h 899"/>
              <a:gd name="T2" fmla="*/ 483958423 w 1436"/>
              <a:gd name="T3" fmla="*/ 396040016 h 899"/>
              <a:gd name="T4" fmla="*/ 346907993 w 1436"/>
              <a:gd name="T5" fmla="*/ 514043609 h 899"/>
              <a:gd name="T6" fmla="*/ 591030234 w 1436"/>
              <a:gd name="T7" fmla="*/ 973127877 h 899"/>
              <a:gd name="T8" fmla="*/ 1666018762 w 1436"/>
              <a:gd name="T9" fmla="*/ 1301274315 h 899"/>
              <a:gd name="T10" fmla="*/ 1944401412 w 1436"/>
              <a:gd name="T11" fmla="*/ 1367550815 h 899"/>
              <a:gd name="T12" fmla="*/ 2147483647 w 1436"/>
              <a:gd name="T13" fmla="*/ 1445142567 h 899"/>
              <a:gd name="T14" fmla="*/ 2147483647 w 1436"/>
              <a:gd name="T15" fmla="*/ 1380482350 h 899"/>
              <a:gd name="T16" fmla="*/ 2147483647 w 1436"/>
              <a:gd name="T17" fmla="*/ 1301274315 h 899"/>
              <a:gd name="T18" fmla="*/ 2147483647 w 1436"/>
              <a:gd name="T19" fmla="*/ 1131543311 h 899"/>
              <a:gd name="T20" fmla="*/ 2147483647 w 1436"/>
              <a:gd name="T21" fmla="*/ 567388256 h 899"/>
              <a:gd name="T22" fmla="*/ 2147483647 w 1436"/>
              <a:gd name="T23" fmla="*/ 370176946 h 899"/>
              <a:gd name="T24" fmla="*/ 2147483647 w 1436"/>
              <a:gd name="T25" fmla="*/ 226308932 h 899"/>
              <a:gd name="T26" fmla="*/ 2147483647 w 1436"/>
              <a:gd name="T27" fmla="*/ 185895820 h 899"/>
              <a:gd name="T28" fmla="*/ 2147483647 w 1436"/>
              <a:gd name="T29" fmla="*/ 3233203 h 899"/>
              <a:gd name="T30" fmla="*/ 625292842 w 1436"/>
              <a:gd name="T31" fmla="*/ 54960632 h 899"/>
              <a:gd name="T32" fmla="*/ 205575708 w 1436"/>
              <a:gd name="T33" fmla="*/ 121236834 h 899"/>
              <a:gd name="T34" fmla="*/ 0 w 1436"/>
              <a:gd name="T35" fmla="*/ 147101176 h 89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36"/>
              <a:gd name="T55" fmla="*/ 0 h 899"/>
              <a:gd name="T56" fmla="*/ 1436 w 1436"/>
              <a:gd name="T57" fmla="*/ 899 h 89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36" h="899">
                <a:moveTo>
                  <a:pt x="284" y="172"/>
                </a:moveTo>
                <a:cubicBezTo>
                  <a:pt x="192" y="179"/>
                  <a:pt x="161" y="173"/>
                  <a:pt x="113" y="245"/>
                </a:cubicBezTo>
                <a:cubicBezTo>
                  <a:pt x="94" y="303"/>
                  <a:pt x="107" y="280"/>
                  <a:pt x="81" y="318"/>
                </a:cubicBezTo>
                <a:cubicBezTo>
                  <a:pt x="85" y="406"/>
                  <a:pt x="64" y="533"/>
                  <a:pt x="138" y="602"/>
                </a:cubicBezTo>
                <a:cubicBezTo>
                  <a:pt x="172" y="707"/>
                  <a:pt x="286" y="779"/>
                  <a:pt x="389" y="805"/>
                </a:cubicBezTo>
                <a:cubicBezTo>
                  <a:pt x="401" y="840"/>
                  <a:pt x="419" y="837"/>
                  <a:pt x="454" y="846"/>
                </a:cubicBezTo>
                <a:cubicBezTo>
                  <a:pt x="536" y="867"/>
                  <a:pt x="613" y="884"/>
                  <a:pt x="697" y="894"/>
                </a:cubicBezTo>
                <a:cubicBezTo>
                  <a:pt x="1073" y="888"/>
                  <a:pt x="1065" y="899"/>
                  <a:pt x="1298" y="854"/>
                </a:cubicBezTo>
                <a:cubicBezTo>
                  <a:pt x="1317" y="834"/>
                  <a:pt x="1363" y="805"/>
                  <a:pt x="1363" y="805"/>
                </a:cubicBezTo>
                <a:cubicBezTo>
                  <a:pt x="1375" y="769"/>
                  <a:pt x="1391" y="736"/>
                  <a:pt x="1403" y="700"/>
                </a:cubicBezTo>
                <a:cubicBezTo>
                  <a:pt x="1420" y="594"/>
                  <a:pt x="1436" y="450"/>
                  <a:pt x="1387" y="351"/>
                </a:cubicBezTo>
                <a:cubicBezTo>
                  <a:pt x="1368" y="313"/>
                  <a:pt x="1339" y="257"/>
                  <a:pt x="1306" y="229"/>
                </a:cubicBezTo>
                <a:cubicBezTo>
                  <a:pt x="1266" y="195"/>
                  <a:pt x="1209" y="161"/>
                  <a:pt x="1160" y="140"/>
                </a:cubicBezTo>
                <a:cubicBezTo>
                  <a:pt x="1136" y="130"/>
                  <a:pt x="1110" y="127"/>
                  <a:pt x="1087" y="115"/>
                </a:cubicBezTo>
                <a:cubicBezTo>
                  <a:pt x="915" y="27"/>
                  <a:pt x="699" y="14"/>
                  <a:pt x="511" y="2"/>
                </a:cubicBezTo>
                <a:cubicBezTo>
                  <a:pt x="337" y="7"/>
                  <a:pt x="283" y="0"/>
                  <a:pt x="146" y="34"/>
                </a:cubicBezTo>
                <a:cubicBezTo>
                  <a:pt x="110" y="43"/>
                  <a:pt x="81" y="61"/>
                  <a:pt x="48" y="75"/>
                </a:cubicBezTo>
                <a:cubicBezTo>
                  <a:pt x="33" y="82"/>
                  <a:pt x="0" y="91"/>
                  <a:pt x="0" y="91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" name="Obdélníkový popisek 23"/>
          <p:cNvSpPr/>
          <p:nvPr/>
        </p:nvSpPr>
        <p:spPr>
          <a:xfrm>
            <a:off x="5004048" y="4941168"/>
            <a:ext cx="2664040" cy="1224136"/>
          </a:xfrm>
          <a:prstGeom prst="wedgeRectCallout">
            <a:avLst>
              <a:gd name="adj1" fmla="val -11687"/>
              <a:gd name="adj2" fmla="val -936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cs-CZ" sz="2000" kern="0" dirty="0" smtClean="0">
                <a:solidFill>
                  <a:schemeClr val="bg1"/>
                </a:solidFill>
              </a:rPr>
              <a:t>Neukončený proces</a:t>
            </a:r>
          </a:p>
          <a:p>
            <a:pPr marL="0" lvl="1"/>
            <a:r>
              <a:rPr lang="cs-CZ" sz="2000" kern="0" dirty="0" smtClean="0">
                <a:solidFill>
                  <a:schemeClr val="bg1"/>
                </a:solidFill>
              </a:rPr>
              <a:t>Úprava metody</a:t>
            </a:r>
          </a:p>
          <a:p>
            <a:pPr marL="0" lvl="1"/>
            <a:r>
              <a:rPr lang="cs-CZ" sz="2000" kern="0" dirty="0" smtClean="0">
                <a:solidFill>
                  <a:schemeClr val="bg1"/>
                </a:solidFill>
              </a:rPr>
              <a:t>Opakování v určité periodicitě</a:t>
            </a:r>
          </a:p>
        </p:txBody>
      </p:sp>
    </p:spTree>
    <p:extLst>
      <p:ext uri="{BB962C8B-B14F-4D97-AF65-F5344CB8AC3E}">
        <p14:creationId xmlns:p14="http://schemas.microsoft.com/office/powerpoint/2010/main" val="153247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1064 L 0.00278 0.194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19431 L 0.00296 0.2780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2991 L 0.00296 0.393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10" grpId="0" animBg="1"/>
      <p:bldP spid="10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 txBox="1">
            <a:spLocks/>
          </p:cNvSpPr>
          <p:nvPr/>
        </p:nvSpPr>
        <p:spPr>
          <a:xfrm>
            <a:off x="179512" y="1124744"/>
            <a:ext cx="8712968" cy="632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Posouzení rizik</a:t>
            </a:r>
          </a:p>
          <a:p>
            <a:pPr lvl="0" algn="ctr">
              <a:spcBef>
                <a:spcPct val="0"/>
              </a:spcBef>
              <a:defRPr/>
            </a:pPr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Identifikace nebezpečí  - registr nebezpečí</a:t>
            </a:r>
            <a:endParaRPr kumimoji="0" lang="cs-CZ" sz="2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7" name="Tabulk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83791"/>
              </p:ext>
            </p:extLst>
          </p:nvPr>
        </p:nvGraphicFramePr>
        <p:xfrm>
          <a:off x="251520" y="1916832"/>
          <a:ext cx="8640960" cy="4320480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8640960"/>
              </a:tblGrid>
              <a:tr h="432048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24                     3                       6                             33                       5                   1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                 celkem 72 typů nebezpečí</a:t>
                      </a:r>
                    </a:p>
                  </a:txBody>
                  <a:tcPr marL="77886" marR="77886" marT="0" marB="0"/>
                </a:tc>
              </a:tr>
            </a:tbl>
          </a:graphicData>
        </a:graphic>
      </p:graphicFrame>
      <p:sp>
        <p:nvSpPr>
          <p:cNvPr id="1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960440" cy="365125"/>
          </a:xfrm>
        </p:spPr>
        <p:txBody>
          <a:bodyPr/>
          <a:lstStyle/>
          <a:p>
            <a:r>
              <a:rPr lang="cs-CZ" sz="800" b="1" dirty="0" smtClean="0"/>
              <a:t>Analýza hrozeb pro ČR</a:t>
            </a:r>
          </a:p>
        </p:txBody>
      </p:sp>
      <p:pic>
        <p:nvPicPr>
          <p:cNvPr id="8" name="Obrázek 7" descr="obrázek do 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107648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05397"/>
            <a:ext cx="9045252" cy="233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247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Vývojový diagram: postup 23"/>
          <p:cNvSpPr/>
          <p:nvPr/>
        </p:nvSpPr>
        <p:spPr>
          <a:xfrm>
            <a:off x="3707904" y="2780928"/>
            <a:ext cx="5040560" cy="2880320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179512" y="1500174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Analýza rizik</a:t>
            </a:r>
            <a:endParaRPr kumimoji="0" lang="cs-CZ" sz="2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7" name="Tabulk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83791"/>
              </p:ext>
            </p:extLst>
          </p:nvPr>
        </p:nvGraphicFramePr>
        <p:xfrm>
          <a:off x="755576" y="2181494"/>
          <a:ext cx="7776864" cy="4127826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7776864"/>
              </a:tblGrid>
              <a:tr h="4127826">
                <a:tc>
                  <a:txBody>
                    <a:bodyPr/>
                    <a:lstStyle/>
                    <a:p>
                      <a:pPr marL="457200" marR="0" indent="-45720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>
                          <a:schemeClr val="accent6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2400" b="1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                                              </a:t>
                      </a:r>
                    </a:p>
                    <a:p>
                      <a:pPr marL="457200" marR="0" indent="-45720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>
                          <a:schemeClr val="accent6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2400" b="1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 kroky </a:t>
                      </a:r>
                    </a:p>
                    <a:p>
                      <a:pPr marL="457200" marR="0" indent="-45720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>
                          <a:schemeClr val="accent6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2400" b="1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analýzy rizik</a:t>
                      </a:r>
                    </a:p>
                  </a:txBody>
                  <a:tcPr marL="77886" marR="77886" marT="0" marB="0"/>
                </a:tc>
              </a:tr>
            </a:tbl>
          </a:graphicData>
        </a:graphic>
      </p:graphicFrame>
      <p:sp>
        <p:nvSpPr>
          <p:cNvPr id="1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960440" cy="365125"/>
          </a:xfrm>
        </p:spPr>
        <p:txBody>
          <a:bodyPr/>
          <a:lstStyle/>
          <a:p>
            <a:r>
              <a:rPr lang="cs-CZ" sz="800" b="1" dirty="0" smtClean="0"/>
              <a:t>Analýza hrozeb pro ČR</a:t>
            </a:r>
          </a:p>
        </p:txBody>
      </p:sp>
      <p:pic>
        <p:nvPicPr>
          <p:cNvPr id="8" name="Obrázek 7" descr="obrázek do 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1076484"/>
          </a:xfrm>
          <a:prstGeom prst="rect">
            <a:avLst/>
          </a:prstGeom>
        </p:spPr>
      </p:pic>
      <p:sp>
        <p:nvSpPr>
          <p:cNvPr id="9" name="Vývojový diagram: postup 8"/>
          <p:cNvSpPr/>
          <p:nvPr/>
        </p:nvSpPr>
        <p:spPr>
          <a:xfrm>
            <a:off x="827584" y="2996952"/>
            <a:ext cx="1944216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Registr nebezpečí</a:t>
            </a:r>
            <a:endParaRPr lang="cs-CZ" sz="2000" b="1" dirty="0"/>
          </a:p>
        </p:txBody>
      </p:sp>
      <p:sp>
        <p:nvSpPr>
          <p:cNvPr id="10" name="Vývojový diagram: alternativní postup 9"/>
          <p:cNvSpPr/>
          <p:nvPr/>
        </p:nvSpPr>
        <p:spPr>
          <a:xfrm>
            <a:off x="3779912" y="2996952"/>
            <a:ext cx="1944216" cy="7200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Předběžná analýza</a:t>
            </a:r>
            <a:endParaRPr lang="cs-CZ" sz="2000" b="1" dirty="0"/>
          </a:p>
        </p:txBody>
      </p:sp>
      <p:sp>
        <p:nvSpPr>
          <p:cNvPr id="15" name="Vývojový diagram: rozhodnutí 14"/>
          <p:cNvSpPr/>
          <p:nvPr/>
        </p:nvSpPr>
        <p:spPr>
          <a:xfrm>
            <a:off x="3815916" y="4149080"/>
            <a:ext cx="1872208" cy="129614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Vysoké riziko?</a:t>
            </a:r>
            <a:endParaRPr lang="cs-CZ" sz="2000" b="1" dirty="0"/>
          </a:p>
        </p:txBody>
      </p:sp>
      <p:sp>
        <p:nvSpPr>
          <p:cNvPr id="16" name="Vývojový diagram: alternativní postup 15"/>
          <p:cNvSpPr/>
          <p:nvPr/>
        </p:nvSpPr>
        <p:spPr>
          <a:xfrm>
            <a:off x="6660232" y="4437112"/>
            <a:ext cx="1944216" cy="7200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/>
              <a:t>Multikriteriální</a:t>
            </a:r>
            <a:r>
              <a:rPr lang="cs-CZ" sz="2000" b="1" dirty="0" smtClean="0"/>
              <a:t> analýza</a:t>
            </a:r>
            <a:endParaRPr lang="cs-CZ" sz="2000" b="1" dirty="0"/>
          </a:p>
        </p:txBody>
      </p:sp>
      <p:sp>
        <p:nvSpPr>
          <p:cNvPr id="17" name="Šrafovaná šipka doprava 16"/>
          <p:cNvSpPr/>
          <p:nvPr/>
        </p:nvSpPr>
        <p:spPr>
          <a:xfrm>
            <a:off x="2831933" y="3140968"/>
            <a:ext cx="864096" cy="3600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ovací šipka 18"/>
          <p:cNvCxnSpPr>
            <a:stCxn id="10" idx="2"/>
            <a:endCxn id="15" idx="0"/>
          </p:cNvCxnSpPr>
          <p:nvPr/>
        </p:nvCxnSpPr>
        <p:spPr>
          <a:xfrm>
            <a:off x="4752020" y="3717032"/>
            <a:ext cx="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>
            <a:stCxn id="15" idx="3"/>
            <a:endCxn id="16" idx="1"/>
          </p:cNvCxnSpPr>
          <p:nvPr/>
        </p:nvCxnSpPr>
        <p:spPr>
          <a:xfrm>
            <a:off x="5688124" y="4797152"/>
            <a:ext cx="97210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229200"/>
            <a:ext cx="864096" cy="99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Tvar 22"/>
          <p:cNvCxnSpPr>
            <a:stCxn id="15" idx="1"/>
            <a:endCxn id="3074" idx="0"/>
          </p:cNvCxnSpPr>
          <p:nvPr/>
        </p:nvCxnSpPr>
        <p:spPr>
          <a:xfrm rot="10800000" flipV="1">
            <a:off x="2267744" y="4797152"/>
            <a:ext cx="1548172" cy="432048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5580112" y="446905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ANO</a:t>
            </a:r>
            <a:endParaRPr lang="cs-CZ" sz="2000" b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3275856" y="446905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NE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5324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2268</TotalTime>
  <Words>972</Words>
  <Application>Microsoft Office PowerPoint</Application>
  <PresentationFormat>Předvádění na obrazovce (4:3)</PresentationFormat>
  <Paragraphs>503</Paragraphs>
  <Slides>21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sady Office</vt:lpstr>
      <vt:lpstr>Analýza hrozeb pro ČR</vt:lpstr>
      <vt:lpstr>Co nás ohrožuje?</vt:lpstr>
      <vt:lpstr>Prezentace aplikace PowerPoint</vt:lpstr>
      <vt:lpstr>Co nás ohrožuje?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hrozeb pro ČR</dc:title>
  <dc:creator>Krömer Antonín</dc:creator>
  <cp:lastModifiedBy>Vladimir Student</cp:lastModifiedBy>
  <cp:revision>175</cp:revision>
  <dcterms:created xsi:type="dcterms:W3CDTF">2015-01-19T06:48:13Z</dcterms:created>
  <dcterms:modified xsi:type="dcterms:W3CDTF">2016-03-14T09:46:28Z</dcterms:modified>
</cp:coreProperties>
</file>