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377" r:id="rId3"/>
    <p:sldId id="378" r:id="rId4"/>
    <p:sldId id="381" r:id="rId5"/>
    <p:sldId id="382" r:id="rId6"/>
    <p:sldId id="390" r:id="rId7"/>
    <p:sldId id="391" r:id="rId8"/>
    <p:sldId id="392" r:id="rId9"/>
    <p:sldId id="393" r:id="rId10"/>
    <p:sldId id="388" r:id="rId11"/>
    <p:sldId id="394" r:id="rId12"/>
    <p:sldId id="395" r:id="rId13"/>
    <p:sldId id="366" r:id="rId14"/>
    <p:sldId id="397" r:id="rId15"/>
    <p:sldId id="369" r:id="rId16"/>
    <p:sldId id="372" r:id="rId17"/>
    <p:sldId id="336" r:id="rId18"/>
    <p:sldId id="373" r:id="rId19"/>
    <p:sldId id="396" r:id="rId20"/>
    <p:sldId id="398" r:id="rId21"/>
    <p:sldId id="371" r:id="rId22"/>
  </p:sldIdLst>
  <p:sldSz cx="9144000" cy="6858000" type="screen4x3"/>
  <p:notesSz cx="6854825" cy="99441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6600"/>
    <a:srgbClr val="008000"/>
    <a:srgbClr val="669900"/>
    <a:srgbClr val="006600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80" d="100"/>
          <a:sy n="80" d="100"/>
        </p:scale>
        <p:origin x="-912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notesViewPr>
    <p:cSldViewPr>
      <p:cViewPr varScale="1">
        <p:scale>
          <a:sx n="65" d="100"/>
          <a:sy n="65" d="100"/>
        </p:scale>
        <p:origin x="-3206" y="-86"/>
      </p:cViewPr>
      <p:guideLst>
        <p:guide orient="horz" pos="3132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1EE474BA-AAB4-4EF6-819A-E1554FA9B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46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6B9C8D33-1DD9-431F-A4DD-47CCE2DAC6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68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CA4D2-6981-44F8-A57B-EA62CC0CC4E5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E123C-873C-4F4D-BD82-98C729E426E3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8CA0E-37D3-4FE5-88BF-038E288B3037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cs-CZ" altLang="cs-CZ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/>
            <a:endParaRPr lang="cs-CZ" altLang="cs-CZ"/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CD846D-2FAB-4BE2-B6FD-3A532A0FB12A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3BC3-2AA7-4C8E-9959-966581A9E2A2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3BC3-2AA7-4C8E-9959-966581A9E2A2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3BC3-2AA7-4C8E-9959-966581A9E2A2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415CC-FF17-4571-913C-C89FC3CDA59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9294-E6B8-4A2F-BC43-DCCC2F701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2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62FF-D98C-4FF9-B15D-6F35DA445C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73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DFB9-3A29-4A0E-BA16-4022E3150D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8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75096-2EA8-48CF-BFBF-AEE4F2BBE3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80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3452-B97A-4718-99B9-C5BC30C7ED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20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991E9-D671-4FB5-899D-47B1214BB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09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D377-2572-4BA1-AF3F-960C13FEFA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68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27B4-DFD9-40E6-A895-E6A2A9B4F5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3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FB55-0F5E-4AAE-9AF5-84E7793344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3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0A30-8B8B-4B02-BB8A-6D2011468C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9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3720-FB4C-42F9-ACBB-7DDFB161F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8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E435D0-BF5D-4E29-8393-C20A8F5B2D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52.bin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55.bin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2052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 i="1">
                  <a:solidFill>
                    <a:srgbClr val="FFFF66"/>
                  </a:solidFill>
                </a:rPr>
                <a:t>TLP, spol. s r.o., Praha – Karlovy Vary – Pardubice</a:t>
              </a:r>
              <a:endParaRPr lang="cs-CZ" altLang="cs-CZ" sz="1400" b="0" i="1">
                <a:solidFill>
                  <a:srgbClr val="FFFF66"/>
                </a:solidFill>
              </a:endParaRPr>
            </a:p>
          </p:txBody>
        </p:sp>
        <p:sp>
          <p:nvSpPr>
            <p:cNvPr id="2053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D60FBBA2-6C7D-4DF8-BCA8-01CA56EA6D33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6962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SEVESO III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Zkušenosti z implementace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2800" dirty="0" smtClean="0">
                <a:solidFill>
                  <a:srgbClr val="000066"/>
                </a:solidFill>
              </a:rPr>
              <a:t>Miroslav Dítě</a:t>
            </a:r>
            <a:endParaRPr lang="cs-CZ" sz="2800" dirty="0">
              <a:solidFill>
                <a:srgbClr val="000066"/>
              </a:solidFill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3200" dirty="0">
                <a:solidFill>
                  <a:srgbClr val="000066"/>
                </a:solidFill>
              </a:rPr>
              <a:t>TLP, spol. s r.o.</a:t>
            </a:r>
          </a:p>
          <a:p>
            <a:pPr algn="ctr" eaLnBrk="0" hangingPunct="0">
              <a:spcBef>
                <a:spcPts val="600"/>
              </a:spcBef>
              <a:defRPr/>
            </a:pPr>
            <a:endParaRPr lang="cs-CZ" sz="1800" b="0" dirty="0">
              <a:solidFill>
                <a:srgbClr val="000066"/>
              </a:solidFill>
            </a:endParaRP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Tel.:353 997 041, 603 148 025</a:t>
            </a: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E-mail: miroslav.dite@tlp-emergency.com</a:t>
            </a: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 smtClean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www.tlp-emergency.com</a:t>
            </a:r>
            <a:endParaRPr lang="cs-CZ" sz="1800" b="0" dirty="0">
              <a:solidFill>
                <a:srgbClr val="000066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10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-955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Zákon č. 224/2015 Sb</a:t>
            </a: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– správní poplatek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4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4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4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</a:pPr>
            <a:r>
              <a:rPr lang="cs-CZ" sz="2000" dirty="0" smtClean="0"/>
              <a:t>Přijetí </a:t>
            </a:r>
            <a:r>
              <a:rPr lang="cs-CZ" sz="2000" dirty="0"/>
              <a:t>žádosti o </a:t>
            </a:r>
            <a:r>
              <a:rPr lang="cs-CZ" sz="2000" dirty="0" smtClean="0"/>
              <a:t>schválení:</a:t>
            </a:r>
            <a:endParaRPr lang="cs-CZ" sz="2000" b="0" dirty="0"/>
          </a:p>
          <a:p>
            <a:pPr eaLnBrk="1" hangingPunct="1"/>
            <a:r>
              <a:rPr lang="cs-CZ" sz="2000" b="0" dirty="0"/>
              <a:t>návrhu bezpečnostního programu prevence závažných havárií</a:t>
            </a:r>
          </a:p>
          <a:p>
            <a:pPr eaLnBrk="1" hangingPunct="1"/>
            <a:r>
              <a:rPr lang="cs-CZ" sz="2000" b="0" dirty="0" smtClean="0"/>
              <a:t>40</a:t>
            </a:r>
            <a:r>
              <a:rPr lang="cs-CZ" sz="2000" b="0" dirty="0"/>
              <a:t> </a:t>
            </a:r>
            <a:r>
              <a:rPr lang="cs-CZ" sz="2000" b="0" dirty="0" smtClean="0"/>
              <a:t>000 Kč</a:t>
            </a:r>
            <a:endParaRPr lang="cs-CZ" sz="2000" b="0" dirty="0"/>
          </a:p>
          <a:p>
            <a:pPr eaLnBrk="1" hangingPunct="1"/>
            <a:r>
              <a:rPr lang="cs-CZ" sz="2000" b="0" dirty="0"/>
              <a:t>aktualizace bezpečnostního programu prevence závažných havárií</a:t>
            </a:r>
          </a:p>
          <a:p>
            <a:pPr eaLnBrk="1" hangingPunct="1"/>
            <a:r>
              <a:rPr lang="cs-CZ" sz="2000" b="0" dirty="0" smtClean="0"/>
              <a:t>20</a:t>
            </a:r>
            <a:r>
              <a:rPr lang="cs-CZ" sz="2000" b="0" dirty="0"/>
              <a:t> </a:t>
            </a:r>
            <a:r>
              <a:rPr lang="cs-CZ" sz="2000" b="0" dirty="0" smtClean="0"/>
              <a:t>000 Kč</a:t>
            </a:r>
            <a:endParaRPr lang="cs-CZ" sz="2000" b="0" dirty="0"/>
          </a:p>
          <a:p>
            <a:pPr eaLnBrk="1" hangingPunct="1"/>
            <a:r>
              <a:rPr lang="cs-CZ" sz="2000" b="0" dirty="0"/>
              <a:t>návrhu bezpečnostní </a:t>
            </a:r>
            <a:r>
              <a:rPr lang="cs-CZ" sz="2000" b="0" dirty="0" smtClean="0"/>
              <a:t>zprávy </a:t>
            </a:r>
            <a:r>
              <a:rPr lang="cs-CZ" sz="2000" b="0" dirty="0"/>
              <a:t>60 000 Kč</a:t>
            </a:r>
          </a:p>
          <a:p>
            <a:pPr eaLnBrk="1" hangingPunct="1"/>
            <a:r>
              <a:rPr lang="cs-CZ" sz="2000" b="0" dirty="0"/>
              <a:t>aktualizace bezpečnostní </a:t>
            </a:r>
            <a:r>
              <a:rPr lang="cs-CZ" sz="2000" b="0" dirty="0" smtClean="0"/>
              <a:t> </a:t>
            </a:r>
            <a:r>
              <a:rPr lang="cs-CZ" sz="2000" b="0" dirty="0"/>
              <a:t>zprávy 30 000 Kč</a:t>
            </a:r>
          </a:p>
          <a:p>
            <a:pPr eaLnBrk="1" hangingPunct="1"/>
            <a:r>
              <a:rPr lang="cs-CZ" sz="2000" b="0" dirty="0" smtClean="0"/>
              <a:t>návrhu </a:t>
            </a:r>
            <a:r>
              <a:rPr lang="cs-CZ" sz="2000" b="0" dirty="0"/>
              <a:t>zprávy o posouzení bezpečnostní </a:t>
            </a:r>
            <a:r>
              <a:rPr lang="cs-CZ" sz="2000" b="0" dirty="0" smtClean="0"/>
              <a:t>zprávy - </a:t>
            </a:r>
            <a:r>
              <a:rPr lang="cs-CZ" sz="2000" b="0" dirty="0"/>
              <a:t>15 000 Kč</a:t>
            </a:r>
          </a:p>
          <a:p>
            <a:pPr eaLnBrk="1" hangingPunct="1"/>
            <a:endParaRPr lang="cs-CZ" sz="2000" b="0" dirty="0"/>
          </a:p>
          <a:p>
            <a:pPr eaLnBrk="1" hangingPunct="1"/>
            <a:r>
              <a:rPr lang="cs-CZ" sz="2000" dirty="0" smtClean="0"/>
              <a:t>Přijetí </a:t>
            </a:r>
            <a:r>
              <a:rPr lang="cs-CZ" sz="2000" dirty="0"/>
              <a:t>žádosti o vydání závazného stanoviska podle zákona o </a:t>
            </a:r>
            <a:r>
              <a:rPr lang="cs-CZ" sz="2000" dirty="0" smtClean="0"/>
              <a:t>PZH  25 000 Kč</a:t>
            </a:r>
            <a:endParaRPr lang="cs-CZ" sz="2000" b="0" dirty="0"/>
          </a:p>
          <a:p>
            <a:pPr eaLnBrk="1" hangingPunct="1"/>
            <a:r>
              <a:rPr lang="cs-CZ" sz="2000" b="0" dirty="0"/>
              <a:t>	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2750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7101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</a:t>
              </a:r>
              <a:r>
                <a:rPr lang="cs-CZ" altLang="cs-CZ" sz="1400" b="0" i="1" dirty="0" smtClean="0">
                  <a:solidFill>
                    <a:srgbClr val="FFFF66"/>
                  </a:solidFill>
                </a:rPr>
                <a:t>997 041,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e-mail: miroslav.dite@tlp-emergency.com</a:t>
              </a:r>
            </a:p>
          </p:txBody>
        </p:sp>
        <p:sp>
          <p:nvSpPr>
            <p:cNvPr id="17101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858105D7-2217-4052-9A87-D2709BE0F2B3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11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-4572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Přechodná ustanovení v § 55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7101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7101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7101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72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73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2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74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2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8305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dirty="0"/>
              <a:t>Povinnosti provozovatelů v A či B, jejichž zařazení se s novým zákonem nezmění</a:t>
            </a:r>
          </a:p>
          <a:p>
            <a:endParaRPr lang="cs-CZ" altLang="cs-CZ" dirty="0" smtClean="0"/>
          </a:p>
          <a:p>
            <a:r>
              <a:rPr lang="cs-CZ" sz="2000" dirty="0"/>
              <a:t>Do </a:t>
            </a:r>
            <a:r>
              <a:rPr lang="cs-CZ" sz="2000" dirty="0">
                <a:solidFill>
                  <a:srgbClr val="FF0000"/>
                </a:solidFill>
              </a:rPr>
              <a:t>1. 6.  2015 </a:t>
            </a:r>
            <a:r>
              <a:rPr lang="cs-CZ" sz="2000" dirty="0"/>
              <a:t>je nutno předložit KÚ aktualizovaný návrh na zařazení, společně s aktualizovanou dokumentací prevence závažných havárií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879" y="3296861"/>
            <a:ext cx="84249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 </a:t>
            </a:r>
            <a:r>
              <a:rPr lang="cs-CZ" dirty="0"/>
              <a:t>Povinnosti provozovatelů v A či B, jejichž zařazení se s novým zákonem </a:t>
            </a:r>
            <a:r>
              <a:rPr lang="cs-CZ" dirty="0" smtClean="0"/>
              <a:t>změní</a:t>
            </a:r>
          </a:p>
          <a:p>
            <a:endParaRPr lang="cs-CZ" dirty="0" smtClean="0"/>
          </a:p>
          <a:p>
            <a:r>
              <a:rPr lang="cs-CZ" sz="2000" dirty="0"/>
              <a:t>Kdo byl již podle „starého“ zákona zařazen do A nebo B a zjistí, že je jeho zařazení změní (např. provozovatel A se dostane do B), tak do </a:t>
            </a:r>
            <a:r>
              <a:rPr lang="cs-CZ" sz="2000" dirty="0">
                <a:solidFill>
                  <a:srgbClr val="FF0000"/>
                </a:solidFill>
              </a:rPr>
              <a:t>1. 10. 2016 </a:t>
            </a:r>
            <a:r>
              <a:rPr lang="cs-CZ" sz="2000" dirty="0"/>
              <a:t>musí odevzdat návrh na změnu zařazení a předložit posouzení rizik závažné havárie (dříve Analýza a hodnocení rizik), do </a:t>
            </a:r>
            <a:r>
              <a:rPr lang="cs-CZ" sz="2000" dirty="0">
                <a:solidFill>
                  <a:srgbClr val="FF0000"/>
                </a:solidFill>
              </a:rPr>
              <a:t>1. 10. 2017 </a:t>
            </a:r>
            <a:r>
              <a:rPr lang="cs-CZ" sz="2000" dirty="0"/>
              <a:t>pak kompletní dokumentaci podle svého nového zařazení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2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42339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42340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EFD0D820-8E46-44DF-95C3-E1F1A61D043A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12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Přechodná ustanovení v § </a:t>
            </a: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55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42342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42343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4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5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42346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7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8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349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467544" y="1700808"/>
            <a:ext cx="830795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Povinnosti objektů </a:t>
            </a:r>
            <a:r>
              <a:rPr lang="cs-CZ" dirty="0" smtClean="0"/>
              <a:t>které </a:t>
            </a:r>
            <a:r>
              <a:rPr lang="cs-CZ" dirty="0"/>
              <a:t>mají </a:t>
            </a:r>
            <a:r>
              <a:rPr lang="cs-CZ" dirty="0" smtClean="0"/>
              <a:t>zpracovaný </a:t>
            </a:r>
            <a:r>
              <a:rPr lang="cs-CZ" dirty="0"/>
              <a:t>protokol o </a:t>
            </a:r>
            <a:r>
              <a:rPr lang="cs-CZ" dirty="0" smtClean="0"/>
              <a:t>nezařazení podle z. č. 59/2006 Sb.</a:t>
            </a:r>
          </a:p>
          <a:p>
            <a:endParaRPr lang="cs-CZ" sz="2000" dirty="0" smtClean="0"/>
          </a:p>
          <a:p>
            <a:r>
              <a:rPr lang="cs-CZ" sz="2000" dirty="0" smtClean="0"/>
              <a:t>Zpracovat </a:t>
            </a:r>
            <a:r>
              <a:rPr lang="cs-CZ" sz="2000" dirty="0"/>
              <a:t>nový protokol o nezařazení podle vzoru v příloze č. 2 zákona č. 224/2015 Sb. a předložit do </a:t>
            </a:r>
            <a:r>
              <a:rPr lang="cs-CZ" sz="2000" dirty="0">
                <a:solidFill>
                  <a:srgbClr val="FF0000"/>
                </a:solidFill>
              </a:rPr>
              <a:t>1. 10. 2016. </a:t>
            </a:r>
          </a:p>
          <a:p>
            <a:r>
              <a:rPr lang="cs-CZ" sz="2000" dirty="0"/>
              <a:t>Pokud zjistí, že přesahuje limity a „spadne“ pod zákon, do </a:t>
            </a:r>
            <a:r>
              <a:rPr lang="cs-CZ" sz="2000" dirty="0">
                <a:solidFill>
                  <a:srgbClr val="FF0000"/>
                </a:solidFill>
              </a:rPr>
              <a:t>1. 10. 2016 </a:t>
            </a:r>
            <a:r>
              <a:rPr lang="cs-CZ" sz="2000" dirty="0"/>
              <a:t>předloží návrh na zařazení podle vzoru v příloze č. 3 k zákonu a </a:t>
            </a:r>
            <a:r>
              <a:rPr lang="cs-CZ" sz="2000" dirty="0" smtClean="0"/>
              <a:t>do	           </a:t>
            </a:r>
            <a:r>
              <a:rPr lang="cs-CZ" sz="2000" dirty="0">
                <a:solidFill>
                  <a:srgbClr val="FF0000"/>
                </a:solidFill>
              </a:rPr>
              <a:t>1. 10. 2017</a:t>
            </a:r>
            <a:r>
              <a:rPr lang="cs-CZ" sz="2000" dirty="0"/>
              <a:t> kompletní dokumentaci podle svého zařazení do příslušné skupiny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5532" y="3933056"/>
            <a:ext cx="793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13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Posouzení rizik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5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6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7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251520" y="1447800"/>
            <a:ext cx="7696200" cy="17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 smtClean="0"/>
              <a:t>Směrnice klade důraz na prevenci – předcházení riziku s cílem snížit riziko a přijmout opatření ke snížení následků.</a:t>
            </a:r>
          </a:p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 smtClean="0">
                <a:solidFill>
                  <a:srgbClr val="FF0000"/>
                </a:solidFill>
              </a:rPr>
              <a:t>Posouzení </a:t>
            </a:r>
            <a:r>
              <a:rPr lang="cs-CZ" sz="2000" dirty="0">
                <a:solidFill>
                  <a:srgbClr val="FF0000"/>
                </a:solidFill>
              </a:rPr>
              <a:t>rizik závažné havárie </a:t>
            </a:r>
            <a:r>
              <a:rPr lang="cs-CZ" sz="2000" dirty="0"/>
              <a:t>podle § 9 </a:t>
            </a:r>
            <a:r>
              <a:rPr lang="cs-CZ" sz="2000" dirty="0" smtClean="0"/>
              <a:t>zákona  </a:t>
            </a:r>
            <a:r>
              <a:rPr lang="cs-CZ" sz="2000" dirty="0"/>
              <a:t>o prevenci závažných havárií obsahuje </a:t>
            </a:r>
            <a:r>
              <a:rPr lang="cs-CZ" sz="2000" dirty="0">
                <a:solidFill>
                  <a:srgbClr val="FF0000"/>
                </a:solidFill>
              </a:rPr>
              <a:t>identifikaci zdrojů rizik </a:t>
            </a:r>
            <a:r>
              <a:rPr lang="cs-CZ" sz="2000" dirty="0" smtClean="0">
                <a:solidFill>
                  <a:srgbClr val="FF0000"/>
                </a:solidFill>
              </a:rPr>
              <a:t>analýzu </a:t>
            </a:r>
            <a:r>
              <a:rPr lang="cs-CZ" sz="2000" dirty="0">
                <a:solidFill>
                  <a:srgbClr val="FF0000"/>
                </a:solidFill>
              </a:rPr>
              <a:t>rizik </a:t>
            </a:r>
            <a:r>
              <a:rPr lang="cs-CZ" sz="2000" dirty="0"/>
              <a:t>a </a:t>
            </a:r>
            <a:r>
              <a:rPr lang="cs-CZ" sz="2000" dirty="0">
                <a:solidFill>
                  <a:srgbClr val="FF0000"/>
                </a:solidFill>
              </a:rPr>
              <a:t>hodnocení rizik</a:t>
            </a:r>
            <a:r>
              <a:rPr lang="cs-CZ" sz="2000" dirty="0" smtClean="0"/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3501008"/>
            <a:ext cx="8011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 rámci posouzení </a:t>
            </a:r>
            <a:r>
              <a:rPr lang="cs-CZ" sz="2000" dirty="0" smtClean="0"/>
              <a:t>rizik </a:t>
            </a:r>
            <a:r>
              <a:rPr lang="cs-CZ" sz="2000" dirty="0"/>
              <a:t>se musí </a:t>
            </a:r>
            <a:r>
              <a:rPr lang="cs-CZ" sz="2000" dirty="0" smtClean="0"/>
              <a:t>zjistit </a:t>
            </a:r>
            <a:r>
              <a:rPr lang="cs-CZ" sz="2000" dirty="0"/>
              <a:t>jakým způsobem může být realizováno nebezpečí, které představují zdroje rizika – </a:t>
            </a:r>
            <a:r>
              <a:rPr lang="cs-CZ" sz="2000" dirty="0" smtClean="0"/>
              <a:t>najít příčiny a scénáře </a:t>
            </a:r>
            <a:r>
              <a:rPr lang="cs-CZ" sz="2000" dirty="0"/>
              <a:t>nežádoucích událostí, </a:t>
            </a:r>
            <a:r>
              <a:rPr lang="cs-CZ" sz="2000" dirty="0" smtClean="0"/>
              <a:t>odhadnout následky </a:t>
            </a:r>
            <a:r>
              <a:rPr lang="cs-CZ" sz="2000" dirty="0"/>
              <a:t>a  frekvence (složky rizika) těchto nežádoucích událostí, </a:t>
            </a:r>
            <a:r>
              <a:rPr lang="cs-CZ" sz="2000" dirty="0" smtClean="0"/>
              <a:t>posoudit zda </a:t>
            </a:r>
            <a:r>
              <a:rPr lang="cs-CZ" sz="2000" dirty="0"/>
              <a:t>jsou pro společnost </a:t>
            </a:r>
            <a:r>
              <a:rPr lang="cs-CZ" sz="2000" dirty="0" smtClean="0"/>
              <a:t>přijatelné </a:t>
            </a:r>
            <a:r>
              <a:rPr lang="cs-CZ" sz="2000" dirty="0"/>
              <a:t>a zda stávající bezpečnostní opatření jsou </a:t>
            </a:r>
            <a:r>
              <a:rPr lang="cs-CZ" sz="2000" dirty="0" smtClean="0"/>
              <a:t>dostatečná.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7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14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Zpracování posudku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1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2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3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251520" y="1447800"/>
            <a:ext cx="769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 smtClean="0"/>
              <a:t>V § 9 vyhlášky č. 227/2015 Sb. je zdůrazněn požadavek na doložení všech vstupních dat.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1998" y="2346846"/>
            <a:ext cx="8011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 rámci posouzení </a:t>
            </a:r>
            <a:r>
              <a:rPr lang="cs-CZ" sz="2000" dirty="0" smtClean="0"/>
              <a:t>rizik jde zejména o meteorologická data, počet obyvatelstva v okolí objektu. Bude vyžadováno doložení jejich zdroje a jejich aktuálnosti.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217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15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Změny v přístupu k AHR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78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79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80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1484784"/>
            <a:ext cx="8087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Požadavek na systematickou </a:t>
            </a:r>
            <a:r>
              <a:rPr lang="cs-CZ" dirty="0"/>
              <a:t>komplexní </a:t>
            </a:r>
            <a:r>
              <a:rPr lang="cs-CZ" dirty="0" smtClean="0"/>
              <a:t>identifikaci </a:t>
            </a:r>
            <a:r>
              <a:rPr lang="cs-CZ" dirty="0"/>
              <a:t>a popis iniciačních událostí možných scénářů závažné </a:t>
            </a:r>
            <a:r>
              <a:rPr lang="cs-CZ" dirty="0" smtClean="0"/>
              <a:t>havárie je vznesen v příloze vyhlášky č. 227/2015 Sb.</a:t>
            </a:r>
            <a:endParaRPr lang="cs-CZ" i="1" dirty="0"/>
          </a:p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94470" y="3003049"/>
            <a:ext cx="7795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Prováděcí vyhláškou je stanoven způsob hodnocení rizika – je uveden postup pro výpočet přijatelnosti  skupinového rizika.</a:t>
            </a:r>
          </a:p>
          <a:p>
            <a:endParaRPr lang="cs-CZ" dirty="0"/>
          </a:p>
          <a:p>
            <a:r>
              <a:rPr lang="cs-CZ" dirty="0" smtClean="0"/>
              <a:t>Posouzení rizik směřuje </a:t>
            </a:r>
            <a:r>
              <a:rPr lang="cs-CZ" dirty="0"/>
              <a:t>k tomu, aby </a:t>
            </a:r>
            <a:r>
              <a:rPr lang="cs-CZ" dirty="0" smtClean="0"/>
              <a:t>se v dokumentaci neřešila </a:t>
            </a:r>
            <a:r>
              <a:rPr lang="cs-CZ" dirty="0"/>
              <a:t>jen přijatelnosti či nepřijatelnost rizika, ale byla též podkladem pro </a:t>
            </a:r>
            <a:r>
              <a:rPr lang="cs-CZ" dirty="0">
                <a:solidFill>
                  <a:srgbClr val="FF0000"/>
                </a:solidFill>
              </a:rPr>
              <a:t>prevenci (předcházení) </a:t>
            </a:r>
            <a:r>
              <a:rPr lang="cs-CZ" dirty="0" smtClean="0">
                <a:solidFill>
                  <a:srgbClr val="FF0000"/>
                </a:solidFill>
              </a:rPr>
              <a:t>havárií.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4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095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0957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12</a:t>
              </a:r>
            </a:p>
          </p:txBody>
        </p:sp>
      </p:grp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Přijatelnost rizika</a:t>
            </a:r>
            <a:endParaRPr lang="cs-CZ" alt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957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0957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57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0957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47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48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49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8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79512" y="1556792"/>
            <a:ext cx="8746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zh-CN" sz="2000" dirty="0">
                <a:ea typeface="Calibri" pitchFamily="34" charset="0"/>
                <a:cs typeface="Times New Roman" pitchFamily="18" charset="0"/>
              </a:rPr>
              <a:t>Společenské riziko se považuje za přijatelné, jestliže platí:</a:t>
            </a:r>
            <a:endParaRPr lang="cs-CZ" altLang="zh-CN" sz="20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altLang="zh-CN" sz="2000" i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Fh</a:t>
            </a:r>
            <a:r>
              <a:rPr lang="cs-CZ" altLang="zh-CN" sz="2000" i="1" dirty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 &lt;Fp </a:t>
            </a:r>
            <a:endParaRPr lang="cs-CZ" altLang="zh-CN" sz="20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altLang="zh-CN" sz="2000" dirty="0">
                <a:ea typeface="Calibri" pitchFamily="34" charset="0"/>
                <a:cs typeface="Times New Roman" pitchFamily="18" charset="0"/>
              </a:rPr>
              <a:t>kde pro </a:t>
            </a:r>
            <a:r>
              <a:rPr lang="cs-CZ" altLang="zh-CN" sz="2000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F</a:t>
            </a:r>
            <a:r>
              <a:rPr lang="cs-CZ" altLang="zh-CN" sz="2000" i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p</a:t>
            </a:r>
            <a:r>
              <a:rPr lang="cs-CZ" altLang="zh-CN" sz="2000" dirty="0">
                <a:ea typeface="Calibri" pitchFamily="34" charset="0"/>
                <a:cs typeface="Times New Roman" pitchFamily="18" charset="0"/>
              </a:rPr>
              <a:t> platí vztah</a:t>
            </a:r>
            <a:r>
              <a:rPr lang="cs-CZ" altLang="zh-CN" sz="2000" dirty="0" smtClean="0">
                <a:ea typeface="Calibri" pitchFamily="34" charset="0"/>
                <a:cs typeface="Times New Roman" pitchFamily="18" charset="0"/>
              </a:rPr>
              <a:t>:</a:t>
            </a:r>
            <a:endParaRPr lang="cs-CZ" altLang="zh-C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702" name="Picture 1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852738"/>
            <a:ext cx="3181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" name="Picture 10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6928"/>
            <a:ext cx="8245449" cy="11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8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411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Praha – Karlovy Vary – Pardubice</a:t>
              </a: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24CA49C9-EAD9-4D31-905D-16835E7D2DE9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17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Certifikovaná metodika 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4104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4105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4106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4107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5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9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0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456496" y="1381373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cs-CZ" sz="2400" dirty="0" smtClean="0"/>
              <a:t> - je návodem ke zpracování Posouzení rizik. Je již certifikována a připravena k vydání.</a:t>
            </a:r>
            <a:endParaRPr lang="cs-CZ" sz="2400" dirty="0"/>
          </a:p>
        </p:txBody>
      </p:sp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457200" y="44196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" name="TextovéPole 2"/>
          <p:cNvSpPr txBox="1"/>
          <p:nvPr/>
        </p:nvSpPr>
        <p:spPr>
          <a:xfrm>
            <a:off x="457200" y="2780928"/>
            <a:ext cx="7824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obsahuje návody, nebo odkazy na veřejně publikované metodiky či ČSN ke splnění všech kapitol posouzení rizik.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04830AC8-EF38-41EA-A956-6917E183F116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18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Hodnocení rizika</a:t>
            </a:r>
            <a:endParaRPr lang="cs-CZ" altLang="cs-CZ" sz="3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92174" name="Object 14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4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5" name="Object 15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5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6" name="Object 16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6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539552" y="1700808"/>
            <a:ext cx="83030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Celková přijatelnost rizika daného objektu pro jeho okolí je podmíněna přijatelnou roční frekvencí scénářů závažné havárie zjištěnou </a:t>
            </a:r>
            <a:r>
              <a:rPr lang="cs-CZ" sz="2000" dirty="0" smtClean="0"/>
              <a:t>pro </a:t>
            </a:r>
            <a:r>
              <a:rPr lang="cs-CZ" sz="2000" dirty="0"/>
              <a:t>všechny hodnocené scénáře, souhrnem hodnocení dopadů závažné havárie na životní prostředí a hodnocením účinnosti a dostatečnosti preventivních a represivních havarijních opatření.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04830AC8-EF38-41EA-A956-6917E183F116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19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Zkušenosti s aplikací</a:t>
            </a:r>
            <a:endParaRPr lang="cs-CZ" altLang="cs-CZ" sz="3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92174" name="Object 14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3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5" name="Object 15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4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6" name="Object 16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5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539552" y="1700808"/>
            <a:ext cx="830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Provozovatelé „zaspali“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2564904"/>
            <a:ext cx="8303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Zaspala i PS – zákon byl vydán až 11.9. 2015 s účinností od 1.10. 2015. Termín na splnění přechodných povinností však zůstal 1.6. 2016. Doba na plnění se tedy zkrátila o 4 měsíce.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4077072"/>
            <a:ext cx="838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KÚ vycházejí provozovatelům termínově vstříc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7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2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SEVESO III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88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89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90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27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altLang="cs-CZ" sz="2000" dirty="0"/>
              <a:t>Směrnice Evropského parlamentu a Rady 2012/18/EU ze dne 4. 7. 2012 „o kontrole nebezpečí závažných havárií s přítomností nebezpečných látek a o změně a následném zrušení směrnice Rady 96/82/ES“. Pracovně je nazývána SEVESO III. </a:t>
            </a:r>
            <a:endParaRPr lang="cs-CZ" altLang="cs-CZ" sz="2000" dirty="0" smtClean="0"/>
          </a:p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endParaRPr lang="cs-CZ" altLang="cs-CZ" sz="2000" dirty="0" smtClean="0"/>
          </a:p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altLang="cs-CZ" sz="2000" dirty="0"/>
              <a:t>Dle článku č. 31 této směrnice uvedou členské státy v účinnost právní a správní předpisy nezbytné pro dosažení souladu s touto směrnicí do 31. 5. 2015 a použijí tyto předpisy ode dne </a:t>
            </a:r>
            <a:r>
              <a:rPr lang="cs-CZ" altLang="cs-CZ" sz="2000" dirty="0">
                <a:solidFill>
                  <a:srgbClr val="FF0000"/>
                </a:solidFill>
              </a:rPr>
              <a:t>1. 6. 2015.</a:t>
            </a:r>
          </a:p>
        </p:txBody>
      </p:sp>
    </p:spTree>
    <p:extLst>
      <p:ext uri="{BB962C8B-B14F-4D97-AF65-F5344CB8AC3E}">
        <p14:creationId xmlns:p14="http://schemas.microsoft.com/office/powerpoint/2010/main" val="41868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04830AC8-EF38-41EA-A956-6917E183F116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20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Zkušenosti s </a:t>
            </a:r>
            <a:r>
              <a:rPr lang="cs-CZ" alt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aplikací - nejasnosti</a:t>
            </a:r>
            <a:endParaRPr lang="cs-CZ" altLang="cs-CZ" sz="3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92174" name="Object 14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50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5" name="Object 15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51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6" name="Object 16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52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527795" y="1604813"/>
            <a:ext cx="830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 je závažná havárie??? Kritéria???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2564904"/>
            <a:ext cx="830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Je-li termín </a:t>
            </a:r>
            <a:r>
              <a:rPr lang="cs-CZ" u="sng" dirty="0" smtClean="0">
                <a:solidFill>
                  <a:srgbClr val="FF0000"/>
                </a:solidFill>
              </a:rPr>
              <a:t>závažná</a:t>
            </a:r>
            <a:r>
              <a:rPr lang="cs-CZ" dirty="0" smtClean="0"/>
              <a:t> havárie, může být jen obyčejná havárie?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4077072"/>
            <a:ext cx="838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je toho víc, takže pokračování příště …….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821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2800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2800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9106DCD5-25C0-4E8D-8D69-AD97BD4153DC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21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28006" name="Oval 6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28009" name="Object 9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29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0" name="Object 10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30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1" name="Object 11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31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-454545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10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000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9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381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83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295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753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210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TLP, spol. s r. o.</a:t>
            </a:r>
            <a:endParaRPr lang="cs-CZ" altLang="cs-CZ" sz="32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228600" y="16764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</a:pPr>
            <a:endParaRPr lang="cs-CZ" altLang="cs-CZ" sz="2000">
              <a:solidFill>
                <a:srgbClr val="000066"/>
              </a:solidFill>
            </a:endParaRP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702367" y="2564904"/>
            <a:ext cx="822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altLang="cs-CZ" sz="4400" dirty="0" smtClean="0">
                <a:solidFill>
                  <a:srgbClr val="000066"/>
                </a:solidFill>
              </a:rPr>
              <a:t>Děkuji za pozornost</a:t>
            </a:r>
            <a:endParaRPr lang="cs-CZ" altLang="cs-CZ" sz="4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3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SEVESO III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2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3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4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90000"/>
              </a:lnSpc>
              <a:spcAft>
                <a:spcPct val="20000"/>
              </a:spcAft>
              <a:buSzPct val="130000"/>
              <a:buNone/>
            </a:pPr>
            <a:r>
              <a:rPr lang="cs-CZ" altLang="cs-CZ" sz="2000" dirty="0">
                <a:cs typeface="Times New Roman" pitchFamily="18" charset="0"/>
              </a:rPr>
              <a:t>Směrnice SEVESO III navazuje na systém prevence závažných havárií založený svými předchůdkyněmi. Současně tento systém přizpůsobuje změnám v systému klasifikace chemických látek a směsí, </a:t>
            </a:r>
            <a:r>
              <a:rPr lang="cs-CZ" altLang="cs-CZ" sz="2000" dirty="0" smtClean="0">
                <a:cs typeface="Times New Roman" pitchFamily="18" charset="0"/>
              </a:rPr>
              <a:t> platný od 1</a:t>
            </a:r>
            <a:r>
              <a:rPr lang="cs-CZ" altLang="cs-CZ" sz="2000" dirty="0">
                <a:cs typeface="Times New Roman" pitchFamily="18" charset="0"/>
              </a:rPr>
              <a:t>. června 2015:</a:t>
            </a:r>
          </a:p>
          <a:p>
            <a:pPr>
              <a:lnSpc>
                <a:spcPct val="90000"/>
              </a:lnSpc>
              <a:spcAft>
                <a:spcPct val="20000"/>
              </a:spcAft>
              <a:buSzPct val="130000"/>
              <a:buFont typeface="Arial" charset="0"/>
              <a:buChar char="•"/>
            </a:pPr>
            <a:r>
              <a:rPr lang="cs-CZ" altLang="cs-CZ" sz="2000" dirty="0" smtClean="0">
                <a:cs typeface="Times New Roman" pitchFamily="18" charset="0"/>
              </a:rPr>
              <a:t>systém </a:t>
            </a:r>
            <a:r>
              <a:rPr lang="cs-CZ" altLang="cs-CZ" sz="2000" dirty="0">
                <a:cs typeface="Times New Roman" pitchFamily="18" charset="0"/>
              </a:rPr>
              <a:t>klasifikace chemických látek a směsí stanoví nařízení (ES) č. 1272/2008 o klasifikaci, označování a balení látek a směsí , tzv. nařízení CLP;</a:t>
            </a:r>
          </a:p>
          <a:p>
            <a:pPr>
              <a:lnSpc>
                <a:spcPct val="90000"/>
              </a:lnSpc>
              <a:spcAft>
                <a:spcPct val="20000"/>
              </a:spcAft>
              <a:buSzPct val="130000"/>
              <a:buFont typeface="Arial" charset="0"/>
              <a:buChar char="•"/>
            </a:pPr>
            <a:r>
              <a:rPr lang="cs-CZ" altLang="cs-CZ" sz="2000" dirty="0" smtClean="0">
                <a:cs typeface="Times New Roman" pitchFamily="18" charset="0"/>
              </a:rPr>
              <a:t>tzv</a:t>
            </a:r>
            <a:r>
              <a:rPr lang="cs-CZ" altLang="cs-CZ" sz="2000" dirty="0">
                <a:cs typeface="Times New Roman" pitchFamily="18" charset="0"/>
              </a:rPr>
              <a:t>. nařízení CLP se ve vztahu k chemickým látkám uplatňuje s účinností od 1. prosince 2010;</a:t>
            </a:r>
          </a:p>
          <a:p>
            <a:pPr>
              <a:lnSpc>
                <a:spcPct val="90000"/>
              </a:lnSpc>
              <a:spcAft>
                <a:spcPct val="20000"/>
              </a:spcAft>
              <a:buSzPct val="130000"/>
              <a:buFont typeface="Arial" charset="0"/>
              <a:buChar char="•"/>
            </a:pPr>
            <a:r>
              <a:rPr lang="cs-CZ" altLang="cs-CZ" sz="2000" dirty="0" smtClean="0">
                <a:cs typeface="Times New Roman" pitchFamily="18" charset="0"/>
              </a:rPr>
              <a:t>ve </a:t>
            </a:r>
            <a:r>
              <a:rPr lang="cs-CZ" altLang="cs-CZ" sz="2000" dirty="0">
                <a:cs typeface="Times New Roman" pitchFamily="18" charset="0"/>
              </a:rPr>
              <a:t>vztahu k chemickým směsím byla jeho účinnost odložena ke dni 1. června 2015, a k tomuto datu bylo zapotřebí přizpůsobit novému systému klasifikace chemických látek a směsí celou řadu právních předpisů, mezi nimi rovněž tzv. SEVESO směrnici.</a:t>
            </a:r>
          </a:p>
        </p:txBody>
      </p:sp>
    </p:spTree>
    <p:extLst>
      <p:ext uri="{BB962C8B-B14F-4D97-AF65-F5344CB8AC3E}">
        <p14:creationId xmlns:p14="http://schemas.microsoft.com/office/powerpoint/2010/main" val="38475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4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SEVESO III - změny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57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58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59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4400" y="1447800"/>
            <a:ext cx="7467600" cy="4717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cs-CZ" sz="2000" dirty="0" smtClean="0"/>
              <a:t>dochází </a:t>
            </a:r>
            <a:r>
              <a:rPr lang="cs-CZ" sz="2000" dirty="0"/>
              <a:t>k rozšíření působnosti směrnice na pevninské podzemní zásobníky plynu;</a:t>
            </a:r>
          </a:p>
          <a:p>
            <a:pPr lvl="0"/>
            <a:r>
              <a:rPr lang="cs-CZ" sz="2000" dirty="0"/>
              <a:t>dochází k zavedení výslovné kategorizace závodů v závislosti na množství nebezpečných látek či směsí v nich umístěných;</a:t>
            </a:r>
          </a:p>
          <a:p>
            <a:pPr lvl="0"/>
            <a:r>
              <a:rPr lang="cs-CZ" sz="2000" dirty="0"/>
              <a:t>Evropské komisi se svěřuje pravomoc iniciovat vynětí některé z nebezpečných látek či směsí zahrnutých do přílohy č. 1 z působnosti této směrnice v případě, kdy se domnívá, že tato látka či směs nemůže způsobit riziko závažné havárie;</a:t>
            </a:r>
          </a:p>
          <a:p>
            <a:pPr lvl="0"/>
            <a:r>
              <a:rPr lang="cs-CZ" sz="2000" dirty="0"/>
              <a:t>rozvíjejí se ustanovení o povinnosti členských států zajistit náležité informování veřejnosti, která by mohla být přímo dotčena účinky případných závažných havárií</a:t>
            </a:r>
            <a:r>
              <a:rPr lang="cs-CZ" sz="2000" dirty="0" smtClean="0"/>
              <a:t>;</a:t>
            </a:r>
          </a:p>
          <a:p>
            <a:pPr lvl="0"/>
            <a:endParaRPr lang="cs-CZ" sz="2000" dirty="0"/>
          </a:p>
          <a:p>
            <a:pPr lvl="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691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5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SEVESO III - změny 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2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3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4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4400" y="1447800"/>
            <a:ext cx="7467600" cy="5005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7188" indent="-357188">
              <a:lnSpc>
                <a:spcPct val="80000"/>
              </a:lnSpc>
              <a:buFontTx/>
              <a:buNone/>
            </a:pPr>
            <a:endParaRPr lang="cs-CZ" altLang="cs-CZ" sz="1000" dirty="0"/>
          </a:p>
          <a:p>
            <a:pPr lvl="0"/>
            <a:r>
              <a:rPr lang="cs-CZ" sz="2000" dirty="0"/>
              <a:t>doplňuje se podrobnější úprava požadavků na zapojení dotčené veřejnosti do rozhodovacích procesů týkajících se plánování nových objektů, jejich podstatných změn a rozvojových aktivit v okolí objektů; </a:t>
            </a:r>
            <a:endParaRPr lang="cs-CZ" sz="2000" dirty="0" smtClean="0"/>
          </a:p>
          <a:p>
            <a:pPr lvl="0"/>
            <a:r>
              <a:rPr lang="cs-CZ" sz="2000" dirty="0" smtClean="0"/>
              <a:t>upřesňují </a:t>
            </a:r>
            <a:r>
              <a:rPr lang="cs-CZ" sz="2000" dirty="0"/>
              <a:t>se ustanovení o kontrole dodržování povinností v objektech spadajících do působnosti SEVESO směrnice.</a:t>
            </a:r>
          </a:p>
        </p:txBody>
      </p:sp>
    </p:spTree>
    <p:extLst>
      <p:ext uri="{BB962C8B-B14F-4D97-AF65-F5344CB8AC3E}">
        <p14:creationId xmlns:p14="http://schemas.microsoft.com/office/powerpoint/2010/main" val="15843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6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SEVESO III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7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7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7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4400" y="1447800"/>
            <a:ext cx="7467600" cy="381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4163" indent="-284163" algn="ctr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cs-CZ" altLang="cs-CZ" sz="1600" b="1" kern="0" dirty="0" smtClean="0"/>
              <a:t>Další změny</a:t>
            </a:r>
          </a:p>
          <a:p>
            <a:pPr marL="284163" indent="-284163" algn="just"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cs-CZ" altLang="cs-CZ" sz="1600" b="1" kern="0" dirty="0" smtClean="0"/>
          </a:p>
          <a:p>
            <a:pPr marL="284163" indent="-284163" algn="just">
              <a:lnSpc>
                <a:spcPct val="90000"/>
              </a:lnSpc>
              <a:spcAft>
                <a:spcPct val="20000"/>
              </a:spcAft>
            </a:pPr>
            <a:r>
              <a:rPr lang="cs-CZ" altLang="cs-CZ" sz="2000" b="0" kern="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Lepší </a:t>
            </a:r>
            <a:r>
              <a:rPr lang="cs-CZ" altLang="cs-CZ" sz="2000" b="1" kern="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přístup občanů k informacím</a:t>
            </a:r>
            <a:r>
              <a:rPr lang="cs-CZ" altLang="cs-CZ" sz="2000" b="0" kern="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o rizicích vyplývajících </a:t>
            </a:r>
            <a:br>
              <a:rPr lang="cs-CZ" altLang="cs-CZ" sz="2000" b="0" kern="0" dirty="0" smtClean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2000" b="0" kern="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z činnosti podniků v jejich dosahu, a o tom, jak se chovat v případě havárie.</a:t>
            </a:r>
          </a:p>
          <a:p>
            <a:pPr marL="284163" indent="-284163" algn="just">
              <a:lnSpc>
                <a:spcPct val="90000"/>
              </a:lnSpc>
              <a:spcAft>
                <a:spcPct val="20000"/>
              </a:spcAft>
            </a:pPr>
            <a:r>
              <a:rPr lang="cs-CZ" altLang="cs-CZ" sz="2000" b="0" kern="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Účinnější </a:t>
            </a:r>
            <a:r>
              <a:rPr lang="cs-CZ" altLang="cs-CZ" sz="2000" b="1" kern="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pravidla pro účast dotčené veřejnosti</a:t>
            </a:r>
            <a:r>
              <a:rPr lang="cs-CZ" altLang="cs-CZ" sz="2000" b="0" kern="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v územně plánovacích projektech vztahující se k Seveso objektům.</a:t>
            </a:r>
          </a:p>
          <a:p>
            <a:pPr marL="284163" indent="-284163" algn="just">
              <a:lnSpc>
                <a:spcPct val="90000"/>
              </a:lnSpc>
              <a:spcAft>
                <a:spcPct val="20000"/>
              </a:spcAft>
            </a:pPr>
            <a:r>
              <a:rPr lang="cs-CZ" altLang="cs-CZ" sz="2000" b="1" kern="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Přístup k soudní ochraně</a:t>
            </a:r>
            <a:r>
              <a:rPr lang="cs-CZ" altLang="cs-CZ" sz="2000" b="0" kern="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pro občany, kterým dosud nebyl zaručen odpovídající přístup k informacím a účast v řízení.</a:t>
            </a:r>
          </a:p>
          <a:p>
            <a:pPr marL="284163" indent="-284163" algn="just">
              <a:lnSpc>
                <a:spcPct val="90000"/>
              </a:lnSpc>
              <a:spcAft>
                <a:spcPct val="20000"/>
              </a:spcAft>
            </a:pPr>
            <a:r>
              <a:rPr lang="cs-CZ" altLang="cs-CZ" sz="2000" b="0" kern="0" dirty="0" smtClean="0">
                <a:latin typeface="+mj-lt"/>
                <a:cs typeface="Times New Roman" pitchFamily="18" charset="0"/>
              </a:rPr>
              <a:t>Přísnější normy pro </a:t>
            </a:r>
            <a:r>
              <a:rPr lang="cs-CZ" altLang="cs-CZ" sz="2000" b="1" kern="0" dirty="0" smtClean="0">
                <a:latin typeface="+mj-lt"/>
                <a:cs typeface="Times New Roman" pitchFamily="18" charset="0"/>
              </a:rPr>
              <a:t>kontroly zařízení</a:t>
            </a:r>
            <a:r>
              <a:rPr lang="cs-CZ" altLang="cs-CZ" sz="2000" b="0" kern="0" dirty="0" smtClean="0">
                <a:latin typeface="+mj-lt"/>
                <a:cs typeface="Times New Roman" pitchFamily="18" charset="0"/>
              </a:rPr>
              <a:t>, aby bylo zajištěno účinnější uplatňování bezpečnostních pravidel.</a:t>
            </a:r>
            <a:r>
              <a:rPr lang="cs-CZ" altLang="cs-CZ" sz="2000" b="0" kern="0" dirty="0" smtClean="0">
                <a:latin typeface="+mj-lt"/>
              </a:rPr>
              <a:t> </a:t>
            </a:r>
            <a:endParaRPr lang="cs-CZ" altLang="cs-CZ" sz="2000" b="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03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7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Zákon č. 224/2015 Sb. 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0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1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2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Účinný od 1. 10. 2015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01378" y="2513856"/>
            <a:ext cx="801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Prováděcí vyhlášky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01378" y="3212976"/>
            <a:ext cx="8141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225. Vyhláška o stanovení rozsahu bezpečnostních opatření fyzické ochrany objektu zařazeného do skupiny A </a:t>
            </a:r>
            <a:r>
              <a:rPr lang="cs-CZ" sz="2000" dirty="0" smtClean="0"/>
              <a:t>nebo skupiny B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226. Vyhláška o zásadách pro vymezení zóny havarijního plánování a postupu při jejím vymezení a o náležitostech </a:t>
            </a:r>
            <a:r>
              <a:rPr lang="cs-CZ" sz="2000" dirty="0" smtClean="0">
                <a:solidFill>
                  <a:srgbClr val="FF0000"/>
                </a:solidFill>
              </a:rPr>
              <a:t>obsahu vnějšího </a:t>
            </a:r>
            <a:r>
              <a:rPr lang="cs-CZ" sz="2000" dirty="0">
                <a:solidFill>
                  <a:srgbClr val="FF0000"/>
                </a:solidFill>
              </a:rPr>
              <a:t>havarijního plánu a jeho struktuře</a:t>
            </a:r>
          </a:p>
        </p:txBody>
      </p:sp>
    </p:spTree>
    <p:extLst>
      <p:ext uri="{BB962C8B-B14F-4D97-AF65-F5344CB8AC3E}">
        <p14:creationId xmlns:p14="http://schemas.microsoft.com/office/powerpoint/2010/main" val="35235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8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Zákon č. 224/2015 Sb.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4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5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6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104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Platný od 11. 9. 2015</a:t>
            </a:r>
          </a:p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Účinný od 1. 10. 2015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01378" y="2513856"/>
            <a:ext cx="801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Prováděcí vyhlášky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01378" y="3212976"/>
            <a:ext cx="8141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225. Vyhláška o stanovení rozsahu bezpečnostních opatření fyzické ochrany objektu zařazeného do skupiny A </a:t>
            </a:r>
            <a:r>
              <a:rPr lang="cs-CZ" sz="2000" dirty="0" smtClean="0"/>
              <a:t>nebo skupiny B</a:t>
            </a:r>
          </a:p>
          <a:p>
            <a:endParaRPr lang="cs-CZ" sz="2000" dirty="0"/>
          </a:p>
          <a:p>
            <a:r>
              <a:rPr lang="cs-CZ" sz="2000" dirty="0"/>
              <a:t>226. Vyhláška o zásadách pro vymezení zóny havarijního plánování a postupu při jejím vymezení a o náležitostech </a:t>
            </a:r>
            <a:r>
              <a:rPr lang="cs-CZ" sz="2000" dirty="0" smtClean="0"/>
              <a:t>obsahu vnějšího </a:t>
            </a:r>
            <a:r>
              <a:rPr lang="cs-CZ" sz="2000" dirty="0"/>
              <a:t>havarijního plánu a jeho struktuře</a:t>
            </a:r>
          </a:p>
        </p:txBody>
      </p:sp>
    </p:spTree>
    <p:extLst>
      <p:ext uri="{BB962C8B-B14F-4D97-AF65-F5344CB8AC3E}">
        <p14:creationId xmlns:p14="http://schemas.microsoft.com/office/powerpoint/2010/main" val="35235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9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-108520" y="605061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Zákon </a:t>
            </a: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č. 224/2015 Sb.</a:t>
            </a: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51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52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53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28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>
                <a:solidFill>
                  <a:srgbClr val="FF0000"/>
                </a:solidFill>
              </a:rPr>
              <a:t>227. Vyhláška o náležitostech bezpečnostní dokumentace a rozsahu informací poskytovaných zpracovateli posudku</a:t>
            </a:r>
          </a:p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/>
              <a:t>228. Vyhláška o rozsahu zpracování informace veřejnosti, hlášení o vzniku závažné havárie a konečné zprávy o </a:t>
            </a:r>
            <a:r>
              <a:rPr lang="cs-CZ" sz="2000" dirty="0" smtClean="0"/>
              <a:t>vzniku a </a:t>
            </a:r>
            <a:r>
              <a:rPr lang="cs-CZ" sz="2000" dirty="0"/>
              <a:t>dopadech závažné havárie</a:t>
            </a:r>
          </a:p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/>
              <a:t>229. Vyhláška o způsobu zpracování návrhu ročního plánu kontrol a náležitostech obsahu informace o výsledku </a:t>
            </a:r>
            <a:r>
              <a:rPr lang="cs-CZ" sz="2000" dirty="0" smtClean="0"/>
              <a:t>kontroly a zprávy </a:t>
            </a:r>
            <a:r>
              <a:rPr lang="cs-CZ" sz="2000" dirty="0"/>
              <a:t>o kontrole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9880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1405</Words>
  <Application>Microsoft Office PowerPoint</Application>
  <PresentationFormat>Předvádění na obrazovce (4:3)</PresentationFormat>
  <Paragraphs>181</Paragraphs>
  <Slides>21</Slides>
  <Notes>20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Default Design</vt:lpstr>
      <vt:lpstr>Paint Shop Pro 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VnHP</dc:title>
  <dc:subject>pro seminář KÚ stř. kraj</dc:subject>
  <dc:creator>MD</dc:creator>
  <cp:lastModifiedBy>MD</cp:lastModifiedBy>
  <cp:revision>219</cp:revision>
  <cp:lastPrinted>2002-12-18T12:18:15Z</cp:lastPrinted>
  <dcterms:created xsi:type="dcterms:W3CDTF">2002-11-11T09:46:04Z</dcterms:created>
  <dcterms:modified xsi:type="dcterms:W3CDTF">2016-03-17T01:21:18Z</dcterms:modified>
</cp:coreProperties>
</file>