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94" r:id="rId2"/>
    <p:sldId id="786" r:id="rId3"/>
    <p:sldId id="840" r:id="rId4"/>
    <p:sldId id="843" r:id="rId5"/>
    <p:sldId id="841" r:id="rId6"/>
    <p:sldId id="781" r:id="rId7"/>
    <p:sldId id="569" r:id="rId8"/>
    <p:sldId id="787" r:id="rId9"/>
    <p:sldId id="605" r:id="rId10"/>
    <p:sldId id="788" r:id="rId11"/>
    <p:sldId id="784" r:id="rId12"/>
    <p:sldId id="791" r:id="rId13"/>
    <p:sldId id="792" r:id="rId14"/>
    <p:sldId id="793" r:id="rId15"/>
    <p:sldId id="794" r:id="rId16"/>
    <p:sldId id="785" r:id="rId17"/>
    <p:sldId id="530" r:id="rId18"/>
    <p:sldId id="617" r:id="rId19"/>
    <p:sldId id="676" r:id="rId20"/>
    <p:sldId id="659" r:id="rId21"/>
    <p:sldId id="660" r:id="rId22"/>
    <p:sldId id="842" r:id="rId23"/>
    <p:sldId id="669" r:id="rId24"/>
    <p:sldId id="678" r:id="rId25"/>
    <p:sldId id="657" r:id="rId26"/>
    <p:sldId id="681" r:id="rId27"/>
    <p:sldId id="682" r:id="rId28"/>
    <p:sldId id="683" r:id="rId29"/>
    <p:sldId id="730" r:id="rId30"/>
    <p:sldId id="822" r:id="rId31"/>
    <p:sldId id="680" r:id="rId32"/>
    <p:sldId id="686" r:id="rId33"/>
    <p:sldId id="805" r:id="rId34"/>
    <p:sldId id="806" r:id="rId35"/>
    <p:sldId id="807" r:id="rId36"/>
    <p:sldId id="699" r:id="rId37"/>
    <p:sldId id="484" r:id="rId38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CC"/>
    <a:srgbClr val="00CCFF"/>
    <a:srgbClr val="CC3300"/>
    <a:srgbClr val="DDDDDD"/>
    <a:srgbClr val="EAEAEA"/>
    <a:srgbClr val="99FFCC"/>
    <a:srgbClr val="FFFF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010" autoAdjust="0"/>
  </p:normalViewPr>
  <p:slideViewPr>
    <p:cSldViewPr>
      <p:cViewPr>
        <p:scale>
          <a:sx n="70" d="100"/>
          <a:sy n="70" d="100"/>
        </p:scale>
        <p:origin x="-1272" y="-72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44"/>
    </p:cViewPr>
  </p:sorterViewPr>
  <p:notesViewPr>
    <p:cSldViewPr>
      <p:cViewPr varScale="1">
        <p:scale>
          <a:sx n="59" d="100"/>
          <a:sy n="59" d="100"/>
        </p:scale>
        <p:origin x="-2478" y="-78"/>
      </p:cViewPr>
      <p:guideLst>
        <p:guide orient="horz" pos="3089"/>
        <p:guide pos="21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07" tIns="46953" rIns="93907" bIns="46953" numCol="1" anchor="t" anchorCtr="0" compatLnSpc="1">
            <a:prstTxWarp prst="textNoShape">
              <a:avLst/>
            </a:prstTxWarp>
          </a:bodyPr>
          <a:lstStyle>
            <a:lvl1pPr defTabSz="938213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07" tIns="46953" rIns="93907" bIns="46953" numCol="1" anchor="t" anchorCtr="0" compatLnSpc="1">
            <a:prstTxWarp prst="textNoShape">
              <a:avLst/>
            </a:prstTxWarp>
          </a:bodyPr>
          <a:lstStyle>
            <a:lvl1pPr algn="r" defTabSz="938213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07" tIns="46953" rIns="93907" bIns="46953" numCol="1" anchor="b" anchorCtr="0" compatLnSpc="1">
            <a:prstTxWarp prst="textNoShape">
              <a:avLst/>
            </a:prstTxWarp>
          </a:bodyPr>
          <a:lstStyle>
            <a:lvl1pPr defTabSz="938213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45625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07" tIns="46953" rIns="93907" bIns="46953" numCol="1" anchor="b" anchorCtr="0" compatLnSpc="1">
            <a:prstTxWarp prst="textNoShape">
              <a:avLst/>
            </a:prstTxWarp>
          </a:bodyPr>
          <a:lstStyle>
            <a:lvl1pPr algn="r" defTabSz="938213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D44431CC-F8CD-4FAF-AA5C-31A4D69FF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6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3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6409" y="4740667"/>
            <a:ext cx="4940968" cy="449312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6409" y="4740667"/>
            <a:ext cx="4940968" cy="449312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6409" y="4740667"/>
            <a:ext cx="4940968" cy="449312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6409" y="4740667"/>
            <a:ext cx="4940968" cy="449312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36600"/>
            <a:ext cx="5010150" cy="37576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5825" y="4740275"/>
            <a:ext cx="4941888" cy="44942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446" tIns="46223" rIns="92446" bIns="46223"/>
          <a:lstStyle/>
          <a:p>
            <a:endParaRPr lang="cs-CZ" altLang="cs-CZ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107950" y="107950"/>
            <a:ext cx="8928100" cy="6642100"/>
            <a:chOff x="68" y="68"/>
            <a:chExt cx="5624" cy="4184"/>
          </a:xfrm>
        </p:grpSpPr>
        <p:sp>
          <p:nvSpPr>
            <p:cNvPr id="5" name="Rectangle 2"/>
            <p:cNvSpPr>
              <a:spLocks noChangeArrowheads="1"/>
            </p:cNvSpPr>
            <p:nvPr userDrawn="1"/>
          </p:nvSpPr>
          <p:spPr bwMode="ltGray">
            <a:xfrm>
              <a:off x="68" y="68"/>
              <a:ext cx="5624" cy="41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Rectangle 3"/>
            <p:cNvSpPr>
              <a:spLocks noChangeArrowheads="1"/>
            </p:cNvSpPr>
            <p:nvPr userDrawn="1"/>
          </p:nvSpPr>
          <p:spPr bwMode="ltGray">
            <a:xfrm>
              <a:off x="151" y="140"/>
              <a:ext cx="5469" cy="405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4"/>
            <p:cNvSpPr>
              <a:spLocks noChangeArrowheads="1"/>
            </p:cNvSpPr>
            <p:nvPr userDrawn="1"/>
          </p:nvSpPr>
          <p:spPr bwMode="ltGray">
            <a:xfrm>
              <a:off x="191" y="188"/>
              <a:ext cx="5377" cy="394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Rectangle 5"/>
            <p:cNvSpPr>
              <a:spLocks noChangeArrowheads="1"/>
            </p:cNvSpPr>
            <p:nvPr userDrawn="1"/>
          </p:nvSpPr>
          <p:spPr bwMode="white">
            <a:xfrm>
              <a:off x="272" y="272"/>
              <a:ext cx="5216" cy="37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3F998-734A-41DA-A1A2-268395DD8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71490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CCF10-BAAF-40A2-BFF6-C38711B9D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7483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906E-7E56-4EB0-A4B9-7687E13CB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23135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D7699-7723-4F69-A8A6-915C009D8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77685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6328F-1073-41A7-9A97-6A51908F3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65233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8CD02-B4B1-47E0-AA16-A77EA45DF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278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0CEC-9A76-4858-8167-6461D9EA9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1353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33FBE-40F9-42C4-A8AA-2A401A539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5041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EDE30-41F8-40BB-ABEB-40E5F6A8D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53616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3EF72-D849-41FA-889A-570E93E31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27716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2832C-1F7C-4E17-80DA-711925124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50993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ChangeArrowheads="1"/>
          </p:cNvSpPr>
          <p:nvPr userDrawn="1"/>
        </p:nvSpPr>
        <p:spPr bwMode="auto">
          <a:xfrm flipV="1">
            <a:off x="7315200" y="158750"/>
            <a:ext cx="1447800" cy="2984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endParaRPr lang="cs-CZ" altLang="cs-CZ" sz="1200" smtClean="0">
              <a:solidFill>
                <a:schemeClr val="bg1"/>
              </a:solidFill>
            </a:endParaRPr>
          </a:p>
        </p:txBody>
      </p:sp>
      <p:grpSp>
        <p:nvGrpSpPr>
          <p:cNvPr id="1027" name="Group 6"/>
          <p:cNvGrpSpPr>
            <a:grpSpLocks/>
          </p:cNvGrpSpPr>
          <p:nvPr/>
        </p:nvGrpSpPr>
        <p:grpSpPr bwMode="auto">
          <a:xfrm>
            <a:off x="107950" y="107950"/>
            <a:ext cx="8928100" cy="6642100"/>
            <a:chOff x="68" y="68"/>
            <a:chExt cx="5624" cy="4184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68" y="68"/>
              <a:ext cx="5624" cy="41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" name="Rectangle 3"/>
            <p:cNvSpPr>
              <a:spLocks noChangeArrowheads="1"/>
            </p:cNvSpPr>
            <p:nvPr/>
          </p:nvSpPr>
          <p:spPr bwMode="ltGray">
            <a:xfrm>
              <a:off x="151" y="140"/>
              <a:ext cx="5469" cy="405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" name="Rectangle 4"/>
            <p:cNvSpPr>
              <a:spLocks noChangeArrowheads="1"/>
            </p:cNvSpPr>
            <p:nvPr/>
          </p:nvSpPr>
          <p:spPr bwMode="ltGray">
            <a:xfrm>
              <a:off x="191" y="188"/>
              <a:ext cx="5377" cy="394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7" name="Rectangle 5"/>
            <p:cNvSpPr>
              <a:spLocks noChangeArrowheads="1"/>
            </p:cNvSpPr>
            <p:nvPr/>
          </p:nvSpPr>
          <p:spPr bwMode="white">
            <a:xfrm>
              <a:off x="272" y="272"/>
              <a:ext cx="5216" cy="37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096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96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fld id="{56192FB5-66DB-4682-AED5-575D91374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ext Box 15"/>
          <p:cNvSpPr txBox="1">
            <a:spLocks noChangeArrowheads="1"/>
          </p:cNvSpPr>
          <p:nvPr userDrawn="1"/>
        </p:nvSpPr>
        <p:spPr bwMode="auto">
          <a:xfrm>
            <a:off x="6765925" y="152400"/>
            <a:ext cx="1319213" cy="2746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solidFill>
                  <a:schemeClr val="bg1"/>
                </a:solidFill>
              </a:rPr>
              <a:t>CONFIDENTIAL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15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ä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838200"/>
          </a:xfrm>
        </p:spPr>
        <p:txBody>
          <a:bodyPr/>
          <a:lstStyle/>
          <a:p>
            <a:r>
              <a:rPr lang="cs-CZ" altLang="cs-CZ" sz="4000" b="1" dirty="0" err="1" smtClean="0">
                <a:solidFill>
                  <a:schemeClr val="tx1"/>
                </a:solidFill>
                <a:latin typeface="Dutch801 XBd BT" pitchFamily="18" charset="0"/>
              </a:rPr>
              <a:t>Hexion</a:t>
            </a:r>
            <a:r>
              <a:rPr lang="en-US" altLang="cs-CZ" sz="4000" b="1" dirty="0" smtClean="0">
                <a:solidFill>
                  <a:schemeClr val="tx1"/>
                </a:solidFill>
                <a:latin typeface="Dutch801 XBd BT" pitchFamily="18" charset="0"/>
              </a:rPr>
              <a:t> </a:t>
            </a:r>
            <a:r>
              <a:rPr lang="en-US" altLang="cs-CZ" sz="4000" b="1" dirty="0" err="1" smtClean="0">
                <a:solidFill>
                  <a:schemeClr val="tx1"/>
                </a:solidFill>
                <a:latin typeface="Dutch801 XBd BT" pitchFamily="18" charset="0"/>
              </a:rPr>
              <a:t>a.s</a:t>
            </a:r>
            <a:r>
              <a:rPr lang="en-US" altLang="cs-CZ" sz="4000" b="1" dirty="0" smtClean="0">
                <a:solidFill>
                  <a:schemeClr val="tx1"/>
                </a:solidFill>
                <a:latin typeface="Dutch801 XBd BT" pitchFamily="18" charset="0"/>
              </a:rPr>
              <a:t>.</a:t>
            </a:r>
            <a:r>
              <a:rPr lang="cs-CZ" altLang="cs-CZ" sz="40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cs-CZ" altLang="cs-CZ" sz="4000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5257800"/>
            <a:ext cx="8153400" cy="1143000"/>
          </a:xfrm>
        </p:spPr>
        <p:txBody>
          <a:bodyPr/>
          <a:lstStyle/>
          <a:p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cs-CZ" altLang="cs-CZ" sz="2400" b="1" dirty="0">
                <a:latin typeface="Times New Roman" pitchFamily="18" charset="0"/>
              </a:rPr>
              <a:t>APROCHEM  2016</a:t>
            </a:r>
          </a:p>
          <a:p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</a:rPr>
              <a:t>Ing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</a:rPr>
              <a:t>. Josef Petr, Ph.D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  <a:endParaRPr lang="cs-CZ" altLang="cs-CZ" sz="2400" b="1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3076" name="Picture 4" descr="P30600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1371600"/>
            <a:ext cx="3733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" y="41656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cs-CZ" altLang="cs-CZ" b="1" dirty="0">
                <a:solidFill>
                  <a:schemeClr val="accent2"/>
                </a:solidFill>
                <a:latin typeface="Impact" pitchFamily="34" charset="0"/>
              </a:rPr>
              <a:t>Polymerace kyseliny akrylové a esterů kyseliny akrylové</a:t>
            </a:r>
            <a:endParaRPr lang="en-US" altLang="cs-CZ" b="1" dirty="0">
              <a:solidFill>
                <a:schemeClr val="accent2"/>
              </a:solidFill>
              <a:latin typeface="Impact" pitchFamily="34" charset="0"/>
            </a:endParaRPr>
          </a:p>
        </p:txBody>
      </p:sp>
      <p:pic>
        <p:nvPicPr>
          <p:cNvPr id="11" name="Obráze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375012"/>
            <a:ext cx="3886200" cy="27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6858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</a:t>
            </a:r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inhibitory – p-hydrochinon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6748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055216"/>
              </p:ext>
            </p:extLst>
          </p:nvPr>
        </p:nvGraphicFramePr>
        <p:xfrm>
          <a:off x="685800" y="1524000"/>
          <a:ext cx="7772400" cy="4749856"/>
        </p:xfrm>
        <a:graphic>
          <a:graphicData uri="http://schemas.openxmlformats.org/drawingml/2006/table">
            <a:tbl>
              <a:tblPr/>
              <a:tblGrid>
                <a:gridCol w="4572000"/>
                <a:gridCol w="1676400"/>
                <a:gridCol w="1524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Parametr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Hodnota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Skupenství 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pevná látka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Barva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bílá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Molární hmotnost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110,11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g/mol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tání (101 325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172,3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varu (101 325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vzplanutí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Akutní toxicita LD50 krysa (orálně)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mg/kg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Rozpust. ve vodě (25°C,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9849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762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Používané inhibitory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195" name="Text Box 16"/>
          <p:cNvSpPr txBox="1">
            <a:spLocks noChangeArrowheads="1"/>
          </p:cNvSpPr>
          <p:nvPr/>
        </p:nvSpPr>
        <p:spPr bwMode="auto">
          <a:xfrm>
            <a:off x="5181600" y="2590800"/>
            <a:ext cx="312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>
                <a:latin typeface="Times New Roman" pitchFamily="18" charset="0"/>
              </a:rPr>
              <a:t>Phenothiazin</a:t>
            </a:r>
          </a:p>
        </p:txBody>
      </p:sp>
      <p:sp>
        <p:nvSpPr>
          <p:cNvPr id="8196" name="Text Box 17"/>
          <p:cNvSpPr txBox="1">
            <a:spLocks noChangeArrowheads="1"/>
          </p:cNvSpPr>
          <p:nvPr/>
        </p:nvSpPr>
        <p:spPr bwMode="auto">
          <a:xfrm>
            <a:off x="5638800" y="31877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lang="cs-CZ" altLang="cs-CZ" sz="2800" b="1" baseline="-25000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cs-CZ" altLang="cs-CZ" sz="2800" b="1" baseline="-25000">
                <a:solidFill>
                  <a:schemeClr val="tx2"/>
                </a:solidFill>
                <a:latin typeface="Times New Roman" pitchFamily="18" charset="0"/>
              </a:rPr>
              <a:t>9 </a:t>
            </a: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N S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990600" y="1527175"/>
            <a:ext cx="3886200" cy="3186113"/>
            <a:chOff x="990600" y="1527175"/>
            <a:chExt cx="3886200" cy="3186113"/>
          </a:xfrm>
        </p:grpSpPr>
        <p:sp>
          <p:nvSpPr>
            <p:cNvPr id="8199" name="Text Box 4"/>
            <p:cNvSpPr txBox="1">
              <a:spLocks noChangeArrowheads="1"/>
            </p:cNvSpPr>
            <p:nvPr/>
          </p:nvSpPr>
          <p:spPr bwMode="auto">
            <a:xfrm>
              <a:off x="2743200" y="2517775"/>
              <a:ext cx="4572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2800" b="1">
                  <a:solidFill>
                    <a:srgbClr val="FF00FF"/>
                  </a:solidFill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8200" name="Text Box 5"/>
            <p:cNvSpPr txBox="1">
              <a:spLocks noChangeArrowheads="1"/>
            </p:cNvSpPr>
            <p:nvPr/>
          </p:nvSpPr>
          <p:spPr bwMode="auto">
            <a:xfrm>
              <a:off x="2743200" y="4194175"/>
              <a:ext cx="4572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2800" b="1">
                  <a:solidFill>
                    <a:schemeClr val="tx2"/>
                  </a:solidFill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8201" name="Text Box 6"/>
            <p:cNvSpPr txBox="1">
              <a:spLocks noChangeArrowheads="1"/>
            </p:cNvSpPr>
            <p:nvPr/>
          </p:nvSpPr>
          <p:spPr bwMode="auto">
            <a:xfrm>
              <a:off x="2743200" y="1527175"/>
              <a:ext cx="4572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2800" b="1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grpSp>
          <p:nvGrpSpPr>
            <p:cNvPr id="8202" name="Group 7"/>
            <p:cNvGrpSpPr>
              <a:grpSpLocks/>
            </p:cNvGrpSpPr>
            <p:nvPr/>
          </p:nvGrpSpPr>
          <p:grpSpPr bwMode="auto">
            <a:xfrm>
              <a:off x="990600" y="2593975"/>
              <a:ext cx="1219200" cy="2057400"/>
              <a:chOff x="816" y="1008"/>
              <a:chExt cx="768" cy="1296"/>
            </a:xfrm>
          </p:grpSpPr>
          <p:sp>
            <p:nvSpPr>
              <p:cNvPr id="8213" name="Line 8"/>
              <p:cNvSpPr>
                <a:spLocks noChangeShapeType="1"/>
              </p:cNvSpPr>
              <p:nvPr/>
            </p:nvSpPr>
            <p:spPr bwMode="auto">
              <a:xfrm flipV="1">
                <a:off x="1440" y="1440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4" name="Line 9"/>
              <p:cNvSpPr>
                <a:spLocks noChangeShapeType="1"/>
              </p:cNvSpPr>
              <p:nvPr/>
            </p:nvSpPr>
            <p:spPr bwMode="auto">
              <a:xfrm flipH="1" flipV="1">
                <a:off x="912" y="1872"/>
                <a:ext cx="288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5" name="Line 10"/>
              <p:cNvSpPr>
                <a:spLocks noChangeShapeType="1"/>
              </p:cNvSpPr>
              <p:nvPr/>
            </p:nvSpPr>
            <p:spPr bwMode="auto">
              <a:xfrm flipV="1">
                <a:off x="960" y="1152"/>
                <a:ext cx="288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6" name="AutoShape 11"/>
              <p:cNvSpPr>
                <a:spLocks noChangeArrowheads="1"/>
              </p:cNvSpPr>
              <p:nvPr/>
            </p:nvSpPr>
            <p:spPr bwMode="auto">
              <a:xfrm rot="5400000">
                <a:off x="552" y="1272"/>
                <a:ext cx="1296" cy="768"/>
              </a:xfrm>
              <a:prstGeom prst="hexagon">
                <a:avLst>
                  <a:gd name="adj" fmla="val 42188"/>
                  <a:gd name="vf" fmla="val 115470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</p:grpSp>
        <p:sp>
          <p:nvSpPr>
            <p:cNvPr id="8203" name="Line 12"/>
            <p:cNvSpPr>
              <a:spLocks noChangeShapeType="1"/>
            </p:cNvSpPr>
            <p:nvPr/>
          </p:nvSpPr>
          <p:spPr bwMode="auto">
            <a:xfrm flipV="1">
              <a:off x="2971800" y="2060575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8204" name="Group 26"/>
            <p:cNvGrpSpPr>
              <a:grpSpLocks/>
            </p:cNvGrpSpPr>
            <p:nvPr/>
          </p:nvGrpSpPr>
          <p:grpSpPr bwMode="auto">
            <a:xfrm>
              <a:off x="3657600" y="2593975"/>
              <a:ext cx="1219200" cy="2057400"/>
              <a:chOff x="2784" y="1536"/>
              <a:chExt cx="768" cy="1296"/>
            </a:xfrm>
          </p:grpSpPr>
          <p:sp>
            <p:nvSpPr>
              <p:cNvPr id="8209" name="Line 19"/>
              <p:cNvSpPr>
                <a:spLocks noChangeShapeType="1"/>
              </p:cNvSpPr>
              <p:nvPr/>
            </p:nvSpPr>
            <p:spPr bwMode="auto">
              <a:xfrm flipV="1">
                <a:off x="3408" y="1968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0" name="Line 20"/>
              <p:cNvSpPr>
                <a:spLocks noChangeShapeType="1"/>
              </p:cNvSpPr>
              <p:nvPr/>
            </p:nvSpPr>
            <p:spPr bwMode="auto">
              <a:xfrm flipH="1" flipV="1">
                <a:off x="2880" y="2400"/>
                <a:ext cx="288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1" name="Line 21"/>
              <p:cNvSpPr>
                <a:spLocks noChangeShapeType="1"/>
              </p:cNvSpPr>
              <p:nvPr/>
            </p:nvSpPr>
            <p:spPr bwMode="auto">
              <a:xfrm flipV="1">
                <a:off x="2928" y="1680"/>
                <a:ext cx="288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2" name="AutoShape 22"/>
              <p:cNvSpPr>
                <a:spLocks noChangeArrowheads="1"/>
              </p:cNvSpPr>
              <p:nvPr/>
            </p:nvSpPr>
            <p:spPr bwMode="auto">
              <a:xfrm rot="5400000">
                <a:off x="2520" y="1800"/>
                <a:ext cx="1296" cy="768"/>
              </a:xfrm>
              <a:prstGeom prst="hexagon">
                <a:avLst>
                  <a:gd name="adj" fmla="val 42188"/>
                  <a:gd name="vf" fmla="val 115470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</p:grpSp>
        <p:sp>
          <p:nvSpPr>
            <p:cNvPr id="8205" name="Line 23"/>
            <p:cNvSpPr>
              <a:spLocks noChangeShapeType="1"/>
            </p:cNvSpPr>
            <p:nvPr/>
          </p:nvSpPr>
          <p:spPr bwMode="auto">
            <a:xfrm flipV="1">
              <a:off x="2209800" y="2746375"/>
              <a:ext cx="4572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6" name="Line 24"/>
            <p:cNvSpPr>
              <a:spLocks noChangeShapeType="1"/>
            </p:cNvSpPr>
            <p:nvPr/>
          </p:nvSpPr>
          <p:spPr bwMode="auto">
            <a:xfrm flipH="1" flipV="1">
              <a:off x="2209800" y="4117975"/>
              <a:ext cx="4572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Line 25"/>
            <p:cNvSpPr>
              <a:spLocks noChangeShapeType="1"/>
            </p:cNvSpPr>
            <p:nvPr/>
          </p:nvSpPr>
          <p:spPr bwMode="auto">
            <a:xfrm flipH="1" flipV="1">
              <a:off x="3200400" y="2746375"/>
              <a:ext cx="4572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8" name="Line 27"/>
            <p:cNvSpPr>
              <a:spLocks noChangeShapeType="1"/>
            </p:cNvSpPr>
            <p:nvPr/>
          </p:nvSpPr>
          <p:spPr bwMode="auto">
            <a:xfrm flipV="1">
              <a:off x="3200400" y="4117975"/>
              <a:ext cx="4572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8" name="Text Box 30"/>
          <p:cNvSpPr txBox="1">
            <a:spLocks noChangeArrowheads="1"/>
          </p:cNvSpPr>
          <p:nvPr/>
        </p:nvSpPr>
        <p:spPr bwMode="auto">
          <a:xfrm>
            <a:off x="876300" y="5261769"/>
            <a:ext cx="7543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Times New Roman" pitchFamily="18" charset="0"/>
              </a:rPr>
              <a:t>Molární hmotnost:   199,277 g/mol</a:t>
            </a:r>
          </a:p>
        </p:txBody>
      </p:sp>
      <p:cxnSp>
        <p:nvCxnSpPr>
          <p:cNvPr id="3" name="Přímá spojnice 2"/>
          <p:cNvCxnSpPr/>
          <p:nvPr/>
        </p:nvCxnSpPr>
        <p:spPr bwMode="auto">
          <a:xfrm>
            <a:off x="2857500" y="4713288"/>
            <a:ext cx="228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8"/>
          <p:cNvCxnSpPr/>
          <p:nvPr/>
        </p:nvCxnSpPr>
        <p:spPr bwMode="auto">
          <a:xfrm>
            <a:off x="2857500" y="4195877"/>
            <a:ext cx="228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Přímá spojnice 29"/>
          <p:cNvCxnSpPr/>
          <p:nvPr/>
        </p:nvCxnSpPr>
        <p:spPr bwMode="auto">
          <a:xfrm>
            <a:off x="2856586" y="3013075"/>
            <a:ext cx="228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3250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6858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</a:t>
            </a:r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inhibitory – </a:t>
            </a:r>
            <a:r>
              <a:rPr lang="cs-CZ" altLang="cs-CZ" sz="3200" b="1" dirty="0" err="1" smtClean="0">
                <a:solidFill>
                  <a:schemeClr val="accent2"/>
                </a:solidFill>
                <a:latin typeface="Times New Roman" pitchFamily="18" charset="0"/>
              </a:rPr>
              <a:t>phenothiazin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6748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972683"/>
              </p:ext>
            </p:extLst>
          </p:nvPr>
        </p:nvGraphicFramePr>
        <p:xfrm>
          <a:off x="685800" y="1524000"/>
          <a:ext cx="7772400" cy="4749856"/>
        </p:xfrm>
        <a:graphic>
          <a:graphicData uri="http://schemas.openxmlformats.org/drawingml/2006/table">
            <a:tbl>
              <a:tblPr/>
              <a:tblGrid>
                <a:gridCol w="4572000"/>
                <a:gridCol w="1676400"/>
                <a:gridCol w="1524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Parametr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Hodnota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Skupenství 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pevná látka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Barva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žlutá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Molární hmotnost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199,277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g/mol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tání (101 325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varu (101 325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371,1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varu (2 700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Akutní toxicita LD50 krysa (orálně)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1370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mg/kg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Rozpust. ve vodě 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0,0041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61712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6858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</a:t>
            </a:r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inhibitory – </a:t>
            </a:r>
            <a:r>
              <a:rPr lang="cs-CZ" altLang="cs-CZ" sz="3200" b="1" dirty="0" err="1" smtClean="0">
                <a:solidFill>
                  <a:schemeClr val="accent2"/>
                </a:solidFill>
                <a:latin typeface="Times New Roman" pitchFamily="18" charset="0"/>
              </a:rPr>
              <a:t>phenothiazin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6748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681188"/>
              </p:ext>
            </p:extLst>
          </p:nvPr>
        </p:nvGraphicFramePr>
        <p:xfrm>
          <a:off x="685800" y="1524000"/>
          <a:ext cx="7772400" cy="4574047"/>
        </p:xfrm>
        <a:graphic>
          <a:graphicData uri="http://schemas.openxmlformats.org/drawingml/2006/table">
            <a:tbl>
              <a:tblPr/>
              <a:tblGrid>
                <a:gridCol w="4572000"/>
                <a:gridCol w="1676400"/>
                <a:gridCol w="1524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Parametr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Hodnota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Rozpust. ve vodě (90°C,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0,0210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kyselině akrylové 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</a:t>
                      </a:r>
                      <a:r>
                        <a:rPr kumimoji="0" lang="cs-CZ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methylakrylátu</a:t>
                      </a: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</a:t>
                      </a:r>
                      <a:r>
                        <a:rPr kumimoji="0" lang="cs-CZ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ethylakrylátu</a:t>
                      </a: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n-</a:t>
                      </a:r>
                      <a:r>
                        <a:rPr kumimoji="0" lang="cs-CZ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butylakrylátu</a:t>
                      </a: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93545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6858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</a:t>
            </a:r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inhibitory – </a:t>
            </a:r>
            <a:r>
              <a:rPr lang="cs-CZ" altLang="cs-CZ" sz="3200" b="1" dirty="0" err="1" smtClean="0">
                <a:solidFill>
                  <a:schemeClr val="accent2"/>
                </a:solidFill>
                <a:latin typeface="Times New Roman" pitchFamily="18" charset="0"/>
              </a:rPr>
              <a:t>phenothiazin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6748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970068"/>
              </p:ext>
            </p:extLst>
          </p:nvPr>
        </p:nvGraphicFramePr>
        <p:xfrm>
          <a:off x="685800" y="1524000"/>
          <a:ext cx="7772400" cy="4644151"/>
        </p:xfrm>
        <a:graphic>
          <a:graphicData uri="http://schemas.openxmlformats.org/drawingml/2006/table">
            <a:tbl>
              <a:tblPr/>
              <a:tblGrid>
                <a:gridCol w="4572000"/>
                <a:gridCol w="1676400"/>
                <a:gridCol w="1524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Parametr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Hodnota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2-ethylhexylakrylátu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toluenu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(25°C,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</a:t>
                      </a: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benzenu</a:t>
                      </a: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(25°C,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32,8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</a:t>
                      </a:r>
                      <a:r>
                        <a:rPr kumimoji="0" lang="cs-CZ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ethanolu</a:t>
                      </a: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(25°C,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34,4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</a:t>
                      </a: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v acetonu (25°C,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254,3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9623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6858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</a:t>
            </a:r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inhibitory – </a:t>
            </a:r>
            <a:r>
              <a:rPr lang="cs-CZ" altLang="cs-CZ" sz="3200" b="1" dirty="0" err="1" smtClean="0">
                <a:solidFill>
                  <a:schemeClr val="accent2"/>
                </a:solidFill>
                <a:latin typeface="Times New Roman" pitchFamily="18" charset="0"/>
              </a:rPr>
              <a:t>phenothiazin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6748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686812"/>
              </p:ext>
            </p:extLst>
          </p:nvPr>
        </p:nvGraphicFramePr>
        <p:xfrm>
          <a:off x="685800" y="1447800"/>
          <a:ext cx="7772400" cy="4922530"/>
        </p:xfrm>
        <a:graphic>
          <a:graphicData uri="http://schemas.openxmlformats.org/drawingml/2006/table">
            <a:tbl>
              <a:tblPr/>
              <a:tblGrid>
                <a:gridCol w="4800600"/>
                <a:gridCol w="1447800"/>
                <a:gridCol w="1524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Parametr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Hodnota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</a:t>
                      </a:r>
                      <a:r>
                        <a:rPr kumimoji="0" lang="cs-CZ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methylisobutylketonu</a:t>
                      </a: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42,8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</a:t>
                      </a:r>
                      <a:r>
                        <a:rPr kumimoji="0" lang="cs-CZ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trichlorethylenu</a:t>
                      </a:r>
                      <a:endParaRPr kumimoji="0" lang="cs-CZ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(25°C,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14,2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Rozpustnost v N-</a:t>
                      </a:r>
                      <a:r>
                        <a:rPr kumimoji="0" lang="cs-CZ" sz="2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methylpyrrolidonu</a:t>
                      </a:r>
                      <a:endParaRPr kumimoji="0" lang="cs-CZ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(25°C,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479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n-hexanu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0,0041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Rozpustnost v n-hexanu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(40°C,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0,0320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4821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8382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inhibitory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graphicFrame>
        <p:nvGraphicFramePr>
          <p:cNvPr id="692292" name="Group 68"/>
          <p:cNvGraphicFramePr>
            <a:graphicFrameLocks noGrp="1"/>
          </p:cNvGraphicFramePr>
          <p:nvPr/>
        </p:nvGraphicFramePr>
        <p:xfrm>
          <a:off x="609600" y="2438400"/>
          <a:ext cx="7924800" cy="3435351"/>
        </p:xfrm>
        <a:graphic>
          <a:graphicData uri="http://schemas.openxmlformats.org/drawingml/2006/table">
            <a:tbl>
              <a:tblPr/>
              <a:tblGrid>
                <a:gridCol w="2514600"/>
                <a:gridCol w="2057400"/>
                <a:gridCol w="1371600"/>
                <a:gridCol w="1981200"/>
              </a:tblGrid>
              <a:tr h="8960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Látka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Obsah inhibitoru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Inhibitor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Kyselina akrylová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0,0180 – 0,0220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hmot.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4-methoxyfenol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Methylakrylát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0,0010 – 0,0020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hmot.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4-methoxyfenol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Ethylakrylát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0,0010 – 0,0020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hmot.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4-methoxyfenol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n-Butylakrylát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0,0010 – 0,0020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hmot.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4-methoxyfenol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2-Ethylhexylakrylát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0,0010 – 0,0020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hmot.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4-methoxyfenol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9504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6858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inhibitory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09600" y="1295400"/>
            <a:ext cx="7924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latin typeface="Times New Roman" pitchFamily="18" charset="0"/>
              </a:rPr>
              <a:t>Nedostatek rozpuštěného kyslíku je pro funkci některých inhibitorů (hydrochinonů) významným negativním vlivem.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2"/>
                </a:solidFill>
                <a:latin typeface="Times New Roman" pitchFamily="18" charset="0"/>
              </a:rPr>
              <a:t>Obsah rozpuštěného kyslíku v kapalině do 1 mg/litr je dostatečný a v technologickém procesu je zajišťován dávkováním inhibičního vzduchu a jeho koncentrace je sledována nad hladinou v nádobách a zásobnících.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>
              <a:solidFill>
                <a:schemeClr val="accent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accent1"/>
                </a:solidFill>
                <a:latin typeface="Times New Roman" pitchFamily="18" charset="0"/>
              </a:rPr>
              <a:t>Koncentrace plynného kyslíku nad hladinou by se měla pohybovat v rozmezí 2,5-5 % obj. v závislosti na mezích výbušnosti přítomných směsí.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7620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inhibitory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09600" y="1676400"/>
            <a:ext cx="7924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latin typeface="Times New Roman" pitchFamily="18" charset="0"/>
              </a:rPr>
              <a:t>U skladovacích a přepravních nádob není používána inertizace.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2"/>
                </a:solidFill>
                <a:latin typeface="Times New Roman" pitchFamily="18" charset="0"/>
              </a:rPr>
              <a:t>Obsah rozpuštěného kyslíku v kapalině u přepravních nádob do 1 mg/litr je vždy dosažen. Dávkování inhibičního vzduchu a sledování jeho koncentrace tedy není potřebné. </a:t>
            </a:r>
            <a:endParaRPr lang="cs-CZ" altLang="cs-CZ" sz="20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7620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Používané inhibitory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1747" name="Text Box 16"/>
          <p:cNvSpPr txBox="1">
            <a:spLocks noChangeArrowheads="1"/>
          </p:cNvSpPr>
          <p:nvPr/>
        </p:nvSpPr>
        <p:spPr bwMode="auto">
          <a:xfrm>
            <a:off x="2286000" y="1378922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latin typeface="Times New Roman" pitchFamily="18" charset="0"/>
              </a:rPr>
              <a:t>Phenothiazin</a:t>
            </a:r>
            <a:endParaRPr lang="cs-CZ" altLang="cs-CZ" sz="2800" b="1" dirty="0">
              <a:latin typeface="Times New Roman" pitchFamily="18" charset="0"/>
            </a:endParaRPr>
          </a:p>
        </p:txBody>
      </p:sp>
      <p:sp>
        <p:nvSpPr>
          <p:cNvPr id="31748" name="Text Box 17"/>
          <p:cNvSpPr txBox="1">
            <a:spLocks noChangeArrowheads="1"/>
          </p:cNvSpPr>
          <p:nvPr/>
        </p:nvSpPr>
        <p:spPr bwMode="auto">
          <a:xfrm>
            <a:off x="4876800" y="1378922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lang="cs-CZ" altLang="cs-CZ" sz="2800" b="1" baseline="-25000" dirty="0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cs-CZ" altLang="cs-CZ" sz="2800" b="1" baseline="-25000" dirty="0">
                <a:solidFill>
                  <a:schemeClr val="tx2"/>
                </a:solidFill>
                <a:latin typeface="Times New Roman" pitchFamily="18" charset="0"/>
              </a:rPr>
              <a:t>9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N S</a:t>
            </a:r>
          </a:p>
        </p:txBody>
      </p:sp>
      <p:sp>
        <p:nvSpPr>
          <p:cNvPr id="31749" name="Text Box 30"/>
          <p:cNvSpPr txBox="1">
            <a:spLocks noChangeArrowheads="1"/>
          </p:cNvSpPr>
          <p:nvPr/>
        </p:nvSpPr>
        <p:spPr bwMode="auto">
          <a:xfrm>
            <a:off x="644857" y="2209800"/>
            <a:ext cx="7924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Potřebná koncentrace rozpuštěného </a:t>
            </a:r>
            <a:r>
              <a:rPr lang="cs-CZ" altLang="cs-CZ" sz="2800" b="1" dirty="0" err="1">
                <a:solidFill>
                  <a:schemeClr val="tx2"/>
                </a:solidFill>
                <a:latin typeface="Times New Roman" pitchFamily="18" charset="0"/>
              </a:rPr>
              <a:t>phenothiazinu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 pro zastavení </a:t>
            </a:r>
            <a:r>
              <a:rPr lang="cs-CZ" altLang="cs-CZ" sz="2800" b="1" dirty="0" smtClean="0">
                <a:solidFill>
                  <a:schemeClr val="tx2"/>
                </a:solidFill>
                <a:latin typeface="Times New Roman" pitchFamily="18" charset="0"/>
              </a:rPr>
              <a:t>spontánní polymerace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je </a:t>
            </a:r>
            <a:endParaRPr lang="cs-CZ" altLang="cs-CZ" sz="2800" b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  <a:latin typeface="Times New Roman" pitchFamily="18" charset="0"/>
              </a:rPr>
              <a:t>200-300 </a:t>
            </a:r>
            <a:r>
              <a:rPr lang="cs-CZ" altLang="cs-CZ" sz="2800" b="1" dirty="0" err="1">
                <a:solidFill>
                  <a:schemeClr val="tx2"/>
                </a:solidFill>
                <a:latin typeface="Times New Roman" pitchFamily="18" charset="0"/>
              </a:rPr>
              <a:t>ppm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2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 smtClean="0">
                <a:latin typeface="Times New Roman" pitchFamily="18" charset="0"/>
              </a:rPr>
              <a:t>Koncentrace </a:t>
            </a:r>
            <a:r>
              <a:rPr lang="cs-CZ" altLang="cs-CZ" sz="2400" dirty="0">
                <a:latin typeface="Times New Roman" pitchFamily="18" charset="0"/>
              </a:rPr>
              <a:t>300 </a:t>
            </a:r>
            <a:r>
              <a:rPr lang="cs-CZ" altLang="cs-CZ" sz="2400" dirty="0" err="1">
                <a:latin typeface="Times New Roman" pitchFamily="18" charset="0"/>
              </a:rPr>
              <a:t>ppm</a:t>
            </a:r>
            <a:r>
              <a:rPr lang="cs-CZ" altLang="cs-CZ" sz="2400" dirty="0">
                <a:latin typeface="Times New Roman" pitchFamily="18" charset="0"/>
              </a:rPr>
              <a:t> PTZ = 299,912 g/1000 kg roztoku.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Times New Roman" pitchFamily="18" charset="0"/>
              </a:rPr>
              <a:t>Koncentrace 250 </a:t>
            </a:r>
            <a:r>
              <a:rPr lang="cs-CZ" altLang="cs-CZ" sz="2400" dirty="0" err="1">
                <a:latin typeface="Times New Roman" pitchFamily="18" charset="0"/>
              </a:rPr>
              <a:t>ppm</a:t>
            </a:r>
            <a:r>
              <a:rPr lang="cs-CZ" altLang="cs-CZ" sz="2400" dirty="0">
                <a:latin typeface="Times New Roman" pitchFamily="18" charset="0"/>
              </a:rPr>
              <a:t> PTZ = 249,993 g/1000 kg roztoku.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Times New Roman" pitchFamily="18" charset="0"/>
              </a:rPr>
              <a:t>Koncentrace 200 </a:t>
            </a:r>
            <a:r>
              <a:rPr lang="cs-CZ" altLang="cs-CZ" sz="2400" dirty="0" err="1">
                <a:latin typeface="Times New Roman" pitchFamily="18" charset="0"/>
              </a:rPr>
              <a:t>ppm</a:t>
            </a:r>
            <a:r>
              <a:rPr lang="cs-CZ" altLang="cs-CZ" sz="2400" dirty="0">
                <a:latin typeface="Times New Roman" pitchFamily="18" charset="0"/>
              </a:rPr>
              <a:t> PTZ = 199,994 g/1000 kg roztoku.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9906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Vyráběné produkty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5" name="Text Box 56"/>
          <p:cNvSpPr txBox="1">
            <a:spLocks noChangeArrowheads="1"/>
          </p:cNvSpPr>
          <p:nvPr/>
        </p:nvSpPr>
        <p:spPr bwMode="auto">
          <a:xfrm>
            <a:off x="661914" y="1981200"/>
            <a:ext cx="7956645" cy="362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Kyselina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akrylová technická min. 99,5 % hmot.,</a:t>
            </a:r>
          </a:p>
          <a:p>
            <a:pPr lvl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yselina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akrylová polymerační min. 99,5 % hmot.,</a:t>
            </a:r>
          </a:p>
          <a:p>
            <a:pPr lvl="0">
              <a:buNone/>
            </a:pPr>
            <a:endParaRPr lang="cs-C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cs-CZ" sz="28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Methylakrylát</a:t>
            </a:r>
            <a:r>
              <a:rPr lang="cs-CZ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min. 99,85 % hmot.,</a:t>
            </a:r>
          </a:p>
          <a:p>
            <a:pPr lvl="0">
              <a:buNone/>
            </a:pPr>
            <a:r>
              <a:rPr lang="cs-CZ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28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thylakrylát</a:t>
            </a:r>
            <a:r>
              <a:rPr lang="cs-CZ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min. 99,7 % hmot.,</a:t>
            </a:r>
          </a:p>
          <a:p>
            <a:pPr lvl="0">
              <a:buNone/>
            </a:pPr>
            <a:r>
              <a:rPr lang="cs-CZ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cs-CZ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Butylakrylát</a:t>
            </a:r>
            <a:r>
              <a:rPr lang="cs-CZ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min. 99,5 % hmot.,</a:t>
            </a:r>
          </a:p>
          <a:p>
            <a:pPr lvl="0">
              <a:buNone/>
            </a:pPr>
            <a:r>
              <a:rPr lang="cs-CZ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2-Ethylhexylakrylát </a:t>
            </a:r>
            <a:r>
              <a:rPr lang="cs-CZ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min. 99,5 % hmot</a:t>
            </a:r>
            <a:r>
              <a:rPr lang="cs-CZ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535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18699"/>
            <a:ext cx="8153400" cy="10668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09600" y="1600200"/>
            <a:ext cx="7924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latin typeface="Times New Roman" pitchFamily="18" charset="0"/>
              </a:rPr>
              <a:t>Maximální teplota kyseliny akrylové s obsahem inhibitorů při skladování a přepravě je 30°C.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chemeClr val="tx2"/>
                </a:solidFill>
                <a:latin typeface="Times New Roman" pitchFamily="18" charset="0"/>
              </a:rPr>
              <a:t>Maximální teplota esterů kyseliny akrylové s obsahem inhibitorů při skladování a přepravě je 35°C.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577755"/>
            <a:ext cx="8153400" cy="10668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dirty="0" smtClean="0">
              <a:latin typeface="Times New Roman" pitchFamily="18" charset="0"/>
            </a:endParaRPr>
          </a:p>
          <a:p>
            <a:endParaRPr lang="en-US" altLang="cs-CZ" sz="2400" dirty="0" smtClean="0">
              <a:latin typeface="Times New Roman" pitchFamily="18" charset="0"/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609600" y="1600200"/>
            <a:ext cx="7924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chemeClr val="tx2"/>
                </a:solidFill>
                <a:latin typeface="Times New Roman" pitchFamily="18" charset="0"/>
              </a:rPr>
              <a:t>Dosažení teploty 45°C, je možné označit za mimořádnou situaci.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1" dirty="0" smtClean="0">
                <a:solidFill>
                  <a:schemeClr val="accent2"/>
                </a:solidFill>
                <a:latin typeface="Times New Roman" pitchFamily="18" charset="0"/>
              </a:rPr>
              <a:t>Teplota </a:t>
            </a:r>
            <a:r>
              <a:rPr lang="cs-CZ" altLang="cs-CZ" sz="3600" b="1" dirty="0">
                <a:solidFill>
                  <a:schemeClr val="accent2"/>
                </a:solidFill>
                <a:latin typeface="Times New Roman" pitchFamily="18" charset="0"/>
              </a:rPr>
              <a:t>65°C je považována již za nebezpečnou</a:t>
            </a:r>
            <a:r>
              <a:rPr lang="cs-CZ" altLang="cs-CZ" sz="3600" b="1" dirty="0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577755"/>
            <a:ext cx="8153400" cy="10668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dirty="0" smtClean="0">
              <a:latin typeface="Times New Roman" pitchFamily="18" charset="0"/>
            </a:endParaRPr>
          </a:p>
          <a:p>
            <a:endParaRPr lang="en-US" altLang="cs-CZ" sz="2400" dirty="0" smtClean="0">
              <a:latin typeface="Times New Roman" pitchFamily="18" charset="0"/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609600" y="1905000"/>
            <a:ext cx="7924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případě, že teplota v nádobě stoupá vyšší rychlostí než </a:t>
            </a:r>
            <a:r>
              <a:rPr lang="cs-CZ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5°C/hod.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jedná se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velmi pravděpodobně 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spontánní polymeraci obsahu přepravní nebo skladovací nádoby a je nutné přijmout adekvátní postupy zásahu. </a:t>
            </a:r>
            <a:endParaRPr lang="cs-CZ" altLang="cs-CZ" b="1" dirty="0">
              <a:solidFill>
                <a:schemeClr val="accent2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18859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05800" cy="1143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73731" name="Rectangle 4"/>
          <p:cNvSpPr>
            <a:spLocks noChangeArrowheads="1"/>
          </p:cNvSpPr>
          <p:nvPr/>
        </p:nvSpPr>
        <p:spPr bwMode="auto">
          <a:xfrm>
            <a:off x="609600" y="1752600"/>
            <a:ext cx="7924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latin typeface="Times New Roman" pitchFamily="18" charset="0"/>
              </a:rPr>
              <a:t>Skladovací a přepravní nádoby musí být vybaveny vhodným funkčním měření teploty s dostatečnou přesností a spolehlivostí.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Pro skladovací nádoby je velmi </a:t>
            </a:r>
            <a:r>
              <a:rPr lang="cs-CZ" altLang="cs-CZ" dirty="0">
                <a:solidFill>
                  <a:schemeClr val="tx2"/>
                </a:solidFill>
                <a:latin typeface="Times New Roman" pitchFamily="18" charset="0"/>
              </a:rPr>
              <a:t>vhodné </a:t>
            </a: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prostorové </a:t>
            </a:r>
            <a:r>
              <a:rPr lang="cs-CZ" altLang="cs-CZ" dirty="0">
                <a:solidFill>
                  <a:schemeClr val="tx2"/>
                </a:solidFill>
                <a:latin typeface="Times New Roman" pitchFamily="18" charset="0"/>
              </a:rPr>
              <a:t>měření </a:t>
            </a: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teploty</a:t>
            </a:r>
            <a:r>
              <a:rPr lang="cs-CZ" altLang="cs-CZ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05800" cy="1143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609600" y="1752600"/>
            <a:ext cx="7924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latin typeface="Times New Roman" pitchFamily="18" charset="0"/>
              </a:rPr>
              <a:t>Na základě využití některých poznatků z teorie </a:t>
            </a:r>
            <a:r>
              <a:rPr lang="cs-CZ" altLang="cs-CZ" dirty="0" smtClean="0">
                <a:latin typeface="Times New Roman" pitchFamily="18" charset="0"/>
              </a:rPr>
              <a:t>teplotních polí </a:t>
            </a:r>
            <a:r>
              <a:rPr lang="cs-CZ" altLang="cs-CZ" dirty="0">
                <a:latin typeface="Times New Roman" pitchFamily="18" charset="0"/>
              </a:rPr>
              <a:t>byl vypracován matematický model pro rozmístění teplotních čidel ve skladovacích a přepravních nádobách.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Realizace </a:t>
            </a: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prostorového měření teploty na vybrané skladovací nádoby je plánována na rok 2016.</a:t>
            </a:r>
            <a:endParaRPr lang="cs-CZ" altLang="cs-CZ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05800" cy="1143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609600" y="1752600"/>
            <a:ext cx="7924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latin typeface="Times New Roman" pitchFamily="18" charset="0"/>
              </a:rPr>
              <a:t>Skladovací a přepravní nádoby musí být vybaveny zařízením pro bezpečný přímý nástřik chladící (požární) vody do skladovací nádoby.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05800" cy="1143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685800" y="1828800"/>
            <a:ext cx="7772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3000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000" dirty="0">
                <a:latin typeface="Times New Roman" pitchFamily="18" charset="0"/>
              </a:rPr>
              <a:t>Přímý nástřik vody do skladovací nebo přepravní nádoby je možné použít, pokud již nebylo dosaženo v nádobě teploty v rozmezí 90 – 110°C.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30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000" dirty="0">
                <a:solidFill>
                  <a:schemeClr val="tx2"/>
                </a:solidFill>
                <a:latin typeface="Times New Roman" pitchFamily="18" charset="0"/>
              </a:rPr>
              <a:t>Při těchto a vyšších teplotách dochází k nebezpečnému pěnění a zvýšení produkce plynné fáze v důsledku odpařování přidávané vody.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9906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609600" y="1752600"/>
            <a:ext cx="7924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000" dirty="0">
                <a:latin typeface="Times New Roman" pitchFamily="18" charset="0"/>
              </a:rPr>
              <a:t>Místo přímého nástřiku vody lze použít přímý nástřik vodného roztoku hydroxidu sodného nebo draselného o koncentraci maximálně 5 % hmot., pokud již nebylo dosaženo teploty v </a:t>
            </a:r>
            <a:r>
              <a:rPr lang="cs-CZ" altLang="cs-CZ" sz="3000" dirty="0" smtClean="0">
                <a:latin typeface="Times New Roman" pitchFamily="18" charset="0"/>
              </a:rPr>
              <a:t>rozmezí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000" dirty="0" smtClean="0">
                <a:latin typeface="Times New Roman" pitchFamily="18" charset="0"/>
              </a:rPr>
              <a:t>100 </a:t>
            </a:r>
            <a:r>
              <a:rPr lang="cs-CZ" altLang="cs-CZ" sz="3000" dirty="0">
                <a:latin typeface="Times New Roman" pitchFamily="18" charset="0"/>
              </a:rPr>
              <a:t>– 120°C. </a:t>
            </a:r>
            <a:endParaRPr lang="cs-CZ" altLang="cs-CZ" sz="30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10668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609600" y="1600200"/>
            <a:ext cx="7924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latin typeface="Times New Roman" pitchFamily="18" charset="0"/>
              </a:rPr>
              <a:t>V případě přímého nástřiku vodného roztoku hydroxidu sodného nebo draselného do kyseliny akrylové je nutné počítat s mírným zvýšením teploty v důsledku probíhající mírně exotermické neutralizace.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accent1"/>
                </a:solidFill>
                <a:latin typeface="Times New Roman" pitchFamily="18" charset="0"/>
              </a:rPr>
              <a:t>Hodnota neutralizačního tepla je 58,2 kJ/mol = 807,2 kJ/kg (KA).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solidFill>
                  <a:schemeClr val="tx2"/>
                </a:solidFill>
                <a:latin typeface="Times New Roman" pitchFamily="18" charset="0"/>
              </a:rPr>
              <a:t>Je proto nutné pečlivě zvážit použití přímého nástřiku vodného roztoku hydroxidu sodného nebo draselného do kyseliny akrylové.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11430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609600" y="1752600"/>
            <a:ext cx="7924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4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latin typeface="Times New Roman" pitchFamily="18" charset="0"/>
              </a:rPr>
              <a:t>Minimální objem chladící vody  pro zastavení polymerace je 0,12 – 0,14 kg/kg kyseliny akrylové a esterů.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Minimální objem alkalického roztoku </a:t>
            </a:r>
            <a:r>
              <a:rPr lang="cs-CZ" altLang="cs-CZ" sz="2800" b="1" dirty="0" smtClean="0">
                <a:solidFill>
                  <a:schemeClr val="tx2"/>
                </a:solidFill>
                <a:latin typeface="Times New Roman" pitchFamily="18" charset="0"/>
              </a:rPr>
              <a:t>pro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zastavení polymerace je 0,08 – 0,1 kg/kg esterů kyseliny akrylové, destilačních zbytků a odpadů s obsahem kyseliny akrylové a esterů.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9906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Vyráběné produkty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5" name="Text Box 56"/>
          <p:cNvSpPr txBox="1">
            <a:spLocks noChangeArrowheads="1"/>
          </p:cNvSpPr>
          <p:nvPr/>
        </p:nvSpPr>
        <p:spPr bwMode="auto">
          <a:xfrm>
            <a:off x="661913" y="1676400"/>
            <a:ext cx="7956645" cy="509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Vyráběné produkty jsou hořlavé látky, jejichž páry tvoří se vzduchem výbušnou směs v širokém rozmezí koncentrací.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cs-CZ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nejsou produkty dostatečně inhibovány a skladovány při vhodných bezpečných podmínkách, mohou podléhat spontánní radikálové polymeraci, při které se uvolňuje velké množství tepla. </a:t>
            </a:r>
            <a:endParaRPr lang="cs-CZ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Následně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může být spontánní polymerace kyseliny akrylové a jejích esterů příčinou rozsáhlých explozí a požárů, což je nebezpečné.</a:t>
            </a:r>
          </a:p>
          <a:p>
            <a:pPr lvl="0">
              <a:buNone/>
            </a:pPr>
            <a:endParaRPr lang="cs-CZ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619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1143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12643" name="Rectangle 4"/>
          <p:cNvSpPr>
            <a:spLocks noChangeArrowheads="1"/>
          </p:cNvSpPr>
          <p:nvPr/>
        </p:nvSpPr>
        <p:spPr bwMode="auto">
          <a:xfrm>
            <a:off x="574675" y="1905000"/>
            <a:ext cx="7924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 smtClean="0">
                <a:latin typeface="Times New Roman" pitchFamily="18" charset="0"/>
              </a:rPr>
              <a:t>Na základě provedených zkoušek bylo proto pro realizaci použito napojení požární vody do potrubí požární pěny na daném požárním štítě. </a:t>
            </a:r>
            <a:r>
              <a:rPr lang="cs-CZ" altLang="cs-CZ" sz="2800" b="1" dirty="0" smtClean="0">
                <a:latin typeface="Times New Roman" pitchFamily="18" charset="0"/>
              </a:rPr>
              <a:t>Realizace byla provedena v roce 2015 s celkovými náklady 884 237 CZK.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Times New Roman" pitchFamily="18" charset="0"/>
              </a:rPr>
              <a:t>Přívod požární vody byl napojen na centrální rozvodné potrubí požárního štítu. Tím je možné použít nástřik požární vody na všechny skladovací nádoby napojené na daný požární štít.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34868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05800" cy="1143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609600" y="1752600"/>
            <a:ext cx="7924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latin typeface="Times New Roman" pitchFamily="18" charset="0"/>
              </a:rPr>
              <a:t>Skladovací a přepravní nádoby musí být vybaveny zařízením pro rychlé a bezpečné dodávkování rozpuštěného inhibitoru v případě nebezpečí polymerace kyseliny akrylové a esterů kyseliny akrylové.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10668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609600" y="1981200"/>
            <a:ext cx="792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Použití </a:t>
            </a:r>
            <a:r>
              <a:rPr lang="cs-CZ" altLang="cs-CZ" dirty="0">
                <a:solidFill>
                  <a:schemeClr val="tx2"/>
                </a:solidFill>
                <a:latin typeface="Times New Roman" pitchFamily="18" charset="0"/>
              </a:rPr>
              <a:t>havarijní zásoby rozpuštěných inhibitorů se jeví jako reálně nepoužitelné, pokud budeme uvažovat suroviny a produkty jako rozpouštědlo, protože vzhledem k malé rozpustnosti inhibitoru by havarijní zásoba musela být velká, což je nepoužitelné.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762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Nové rozpouštědlové systémy pro inhibitor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7107" name="Text Box 16"/>
          <p:cNvSpPr txBox="1">
            <a:spLocks noChangeArrowheads="1"/>
          </p:cNvSpPr>
          <p:nvPr/>
        </p:nvSpPr>
        <p:spPr bwMode="auto">
          <a:xfrm>
            <a:off x="3773606" y="1483520"/>
            <a:ext cx="4114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 dirty="0">
                <a:latin typeface="Times New Roman" pitchFamily="18" charset="0"/>
              </a:rPr>
              <a:t>N-Methyl-2-pyrrolidon</a:t>
            </a:r>
          </a:p>
        </p:txBody>
      </p:sp>
      <p:sp>
        <p:nvSpPr>
          <p:cNvPr id="47108" name="Text Box 17"/>
          <p:cNvSpPr txBox="1">
            <a:spLocks noChangeArrowheads="1"/>
          </p:cNvSpPr>
          <p:nvPr/>
        </p:nvSpPr>
        <p:spPr bwMode="auto">
          <a:xfrm>
            <a:off x="4838700" y="2127107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lang="cs-CZ" altLang="cs-CZ" sz="2800" b="1" baseline="-25000" dirty="0">
                <a:solidFill>
                  <a:schemeClr val="tx2"/>
                </a:solidFill>
                <a:latin typeface="Times New Roman" pitchFamily="18" charset="0"/>
              </a:rPr>
              <a:t>5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cs-CZ" altLang="cs-CZ" sz="2800" b="1" baseline="-25000" dirty="0">
                <a:solidFill>
                  <a:schemeClr val="tx2"/>
                </a:solidFill>
                <a:latin typeface="Times New Roman" pitchFamily="18" charset="0"/>
              </a:rPr>
              <a:t>9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NO</a:t>
            </a:r>
          </a:p>
        </p:txBody>
      </p:sp>
      <p:grpSp>
        <p:nvGrpSpPr>
          <p:cNvPr id="31" name="Skupina 30"/>
          <p:cNvGrpSpPr/>
          <p:nvPr/>
        </p:nvGrpSpPr>
        <p:grpSpPr>
          <a:xfrm>
            <a:off x="763967" y="1719264"/>
            <a:ext cx="2847975" cy="2686050"/>
            <a:chOff x="763967" y="1719264"/>
            <a:chExt cx="2847975" cy="2686050"/>
          </a:xfrm>
        </p:grpSpPr>
        <p:sp>
          <p:nvSpPr>
            <p:cNvPr id="47111" name="Line 8"/>
            <p:cNvSpPr>
              <a:spLocks noChangeShapeType="1"/>
            </p:cNvSpPr>
            <p:nvPr/>
          </p:nvSpPr>
          <p:spPr bwMode="auto">
            <a:xfrm rot="10800000" flipV="1">
              <a:off x="773492" y="1719264"/>
              <a:ext cx="3175" cy="1100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112" name="Text Box 4"/>
            <p:cNvSpPr txBox="1">
              <a:spLocks noChangeArrowheads="1"/>
            </p:cNvSpPr>
            <p:nvPr/>
          </p:nvSpPr>
          <p:spPr bwMode="auto">
            <a:xfrm>
              <a:off x="1221167" y="2909889"/>
              <a:ext cx="4572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2800" b="1">
                  <a:solidFill>
                    <a:srgbClr val="FF00FF"/>
                  </a:solidFill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47113" name="Text Box 6"/>
            <p:cNvSpPr txBox="1">
              <a:spLocks noChangeArrowheads="1"/>
            </p:cNvSpPr>
            <p:nvPr/>
          </p:nvSpPr>
          <p:spPr bwMode="auto">
            <a:xfrm>
              <a:off x="895730" y="3886202"/>
              <a:ext cx="1201737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2800" b="1">
                  <a:solidFill>
                    <a:schemeClr val="tx2"/>
                  </a:solidFill>
                  <a:latin typeface="Times New Roman" pitchFamily="18" charset="0"/>
                </a:rPr>
                <a:t>C</a:t>
              </a:r>
              <a:r>
                <a:rPr lang="cs-CZ" altLang="cs-CZ" sz="2800" b="1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r>
                <a:rPr lang="cs-CZ" altLang="cs-CZ" sz="2800" b="1" baseline="-25000">
                  <a:solidFill>
                    <a:schemeClr val="accent2"/>
                  </a:solidFill>
                  <a:latin typeface="Times New Roman" pitchFamily="18" charset="0"/>
                </a:rPr>
                <a:t>3</a:t>
              </a:r>
              <a:endParaRPr lang="cs-CZ" altLang="cs-CZ" sz="2800" b="1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47114" name="Line 12"/>
            <p:cNvSpPr>
              <a:spLocks noChangeShapeType="1"/>
            </p:cNvSpPr>
            <p:nvPr/>
          </p:nvSpPr>
          <p:spPr bwMode="auto">
            <a:xfrm rot="10800000" flipV="1">
              <a:off x="1449767" y="3429002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115" name="Line 23"/>
            <p:cNvSpPr>
              <a:spLocks noChangeShapeType="1"/>
            </p:cNvSpPr>
            <p:nvPr/>
          </p:nvSpPr>
          <p:spPr bwMode="auto">
            <a:xfrm rot="10800000" flipV="1">
              <a:off x="1678367" y="2819402"/>
              <a:ext cx="5334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116" name="Line 25"/>
            <p:cNvSpPr>
              <a:spLocks noChangeShapeType="1"/>
            </p:cNvSpPr>
            <p:nvPr/>
          </p:nvSpPr>
          <p:spPr bwMode="auto">
            <a:xfrm rot="10800000" flipH="1" flipV="1">
              <a:off x="763967" y="2819402"/>
              <a:ext cx="4572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117" name="Line 8"/>
            <p:cNvSpPr>
              <a:spLocks noChangeShapeType="1"/>
            </p:cNvSpPr>
            <p:nvPr/>
          </p:nvSpPr>
          <p:spPr bwMode="auto">
            <a:xfrm rot="10800000">
              <a:off x="776667" y="1719264"/>
              <a:ext cx="14382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118" name="Text Box 4"/>
            <p:cNvSpPr txBox="1">
              <a:spLocks noChangeArrowheads="1"/>
            </p:cNvSpPr>
            <p:nvPr/>
          </p:nvSpPr>
          <p:spPr bwMode="auto">
            <a:xfrm flipV="1">
              <a:off x="3002342" y="2273302"/>
              <a:ext cx="609600" cy="523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2800" b="1">
                  <a:solidFill>
                    <a:srgbClr val="00B0F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7119" name="Text Box 4"/>
            <p:cNvSpPr txBox="1">
              <a:spLocks noChangeArrowheads="1"/>
            </p:cNvSpPr>
            <p:nvPr/>
          </p:nvSpPr>
          <p:spPr bwMode="auto">
            <a:xfrm>
              <a:off x="1983167" y="2300290"/>
              <a:ext cx="45720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2800" b="1" dirty="0">
                  <a:solidFill>
                    <a:schemeClr val="tx2"/>
                  </a:solidFill>
                  <a:latin typeface="Times New Roman" pitchFamily="18" charset="0"/>
                </a:rPr>
                <a:t>C</a:t>
              </a:r>
            </a:p>
          </p:txBody>
        </p:sp>
        <p:grpSp>
          <p:nvGrpSpPr>
            <p:cNvPr id="47120" name="Skupina 3"/>
            <p:cNvGrpSpPr>
              <a:grpSpLocks/>
            </p:cNvGrpSpPr>
            <p:nvPr/>
          </p:nvGrpSpPr>
          <p:grpSpPr bwMode="auto">
            <a:xfrm>
              <a:off x="2414967" y="2478089"/>
              <a:ext cx="592137" cy="112713"/>
              <a:chOff x="2492155" y="5237852"/>
              <a:chExt cx="592819" cy="113298"/>
            </a:xfrm>
          </p:grpSpPr>
          <p:sp>
            <p:nvSpPr>
              <p:cNvPr id="47122" name="Line 8"/>
              <p:cNvSpPr>
                <a:spLocks noChangeShapeType="1"/>
              </p:cNvSpPr>
              <p:nvPr/>
            </p:nvSpPr>
            <p:spPr bwMode="auto">
              <a:xfrm rot="10800000">
                <a:off x="2492155" y="5351146"/>
                <a:ext cx="592819" cy="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123" name="Line 8"/>
              <p:cNvSpPr>
                <a:spLocks noChangeShapeType="1"/>
              </p:cNvSpPr>
              <p:nvPr/>
            </p:nvSpPr>
            <p:spPr bwMode="auto">
              <a:xfrm rot="10800000">
                <a:off x="2492156" y="5237852"/>
                <a:ext cx="592818" cy="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7121" name="Line 8"/>
            <p:cNvSpPr>
              <a:spLocks noChangeShapeType="1"/>
            </p:cNvSpPr>
            <p:nvPr/>
          </p:nvSpPr>
          <p:spPr bwMode="auto">
            <a:xfrm rot="10800000" flipV="1">
              <a:off x="2214942" y="1719264"/>
              <a:ext cx="0" cy="569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00420" y="5334000"/>
            <a:ext cx="78611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 dirty="0" smtClean="0">
                <a:solidFill>
                  <a:schemeClr val="tx2"/>
                </a:solidFill>
                <a:latin typeface="Times New Roman" pitchFamily="18" charset="0"/>
              </a:rPr>
              <a:t>Stálost při skladování za proměnlivých podmínek 8 roků.</a:t>
            </a:r>
            <a:endParaRPr lang="cs-CZ" altLang="cs-CZ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3002342" y="3154152"/>
            <a:ext cx="5498696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600" dirty="0" smtClean="0">
                <a:latin typeface="Times New Roman" pitchFamily="18" charset="0"/>
              </a:rPr>
              <a:t>Maximální koncentrace </a:t>
            </a:r>
            <a:r>
              <a:rPr lang="cs-CZ" altLang="cs-CZ" sz="2600" dirty="0" err="1" smtClean="0">
                <a:latin typeface="Times New Roman" pitchFamily="18" charset="0"/>
              </a:rPr>
              <a:t>phenothiazinu</a:t>
            </a:r>
            <a:r>
              <a:rPr lang="cs-CZ" altLang="cs-CZ" sz="2600" dirty="0" smtClean="0">
                <a:latin typeface="Times New Roman" pitchFamily="18" charset="0"/>
              </a:rPr>
              <a:t> v roztoku je 47,9 % hmot.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2600" dirty="0" smtClean="0">
                <a:latin typeface="Times New Roman" pitchFamily="18" charset="0"/>
              </a:rPr>
              <a:t>Maximální použitelná koncentrace </a:t>
            </a:r>
            <a:r>
              <a:rPr lang="cs-CZ" altLang="cs-CZ" sz="2600" dirty="0" err="1" smtClean="0">
                <a:latin typeface="Times New Roman" pitchFamily="18" charset="0"/>
              </a:rPr>
              <a:t>phenothiazinu</a:t>
            </a:r>
            <a:r>
              <a:rPr lang="cs-CZ" altLang="cs-CZ" sz="2600" dirty="0" smtClean="0">
                <a:latin typeface="Times New Roman" pitchFamily="18" charset="0"/>
              </a:rPr>
              <a:t> v roztoku je 40 % hmot.</a:t>
            </a:r>
            <a:endParaRPr lang="cs-CZ" altLang="cs-CZ" sz="2600" dirty="0">
              <a:latin typeface="Times New Roman" pitchFamily="18" charset="0"/>
            </a:endParaRPr>
          </a:p>
        </p:txBody>
      </p:sp>
      <p:cxnSp>
        <p:nvCxnSpPr>
          <p:cNvPr id="30" name="Přímá spojnice 29"/>
          <p:cNvCxnSpPr/>
          <p:nvPr/>
        </p:nvCxnSpPr>
        <p:spPr bwMode="auto">
          <a:xfrm>
            <a:off x="3143025" y="2289177"/>
            <a:ext cx="32823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Přímá spojnice 52"/>
          <p:cNvCxnSpPr/>
          <p:nvPr/>
        </p:nvCxnSpPr>
        <p:spPr bwMode="auto">
          <a:xfrm>
            <a:off x="3143025" y="2780847"/>
            <a:ext cx="32823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Přímá spojnice 53"/>
          <p:cNvCxnSpPr/>
          <p:nvPr/>
        </p:nvCxnSpPr>
        <p:spPr bwMode="auto">
          <a:xfrm>
            <a:off x="1285650" y="2909889"/>
            <a:ext cx="32823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049322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762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Nové rozpouštědlové systémy pro inhibitor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7107" name="Text Box 16"/>
          <p:cNvSpPr txBox="1">
            <a:spLocks noChangeArrowheads="1"/>
          </p:cNvSpPr>
          <p:nvPr/>
        </p:nvSpPr>
        <p:spPr bwMode="auto">
          <a:xfrm>
            <a:off x="762000" y="1446760"/>
            <a:ext cx="4114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 dirty="0">
                <a:latin typeface="Times New Roman" pitchFamily="18" charset="0"/>
              </a:rPr>
              <a:t>N-Methyl-2-pyrrolidon</a:t>
            </a:r>
          </a:p>
        </p:txBody>
      </p:sp>
      <p:sp>
        <p:nvSpPr>
          <p:cNvPr id="47108" name="Text Box 17"/>
          <p:cNvSpPr txBox="1">
            <a:spLocks noChangeArrowheads="1"/>
          </p:cNvSpPr>
          <p:nvPr/>
        </p:nvSpPr>
        <p:spPr bwMode="auto">
          <a:xfrm>
            <a:off x="5029200" y="1446760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lang="cs-CZ" altLang="cs-CZ" sz="2800" b="1" baseline="-25000" dirty="0">
                <a:solidFill>
                  <a:schemeClr val="tx2"/>
                </a:solidFill>
                <a:latin typeface="Times New Roman" pitchFamily="18" charset="0"/>
              </a:rPr>
              <a:t>5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cs-CZ" altLang="cs-CZ" sz="2800" b="1" baseline="-25000" dirty="0">
                <a:solidFill>
                  <a:schemeClr val="tx2"/>
                </a:solidFill>
                <a:latin typeface="Times New Roman" pitchFamily="18" charset="0"/>
              </a:rPr>
              <a:t>9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NO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941179"/>
              </p:ext>
            </p:extLst>
          </p:nvPr>
        </p:nvGraphicFramePr>
        <p:xfrm>
          <a:off x="762000" y="2438400"/>
          <a:ext cx="7696200" cy="3708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267200"/>
                <a:gridCol w="18288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Vlastnost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Jednotka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Teplota tání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- 24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°C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Teplota varu (101325</a:t>
                      </a:r>
                      <a:r>
                        <a:rPr lang="cs-CZ" baseline="0" dirty="0" smtClean="0"/>
                        <a:t> Pa)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°C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Teplota</a:t>
                      </a:r>
                      <a:r>
                        <a:rPr lang="cs-CZ" baseline="0" dirty="0" smtClean="0"/>
                        <a:t> varu (13 hPa)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81 - 82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°C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Bod vzplanutí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°C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DMV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obj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HMV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obj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Tenze par (20°C)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0,39 – 0,43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hPa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Tenze par (40°C)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hPa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Povrchové napětí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mN</a:t>
                      </a:r>
                      <a:r>
                        <a:rPr lang="cs-CZ" dirty="0" smtClean="0"/>
                        <a:t>/m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34919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762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Nové rozpouštědlové systémy pro inhibitor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7107" name="Text Box 16"/>
          <p:cNvSpPr txBox="1">
            <a:spLocks noChangeArrowheads="1"/>
          </p:cNvSpPr>
          <p:nvPr/>
        </p:nvSpPr>
        <p:spPr bwMode="auto">
          <a:xfrm>
            <a:off x="838200" y="1408991"/>
            <a:ext cx="4114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 dirty="0">
                <a:latin typeface="Times New Roman" pitchFamily="18" charset="0"/>
              </a:rPr>
              <a:t>N-Methyl-2-pyrrolidon</a:t>
            </a:r>
          </a:p>
        </p:txBody>
      </p:sp>
      <p:sp>
        <p:nvSpPr>
          <p:cNvPr id="47108" name="Text Box 17"/>
          <p:cNvSpPr txBox="1">
            <a:spLocks noChangeArrowheads="1"/>
          </p:cNvSpPr>
          <p:nvPr/>
        </p:nvSpPr>
        <p:spPr bwMode="auto">
          <a:xfrm>
            <a:off x="4989394" y="1425197"/>
            <a:ext cx="205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lang="cs-CZ" altLang="cs-CZ" sz="2800" b="1" baseline="-25000" dirty="0">
                <a:solidFill>
                  <a:schemeClr val="tx2"/>
                </a:solidFill>
                <a:latin typeface="Times New Roman" pitchFamily="18" charset="0"/>
              </a:rPr>
              <a:t>5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cs-CZ" altLang="cs-CZ" sz="2800" b="1" baseline="-25000" dirty="0">
                <a:solidFill>
                  <a:schemeClr val="tx2"/>
                </a:solidFill>
                <a:latin typeface="Times New Roman" pitchFamily="18" charset="0"/>
              </a:rPr>
              <a:t>9 </a:t>
            </a:r>
            <a:r>
              <a:rPr lang="cs-CZ" altLang="cs-CZ" sz="2800" b="1" dirty="0">
                <a:solidFill>
                  <a:schemeClr val="tx2"/>
                </a:solidFill>
                <a:latin typeface="Times New Roman" pitchFamily="18" charset="0"/>
              </a:rPr>
              <a:t>NO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81078"/>
              </p:ext>
            </p:extLst>
          </p:nvPr>
        </p:nvGraphicFramePr>
        <p:xfrm>
          <a:off x="762000" y="2438400"/>
          <a:ext cx="7696200" cy="3708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267200"/>
                <a:gridCol w="18288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Vlastnost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Jednotka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Akutní toxicita LD50 orálně - krysa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3,914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mg/kg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Akutní toxicita LD50 kožní – králík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8,004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mg/kg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Toxicita pro baktérie</a:t>
                      </a:r>
                      <a:r>
                        <a:rPr lang="cs-CZ" baseline="0" dirty="0" smtClean="0"/>
                        <a:t> LC50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9,001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mg/litr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Dráždí</a:t>
                      </a:r>
                      <a:r>
                        <a:rPr lang="cs-CZ" baseline="0" dirty="0" smtClean="0"/>
                        <a:t> kůži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H315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-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Způsobuje vážné podráždění očí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H319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Může způsobit podráždění </a:t>
                      </a:r>
                      <a:r>
                        <a:rPr lang="cs-CZ" dirty="0" err="1" smtClean="0"/>
                        <a:t>dých</a:t>
                      </a:r>
                      <a:r>
                        <a:rPr lang="cs-CZ" dirty="0" smtClean="0"/>
                        <a:t>. cest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H335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Může poškodit plod v těle matky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H360D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Cena (čistota 99 %)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3050 - 3820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CZK/litr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74693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05800" cy="11430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Hlavní zásady při skladování a přepravě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52579" name="Rectangle 4"/>
          <p:cNvSpPr>
            <a:spLocks noChangeArrowheads="1"/>
          </p:cNvSpPr>
          <p:nvPr/>
        </p:nvSpPr>
        <p:spPr bwMode="auto">
          <a:xfrm>
            <a:off x="630238" y="2514600"/>
            <a:ext cx="7924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dirty="0">
                <a:solidFill>
                  <a:schemeClr val="tx2"/>
                </a:solidFill>
                <a:latin typeface="Times New Roman" pitchFamily="18" charset="0"/>
              </a:rPr>
              <a:t>Realizace </a:t>
            </a:r>
            <a:r>
              <a:rPr lang="cs-CZ" altLang="cs-CZ" dirty="0" err="1" smtClean="0">
                <a:solidFill>
                  <a:schemeClr val="tx2"/>
                </a:solidFill>
                <a:latin typeface="Times New Roman" pitchFamily="18" charset="0"/>
              </a:rPr>
              <a:t>dodávkování</a:t>
            </a: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 rozpuštěného inhibitoru pro </a:t>
            </a: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vybrané </a:t>
            </a:r>
            <a:r>
              <a:rPr lang="cs-CZ" altLang="cs-CZ" dirty="0">
                <a:solidFill>
                  <a:schemeClr val="tx2"/>
                </a:solidFill>
                <a:latin typeface="Times New Roman" pitchFamily="18" charset="0"/>
              </a:rPr>
              <a:t>skladovací nádoby je plánována na </a:t>
            </a:r>
            <a:r>
              <a:rPr lang="cs-CZ" altLang="cs-CZ" dirty="0" smtClean="0">
                <a:solidFill>
                  <a:schemeClr val="tx2"/>
                </a:solidFill>
                <a:latin typeface="Times New Roman" pitchFamily="18" charset="0"/>
              </a:rPr>
              <a:t>období 2017 - 2018.</a:t>
            </a:r>
            <a:endParaRPr lang="cs-CZ" altLang="cs-CZ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1066800"/>
          </a:xfrm>
        </p:spPr>
        <p:txBody>
          <a:bodyPr/>
          <a:lstStyle/>
          <a:p>
            <a:r>
              <a:rPr lang="cs-CZ" altLang="cs-CZ" sz="3200" b="1" smtClean="0">
                <a:solidFill>
                  <a:schemeClr val="accent2"/>
                </a:solidFill>
                <a:latin typeface="Times New Roman" pitchFamily="18" charset="0"/>
              </a:rPr>
              <a:t>Polymerace kyseliny akrylové a esterů kyseliny akrylové</a:t>
            </a:r>
            <a:endParaRPr lang="en-US" altLang="cs-CZ" sz="32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66915" name="Rectangle 4"/>
          <p:cNvSpPr>
            <a:spLocks noChangeArrowheads="1"/>
          </p:cNvSpPr>
          <p:nvPr/>
        </p:nvSpPr>
        <p:spPr bwMode="auto">
          <a:xfrm>
            <a:off x="609600" y="1371600"/>
            <a:ext cx="7924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66916" name="Rectangle 5"/>
          <p:cNvSpPr>
            <a:spLocks noChangeArrowheads="1"/>
          </p:cNvSpPr>
          <p:nvPr/>
        </p:nvSpPr>
        <p:spPr bwMode="auto">
          <a:xfrm>
            <a:off x="2743200" y="1828800"/>
            <a:ext cx="3886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Děkuji za pozornost!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>
              <a:solidFill>
                <a:schemeClr val="accent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Otázky?</a:t>
            </a:r>
          </a:p>
        </p:txBody>
      </p:sp>
      <p:pic>
        <p:nvPicPr>
          <p:cNvPr id="166917" name="Picture 6" descr="chzs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52800"/>
            <a:ext cx="60960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Vyráběné produkty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09600" y="1600200"/>
            <a:ext cx="7924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600" b="1" dirty="0">
                <a:solidFill>
                  <a:schemeClr val="tx2"/>
                </a:solidFill>
                <a:latin typeface="Times New Roman" pitchFamily="18" charset="0"/>
              </a:rPr>
              <a:t>Strukturní vzorec kyselina akrylové</a:t>
            </a:r>
            <a:r>
              <a:rPr lang="cs-CZ" altLang="cs-CZ" sz="2600" dirty="0">
                <a:latin typeface="Times New Roman" pitchFamily="18" charset="0"/>
              </a:rPr>
              <a:t> </a:t>
            </a:r>
          </a:p>
        </p:txBody>
      </p:sp>
      <p:grpSp>
        <p:nvGrpSpPr>
          <p:cNvPr id="10245" name="Group 28"/>
          <p:cNvGrpSpPr>
            <a:grpSpLocks/>
          </p:cNvGrpSpPr>
          <p:nvPr/>
        </p:nvGrpSpPr>
        <p:grpSpPr bwMode="auto">
          <a:xfrm>
            <a:off x="1524000" y="2286000"/>
            <a:ext cx="6400800" cy="2195513"/>
            <a:chOff x="816" y="1824"/>
            <a:chExt cx="4032" cy="1383"/>
          </a:xfrm>
        </p:grpSpPr>
        <p:sp>
          <p:nvSpPr>
            <p:cNvPr id="10248" name="Text Box 5"/>
            <p:cNvSpPr txBox="1">
              <a:spLocks noChangeArrowheads="1"/>
            </p:cNvSpPr>
            <p:nvPr/>
          </p:nvSpPr>
          <p:spPr bwMode="auto">
            <a:xfrm>
              <a:off x="1488" y="2544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tx2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0249" name="Text Box 6"/>
            <p:cNvSpPr txBox="1">
              <a:spLocks noChangeArrowheads="1"/>
            </p:cNvSpPr>
            <p:nvPr/>
          </p:nvSpPr>
          <p:spPr bwMode="auto">
            <a:xfrm>
              <a:off x="3120" y="2544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tx2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0250" name="Text Box 8"/>
            <p:cNvSpPr txBox="1">
              <a:spLocks noChangeArrowheads="1"/>
            </p:cNvSpPr>
            <p:nvPr/>
          </p:nvSpPr>
          <p:spPr bwMode="auto">
            <a:xfrm>
              <a:off x="2304" y="2544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tx2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0251" name="Text Box 9"/>
            <p:cNvSpPr txBox="1">
              <a:spLocks noChangeArrowheads="1"/>
            </p:cNvSpPr>
            <p:nvPr/>
          </p:nvSpPr>
          <p:spPr bwMode="auto">
            <a:xfrm>
              <a:off x="3792" y="2832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hlink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0252" name="Text Box 10"/>
            <p:cNvSpPr txBox="1">
              <a:spLocks noChangeArrowheads="1"/>
            </p:cNvSpPr>
            <p:nvPr/>
          </p:nvSpPr>
          <p:spPr bwMode="auto">
            <a:xfrm>
              <a:off x="4560" y="2832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10253" name="Text Box 11"/>
            <p:cNvSpPr txBox="1">
              <a:spLocks noChangeArrowheads="1"/>
            </p:cNvSpPr>
            <p:nvPr/>
          </p:nvSpPr>
          <p:spPr bwMode="auto">
            <a:xfrm>
              <a:off x="3792" y="2160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hlink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0254" name="Text Box 12"/>
            <p:cNvSpPr txBox="1">
              <a:spLocks noChangeArrowheads="1"/>
            </p:cNvSpPr>
            <p:nvPr/>
          </p:nvSpPr>
          <p:spPr bwMode="auto">
            <a:xfrm>
              <a:off x="2304" y="1824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10255" name="Text Box 13"/>
            <p:cNvSpPr txBox="1">
              <a:spLocks noChangeArrowheads="1"/>
            </p:cNvSpPr>
            <p:nvPr/>
          </p:nvSpPr>
          <p:spPr bwMode="auto">
            <a:xfrm>
              <a:off x="816" y="2208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10256" name="Text Box 14"/>
            <p:cNvSpPr txBox="1">
              <a:spLocks noChangeArrowheads="1"/>
            </p:cNvSpPr>
            <p:nvPr/>
          </p:nvSpPr>
          <p:spPr bwMode="auto">
            <a:xfrm>
              <a:off x="816" y="2880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grpSp>
          <p:nvGrpSpPr>
            <p:cNvPr id="10257" name="Group 18"/>
            <p:cNvGrpSpPr>
              <a:grpSpLocks/>
            </p:cNvGrpSpPr>
            <p:nvPr/>
          </p:nvGrpSpPr>
          <p:grpSpPr bwMode="auto">
            <a:xfrm>
              <a:off x="1824" y="2640"/>
              <a:ext cx="432" cy="96"/>
              <a:chOff x="1584" y="3312"/>
              <a:chExt cx="432" cy="96"/>
            </a:xfrm>
          </p:grpSpPr>
          <p:sp>
            <p:nvSpPr>
              <p:cNvPr id="10267" name="Line 15"/>
              <p:cNvSpPr>
                <a:spLocks noChangeShapeType="1"/>
              </p:cNvSpPr>
              <p:nvPr/>
            </p:nvSpPr>
            <p:spPr bwMode="auto">
              <a:xfrm>
                <a:off x="1584" y="3312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8" name="Line 16"/>
              <p:cNvSpPr>
                <a:spLocks noChangeShapeType="1"/>
              </p:cNvSpPr>
              <p:nvPr/>
            </p:nvSpPr>
            <p:spPr bwMode="auto">
              <a:xfrm>
                <a:off x="1584" y="340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258" name="Line 17"/>
            <p:cNvSpPr>
              <a:spLocks noChangeShapeType="1"/>
            </p:cNvSpPr>
            <p:nvPr/>
          </p:nvSpPr>
          <p:spPr bwMode="auto">
            <a:xfrm>
              <a:off x="2640" y="2688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259" name="Group 21"/>
            <p:cNvGrpSpPr>
              <a:grpSpLocks/>
            </p:cNvGrpSpPr>
            <p:nvPr/>
          </p:nvGrpSpPr>
          <p:grpSpPr bwMode="auto">
            <a:xfrm>
              <a:off x="3408" y="2352"/>
              <a:ext cx="384" cy="288"/>
              <a:chOff x="3456" y="2160"/>
              <a:chExt cx="384" cy="288"/>
            </a:xfrm>
          </p:grpSpPr>
          <p:sp>
            <p:nvSpPr>
              <p:cNvPr id="10265" name="Line 19"/>
              <p:cNvSpPr>
                <a:spLocks noChangeShapeType="1"/>
              </p:cNvSpPr>
              <p:nvPr/>
            </p:nvSpPr>
            <p:spPr bwMode="auto">
              <a:xfrm flipV="1">
                <a:off x="3456" y="2160"/>
                <a:ext cx="336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6" name="Line 20"/>
              <p:cNvSpPr>
                <a:spLocks noChangeShapeType="1"/>
              </p:cNvSpPr>
              <p:nvPr/>
            </p:nvSpPr>
            <p:spPr bwMode="auto">
              <a:xfrm flipV="1">
                <a:off x="3504" y="2256"/>
                <a:ext cx="336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260" name="Line 23"/>
            <p:cNvSpPr>
              <a:spLocks noChangeShapeType="1"/>
            </p:cNvSpPr>
            <p:nvPr/>
          </p:nvSpPr>
          <p:spPr bwMode="auto">
            <a:xfrm>
              <a:off x="1152" y="2448"/>
              <a:ext cx="33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1" name="Line 24"/>
            <p:cNvSpPr>
              <a:spLocks noChangeShapeType="1"/>
            </p:cNvSpPr>
            <p:nvPr/>
          </p:nvSpPr>
          <p:spPr bwMode="auto">
            <a:xfrm flipV="1">
              <a:off x="1152" y="2784"/>
              <a:ext cx="33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2" name="Line 25"/>
            <p:cNvSpPr>
              <a:spLocks noChangeShapeType="1"/>
            </p:cNvSpPr>
            <p:nvPr/>
          </p:nvSpPr>
          <p:spPr bwMode="auto">
            <a:xfrm>
              <a:off x="3456" y="2784"/>
              <a:ext cx="33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3" name="Line 26"/>
            <p:cNvSpPr>
              <a:spLocks noChangeShapeType="1"/>
            </p:cNvSpPr>
            <p:nvPr/>
          </p:nvSpPr>
          <p:spPr bwMode="auto">
            <a:xfrm>
              <a:off x="4128" y="3024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64" name="Line 27"/>
            <p:cNvSpPr>
              <a:spLocks noChangeShapeType="1"/>
            </p:cNvSpPr>
            <p:nvPr/>
          </p:nvSpPr>
          <p:spPr bwMode="auto">
            <a:xfrm flipV="1">
              <a:off x="2448" y="21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46" name="Text Box 29"/>
          <p:cNvSpPr txBox="1">
            <a:spLocks noChangeArrowheads="1"/>
          </p:cNvSpPr>
          <p:nvPr/>
        </p:nvSpPr>
        <p:spPr bwMode="auto">
          <a:xfrm>
            <a:off x="3200400" y="44958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C</a:t>
            </a:r>
            <a:r>
              <a:rPr lang="cs-CZ" altLang="cs-CZ" sz="2800" b="1" baseline="-25000">
                <a:latin typeface="Times New Roman" pitchFamily="18" charset="0"/>
              </a:rPr>
              <a:t>3 </a:t>
            </a:r>
            <a:r>
              <a:rPr lang="cs-CZ" altLang="cs-CZ" sz="2800" b="1">
                <a:latin typeface="Times New Roman" pitchFamily="18" charset="0"/>
              </a:rPr>
              <a:t>H</a:t>
            </a:r>
            <a:r>
              <a:rPr lang="cs-CZ" altLang="cs-CZ" sz="2800" b="1" baseline="-25000">
                <a:latin typeface="Times New Roman" pitchFamily="18" charset="0"/>
              </a:rPr>
              <a:t>4 </a:t>
            </a:r>
            <a:r>
              <a:rPr lang="cs-CZ" altLang="cs-CZ" sz="2800" b="1">
                <a:latin typeface="Times New Roman" pitchFamily="18" charset="0"/>
              </a:rPr>
              <a:t>O</a:t>
            </a:r>
            <a:r>
              <a:rPr lang="cs-CZ" altLang="cs-CZ" sz="2800" b="1" baseline="-25000">
                <a:latin typeface="Times New Roman" pitchFamily="18" charset="0"/>
              </a:rPr>
              <a:t>2</a:t>
            </a:r>
            <a:endParaRPr lang="cs-CZ" altLang="cs-CZ" sz="2800" b="1">
              <a:latin typeface="Times New Roman" pitchFamily="18" charset="0"/>
            </a:endParaRPr>
          </a:p>
        </p:txBody>
      </p:sp>
      <p:sp>
        <p:nvSpPr>
          <p:cNvPr id="10247" name="Text Box 30"/>
          <p:cNvSpPr txBox="1">
            <a:spLocks noChangeArrowheads="1"/>
          </p:cNvSpPr>
          <p:nvPr/>
        </p:nvSpPr>
        <p:spPr bwMode="auto">
          <a:xfrm>
            <a:off x="609600" y="5334000"/>
            <a:ext cx="7924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Kyselina akrylová se vyrábí dvoustupňovou oxidací propylenu vzduchem přes akrolein na heterogenním katalyzátoru. </a:t>
            </a:r>
          </a:p>
        </p:txBody>
      </p:sp>
    </p:spTree>
    <p:extLst>
      <p:ext uri="{BB962C8B-B14F-4D97-AF65-F5344CB8AC3E}">
        <p14:creationId xmlns:p14="http://schemas.microsoft.com/office/powerpoint/2010/main" val="318380597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Vyráběné produkty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24800" cy="4495800"/>
          </a:xfrm>
        </p:spPr>
        <p:txBody>
          <a:bodyPr/>
          <a:lstStyle/>
          <a:p>
            <a:endParaRPr lang="cs-CZ" altLang="cs-CZ" sz="2400" smtClean="0">
              <a:latin typeface="Times New Roman" pitchFamily="18" charset="0"/>
            </a:endParaRPr>
          </a:p>
          <a:p>
            <a:endParaRPr lang="en-US" altLang="cs-CZ" sz="2400" smtClean="0">
              <a:latin typeface="Times New Roman" pitchFamily="18" charset="0"/>
            </a:endParaRPr>
          </a:p>
        </p:txBody>
      </p:sp>
      <p:graphicFrame>
        <p:nvGraphicFramePr>
          <p:cNvPr id="717866" name="Group 42"/>
          <p:cNvGraphicFramePr>
            <a:graphicFrameLocks noGrp="1"/>
          </p:cNvGraphicFramePr>
          <p:nvPr/>
        </p:nvGraphicFramePr>
        <p:xfrm>
          <a:off x="762000" y="2209800"/>
          <a:ext cx="7696200" cy="3802064"/>
        </p:xfrm>
        <a:graphic>
          <a:graphicData uri="http://schemas.openxmlformats.org/drawingml/2006/table">
            <a:tbl>
              <a:tblPr/>
              <a:tblGrid>
                <a:gridCol w="2640853"/>
                <a:gridCol w="2867212"/>
                <a:gridCol w="2188135"/>
              </a:tblGrid>
              <a:tr h="12619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Látka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Polymerizační teplo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Kyselina akrylová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1070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kJ/kg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Methylakrylát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960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kJ/kg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Ethylakrylát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653,1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kJ/kg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n-Butylakrylát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489,9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kJ/kg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2-Ethylhexylakrylát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330,8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kJ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/kg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4331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Vyráběné produkty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3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1218"/>
              </p:ext>
            </p:extLst>
          </p:nvPr>
        </p:nvGraphicFramePr>
        <p:xfrm>
          <a:off x="685800" y="1905000"/>
          <a:ext cx="7848600" cy="4167191"/>
        </p:xfrm>
        <a:graphic>
          <a:graphicData uri="http://schemas.openxmlformats.org/drawingml/2006/table">
            <a:tbl>
              <a:tblPr/>
              <a:tblGrid>
                <a:gridCol w="2667000"/>
                <a:gridCol w="2133600"/>
                <a:gridCol w="1620838"/>
                <a:gridCol w="1427162"/>
              </a:tblGrid>
              <a:tr h="162761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Látka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Teplota skladování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Maximální skladovací teplota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Kyselina akrylová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15 – 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Methylakrylát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– 20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Ethylakrylát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– 20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n-Butylakrylát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– 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2-Ethylhexylakrylát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– 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8153400" cy="6096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Používané inhibitory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4580" name="Text Box 52"/>
          <p:cNvSpPr txBox="1">
            <a:spLocks noChangeArrowheads="1"/>
          </p:cNvSpPr>
          <p:nvPr/>
        </p:nvSpPr>
        <p:spPr bwMode="auto">
          <a:xfrm>
            <a:off x="5410200" y="27432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4-Methoxyfenol</a:t>
            </a:r>
          </a:p>
        </p:txBody>
      </p:sp>
      <p:sp>
        <p:nvSpPr>
          <p:cNvPr id="24581" name="Text Box 53"/>
          <p:cNvSpPr txBox="1">
            <a:spLocks noChangeArrowheads="1"/>
          </p:cNvSpPr>
          <p:nvPr/>
        </p:nvSpPr>
        <p:spPr bwMode="auto">
          <a:xfrm>
            <a:off x="5867400" y="35814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lang="cs-CZ" altLang="cs-CZ" sz="2800" b="1" baseline="-25000">
                <a:solidFill>
                  <a:schemeClr val="tx2"/>
                </a:solidFill>
                <a:latin typeface="Times New Roman" pitchFamily="18" charset="0"/>
              </a:rPr>
              <a:t>7 </a:t>
            </a: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cs-CZ" altLang="cs-CZ" sz="2800" b="1" baseline="-25000">
                <a:solidFill>
                  <a:schemeClr val="tx2"/>
                </a:solidFill>
                <a:latin typeface="Times New Roman" pitchFamily="18" charset="0"/>
              </a:rPr>
              <a:t>8 </a:t>
            </a: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O</a:t>
            </a:r>
            <a:r>
              <a:rPr lang="cs-CZ" altLang="cs-CZ" sz="2800" b="1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cs-CZ" altLang="cs-CZ" sz="28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4582" name="Text Box 56"/>
          <p:cNvSpPr txBox="1">
            <a:spLocks noChangeArrowheads="1"/>
          </p:cNvSpPr>
          <p:nvPr/>
        </p:nvSpPr>
        <p:spPr bwMode="auto">
          <a:xfrm>
            <a:off x="685800" y="2667000"/>
            <a:ext cx="2590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Times New Roman" pitchFamily="18" charset="0"/>
              </a:rPr>
              <a:t>Pevná látka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Times New Roman" pitchFamily="18" charset="0"/>
              </a:rPr>
              <a:t>Bod tání:   52,5°C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Times New Roman" pitchFamily="18" charset="0"/>
              </a:rPr>
              <a:t>Bod varu:   243°C</a:t>
            </a:r>
          </a:p>
        </p:txBody>
      </p:sp>
      <p:sp>
        <p:nvSpPr>
          <p:cNvPr id="24583" name="Text Box 57"/>
          <p:cNvSpPr txBox="1">
            <a:spLocks noChangeArrowheads="1"/>
          </p:cNvSpPr>
          <p:nvPr/>
        </p:nvSpPr>
        <p:spPr bwMode="auto">
          <a:xfrm>
            <a:off x="1600200" y="57150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Rozpustnost ve vodě:  40 g/litr (25°C)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3657600" y="1384449"/>
            <a:ext cx="2362200" cy="3935264"/>
            <a:chOff x="3657600" y="1384449"/>
            <a:chExt cx="2362200" cy="3935264"/>
          </a:xfrm>
        </p:grpSpPr>
        <p:grpSp>
          <p:nvGrpSpPr>
            <p:cNvPr id="4" name="Skupina 3"/>
            <p:cNvGrpSpPr/>
            <p:nvPr/>
          </p:nvGrpSpPr>
          <p:grpSpPr>
            <a:xfrm>
              <a:off x="3657600" y="1384449"/>
              <a:ext cx="2362200" cy="3935264"/>
              <a:chOff x="3657600" y="1384449"/>
              <a:chExt cx="2362200" cy="3935264"/>
            </a:xfrm>
          </p:grpSpPr>
          <p:sp>
            <p:nvSpPr>
              <p:cNvPr id="24584" name="Text Box 9"/>
              <p:cNvSpPr txBox="1">
                <a:spLocks noChangeArrowheads="1"/>
              </p:cNvSpPr>
              <p:nvPr/>
            </p:nvSpPr>
            <p:spPr bwMode="auto">
              <a:xfrm>
                <a:off x="4038600" y="4800600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ä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800" b="1">
                    <a:solidFill>
                      <a:schemeClr val="hlink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24585" name="Text Box 11"/>
              <p:cNvSpPr txBox="1">
                <a:spLocks noChangeArrowheads="1"/>
              </p:cNvSpPr>
              <p:nvPr/>
            </p:nvSpPr>
            <p:spPr bwMode="auto">
              <a:xfrm>
                <a:off x="3962400" y="1384449"/>
                <a:ext cx="6096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ä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800" b="1" dirty="0" smtClean="0">
                    <a:solidFill>
                      <a:schemeClr val="hlink"/>
                    </a:solidFill>
                    <a:latin typeface="Times New Roman" pitchFamily="18" charset="0"/>
                  </a:rPr>
                  <a:t>O</a:t>
                </a:r>
                <a:endParaRPr lang="cs-CZ" altLang="cs-CZ" sz="2800" b="1" dirty="0">
                  <a:solidFill>
                    <a:schemeClr val="accent2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24586" name="Group 39"/>
              <p:cNvGrpSpPr>
                <a:grpSpLocks/>
              </p:cNvGrpSpPr>
              <p:nvPr/>
            </p:nvGrpSpPr>
            <p:grpSpPr bwMode="auto">
              <a:xfrm>
                <a:off x="3657600" y="2362200"/>
                <a:ext cx="1219200" cy="2057400"/>
                <a:chOff x="816" y="1008"/>
                <a:chExt cx="768" cy="1296"/>
              </a:xfrm>
            </p:grpSpPr>
            <p:sp>
              <p:nvSpPr>
                <p:cNvPr id="2459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440" y="1440"/>
                  <a:ext cx="0" cy="48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592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912" y="1872"/>
                  <a:ext cx="288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59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960" y="1152"/>
                  <a:ext cx="288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594" name="AutoShape 38"/>
                <p:cNvSpPr>
                  <a:spLocks noChangeArrowheads="1"/>
                </p:cNvSpPr>
                <p:nvPr/>
              </p:nvSpPr>
              <p:spPr bwMode="auto">
                <a:xfrm rot="5400000">
                  <a:off x="552" y="1272"/>
                  <a:ext cx="1296" cy="768"/>
                </a:xfrm>
                <a:prstGeom prst="hexagon">
                  <a:avLst>
                    <a:gd name="adj" fmla="val 42188"/>
                    <a:gd name="vf" fmla="val 115470"/>
                  </a:avLst>
                </a:prstGeom>
                <a:noFill/>
                <a:ln w="381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itchFamily="2" charset="2"/>
                    <a:buChar char="ä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2200"/>
                </a:p>
              </p:txBody>
            </p:sp>
          </p:grpSp>
          <p:sp>
            <p:nvSpPr>
              <p:cNvPr id="24587" name="Line 41"/>
              <p:cNvSpPr>
                <a:spLocks noChangeShapeType="1"/>
              </p:cNvSpPr>
              <p:nvPr/>
            </p:nvSpPr>
            <p:spPr bwMode="auto">
              <a:xfrm flipV="1">
                <a:off x="4267200" y="1905000"/>
                <a:ext cx="0" cy="4572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588" name="Line 42"/>
              <p:cNvSpPr>
                <a:spLocks noChangeShapeType="1"/>
              </p:cNvSpPr>
              <p:nvPr/>
            </p:nvSpPr>
            <p:spPr bwMode="auto">
              <a:xfrm>
                <a:off x="4495800" y="5105400"/>
                <a:ext cx="5334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589" name="Line 44"/>
              <p:cNvSpPr>
                <a:spLocks noChangeShapeType="1"/>
              </p:cNvSpPr>
              <p:nvPr/>
            </p:nvSpPr>
            <p:spPr bwMode="auto">
              <a:xfrm flipV="1">
                <a:off x="4267200" y="4419600"/>
                <a:ext cx="0" cy="4572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590" name="Text Box 51"/>
              <p:cNvSpPr txBox="1">
                <a:spLocks noChangeArrowheads="1"/>
              </p:cNvSpPr>
              <p:nvPr/>
            </p:nvSpPr>
            <p:spPr bwMode="auto">
              <a:xfrm>
                <a:off x="5029200" y="4800600"/>
                <a:ext cx="9906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ä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800" b="1">
                    <a:solidFill>
                      <a:schemeClr val="tx2"/>
                    </a:solidFill>
                    <a:latin typeface="Times New Roman" pitchFamily="18" charset="0"/>
                  </a:rPr>
                  <a:t>C</a:t>
                </a:r>
                <a:r>
                  <a:rPr lang="cs-CZ" altLang="cs-CZ" sz="2800" b="1">
                    <a:solidFill>
                      <a:schemeClr val="accent2"/>
                    </a:solidFill>
                    <a:latin typeface="Times New Roman" pitchFamily="18" charset="0"/>
                  </a:rPr>
                  <a:t>H</a:t>
                </a:r>
                <a:r>
                  <a:rPr lang="cs-CZ" altLang="cs-CZ" sz="2800" b="1" baseline="-25000">
                    <a:solidFill>
                      <a:schemeClr val="accent2"/>
                    </a:solidFill>
                    <a:latin typeface="Times New Roman" pitchFamily="18" charset="0"/>
                  </a:rPr>
                  <a:t>3</a:t>
                </a:r>
                <a:endParaRPr lang="cs-CZ" altLang="cs-CZ" sz="2800" b="1">
                  <a:solidFill>
                    <a:schemeClr val="accent2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1" name="Line 42"/>
            <p:cNvSpPr>
              <a:spLocks noChangeShapeType="1"/>
            </p:cNvSpPr>
            <p:nvPr/>
          </p:nvSpPr>
          <p:spPr bwMode="auto">
            <a:xfrm>
              <a:off x="4518085" y="1645443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5060830" y="1385887"/>
              <a:ext cx="533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 dirty="0" smtClean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endParaRPr lang="cs-CZ" altLang="cs-CZ" sz="2800" b="1" dirty="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>
              <a:off x="4111925" y="1447800"/>
              <a:ext cx="304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42"/>
            <p:cNvSpPr>
              <a:spLocks noChangeShapeType="1"/>
            </p:cNvSpPr>
            <p:nvPr/>
          </p:nvSpPr>
          <p:spPr bwMode="auto">
            <a:xfrm>
              <a:off x="4114800" y="5308211"/>
              <a:ext cx="304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41"/>
            <p:cNvSpPr>
              <a:spLocks noChangeShapeType="1"/>
            </p:cNvSpPr>
            <p:nvPr/>
          </p:nvSpPr>
          <p:spPr bwMode="auto">
            <a:xfrm flipV="1">
              <a:off x="4037162" y="1492324"/>
              <a:ext cx="0" cy="303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41"/>
            <p:cNvSpPr>
              <a:spLocks noChangeShapeType="1"/>
            </p:cNvSpPr>
            <p:nvPr/>
          </p:nvSpPr>
          <p:spPr bwMode="auto">
            <a:xfrm flipV="1">
              <a:off x="4052977" y="4953719"/>
              <a:ext cx="0" cy="303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533400"/>
            <a:ext cx="8153400" cy="685800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accent2"/>
                </a:solidFill>
                <a:latin typeface="Times New Roman" pitchFamily="18" charset="0"/>
              </a:rPr>
              <a:t>Používané </a:t>
            </a:r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inhibitory – 4-methoxyfenol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6748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79733"/>
              </p:ext>
            </p:extLst>
          </p:nvPr>
        </p:nvGraphicFramePr>
        <p:xfrm>
          <a:off x="685800" y="1524000"/>
          <a:ext cx="7772400" cy="4749856"/>
        </p:xfrm>
        <a:graphic>
          <a:graphicData uri="http://schemas.openxmlformats.org/drawingml/2006/table">
            <a:tbl>
              <a:tblPr/>
              <a:tblGrid>
                <a:gridCol w="4572000"/>
                <a:gridCol w="1676400"/>
                <a:gridCol w="1524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Parametr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Hodnota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Jednotka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Skupenství (20°C,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pevná látka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Barva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bílá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Molární hmotnost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124,14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g/mol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tání (101 325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varu (101 325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Bod vzplanutí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Akutní toxicita LD50 krysa (orálně)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mg/kg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Rozpust. ve vodě (25°C, 101 325 Pa)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g/litr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91649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7620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accent2"/>
                </a:solidFill>
                <a:latin typeface="Times New Roman" pitchFamily="18" charset="0"/>
              </a:rPr>
              <a:t>Používané inhibitory</a:t>
            </a:r>
            <a:endParaRPr lang="en-US" altLang="cs-CZ" sz="3200" b="1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6627" name="Text Box 16"/>
          <p:cNvSpPr txBox="1">
            <a:spLocks noChangeArrowheads="1"/>
          </p:cNvSpPr>
          <p:nvPr/>
        </p:nvSpPr>
        <p:spPr bwMode="auto">
          <a:xfrm>
            <a:off x="5257800" y="2590800"/>
            <a:ext cx="312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p-Hydrochinon</a:t>
            </a:r>
          </a:p>
        </p:txBody>
      </p:sp>
      <p:sp>
        <p:nvSpPr>
          <p:cNvPr id="26628" name="Text Box 17"/>
          <p:cNvSpPr txBox="1">
            <a:spLocks noChangeArrowheads="1"/>
          </p:cNvSpPr>
          <p:nvPr/>
        </p:nvSpPr>
        <p:spPr bwMode="auto">
          <a:xfrm>
            <a:off x="5791200" y="35052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C</a:t>
            </a:r>
            <a:r>
              <a:rPr lang="cs-CZ" altLang="cs-CZ" sz="2800" b="1" baseline="-25000">
                <a:solidFill>
                  <a:schemeClr val="tx2"/>
                </a:solidFill>
                <a:latin typeface="Times New Roman" pitchFamily="18" charset="0"/>
              </a:rPr>
              <a:t>6 </a:t>
            </a: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cs-CZ" altLang="cs-CZ" sz="2800" b="1" baseline="-25000">
                <a:solidFill>
                  <a:schemeClr val="tx2"/>
                </a:solidFill>
                <a:latin typeface="Times New Roman" pitchFamily="18" charset="0"/>
              </a:rPr>
              <a:t>6 </a:t>
            </a:r>
            <a:r>
              <a:rPr lang="cs-CZ" altLang="cs-CZ" sz="2800" b="1">
                <a:solidFill>
                  <a:schemeClr val="tx2"/>
                </a:solidFill>
                <a:latin typeface="Times New Roman" pitchFamily="18" charset="0"/>
              </a:rPr>
              <a:t>O</a:t>
            </a:r>
            <a:r>
              <a:rPr lang="cs-CZ" altLang="cs-CZ" sz="2800" b="1" baseline="-25000">
                <a:solidFill>
                  <a:schemeClr val="tx2"/>
                </a:solidFill>
                <a:latin typeface="Times New Roman" pitchFamily="18" charset="0"/>
              </a:rPr>
              <a:t>2</a:t>
            </a:r>
            <a:endParaRPr lang="cs-CZ" altLang="cs-CZ" sz="28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6630" name="Text Box 21"/>
          <p:cNvSpPr txBox="1">
            <a:spLocks noChangeArrowheads="1"/>
          </p:cNvSpPr>
          <p:nvPr/>
        </p:nvSpPr>
        <p:spPr bwMode="auto">
          <a:xfrm>
            <a:off x="762000" y="2514600"/>
            <a:ext cx="2590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Pevná látka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Bod tání:   172,3°C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Bod varu:   286°C</a:t>
            </a:r>
          </a:p>
        </p:txBody>
      </p:sp>
      <p:sp>
        <p:nvSpPr>
          <p:cNvPr id="26631" name="Text Box 22"/>
          <p:cNvSpPr txBox="1">
            <a:spLocks noChangeArrowheads="1"/>
          </p:cNvSpPr>
          <p:nvPr/>
        </p:nvSpPr>
        <p:spPr bwMode="auto">
          <a:xfrm>
            <a:off x="1752600" y="56388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ä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latin typeface="Times New Roman" pitchFamily="18" charset="0"/>
              </a:rPr>
              <a:t>Rozpustnost ve vodě:   70 g/litr (25°C)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3841173" y="1471542"/>
            <a:ext cx="1950027" cy="3935264"/>
            <a:chOff x="3841173" y="1471542"/>
            <a:chExt cx="1950027" cy="3935264"/>
          </a:xfrm>
        </p:grpSpPr>
        <p:grpSp>
          <p:nvGrpSpPr>
            <p:cNvPr id="18" name="Skupina 17"/>
            <p:cNvGrpSpPr/>
            <p:nvPr/>
          </p:nvGrpSpPr>
          <p:grpSpPr>
            <a:xfrm>
              <a:off x="3841173" y="1471542"/>
              <a:ext cx="1950027" cy="3935264"/>
              <a:chOff x="3657600" y="1384449"/>
              <a:chExt cx="1950027" cy="3935264"/>
            </a:xfrm>
          </p:grpSpPr>
          <p:sp>
            <p:nvSpPr>
              <p:cNvPr id="25" name="Text Box 9"/>
              <p:cNvSpPr txBox="1">
                <a:spLocks noChangeArrowheads="1"/>
              </p:cNvSpPr>
              <p:nvPr/>
            </p:nvSpPr>
            <p:spPr bwMode="auto">
              <a:xfrm>
                <a:off x="4038600" y="4800600"/>
                <a:ext cx="4572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ä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800" b="1">
                    <a:solidFill>
                      <a:schemeClr val="hlink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26" name="Text Box 11"/>
              <p:cNvSpPr txBox="1">
                <a:spLocks noChangeArrowheads="1"/>
              </p:cNvSpPr>
              <p:nvPr/>
            </p:nvSpPr>
            <p:spPr bwMode="auto">
              <a:xfrm>
                <a:off x="3962400" y="1384449"/>
                <a:ext cx="6096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ä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800" b="1" dirty="0" smtClean="0">
                    <a:solidFill>
                      <a:schemeClr val="hlink"/>
                    </a:solidFill>
                    <a:latin typeface="Times New Roman" pitchFamily="18" charset="0"/>
                  </a:rPr>
                  <a:t>O</a:t>
                </a:r>
                <a:endParaRPr lang="cs-CZ" altLang="cs-CZ" sz="2800" b="1" dirty="0">
                  <a:solidFill>
                    <a:schemeClr val="accent2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27" name="Group 39"/>
              <p:cNvGrpSpPr>
                <a:grpSpLocks/>
              </p:cNvGrpSpPr>
              <p:nvPr/>
            </p:nvGrpSpPr>
            <p:grpSpPr bwMode="auto">
              <a:xfrm>
                <a:off x="3657600" y="2362200"/>
                <a:ext cx="1219200" cy="2057400"/>
                <a:chOff x="816" y="1008"/>
                <a:chExt cx="768" cy="1296"/>
              </a:xfrm>
            </p:grpSpPr>
            <p:sp>
              <p:nvSpPr>
                <p:cNvPr id="32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1440" y="1440"/>
                  <a:ext cx="0" cy="48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3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912" y="1872"/>
                  <a:ext cx="288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4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960" y="1152"/>
                  <a:ext cx="288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5" name="AutoShape 38"/>
                <p:cNvSpPr>
                  <a:spLocks noChangeArrowheads="1"/>
                </p:cNvSpPr>
                <p:nvPr/>
              </p:nvSpPr>
              <p:spPr bwMode="auto">
                <a:xfrm rot="5400000">
                  <a:off x="552" y="1272"/>
                  <a:ext cx="1296" cy="768"/>
                </a:xfrm>
                <a:prstGeom prst="hexagon">
                  <a:avLst>
                    <a:gd name="adj" fmla="val 42188"/>
                    <a:gd name="vf" fmla="val 115470"/>
                  </a:avLst>
                </a:prstGeom>
                <a:noFill/>
                <a:ln w="381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itchFamily="2" charset="2"/>
                    <a:buChar char="ä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cs-CZ" altLang="cs-CZ" sz="2200"/>
                </a:p>
              </p:txBody>
            </p:sp>
          </p:grpSp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 flipV="1">
                <a:off x="4267200" y="1905000"/>
                <a:ext cx="0" cy="4572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4495800" y="5105400"/>
                <a:ext cx="5334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Line 44"/>
              <p:cNvSpPr>
                <a:spLocks noChangeShapeType="1"/>
              </p:cNvSpPr>
              <p:nvPr/>
            </p:nvSpPr>
            <p:spPr bwMode="auto">
              <a:xfrm flipV="1">
                <a:off x="4267200" y="4419600"/>
                <a:ext cx="0" cy="4572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Text Box 51"/>
              <p:cNvSpPr txBox="1">
                <a:spLocks noChangeArrowheads="1"/>
              </p:cNvSpPr>
              <p:nvPr/>
            </p:nvSpPr>
            <p:spPr bwMode="auto">
              <a:xfrm>
                <a:off x="5029200" y="4800600"/>
                <a:ext cx="578427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ä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altLang="cs-CZ" sz="2800" b="1" dirty="0" smtClean="0">
                    <a:solidFill>
                      <a:schemeClr val="accent2"/>
                    </a:solidFill>
                    <a:latin typeface="Times New Roman" pitchFamily="18" charset="0"/>
                  </a:rPr>
                  <a:t>H</a:t>
                </a:r>
                <a:endParaRPr lang="cs-CZ" altLang="cs-CZ" sz="2800" b="1" dirty="0">
                  <a:solidFill>
                    <a:schemeClr val="accent2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9" name="Line 42"/>
            <p:cNvSpPr>
              <a:spLocks noChangeShapeType="1"/>
            </p:cNvSpPr>
            <p:nvPr/>
          </p:nvSpPr>
          <p:spPr bwMode="auto">
            <a:xfrm>
              <a:off x="4701658" y="1732536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5244403" y="1472980"/>
              <a:ext cx="533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ä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sz="2800" b="1" dirty="0" smtClean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endParaRPr lang="cs-CZ" altLang="cs-CZ" sz="2800" b="1" dirty="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21" name="Line 42"/>
            <p:cNvSpPr>
              <a:spLocks noChangeShapeType="1"/>
            </p:cNvSpPr>
            <p:nvPr/>
          </p:nvSpPr>
          <p:spPr bwMode="auto">
            <a:xfrm>
              <a:off x="4295498" y="1534893"/>
              <a:ext cx="304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42"/>
            <p:cNvSpPr>
              <a:spLocks noChangeShapeType="1"/>
            </p:cNvSpPr>
            <p:nvPr/>
          </p:nvSpPr>
          <p:spPr bwMode="auto">
            <a:xfrm>
              <a:off x="4298373" y="5395304"/>
              <a:ext cx="304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41"/>
            <p:cNvSpPr>
              <a:spLocks noChangeShapeType="1"/>
            </p:cNvSpPr>
            <p:nvPr/>
          </p:nvSpPr>
          <p:spPr bwMode="auto">
            <a:xfrm flipV="1">
              <a:off x="4220735" y="1579417"/>
              <a:ext cx="0" cy="303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41"/>
            <p:cNvSpPr>
              <a:spLocks noChangeShapeType="1"/>
            </p:cNvSpPr>
            <p:nvPr/>
          </p:nvSpPr>
          <p:spPr bwMode="auto">
            <a:xfrm flipV="1">
              <a:off x="4236550" y="5040812"/>
              <a:ext cx="0" cy="303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BOX">
  <a:themeElements>
    <a:clrScheme name="BLUEBOX 1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FF0033"/>
      </a:accent2>
      <a:accent3>
        <a:srgbClr val="AAAACA"/>
      </a:accent3>
      <a:accent4>
        <a:srgbClr val="DADADA"/>
      </a:accent4>
      <a:accent5>
        <a:srgbClr val="FFCAAA"/>
      </a:accent5>
      <a:accent6>
        <a:srgbClr val="E7002D"/>
      </a:accent6>
      <a:hlink>
        <a:srgbClr val="00CCCC"/>
      </a:hlink>
      <a:folHlink>
        <a:srgbClr val="6699FF"/>
      </a:folHlink>
    </a:clrScheme>
    <a:fontScheme name="BLUEBOX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UEBOX 1">
        <a:dk1>
          <a:srgbClr val="000000"/>
        </a:dk1>
        <a:lt1>
          <a:srgbClr val="FFFFFF"/>
        </a:lt1>
        <a:dk2>
          <a:srgbClr val="000099"/>
        </a:dk2>
        <a:lt2>
          <a:srgbClr val="FFFF00"/>
        </a:lt2>
        <a:accent1>
          <a:srgbClr val="FF9900"/>
        </a:accent1>
        <a:accent2>
          <a:srgbClr val="FF0033"/>
        </a:accent2>
        <a:accent3>
          <a:srgbClr val="AAAACA"/>
        </a:accent3>
        <a:accent4>
          <a:srgbClr val="DADADA"/>
        </a:accent4>
        <a:accent5>
          <a:srgbClr val="FFCAAA"/>
        </a:accent5>
        <a:accent6>
          <a:srgbClr val="E7002D"/>
        </a:accent6>
        <a:hlink>
          <a:srgbClr val="00CC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BOX 2">
        <a:dk1>
          <a:srgbClr val="000000"/>
        </a:dk1>
        <a:lt1>
          <a:srgbClr val="FFFFFF"/>
        </a:lt1>
        <a:dk2>
          <a:srgbClr val="FF0033"/>
        </a:dk2>
        <a:lt2>
          <a:srgbClr val="CCCCFF"/>
        </a:lt2>
        <a:accent1>
          <a:srgbClr val="FF33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ADFF"/>
        </a:accent5>
        <a:accent6>
          <a:srgbClr val="0000E7"/>
        </a:accent6>
        <a:hlink>
          <a:srgbClr val="00FF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BOX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DDDDDD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6B6B6B"/>
        </a:accent6>
        <a:hlink>
          <a:srgbClr val="B2B2B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BOX 4">
        <a:dk1>
          <a:srgbClr val="663300"/>
        </a:dk1>
        <a:lt1>
          <a:srgbClr val="FFFFFF"/>
        </a:lt1>
        <a:dk2>
          <a:srgbClr val="996600"/>
        </a:dk2>
        <a:lt2>
          <a:srgbClr val="FFFF00"/>
        </a:lt2>
        <a:accent1>
          <a:srgbClr val="FF9900"/>
        </a:accent1>
        <a:accent2>
          <a:srgbClr val="FF0033"/>
        </a:accent2>
        <a:accent3>
          <a:srgbClr val="CAB8AA"/>
        </a:accent3>
        <a:accent4>
          <a:srgbClr val="DADADA"/>
        </a:accent4>
        <a:accent5>
          <a:srgbClr val="FFCAAA"/>
        </a:accent5>
        <a:accent6>
          <a:srgbClr val="E7002D"/>
        </a:accent6>
        <a:hlink>
          <a:srgbClr val="00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3399"/>
    </a:dk2>
    <a:lt2>
      <a:srgbClr val="FFFF00"/>
    </a:lt2>
    <a:accent1>
      <a:srgbClr val="FF9900"/>
    </a:accent1>
    <a:accent2>
      <a:srgbClr val="FF0033"/>
    </a:accent2>
    <a:accent3>
      <a:srgbClr val="AAADCA"/>
    </a:accent3>
    <a:accent4>
      <a:srgbClr val="DADADA"/>
    </a:accent4>
    <a:accent5>
      <a:srgbClr val="FFCAAA"/>
    </a:accent5>
    <a:accent6>
      <a:srgbClr val="E7002D"/>
    </a:accent6>
    <a:hlink>
      <a:srgbClr val="00CCCC"/>
    </a:hlink>
    <a:folHlink>
      <a:srgbClr val="00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C:\WINNT\TEMP\BLUEBOX.POT</Template>
  <TotalTime>12217</TotalTime>
  <Words>1756</Words>
  <Application>Microsoft Office PowerPoint</Application>
  <PresentationFormat>Předvádění na obrazovce (4:3)</PresentationFormat>
  <Paragraphs>441</Paragraphs>
  <Slides>37</Slides>
  <Notes>37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BLUEBOX</vt:lpstr>
      <vt:lpstr>Hexion a.s. </vt:lpstr>
      <vt:lpstr>Vyráběné produkty</vt:lpstr>
      <vt:lpstr>Vyráběné produkty</vt:lpstr>
      <vt:lpstr>Vyráběné produkty</vt:lpstr>
      <vt:lpstr>Vyráběné produkty</vt:lpstr>
      <vt:lpstr>Vyráběné produkty</vt:lpstr>
      <vt:lpstr>Používané inhibitory</vt:lpstr>
      <vt:lpstr>Používané inhibitory – 4-methoxyfenol</vt:lpstr>
      <vt:lpstr>Používané inhibitory</vt:lpstr>
      <vt:lpstr>Používané inhibitory – p-hydrochinon</vt:lpstr>
      <vt:lpstr>Používané inhibitory</vt:lpstr>
      <vt:lpstr>Používané inhibitory – phenothiazin</vt:lpstr>
      <vt:lpstr>Používané inhibitory – phenothiazin</vt:lpstr>
      <vt:lpstr>Používané inhibitory – phenothiazin</vt:lpstr>
      <vt:lpstr>Používané inhibitory – phenothiazin</vt:lpstr>
      <vt:lpstr>Používané inhibitory</vt:lpstr>
      <vt:lpstr>Používané inhibitory</vt:lpstr>
      <vt:lpstr>Používané inhibitory</vt:lpstr>
      <vt:lpstr>Používané inhibitory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Hlavní zásady při skladování a přepravě kyseliny akrylové a esterů kyseliny akrylové</vt:lpstr>
      <vt:lpstr>Nové rozpouštědlové systémy pro inhibitor</vt:lpstr>
      <vt:lpstr>Nové rozpouštědlové systémy pro inhibitor</vt:lpstr>
      <vt:lpstr>Nové rozpouštědlové systémy pro inhibitor</vt:lpstr>
      <vt:lpstr>Hlavní zásady při skladování a přepravě kyseliny akrylové a esterů kyseliny akrylové</vt:lpstr>
      <vt:lpstr>Polymerace kyseliny akrylové a esterů kyseliny akrylové</vt:lpstr>
    </vt:vector>
  </TitlesOfParts>
  <Company>Eastman Chemical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U792975 Tracy Bledsoe</dc:creator>
  <cp:lastModifiedBy>Petr, Josef</cp:lastModifiedBy>
  <cp:revision>1197</cp:revision>
  <cp:lastPrinted>2016-03-10T13:20:06Z</cp:lastPrinted>
  <dcterms:created xsi:type="dcterms:W3CDTF">2001-12-06T16:12:28Z</dcterms:created>
  <dcterms:modified xsi:type="dcterms:W3CDTF">2016-03-16T21:20:27Z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da2f8d3c-8df4-4f14-bb2c-36f94fecb84d</vt:lpwstr>
  </property>
  <property fmtid="{D5CDD505-2E9C-101B-9397-08002B2CF9AE}" pid="3" name="MomentiveEDPClassification">
    <vt:lpwstr>Unclassified</vt:lpwstr>
  </property>
</Properties>
</file>