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65" r:id="rId5"/>
    <p:sldId id="266" r:id="rId6"/>
    <p:sldId id="264" r:id="rId7"/>
    <p:sldId id="267" r:id="rId8"/>
    <p:sldId id="260" r:id="rId9"/>
    <p:sldId id="275" r:id="rId10"/>
    <p:sldId id="271" r:id="rId11"/>
    <p:sldId id="274" r:id="rId12"/>
    <p:sldId id="284" r:id="rId13"/>
    <p:sldId id="285" r:id="rId14"/>
    <p:sldId id="289" r:id="rId15"/>
    <p:sldId id="287" r:id="rId16"/>
    <p:sldId id="283" r:id="rId17"/>
    <p:sldId id="286" r:id="rId18"/>
    <p:sldId id="288" r:id="rId19"/>
    <p:sldId id="280" r:id="rId20"/>
    <p:sldId id="282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AB141-D50C-4B61-9420-A29E90700C35}" type="datetimeFigureOut">
              <a:rPr lang="cs-CZ" smtClean="0"/>
              <a:pPr/>
              <a:t>17.3.2016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995EC-DCEF-4903-BBB2-D721A85E1E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26259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F61FF-2B76-4B90-92D3-865A108CADF8}" type="datetimeFigureOut">
              <a:rPr lang="cs-CZ" smtClean="0"/>
              <a:pPr/>
              <a:t>17.3.2016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4A4A1-C6EC-4517-BF79-C56BBF5B9D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123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9595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6553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1622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7359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7268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1840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5328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6985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4736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3258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888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55941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4434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7631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72685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18402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6869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6476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211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070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20284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7912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0220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81023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A4A1-C6EC-4517-BF79-C56BBF5B9D3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140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BE755B-8FCB-4E71-8F9E-7E57950807E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0172" y="184482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Porovnání legislativních norem v problematice ochrany zdraví pracovníků před riziky z chemických látek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7854696" cy="1752600"/>
          </a:xfrm>
        </p:spPr>
        <p:txBody>
          <a:bodyPr>
            <a:normAutofit/>
          </a:bodyPr>
          <a:lstStyle/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Mgr. Andrea Dalecká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0" dirty="0" smtClean="0"/>
              <a:t>Vysoká škola báňská – Technická univerzita Ostrava</a:t>
            </a:r>
          </a:p>
          <a:p>
            <a:pPr algn="ctr"/>
            <a:r>
              <a:rPr lang="cs-CZ" sz="1400" b="0" dirty="0" smtClean="0"/>
              <a:t>Výzkumné energetické centrum</a:t>
            </a:r>
          </a:p>
          <a:p>
            <a:pPr algn="ctr"/>
            <a:r>
              <a:rPr lang="cs-CZ" sz="1400" b="0" dirty="0" smtClean="0"/>
              <a:t>Regionální a výukové centrum REACH a chemické bezpečnosti</a:t>
            </a:r>
          </a:p>
          <a:p>
            <a:pPr algn="ctr"/>
            <a:endParaRPr lang="cs-CZ" sz="1400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17224"/>
            <a:ext cx="936104" cy="11038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3" descr="\\SVEC2\Vec\VEC\2012 VEC-INEF LOGA\barevné\jpg\VEC_INEF_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42144"/>
            <a:ext cx="1694688" cy="10546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1520" y="6114238"/>
            <a:ext cx="867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Týden výzkumu a inovací pro praxi a životní prostředí</a:t>
            </a:r>
          </a:p>
          <a:p>
            <a:pPr algn="ctr"/>
            <a:r>
              <a:rPr lang="cs-CZ" dirty="0" smtClean="0"/>
              <a:t>Hustopeče,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07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Hodnocení expozice a charakterizace rizika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67726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Cílem hodnocení expozice je získat a </a:t>
            </a:r>
            <a:r>
              <a:rPr lang="cs-CZ" sz="2400" b="1" dirty="0" smtClean="0"/>
              <a:t>vyhodnotit informace </a:t>
            </a:r>
            <a:r>
              <a:rPr lang="cs-CZ" sz="2400" dirty="0" smtClean="0"/>
              <a:t>o: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altLang="cs-CZ" sz="2100" b="1" dirty="0" smtClean="0">
                <a:solidFill>
                  <a:schemeClr val="accent1"/>
                </a:solidFill>
              </a:rPr>
              <a:t>Velikost/intenzita expozice</a:t>
            </a:r>
            <a:endParaRPr lang="cs-CZ" altLang="cs-CZ" sz="2100" b="1" dirty="0">
              <a:solidFill>
                <a:schemeClr val="accent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sz="2100" dirty="0"/>
              <a:t>Velikost dávky, expoziční koncentrace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altLang="cs-CZ" sz="2100" b="1" dirty="0">
                <a:solidFill>
                  <a:schemeClr val="accent1"/>
                </a:solidFill>
              </a:rPr>
              <a:t>Délka trvání </a:t>
            </a:r>
            <a:r>
              <a:rPr lang="cs-CZ" altLang="cs-CZ" sz="2100" b="1" dirty="0" smtClean="0">
                <a:solidFill>
                  <a:schemeClr val="accent1"/>
                </a:solidFill>
              </a:rPr>
              <a:t>a frekvence expozice</a:t>
            </a:r>
            <a:endParaRPr lang="cs-CZ" altLang="cs-CZ" sz="2100" b="1" dirty="0">
              <a:solidFill>
                <a:schemeClr val="accent1"/>
              </a:solidFill>
            </a:endParaRP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altLang="cs-CZ" sz="2100" b="1" dirty="0" smtClean="0">
                <a:solidFill>
                  <a:schemeClr val="accent1"/>
                </a:solidFill>
              </a:rPr>
              <a:t>Velikost </a:t>
            </a:r>
            <a:r>
              <a:rPr lang="cs-CZ" altLang="cs-CZ" sz="2100" b="1" dirty="0">
                <a:solidFill>
                  <a:schemeClr val="accent1"/>
                </a:solidFill>
              </a:rPr>
              <a:t>a </a:t>
            </a:r>
            <a:r>
              <a:rPr lang="cs-CZ" altLang="cs-CZ" sz="2100" b="1" dirty="0" smtClean="0">
                <a:solidFill>
                  <a:schemeClr val="accent1"/>
                </a:solidFill>
              </a:rPr>
              <a:t>typ </a:t>
            </a:r>
            <a:r>
              <a:rPr lang="cs-CZ" altLang="cs-CZ" sz="2100" b="1" dirty="0">
                <a:solidFill>
                  <a:schemeClr val="accent1"/>
                </a:solidFill>
              </a:rPr>
              <a:t>exponované populace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sz="2100" dirty="0"/>
              <a:t>Kolik lidí je exponováno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sz="2100" dirty="0"/>
              <a:t>Jaká populace (pracovníci, spotřebitelé)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altLang="cs-CZ" sz="2100" b="1" dirty="0">
                <a:solidFill>
                  <a:schemeClr val="accent1"/>
                </a:solidFill>
              </a:rPr>
              <a:t>Cesta vstupu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100" dirty="0"/>
              <a:t>Inhalační expozice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100" dirty="0"/>
              <a:t>Orální expozice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100" dirty="0"/>
              <a:t>Dermální expozice</a:t>
            </a:r>
          </a:p>
          <a:p>
            <a:pPr lvl="1"/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ástupný symbol pro obsah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eriod" startAt="2"/>
                </a:pPr>
                <a:r>
                  <a:rPr lang="cs-CZ" sz="2400" dirty="0" smtClean="0"/>
                  <a:t>Provést kvantitativní nebo kvalitativní </a:t>
                </a:r>
                <a:r>
                  <a:rPr lang="cs-CZ" sz="2400" b="1" dirty="0"/>
                  <a:t>odhad </a:t>
                </a:r>
                <a:r>
                  <a:rPr lang="cs-CZ" sz="2400" b="1" dirty="0" smtClean="0"/>
                  <a:t>expozice</a:t>
                </a:r>
              </a:p>
              <a:p>
                <a:pPr lvl="1">
                  <a:buFont typeface="Wingdings 2" panose="05020102010507070707" pitchFamily="18" charset="2"/>
                  <a:buChar char="P"/>
                </a:pPr>
                <a:r>
                  <a:rPr lang="cs-CZ" sz="2100" dirty="0" smtClean="0"/>
                  <a:t>Jednotky</a:t>
                </a:r>
                <a:r>
                  <a:rPr lang="cs-CZ" sz="2100" dirty="0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cs-CZ" sz="2100" dirty="0"/>
                  <a:t>µg/m3 u inhalační expozice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cs-CZ" sz="2100" dirty="0"/>
                  <a:t>mg/kgtěl.hm.  * den u dermální a orální expozice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endParaRPr lang="cs-CZ" sz="2400" dirty="0" smtClean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cs-CZ" sz="2400" dirty="0" smtClean="0"/>
                  <a:t>Vytvořit </a:t>
                </a:r>
                <a:r>
                  <a:rPr lang="cs-CZ" sz="2400" b="1" dirty="0" smtClean="0"/>
                  <a:t>scénář expozice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endParaRPr lang="cs-CZ" sz="2400" b="1" dirty="0" smtClean="0">
                  <a:solidFill>
                    <a:schemeClr val="accent1"/>
                  </a:solidFill>
                </a:endParaRP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cs-CZ" sz="2400" b="1" dirty="0" smtClean="0"/>
                  <a:t>Charakterizovat riziko</a:t>
                </a:r>
              </a:p>
              <a:p>
                <a:pPr marL="879475" lvl="1" indent="-514350">
                  <a:buFont typeface="Wingdings" panose="05000000000000000000" pitchFamily="2" charset="2"/>
                  <a:buChar char="ü"/>
                </a:pPr>
                <a:endParaRPr lang="cs-CZ" sz="2100" b="1" dirty="0" smtClean="0"/>
              </a:p>
              <a:p>
                <a:pPr marL="879475" lvl="1" indent="-514350">
                  <a:buFont typeface="Wingdings" panose="05000000000000000000" pitchFamily="2" charset="2"/>
                  <a:buChar char="ü"/>
                </a:pPr>
                <a:r>
                  <a:rPr lang="cs-CZ" sz="2100" b="1" dirty="0" smtClean="0"/>
                  <a:t>RCR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600" b="1">
                            <a:latin typeface="Cambria Math"/>
                          </a:rPr>
                          <m:t>𝐏𝐄𝐂</m:t>
                        </m:r>
                      </m:num>
                      <m:den>
                        <m:r>
                          <a:rPr lang="cs-CZ" sz="2600" b="1">
                            <a:latin typeface="Cambria Math"/>
                          </a:rPr>
                          <m:t>𝐃𝐍𝐄𝐋</m:t>
                        </m:r>
                        <m:r>
                          <a:rPr lang="cs-CZ" sz="2600" b="1">
                            <a:latin typeface="Cambria Math"/>
                          </a:rPr>
                          <m:t> </m:t>
                        </m:r>
                        <m:r>
                          <a:rPr lang="cs-CZ" sz="2600" b="1">
                            <a:latin typeface="Cambria Math"/>
                          </a:rPr>
                          <m:t>𝐨𝐫</m:t>
                        </m:r>
                        <m:r>
                          <a:rPr lang="cs-CZ" sz="2600" b="1">
                            <a:latin typeface="Cambria Math"/>
                          </a:rPr>
                          <m:t> </m:t>
                        </m:r>
                        <m:r>
                          <a:rPr lang="cs-CZ" sz="2600" b="1">
                            <a:latin typeface="Cambria Math"/>
                          </a:rPr>
                          <m:t>𝐃𝐌𝐄𝐋</m:t>
                        </m:r>
                      </m:den>
                    </m:f>
                  </m:oMath>
                </a14:m>
                <a:endParaRPr lang="cs-CZ" sz="2600" b="1" dirty="0"/>
              </a:p>
              <a:p>
                <a:pPr marL="514350" indent="-514350">
                  <a:buFont typeface="+mj-lt"/>
                  <a:buAutoNum type="arabicPeriod" startAt="2"/>
                </a:pPr>
                <a:endParaRPr lang="cs-CZ" sz="2400" b="1" dirty="0" smtClean="0">
                  <a:solidFill>
                    <a:schemeClr val="accent1"/>
                  </a:solidFill>
                </a:endParaRPr>
              </a:p>
              <a:p>
                <a:pPr marL="880110" lvl="1" indent="-514350">
                  <a:buFont typeface="Wingdings" panose="05000000000000000000" pitchFamily="2" charset="2"/>
                  <a:buChar char="ü"/>
                </a:pPr>
                <a:endParaRPr lang="cs-CZ" dirty="0"/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898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Modelování expozice – ECETOC TRA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Modelování se využívá v případě, kdy spolehlivé údaje o měření expozice nejsou k dispozici.</a:t>
            </a:r>
          </a:p>
          <a:p>
            <a:endParaRPr lang="cs-CZ" sz="2000" dirty="0" smtClean="0"/>
          </a:p>
          <a:p>
            <a:r>
              <a:rPr lang="cs-CZ" sz="2000" dirty="0" smtClean="0"/>
              <a:t>ECETOC TRA vychází ze systému deskriptorů procesů (PROC)         popsána široká oblast použití</a:t>
            </a:r>
          </a:p>
          <a:p>
            <a:r>
              <a:rPr lang="cs-CZ" sz="2000" dirty="0" smtClean="0"/>
              <a:t>Využívá se k hodnocení zdravotních i environmentálních rizik</a:t>
            </a:r>
          </a:p>
          <a:p>
            <a:r>
              <a:rPr lang="cs-CZ" sz="2000" dirty="0" smtClean="0"/>
              <a:t>Velikost expozice je dále snižována výběrem vhodných </a:t>
            </a:r>
            <a:r>
              <a:rPr lang="cs-CZ" sz="2000" b="1" dirty="0" smtClean="0">
                <a:solidFill>
                  <a:schemeClr val="accent1"/>
                </a:solidFill>
              </a:rPr>
              <a:t>opatření k řízení rizik</a:t>
            </a:r>
            <a:r>
              <a:rPr lang="cs-CZ" sz="2000" dirty="0" smtClean="0">
                <a:solidFill>
                  <a:schemeClr val="accent1"/>
                </a:solidFill>
              </a:rPr>
              <a:t> 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smtClean="0"/>
              <a:t>délka trvání expozice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/>
              <a:t>o</a:t>
            </a:r>
            <a:r>
              <a:rPr lang="cs-CZ" sz="2000" dirty="0" smtClean="0"/>
              <a:t>chranné pomůcky (inhalační, dermální ochrana)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/>
              <a:t>s</a:t>
            </a:r>
            <a:r>
              <a:rPr lang="cs-CZ" sz="2000" dirty="0" smtClean="0"/>
              <a:t>ystém odvětrání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/>
              <a:t>k</a:t>
            </a:r>
            <a:r>
              <a:rPr lang="cs-CZ" sz="2000" dirty="0" smtClean="0"/>
              <a:t>oncentrace látky ve směsi</a:t>
            </a:r>
            <a:endParaRPr lang="cs-CZ" sz="2000" dirty="0"/>
          </a:p>
        </p:txBody>
      </p:sp>
      <p:sp>
        <p:nvSpPr>
          <p:cNvPr id="4" name="Šipka doprava 3"/>
          <p:cNvSpPr/>
          <p:nvPr/>
        </p:nvSpPr>
        <p:spPr>
          <a:xfrm>
            <a:off x="7746812" y="2997914"/>
            <a:ext cx="504056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86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Příklad posuzování zdravotního rizika chemické látky s </a:t>
            </a:r>
            <a:r>
              <a:rPr lang="cs-CZ" sz="3200" b="1" dirty="0" smtClean="0">
                <a:solidFill>
                  <a:schemeClr val="accent2"/>
                </a:solidFill>
              </a:rPr>
              <a:t>bezprahovými </a:t>
            </a:r>
            <a:r>
              <a:rPr lang="cs-CZ" sz="3200" b="1" dirty="0">
                <a:solidFill>
                  <a:schemeClr val="accent2"/>
                </a:solidFill>
              </a:rPr>
              <a:t>účinky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TRICHLORETYLEN</a:t>
            </a:r>
            <a:endParaRPr lang="cs-CZ" sz="2100" b="1" dirty="0">
              <a:solidFill>
                <a:schemeClr val="accent2"/>
              </a:solidFill>
            </a:endParaRPr>
          </a:p>
          <a:p>
            <a:r>
              <a:rPr lang="cs-CZ" sz="1900" b="1" dirty="0">
                <a:solidFill>
                  <a:schemeClr val="accent1"/>
                </a:solidFill>
              </a:rPr>
              <a:t>Pracovní procesy, při kterých může dojít k expozici: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1900" dirty="0"/>
              <a:t>p</a:t>
            </a:r>
            <a:r>
              <a:rPr lang="cs-CZ" sz="1900" dirty="0" smtClean="0"/>
              <a:t>oužití trichloretylenu jako extrakčního činidla při výrobě kaprolaktamu  </a:t>
            </a:r>
            <a:r>
              <a:rPr lang="cs-CZ" sz="1900" dirty="0"/>
              <a:t>v uzavřeném dávkovém procesu (expozice pracovníků je pouze příležitostná při odběru vzorků)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1900" dirty="0"/>
              <a:t>stáčení </a:t>
            </a:r>
            <a:r>
              <a:rPr lang="cs-CZ" sz="1900" dirty="0" smtClean="0"/>
              <a:t>trichloretylenu </a:t>
            </a:r>
            <a:r>
              <a:rPr lang="cs-CZ" sz="1900" dirty="0"/>
              <a:t>do zásobníků a </a:t>
            </a:r>
            <a:r>
              <a:rPr lang="cs-CZ" sz="1900" dirty="0" smtClean="0"/>
              <a:t>jeho přeprava</a:t>
            </a:r>
            <a:endParaRPr lang="cs-CZ" sz="1900" dirty="0"/>
          </a:p>
          <a:p>
            <a:pPr marL="850392" lvl="1" indent="-457200">
              <a:buFont typeface="+mj-lt"/>
              <a:buAutoNum type="arabicPeriod"/>
            </a:pPr>
            <a:r>
              <a:rPr lang="cs-CZ" sz="1900" dirty="0"/>
              <a:t>laboratorním </a:t>
            </a:r>
            <a:r>
              <a:rPr lang="cs-CZ" sz="1900" dirty="0" smtClean="0"/>
              <a:t>užití </a:t>
            </a:r>
            <a:endParaRPr lang="cs-CZ" sz="1900" dirty="0"/>
          </a:p>
          <a:p>
            <a:r>
              <a:rPr lang="cs-CZ" sz="1900" b="1" dirty="0">
                <a:solidFill>
                  <a:schemeClr val="accent1"/>
                </a:solidFill>
              </a:rPr>
              <a:t>Předpokládané cesty expozice: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inhalační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dermální</a:t>
            </a:r>
          </a:p>
          <a:p>
            <a:r>
              <a:rPr lang="cs-CZ" sz="1900" b="1" dirty="0">
                <a:solidFill>
                  <a:schemeClr val="accent1"/>
                </a:solidFill>
              </a:rPr>
              <a:t>Definované provozní podmínky a opatření k řízení rizik: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doba trvání expozice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frekvence expozice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ochrana dýchacích cest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ochrana kůže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ventilace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65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Vyhodnocení rizikovosti podle </a:t>
            </a:r>
            <a:r>
              <a:rPr lang="cs-CZ" sz="3600" b="1" dirty="0" err="1"/>
              <a:t>vyhl</a:t>
            </a:r>
            <a:r>
              <a:rPr lang="cs-CZ" sz="3600" b="1" dirty="0"/>
              <a:t>. </a:t>
            </a:r>
            <a:r>
              <a:rPr lang="cs-CZ" sz="3600" b="1" dirty="0" smtClean="0"/>
              <a:t>č. </a:t>
            </a:r>
            <a:r>
              <a:rPr lang="cs-CZ" sz="3600" b="1" dirty="0"/>
              <a:t>432/2003 Sb., Kategorizace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cs-CZ" sz="1900" b="1" dirty="0" err="1" smtClean="0"/>
              <a:t>Celosměnová</a:t>
            </a:r>
            <a:r>
              <a:rPr lang="cs-CZ" sz="1900" b="1" dirty="0" smtClean="0"/>
              <a:t> časově vážená průměrná koncentrace (PCK) trichloretylenu </a:t>
            </a:r>
            <a:r>
              <a:rPr lang="cs-CZ" sz="1900" dirty="0" smtClean="0"/>
              <a:t>v pracovním ovzduší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900" dirty="0" smtClean="0"/>
              <a:t>Proces výroby: </a:t>
            </a:r>
            <a:r>
              <a:rPr lang="cs-CZ" sz="1900" b="1" dirty="0" smtClean="0"/>
              <a:t>PCK = 0,5 mg/m</a:t>
            </a:r>
            <a:r>
              <a:rPr lang="cs-CZ" sz="1900" b="1" baseline="30000" dirty="0" smtClean="0"/>
              <a:t>3 </a:t>
            </a:r>
            <a:r>
              <a:rPr lang="cs-CZ" sz="1900" b="1" dirty="0" smtClean="0"/>
              <a:t> 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900" dirty="0"/>
              <a:t>Proces stáčení a přepravy: </a:t>
            </a:r>
            <a:r>
              <a:rPr lang="cs-CZ" sz="1900" b="1" dirty="0"/>
              <a:t>PCK = 2 mg/m</a:t>
            </a:r>
            <a:r>
              <a:rPr lang="cs-CZ" sz="1900" b="1" baseline="30000" dirty="0"/>
              <a:t>3 </a:t>
            </a:r>
            <a:r>
              <a:rPr lang="cs-CZ" sz="1900" b="1" dirty="0"/>
              <a:t> 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900" dirty="0" smtClean="0"/>
              <a:t>Proces laboratorního užití: </a:t>
            </a:r>
            <a:r>
              <a:rPr lang="cs-CZ" sz="1900" b="1" dirty="0" smtClean="0"/>
              <a:t>PCK = 0,5 </a:t>
            </a:r>
            <a:r>
              <a:rPr lang="cs-CZ" sz="1900" b="1" dirty="0"/>
              <a:t>mg/m</a:t>
            </a:r>
            <a:r>
              <a:rPr lang="cs-CZ" sz="1900" b="1" baseline="30000" dirty="0"/>
              <a:t>3 </a:t>
            </a:r>
            <a:r>
              <a:rPr lang="cs-CZ" sz="1900" b="1" dirty="0"/>
              <a:t> </a:t>
            </a:r>
          </a:p>
          <a:p>
            <a:endParaRPr lang="cs-CZ" sz="1900" dirty="0" smtClean="0"/>
          </a:p>
          <a:p>
            <a:r>
              <a:rPr lang="cs-CZ" sz="1900" dirty="0" smtClean="0"/>
              <a:t>V příloze č. 2 nařízení vlády č. 361/2007 Sb., jsou stanoveny limitní (referenční) hodnoty pro toluen: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b="1" dirty="0"/>
              <a:t>PEL = </a:t>
            </a:r>
            <a:r>
              <a:rPr lang="cs-CZ" sz="1900" b="1" dirty="0" smtClean="0"/>
              <a:t>250 </a:t>
            </a:r>
            <a:r>
              <a:rPr lang="cs-CZ" sz="1900" b="1" dirty="0"/>
              <a:t>mg/m</a:t>
            </a:r>
            <a:r>
              <a:rPr lang="cs-CZ" sz="1900" b="1" baseline="30000" dirty="0"/>
              <a:t>3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b="1" dirty="0"/>
              <a:t>NPK-P = </a:t>
            </a:r>
            <a:r>
              <a:rPr lang="cs-CZ" sz="1900" b="1" dirty="0" smtClean="0"/>
              <a:t>750 </a:t>
            </a:r>
            <a:r>
              <a:rPr lang="cs-CZ" sz="1900" b="1" dirty="0"/>
              <a:t>mg/m</a:t>
            </a:r>
            <a:r>
              <a:rPr lang="cs-CZ" sz="1900" b="1" baseline="30000" dirty="0"/>
              <a:t>3</a:t>
            </a:r>
          </a:p>
          <a:p>
            <a:endParaRPr lang="cs-CZ" sz="2000" b="1" dirty="0" smtClean="0">
              <a:solidFill>
                <a:schemeClr val="tx2"/>
              </a:solidFill>
            </a:endParaRPr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smtClean="0"/>
              <a:t>Práce v takové expozici </a:t>
            </a:r>
            <a:r>
              <a:rPr lang="cs-CZ" sz="2000" dirty="0" smtClean="0"/>
              <a:t>trichloretylenu je </a:t>
            </a:r>
            <a:r>
              <a:rPr lang="cs-CZ" sz="2000" dirty="0" smtClean="0"/>
              <a:t>zařazena podle </a:t>
            </a:r>
            <a:r>
              <a:rPr lang="cs-CZ" sz="2000" dirty="0" err="1" smtClean="0"/>
              <a:t>vyhl</a:t>
            </a:r>
            <a:r>
              <a:rPr lang="cs-CZ" sz="2000" dirty="0" smtClean="0"/>
              <a:t>. č. 432/2003 do </a:t>
            </a:r>
            <a:r>
              <a:rPr lang="cs-CZ" sz="2000" b="1" dirty="0" smtClean="0">
                <a:solidFill>
                  <a:schemeClr val="accent2"/>
                </a:solidFill>
              </a:rPr>
              <a:t>kategorie </a:t>
            </a:r>
            <a:r>
              <a:rPr lang="cs-CZ" sz="2000" b="1" dirty="0">
                <a:solidFill>
                  <a:schemeClr val="accent2"/>
                </a:solidFill>
              </a:rPr>
              <a:t>2</a:t>
            </a:r>
            <a:endParaRPr lang="cs-CZ" sz="2000" b="1" dirty="0" smtClean="0">
              <a:solidFill>
                <a:schemeClr val="accent2"/>
              </a:solidFill>
            </a:endParaRPr>
          </a:p>
          <a:p>
            <a:pPr lvl="1"/>
            <a:endParaRPr lang="cs-CZ" baseline="30000" dirty="0"/>
          </a:p>
          <a:p>
            <a:pPr marL="393192" lvl="1" indent="0">
              <a:buNone/>
            </a:pPr>
            <a:endParaRPr lang="cs-CZ" baseline="30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0582636"/>
              </p:ext>
            </p:extLst>
          </p:nvPr>
        </p:nvGraphicFramePr>
        <p:xfrm>
          <a:off x="1115616" y="4437112"/>
          <a:ext cx="7344816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6264"/>
                <a:gridCol w="1656184"/>
                <a:gridCol w="1584176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Pracovní proces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PCK [mg/m</a:t>
                      </a:r>
                      <a:r>
                        <a:rPr lang="cs-CZ" sz="1400" baseline="30000" dirty="0" smtClean="0"/>
                        <a:t>3 </a:t>
                      </a:r>
                      <a:r>
                        <a:rPr lang="cs-CZ" sz="1400" dirty="0" smtClean="0"/>
                        <a:t>]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PEL [mg/m</a:t>
                      </a:r>
                      <a:r>
                        <a:rPr lang="cs-CZ" sz="1400" baseline="30000" dirty="0" smtClean="0"/>
                        <a:t>3 </a:t>
                      </a:r>
                      <a:r>
                        <a:rPr lang="cs-CZ" sz="1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Riziko  (&lt; 1)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dirty="0" smtClean="0"/>
                        <a:t>Výroba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0,6</a:t>
                      </a:r>
                      <a:endParaRPr lang="cs-CZ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0,0024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cs-CZ" sz="1400" dirty="0" smtClean="0"/>
                        <a:t>Stáčení a přeprava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0,012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cs-CZ" sz="1400" dirty="0" smtClean="0"/>
                        <a:t>Laboratorní použití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0,012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98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Vyhodnocení rizikovosti podle nařízení REACH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2"/>
                </a:solidFill>
              </a:rPr>
              <a:t>Definice procesů pomocí systému deskriptorů použití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800" b="1" dirty="0"/>
              <a:t>PROC 3</a:t>
            </a:r>
            <a:r>
              <a:rPr lang="cs-CZ" sz="1800" dirty="0"/>
              <a:t>: Použití v rámci uzavřeného dávkového výrobního procesu (syntéza nebo formulace)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800" b="1" dirty="0"/>
              <a:t>PROC 8b</a:t>
            </a:r>
            <a:r>
              <a:rPr lang="cs-CZ" sz="1800" dirty="0"/>
              <a:t>: Přeprava látky nebo přípravku (napouštění/vypouštění) z/do nádob/velkých kontejnerů ve specializovaných zařízeních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800" b="1" dirty="0"/>
              <a:t>PROC 15</a:t>
            </a:r>
            <a:r>
              <a:rPr lang="cs-CZ" sz="1800" dirty="0"/>
              <a:t>: Použití jako laboratorního reagentu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2"/>
                </a:solidFill>
              </a:rPr>
              <a:t>Modelování expozice pracovníků pro: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dirty="0" smtClean="0"/>
              <a:t>Dlouhotrvající inhalační expozici 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dirty="0" smtClean="0"/>
              <a:t>Dlouhotrvající dermální expozici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2"/>
                </a:solidFill>
              </a:rPr>
              <a:t>Porovnání s referenčními hodnotami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2"/>
                </a:solidFill>
              </a:rPr>
              <a:t>Charakterizace rizika</a:t>
            </a:r>
          </a:p>
          <a:p>
            <a:pPr marL="365125" lvl="1" indent="0">
              <a:buNone/>
            </a:pPr>
            <a:endParaRPr lang="cs-CZ" sz="2200" b="1" dirty="0" smtClean="0">
              <a:solidFill>
                <a:schemeClr val="tx2"/>
              </a:solidFill>
            </a:endParaRPr>
          </a:p>
          <a:p>
            <a:pPr lvl="1">
              <a:buFont typeface="Wingdings 2" panose="05020102010507070707" pitchFamily="18" charset="2"/>
              <a:buChar char="P"/>
            </a:pPr>
            <a:endParaRPr lang="cs-CZ" b="1" baseline="-250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41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Charakterizace rizika při expozici bezprahovým noxám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Komise pro posuzování rizik (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Committee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Risk </a:t>
            </a:r>
            <a:r>
              <a:rPr lang="cs-CZ" sz="2000" dirty="0" err="1" smtClean="0"/>
              <a:t>Assessment</a:t>
            </a:r>
            <a:r>
              <a:rPr lang="cs-CZ" sz="2000" dirty="0" smtClean="0"/>
              <a:t> (</a:t>
            </a:r>
            <a:r>
              <a:rPr lang="cs-CZ" sz="2000" b="1" dirty="0" smtClean="0"/>
              <a:t>RAC</a:t>
            </a:r>
            <a:r>
              <a:rPr lang="cs-CZ" sz="2000" dirty="0" smtClean="0"/>
              <a:t>)) stanovila na základě výsledku toxikologických zkoušek</a:t>
            </a:r>
            <a:r>
              <a:rPr lang="cs-CZ" sz="2000" b="1" dirty="0" smtClean="0"/>
              <a:t> celoživotní individuální karcinogenní riziko pro pracovníky</a:t>
            </a:r>
            <a:r>
              <a:rPr lang="cs-CZ" sz="2000" dirty="0" smtClean="0"/>
              <a:t>.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err="1" smtClean="0"/>
              <a:t>LICR</a:t>
            </a:r>
            <a:r>
              <a:rPr lang="cs-CZ" sz="2000" baseline="-25000" dirty="0" err="1" smtClean="0"/>
              <a:t>inhalační</a:t>
            </a:r>
            <a:r>
              <a:rPr lang="cs-CZ" sz="2000" dirty="0" smtClean="0"/>
              <a:t> = 4,0 x 10</a:t>
            </a:r>
            <a:r>
              <a:rPr lang="cs-CZ" sz="2000" baseline="30000" dirty="0" smtClean="0"/>
              <a:t>-4</a:t>
            </a:r>
            <a:r>
              <a:rPr lang="cs-CZ" sz="2000" dirty="0" smtClean="0"/>
              <a:t> </a:t>
            </a:r>
            <a:r>
              <a:rPr lang="cs-CZ" sz="2000" b="1" dirty="0"/>
              <a:t>(mg/m</a:t>
            </a:r>
            <a:r>
              <a:rPr lang="cs-CZ" sz="2000" b="1" baseline="30000" dirty="0"/>
              <a:t>3</a:t>
            </a:r>
            <a:r>
              <a:rPr lang="cs-CZ" sz="2000" b="1" dirty="0"/>
              <a:t>)</a:t>
            </a:r>
            <a:r>
              <a:rPr lang="cs-CZ" sz="2000" b="1" baseline="30000" dirty="0"/>
              <a:t> -1  </a:t>
            </a:r>
            <a:endParaRPr lang="cs-CZ" sz="2000" b="1" dirty="0"/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err="1" smtClean="0"/>
              <a:t>LICR</a:t>
            </a:r>
            <a:r>
              <a:rPr lang="cs-CZ" sz="2000" baseline="-25000" dirty="0" err="1" smtClean="0"/>
              <a:t>dermální</a:t>
            </a:r>
            <a:r>
              <a:rPr lang="cs-CZ" sz="2000" dirty="0" smtClean="0"/>
              <a:t> </a:t>
            </a:r>
            <a:r>
              <a:rPr lang="cs-CZ" sz="2000" dirty="0"/>
              <a:t>= 4,0 x 10</a:t>
            </a:r>
            <a:r>
              <a:rPr lang="cs-CZ" sz="2000" baseline="30000" dirty="0"/>
              <a:t>-4</a:t>
            </a:r>
            <a:r>
              <a:rPr lang="cs-CZ" sz="2000" dirty="0"/>
              <a:t> </a:t>
            </a:r>
            <a:r>
              <a:rPr lang="cs-CZ" sz="2000" dirty="0" smtClean="0"/>
              <a:t> </a:t>
            </a:r>
            <a:r>
              <a:rPr lang="cs-CZ" sz="2000" b="1" dirty="0"/>
              <a:t>(mg/</a:t>
            </a:r>
            <a:r>
              <a:rPr lang="cs-CZ" sz="2000" b="1" dirty="0" err="1"/>
              <a:t>kg.den</a:t>
            </a:r>
            <a:r>
              <a:rPr lang="cs-CZ" sz="2000" b="1" dirty="0"/>
              <a:t>)</a:t>
            </a:r>
            <a:r>
              <a:rPr lang="cs-CZ" sz="2000" b="1" baseline="30000" dirty="0"/>
              <a:t> -1 </a:t>
            </a:r>
            <a:endParaRPr lang="cs-CZ" sz="2000" dirty="0" smtClean="0"/>
          </a:p>
          <a:p>
            <a:endParaRPr lang="cs-CZ" sz="2000" dirty="0" smtClean="0"/>
          </a:p>
          <a:p>
            <a:pPr lvl="1"/>
            <a:r>
              <a:rPr lang="cs-CZ" sz="2000" dirty="0" smtClean="0"/>
              <a:t>U látek s bezprahovými účinky je stanovena tzv. </a:t>
            </a:r>
            <a:r>
              <a:rPr lang="cs-CZ" sz="2000" b="1" dirty="0" smtClean="0"/>
              <a:t>všeobecně přijatelná míra rizika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7854508"/>
              </p:ext>
            </p:extLst>
          </p:nvPr>
        </p:nvGraphicFramePr>
        <p:xfrm>
          <a:off x="1331640" y="4797152"/>
          <a:ext cx="60960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  <a:gridCol w="434414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Riziko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ER &lt; 10</a:t>
                      </a:r>
                      <a:r>
                        <a:rPr lang="cs-CZ" sz="1600" b="1" baseline="30000" dirty="0" smtClean="0"/>
                        <a:t>-6 </a:t>
                      </a:r>
                      <a:endParaRPr lang="cs-CZ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Rizika jsou všeobecně přijatelná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ER = 10</a:t>
                      </a:r>
                      <a:r>
                        <a:rPr kumimoji="0" lang="cs-CZ" sz="1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r>
                        <a:rPr lang="cs-CZ" sz="1600" b="1" dirty="0" smtClean="0"/>
                        <a:t> – 10</a:t>
                      </a:r>
                      <a:r>
                        <a:rPr kumimoji="0" lang="cs-CZ" sz="1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  <a:endParaRPr kumimoji="0" lang="cs-CZ" sz="1600" b="1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Přijatelnost rizika závisí na individuálním posouzením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ER &gt; 10</a:t>
                      </a:r>
                      <a:r>
                        <a:rPr kumimoji="0" lang="cs-CZ" sz="1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  <a:endParaRPr kumimoji="0" lang="cs-CZ" sz="1600" b="1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Rizika jsou všeobecně nepřijatelná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2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41" y="692696"/>
            <a:ext cx="9081460" cy="5328592"/>
          </a:xfr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89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Vyhodnocení </a:t>
            </a:r>
            <a:r>
              <a:rPr lang="cs-CZ" sz="3600" b="1" dirty="0" smtClean="0"/>
              <a:t>expozice</a:t>
            </a:r>
            <a:endParaRPr lang="cs-CZ" sz="3600" b="1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2359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Nejvyšší expoziční koncentrace: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err="1" smtClean="0"/>
              <a:t>Chronická</a:t>
            </a:r>
            <a:r>
              <a:rPr lang="cs-CZ" sz="2000" baseline="-25000" dirty="0" err="1" smtClean="0"/>
              <a:t>inhalační</a:t>
            </a:r>
            <a:r>
              <a:rPr lang="cs-CZ" sz="2000" dirty="0" smtClean="0"/>
              <a:t> = </a:t>
            </a:r>
            <a:r>
              <a:rPr lang="cs-CZ" sz="2000" b="1" dirty="0" smtClean="0"/>
              <a:t>8,21 </a:t>
            </a:r>
            <a:r>
              <a:rPr lang="cs-CZ" sz="2000" b="1" dirty="0"/>
              <a:t>(mg/m</a:t>
            </a:r>
            <a:r>
              <a:rPr lang="cs-CZ" sz="2000" b="1" baseline="30000" dirty="0"/>
              <a:t>3</a:t>
            </a:r>
            <a:r>
              <a:rPr lang="cs-CZ" sz="2000" b="1" dirty="0"/>
              <a:t>)</a:t>
            </a:r>
            <a:r>
              <a:rPr lang="cs-CZ" sz="2000" b="1" baseline="30000" dirty="0"/>
              <a:t> -1  </a:t>
            </a:r>
            <a:endParaRPr lang="cs-CZ" sz="2000" b="1" dirty="0"/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err="1" smtClean="0"/>
              <a:t>Chronická</a:t>
            </a:r>
            <a:r>
              <a:rPr lang="cs-CZ" sz="2000" baseline="-25000" dirty="0" err="1" smtClean="0"/>
              <a:t>dermální</a:t>
            </a:r>
            <a:r>
              <a:rPr lang="cs-CZ" sz="2000" dirty="0" smtClean="0"/>
              <a:t> = </a:t>
            </a:r>
            <a:r>
              <a:rPr lang="cs-CZ" sz="2000" b="1" dirty="0" smtClean="0"/>
              <a:t>1,65 </a:t>
            </a:r>
            <a:r>
              <a:rPr lang="cs-CZ" sz="2000" b="1" dirty="0"/>
              <a:t>(mg/</a:t>
            </a:r>
            <a:r>
              <a:rPr lang="cs-CZ" sz="2000" b="1" dirty="0" err="1"/>
              <a:t>kg.den</a:t>
            </a:r>
            <a:r>
              <a:rPr lang="cs-CZ" sz="2000" b="1" dirty="0"/>
              <a:t>)</a:t>
            </a:r>
            <a:r>
              <a:rPr lang="cs-CZ" sz="2000" b="1" baseline="30000" dirty="0"/>
              <a:t> -1 </a:t>
            </a:r>
            <a:endParaRPr lang="cs-CZ" sz="2000" dirty="0"/>
          </a:p>
          <a:p>
            <a:pPr lvl="1"/>
            <a:endParaRPr lang="cs-CZ" sz="2000" b="1" dirty="0" smtClean="0"/>
          </a:p>
        </p:txBody>
      </p:sp>
      <p:pic>
        <p:nvPicPr>
          <p:cNvPr id="13" name="Zástupný symbol pro obsah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333" y="2060848"/>
            <a:ext cx="8640960" cy="1368152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94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Charakterizace rizika při expozici bezprahovým noxám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r>
              <a:rPr lang="cs-CZ" sz="1900" b="1" dirty="0"/>
              <a:t>Inhalační expozice</a:t>
            </a:r>
          </a:p>
          <a:p>
            <a:pPr marL="393192" lvl="1" indent="0" algn="ctr">
              <a:buNone/>
            </a:pPr>
            <a:r>
              <a:rPr lang="cs-CZ" sz="1900" b="1" dirty="0"/>
              <a:t>ER = 1,2 x 10</a:t>
            </a:r>
            <a:r>
              <a:rPr lang="cs-CZ" sz="1900" b="1" baseline="30000" dirty="0"/>
              <a:t>-5 </a:t>
            </a:r>
            <a:r>
              <a:rPr lang="cs-CZ" sz="1900" b="1" dirty="0"/>
              <a:t>(mg/m</a:t>
            </a:r>
            <a:r>
              <a:rPr lang="cs-CZ" sz="1900" b="1" baseline="30000" dirty="0"/>
              <a:t>3</a:t>
            </a:r>
            <a:r>
              <a:rPr lang="cs-CZ" sz="1900" b="1" dirty="0"/>
              <a:t>)</a:t>
            </a:r>
            <a:r>
              <a:rPr lang="cs-CZ" sz="1900" b="1" baseline="30000" dirty="0"/>
              <a:t>-1 </a:t>
            </a:r>
            <a:r>
              <a:rPr lang="cs-CZ" sz="1900" b="1" dirty="0"/>
              <a:t>x expoziční koncentrace </a:t>
            </a:r>
          </a:p>
          <a:p>
            <a:pPr lvl="1">
              <a:buFont typeface="Wingdings 2" panose="05020102010507070707" pitchFamily="18" charset="2"/>
              <a:buChar char=""/>
            </a:pPr>
            <a:endParaRPr lang="cs-CZ" sz="1900" dirty="0" smtClean="0"/>
          </a:p>
          <a:p>
            <a:pPr lvl="1">
              <a:buFont typeface="Wingdings 2" panose="05020102010507070707" pitchFamily="18" charset="2"/>
              <a:buChar char=""/>
            </a:pPr>
            <a:r>
              <a:rPr lang="cs-CZ" sz="1900" dirty="0" smtClean="0"/>
              <a:t>ER </a:t>
            </a:r>
            <a:r>
              <a:rPr lang="cs-CZ" sz="1900" dirty="0"/>
              <a:t>= 1,2 x 10</a:t>
            </a:r>
            <a:r>
              <a:rPr lang="cs-CZ" sz="1900" baseline="30000" dirty="0"/>
              <a:t>-5 </a:t>
            </a:r>
            <a:r>
              <a:rPr lang="cs-CZ" sz="1900" dirty="0"/>
              <a:t>(mg/m</a:t>
            </a:r>
            <a:r>
              <a:rPr lang="cs-CZ" sz="1900" baseline="30000" dirty="0"/>
              <a:t>3</a:t>
            </a:r>
            <a:r>
              <a:rPr lang="cs-CZ" sz="1900" dirty="0"/>
              <a:t>)</a:t>
            </a:r>
            <a:r>
              <a:rPr lang="cs-CZ" sz="1900" baseline="30000" dirty="0"/>
              <a:t>-1  </a:t>
            </a:r>
            <a:r>
              <a:rPr lang="cs-CZ" sz="1900" dirty="0"/>
              <a:t>x 8,21 (mg/m</a:t>
            </a:r>
            <a:r>
              <a:rPr lang="cs-CZ" sz="1900" baseline="30000" dirty="0"/>
              <a:t>3</a:t>
            </a:r>
            <a:r>
              <a:rPr lang="cs-CZ" sz="1900" dirty="0"/>
              <a:t>)</a:t>
            </a:r>
            <a:r>
              <a:rPr lang="cs-CZ" sz="1900" baseline="30000" dirty="0"/>
              <a:t>-1 </a:t>
            </a:r>
          </a:p>
          <a:p>
            <a:pPr lvl="1">
              <a:buFont typeface="Wingdings 2" panose="05020102010507070707" pitchFamily="18" charset="2"/>
              <a:buChar char=""/>
            </a:pPr>
            <a:r>
              <a:rPr lang="cs-CZ" sz="1900" b="1" dirty="0">
                <a:solidFill>
                  <a:srgbClr val="FF0000"/>
                </a:solidFill>
              </a:rPr>
              <a:t>ER = 9,852 10</a:t>
            </a:r>
            <a:r>
              <a:rPr lang="cs-CZ" sz="1900" b="1" baseline="30000" dirty="0">
                <a:solidFill>
                  <a:srgbClr val="FF0000"/>
                </a:solidFill>
              </a:rPr>
              <a:t>-5 </a:t>
            </a:r>
            <a:r>
              <a:rPr lang="cs-CZ" sz="1900" b="1" dirty="0">
                <a:solidFill>
                  <a:srgbClr val="FF0000"/>
                </a:solidFill>
              </a:rPr>
              <a:t>(mg/m</a:t>
            </a:r>
            <a:r>
              <a:rPr lang="cs-CZ" sz="1900" b="1" baseline="30000" dirty="0">
                <a:solidFill>
                  <a:srgbClr val="FF0000"/>
                </a:solidFill>
              </a:rPr>
              <a:t>3</a:t>
            </a:r>
            <a:r>
              <a:rPr lang="cs-CZ" sz="1900" b="1" dirty="0">
                <a:solidFill>
                  <a:srgbClr val="FF0000"/>
                </a:solidFill>
              </a:rPr>
              <a:t>)</a:t>
            </a:r>
            <a:r>
              <a:rPr lang="cs-CZ" sz="1900" b="1" baseline="30000" dirty="0">
                <a:solidFill>
                  <a:srgbClr val="FF0000"/>
                </a:solidFill>
              </a:rPr>
              <a:t> -1  </a:t>
            </a:r>
            <a:r>
              <a:rPr lang="cs-CZ" sz="1900" b="1" baseline="30000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cs-CZ" sz="1900" b="1" dirty="0" smtClean="0">
                <a:solidFill>
                  <a:srgbClr val="FF0000"/>
                </a:solidFill>
              </a:rPr>
              <a:t>(IS = 1,79 x 10</a:t>
            </a:r>
            <a:r>
              <a:rPr lang="cs-CZ" sz="1900" b="1" baseline="30000" dirty="0" smtClean="0">
                <a:solidFill>
                  <a:srgbClr val="FF0000"/>
                </a:solidFill>
              </a:rPr>
              <a:t>-5 </a:t>
            </a:r>
            <a:r>
              <a:rPr lang="cs-CZ" sz="1900" b="1" dirty="0" smtClean="0">
                <a:solidFill>
                  <a:srgbClr val="FF0000"/>
                </a:solidFill>
              </a:rPr>
              <a:t> - 1,79 x  10</a:t>
            </a:r>
            <a:r>
              <a:rPr lang="cs-CZ" sz="1900" b="1" baseline="30000" dirty="0" smtClean="0">
                <a:solidFill>
                  <a:srgbClr val="FF0000"/>
                </a:solidFill>
              </a:rPr>
              <a:t>-4</a:t>
            </a:r>
            <a:r>
              <a:rPr lang="cs-CZ" sz="1900" b="1" dirty="0" smtClean="0">
                <a:solidFill>
                  <a:srgbClr val="FF0000"/>
                </a:solidFill>
              </a:rPr>
              <a:t>)</a:t>
            </a:r>
            <a:endParaRPr lang="cs-CZ" sz="1900" b="1" dirty="0">
              <a:solidFill>
                <a:srgbClr val="FF0000"/>
              </a:solidFill>
            </a:endParaRPr>
          </a:p>
          <a:p>
            <a:endParaRPr lang="cs-CZ" sz="1900" dirty="0"/>
          </a:p>
          <a:p>
            <a:r>
              <a:rPr lang="cs-CZ" sz="1900" b="1" dirty="0"/>
              <a:t>Dermální expozice</a:t>
            </a:r>
          </a:p>
          <a:p>
            <a:pPr marL="393192" lvl="1" indent="0" algn="ctr">
              <a:buNone/>
            </a:pPr>
            <a:r>
              <a:rPr lang="cs-CZ" sz="1900" b="1" dirty="0"/>
              <a:t>ER = 8,4 x 10</a:t>
            </a:r>
            <a:r>
              <a:rPr lang="cs-CZ" sz="1900" b="1" baseline="30000" dirty="0"/>
              <a:t>-5</a:t>
            </a:r>
            <a:r>
              <a:rPr lang="cs-CZ" sz="1900" b="1" dirty="0"/>
              <a:t> (mg/</a:t>
            </a:r>
            <a:r>
              <a:rPr lang="cs-CZ" sz="1900" b="1" dirty="0" err="1"/>
              <a:t>kg.den</a:t>
            </a:r>
            <a:r>
              <a:rPr lang="cs-CZ" sz="1900" b="1" dirty="0"/>
              <a:t>)</a:t>
            </a:r>
            <a:r>
              <a:rPr lang="cs-CZ" sz="1900" b="1" baseline="30000" dirty="0"/>
              <a:t> -1 </a:t>
            </a:r>
            <a:r>
              <a:rPr lang="cs-CZ" sz="1900" b="1" dirty="0"/>
              <a:t> x expoziční koncentrace</a:t>
            </a:r>
          </a:p>
          <a:p>
            <a:pPr lvl="1"/>
            <a:endParaRPr lang="cs-CZ" sz="1900" dirty="0" smtClean="0"/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 smtClean="0"/>
              <a:t>ER </a:t>
            </a:r>
            <a:r>
              <a:rPr lang="cs-CZ" sz="1900" dirty="0"/>
              <a:t>= 8,4 x 10</a:t>
            </a:r>
            <a:r>
              <a:rPr lang="cs-CZ" sz="1900" baseline="30000" dirty="0"/>
              <a:t>-5</a:t>
            </a:r>
            <a:r>
              <a:rPr lang="cs-CZ" sz="1900" dirty="0"/>
              <a:t> (mg/</a:t>
            </a:r>
            <a:r>
              <a:rPr lang="cs-CZ" sz="1900" dirty="0" err="1"/>
              <a:t>kg.den</a:t>
            </a:r>
            <a:r>
              <a:rPr lang="cs-CZ" sz="1900" dirty="0"/>
              <a:t>)</a:t>
            </a:r>
            <a:r>
              <a:rPr lang="cs-CZ" sz="1900" baseline="30000" dirty="0"/>
              <a:t> -1  </a:t>
            </a:r>
            <a:r>
              <a:rPr lang="cs-CZ" sz="1900" dirty="0"/>
              <a:t>x  1,65 (mg/</a:t>
            </a:r>
            <a:r>
              <a:rPr lang="cs-CZ" sz="1900" dirty="0" err="1"/>
              <a:t>kg.den</a:t>
            </a:r>
            <a:r>
              <a:rPr lang="cs-CZ" sz="1900" dirty="0"/>
              <a:t>)</a:t>
            </a:r>
            <a:r>
              <a:rPr lang="cs-CZ" sz="1900" baseline="30000" dirty="0"/>
              <a:t> -1 </a:t>
            </a:r>
            <a:endParaRPr lang="cs-CZ" sz="1900" dirty="0"/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b="1" dirty="0">
                <a:solidFill>
                  <a:srgbClr val="FF0000"/>
                </a:solidFill>
              </a:rPr>
              <a:t>ER = 1,386 x 10</a:t>
            </a:r>
            <a:r>
              <a:rPr lang="cs-CZ" sz="1900" b="1" baseline="30000" dirty="0">
                <a:solidFill>
                  <a:srgbClr val="FF0000"/>
                </a:solidFill>
              </a:rPr>
              <a:t>-4 </a:t>
            </a:r>
            <a:r>
              <a:rPr lang="cs-CZ" sz="1900" b="1" dirty="0">
                <a:solidFill>
                  <a:srgbClr val="FF0000"/>
                </a:solidFill>
              </a:rPr>
              <a:t>(mg/</a:t>
            </a:r>
            <a:r>
              <a:rPr lang="cs-CZ" sz="1900" b="1" dirty="0" err="1">
                <a:solidFill>
                  <a:srgbClr val="FF0000"/>
                </a:solidFill>
              </a:rPr>
              <a:t>kg.den</a:t>
            </a:r>
            <a:r>
              <a:rPr lang="cs-CZ" sz="1900" b="1" dirty="0">
                <a:solidFill>
                  <a:srgbClr val="FF0000"/>
                </a:solidFill>
              </a:rPr>
              <a:t>)</a:t>
            </a:r>
            <a:r>
              <a:rPr lang="cs-CZ" sz="1900" b="1" baseline="30000" dirty="0">
                <a:solidFill>
                  <a:srgbClr val="FF0000"/>
                </a:solidFill>
              </a:rPr>
              <a:t> -1 </a:t>
            </a:r>
            <a:r>
              <a:rPr lang="cs-CZ" sz="1900" b="1" baseline="30000" dirty="0" smtClean="0">
                <a:solidFill>
                  <a:srgbClr val="FF0000"/>
                </a:solidFill>
              </a:rPr>
              <a:t> </a:t>
            </a:r>
            <a:r>
              <a:rPr lang="cs-CZ" sz="1900" b="1" dirty="0" smtClean="0">
                <a:solidFill>
                  <a:srgbClr val="FF0000"/>
                </a:solidFill>
              </a:rPr>
              <a:t>                 (IS = 2,52 </a:t>
            </a:r>
            <a:r>
              <a:rPr lang="cs-CZ" sz="1900" b="1" dirty="0">
                <a:solidFill>
                  <a:srgbClr val="FF0000"/>
                </a:solidFill>
              </a:rPr>
              <a:t>x 10</a:t>
            </a:r>
            <a:r>
              <a:rPr lang="cs-CZ" sz="1900" b="1" baseline="30000" dirty="0">
                <a:solidFill>
                  <a:srgbClr val="FF0000"/>
                </a:solidFill>
              </a:rPr>
              <a:t>-5 </a:t>
            </a:r>
            <a:r>
              <a:rPr lang="cs-CZ" sz="1900" b="1" dirty="0" smtClean="0">
                <a:solidFill>
                  <a:srgbClr val="FF0000"/>
                </a:solidFill>
              </a:rPr>
              <a:t> - </a:t>
            </a:r>
            <a:r>
              <a:rPr lang="cs-CZ" sz="1900" b="1" dirty="0">
                <a:solidFill>
                  <a:srgbClr val="FF0000"/>
                </a:solidFill>
              </a:rPr>
              <a:t>2,52 x </a:t>
            </a:r>
            <a:r>
              <a:rPr lang="cs-CZ" sz="1900" b="1" dirty="0" smtClean="0">
                <a:solidFill>
                  <a:srgbClr val="FF0000"/>
                </a:solidFill>
              </a:rPr>
              <a:t>10</a:t>
            </a:r>
            <a:r>
              <a:rPr lang="cs-CZ" sz="1900" b="1" baseline="30000" dirty="0" smtClean="0">
                <a:solidFill>
                  <a:srgbClr val="FF0000"/>
                </a:solidFill>
              </a:rPr>
              <a:t>-4</a:t>
            </a:r>
            <a:r>
              <a:rPr lang="cs-CZ" sz="1900" b="1" dirty="0" smtClean="0">
                <a:solidFill>
                  <a:srgbClr val="FF0000"/>
                </a:solidFill>
              </a:rPr>
              <a:t>)</a:t>
            </a:r>
          </a:p>
          <a:p>
            <a:endParaRPr lang="cs-CZ" dirty="0" smtClean="0"/>
          </a:p>
          <a:p>
            <a:r>
              <a:rPr lang="cs-CZ" sz="2000" dirty="0" smtClean="0"/>
              <a:t>Horní hladiny intervalů spolehlivosti (inhalační i dermální expozice) se blíží stanovené limitní hodnotě             </a:t>
            </a:r>
            <a:r>
              <a:rPr lang="cs-CZ" sz="2000" b="1" dirty="0" smtClean="0"/>
              <a:t>Rizika vyplývající z expozice trichloretylenu nejsou adekvátně kontrolována!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211960" y="5949280"/>
            <a:ext cx="504056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268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Závěr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Chránit a podporovat zdraví zaměstnanců je povinností každého zaměstnavatele. </a:t>
            </a:r>
          </a:p>
          <a:p>
            <a:r>
              <a:rPr lang="cs-CZ" sz="1800" dirty="0" smtClean="0"/>
              <a:t>Vyhodnocení zdravotních rizik je komplikovaný proces, který je závislý na komunikaci všech zainteresovaných stran.</a:t>
            </a:r>
          </a:p>
          <a:p>
            <a:endParaRPr lang="cs-CZ" sz="1800" dirty="0" smtClean="0"/>
          </a:p>
          <a:p>
            <a:r>
              <a:rPr lang="cs-CZ" sz="1800" dirty="0" smtClean="0"/>
              <a:t>Orgány ochrany zdraví obvykle </a:t>
            </a:r>
            <a:r>
              <a:rPr lang="cs-CZ" sz="1800" b="1" dirty="0" smtClean="0"/>
              <a:t>nevyžadují </a:t>
            </a:r>
            <a:r>
              <a:rPr lang="cs-CZ" sz="1800" dirty="0" smtClean="0"/>
              <a:t>provádět komplexní hodnocení zdravotních rizik.</a:t>
            </a:r>
          </a:p>
          <a:p>
            <a:pPr marL="617220" lvl="2" indent="-342900">
              <a:buClr>
                <a:schemeClr val="accent1"/>
              </a:buClr>
              <a:buSzPct val="95000"/>
              <a:buFont typeface="Wingdings 2" panose="05020102010507070707" pitchFamily="18" charset="2"/>
              <a:buChar char="P"/>
            </a:pPr>
            <a:r>
              <a:rPr lang="cs-CZ" sz="1800" dirty="0"/>
              <a:t>Podkladem pro stanovení opatření na pracovišti je </a:t>
            </a:r>
            <a:r>
              <a:rPr lang="cs-CZ" sz="1800" b="1" dirty="0"/>
              <a:t>kategorizace prací</a:t>
            </a:r>
            <a:r>
              <a:rPr lang="cs-CZ" sz="1800" dirty="0"/>
              <a:t>. </a:t>
            </a:r>
          </a:p>
          <a:p>
            <a:r>
              <a:rPr lang="cs-CZ" sz="1800" dirty="0" smtClean="0"/>
              <a:t>Na úrovni Evropské unie je problematika ochrany zdraví řešena přísněji.</a:t>
            </a:r>
          </a:p>
          <a:p>
            <a:pPr marL="560070" lvl="2" indent="-285750">
              <a:buClr>
                <a:schemeClr val="accent1"/>
              </a:buClr>
              <a:buSzPct val="95000"/>
              <a:buFont typeface="Wingdings 2" panose="05020102010507070707" pitchFamily="18" charset="2"/>
              <a:buChar char="P"/>
            </a:pPr>
            <a:r>
              <a:rPr lang="cs-CZ" sz="1800" dirty="0"/>
              <a:t>V definovaných případech je nutné provést tzv. </a:t>
            </a:r>
            <a:r>
              <a:rPr lang="cs-CZ" sz="1800" b="1" dirty="0"/>
              <a:t>posouzení chemické </a:t>
            </a:r>
            <a:r>
              <a:rPr lang="cs-CZ" sz="1800" b="1" dirty="0" smtClean="0"/>
              <a:t>bezpečnosti.</a:t>
            </a:r>
            <a:endParaRPr lang="cs-CZ" sz="1800" b="1" dirty="0"/>
          </a:p>
          <a:p>
            <a:endParaRPr lang="cs-CZ" sz="1800" dirty="0" smtClean="0"/>
          </a:p>
          <a:p>
            <a:r>
              <a:rPr lang="cs-CZ" sz="1800" dirty="0" smtClean="0"/>
              <a:t>V některých případech může docházet při charakterizaci rizika dle národní a evropské legislativy k rozporu.</a:t>
            </a:r>
          </a:p>
          <a:p>
            <a:r>
              <a:rPr lang="cs-CZ" sz="1800" dirty="0" smtClean="0"/>
              <a:t>Do budoucna by bylo vhodné apelovat na větší provázanost některých norem.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02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/>
              <a:t>Osnova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Analýza zdravotních rizik v pracovním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Způsoby hodnocení expozice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Národní legislativa týkající se ochrany zdraví pracovníků</a:t>
            </a:r>
          </a:p>
          <a:p>
            <a:pPr marL="880110" lvl="1" indent="-514350">
              <a:buFont typeface="+mj-lt"/>
              <a:buAutoNum type="alphaLcParenR"/>
            </a:pPr>
            <a:r>
              <a:rPr lang="cs-CZ" sz="2000" dirty="0" smtClean="0"/>
              <a:t>Hodnocení </a:t>
            </a:r>
            <a:r>
              <a:rPr lang="cs-CZ" sz="2000" dirty="0"/>
              <a:t>rizikovosti práce podle </a:t>
            </a:r>
            <a:r>
              <a:rPr lang="cs-CZ" sz="2000" dirty="0" err="1" smtClean="0"/>
              <a:t>vyhl</a:t>
            </a:r>
            <a:r>
              <a:rPr lang="cs-CZ" sz="2000" dirty="0" smtClean="0"/>
              <a:t>. </a:t>
            </a:r>
            <a:r>
              <a:rPr lang="cs-CZ" sz="2000" dirty="0"/>
              <a:t>č</a:t>
            </a:r>
            <a:r>
              <a:rPr lang="cs-CZ" sz="2000" dirty="0" smtClean="0"/>
              <a:t>. 432/2003 Sb., Kategorizace prací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Evropská legislativa týkající se ochrany zdraví pracovníků</a:t>
            </a:r>
          </a:p>
          <a:p>
            <a:pPr marL="880110" lvl="1" indent="-514350">
              <a:buFont typeface="+mj-lt"/>
              <a:buAutoNum type="alphaLcParenR"/>
            </a:pPr>
            <a:r>
              <a:rPr lang="cs-CZ" sz="2000" dirty="0" smtClean="0"/>
              <a:t>Hodnocení </a:t>
            </a:r>
            <a:r>
              <a:rPr lang="cs-CZ" sz="2000" dirty="0"/>
              <a:t>expozice podle nařízení REACH</a:t>
            </a:r>
          </a:p>
          <a:p>
            <a:pPr marL="880110" lvl="1" indent="-514350">
              <a:buFont typeface="+mj-lt"/>
              <a:buAutoNum type="alphaLcParenR"/>
            </a:pPr>
            <a:r>
              <a:rPr lang="cs-CZ" sz="2000" dirty="0"/>
              <a:t>Modelování expozice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Příklad porovnání přístupů v hodnocení rizikovosti práce</a:t>
            </a:r>
          </a:p>
          <a:p>
            <a:pPr marL="880110" lvl="1" indent="-514350">
              <a:buFont typeface="+mj-lt"/>
              <a:buAutoNum type="alphaLcParenR"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20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pozornost. 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51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Příklad </a:t>
            </a:r>
            <a:r>
              <a:rPr lang="cs-CZ" sz="3200" b="1" dirty="0" smtClean="0"/>
              <a:t>posuzování zdravotního rizika chemické látky s </a:t>
            </a:r>
            <a:r>
              <a:rPr lang="cs-CZ" sz="3200" b="1" dirty="0">
                <a:solidFill>
                  <a:schemeClr val="accent2"/>
                </a:solidFill>
              </a:rPr>
              <a:t>prahovými účinky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TOLUEN</a:t>
            </a:r>
          </a:p>
          <a:p>
            <a:r>
              <a:rPr lang="cs-CZ" sz="1900" b="1" dirty="0" smtClean="0">
                <a:solidFill>
                  <a:schemeClr val="accent1"/>
                </a:solidFill>
              </a:rPr>
              <a:t>Pracovní procesy, při kterých může dojít k expozici: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1900" dirty="0" smtClean="0"/>
              <a:t>Použití toluenu při výrobě benzenu v uzavřeném dávkovém procesu (expozice pracovníků je pouze příležitostná při odběru vzorků)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1900" dirty="0" smtClean="0"/>
              <a:t>stáčení </a:t>
            </a:r>
            <a:r>
              <a:rPr lang="cs-CZ" sz="1900" dirty="0"/>
              <a:t>toluenu do zásobníků </a:t>
            </a:r>
            <a:r>
              <a:rPr lang="cs-CZ" sz="1900" dirty="0" smtClean="0"/>
              <a:t>a jeho přeprava</a:t>
            </a:r>
            <a:endParaRPr lang="cs-CZ" sz="1900" dirty="0"/>
          </a:p>
          <a:p>
            <a:pPr marL="850392" lvl="1" indent="-457200">
              <a:buFont typeface="+mj-lt"/>
              <a:buAutoNum type="arabicPeriod"/>
            </a:pPr>
            <a:r>
              <a:rPr lang="cs-CZ" sz="1900" dirty="0" smtClean="0"/>
              <a:t>laboratorním užití</a:t>
            </a:r>
            <a:endParaRPr lang="cs-CZ" sz="1900" dirty="0"/>
          </a:p>
          <a:p>
            <a:r>
              <a:rPr lang="cs-CZ" sz="1900" b="1" dirty="0" smtClean="0">
                <a:solidFill>
                  <a:schemeClr val="accent1"/>
                </a:solidFill>
              </a:rPr>
              <a:t>Předpokládané cesty expozice: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i</a:t>
            </a:r>
            <a:r>
              <a:rPr lang="cs-CZ" sz="1900" dirty="0" smtClean="0"/>
              <a:t>nhalační</a:t>
            </a:r>
            <a:endParaRPr lang="cs-CZ" sz="1900" dirty="0"/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dermální</a:t>
            </a:r>
          </a:p>
          <a:p>
            <a:r>
              <a:rPr lang="cs-CZ" sz="1900" b="1" dirty="0" smtClean="0">
                <a:solidFill>
                  <a:schemeClr val="accent1"/>
                </a:solidFill>
              </a:rPr>
              <a:t>Definované provozní podmínky a opatření k řízení rizik: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/>
              <a:t>d</a:t>
            </a:r>
            <a:r>
              <a:rPr lang="cs-CZ" sz="1900" dirty="0" smtClean="0"/>
              <a:t>oba trvání expozice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 smtClean="0"/>
              <a:t>frekvence expozice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 smtClean="0"/>
              <a:t>ochrana dýchacích cest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 smtClean="0"/>
              <a:t>ochrana kůže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900" dirty="0" smtClean="0"/>
              <a:t>ventilace</a:t>
            </a:r>
          </a:p>
          <a:p>
            <a:pPr lvl="1">
              <a:buFont typeface="Wingdings 2" panose="05020102010507070707" pitchFamily="18" charset="2"/>
              <a:buChar char="P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419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Vyhodnocení rizikovosti podle </a:t>
            </a:r>
            <a:r>
              <a:rPr lang="cs-CZ" sz="3600" b="1" dirty="0" err="1"/>
              <a:t>vyhl</a:t>
            </a:r>
            <a:r>
              <a:rPr lang="cs-CZ" sz="3600" b="1" dirty="0"/>
              <a:t>. </a:t>
            </a:r>
            <a:r>
              <a:rPr lang="cs-CZ" sz="3600" b="1" dirty="0" smtClean="0"/>
              <a:t>č. </a:t>
            </a:r>
            <a:r>
              <a:rPr lang="cs-CZ" sz="3600" b="1" dirty="0"/>
              <a:t>432/2003 Sb., Kategorizace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20000"/>
          </a:bodyPr>
          <a:lstStyle/>
          <a:p>
            <a:r>
              <a:rPr lang="cs-CZ" sz="1700" b="1" dirty="0" err="1" smtClean="0"/>
              <a:t>Celosměnová</a:t>
            </a:r>
            <a:r>
              <a:rPr lang="cs-CZ" sz="1700" b="1" dirty="0" smtClean="0"/>
              <a:t> časově vážená průměrná koncentrace (PCK) toluenu </a:t>
            </a:r>
            <a:r>
              <a:rPr lang="cs-CZ" sz="1700" dirty="0" smtClean="0"/>
              <a:t>v pracovním ovzduší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700" dirty="0" smtClean="0"/>
              <a:t>Proces výroby: </a:t>
            </a:r>
            <a:r>
              <a:rPr lang="cs-CZ" sz="1700" b="1" dirty="0" smtClean="0"/>
              <a:t>PCK = 0,5 mg/m</a:t>
            </a:r>
            <a:r>
              <a:rPr lang="cs-CZ" sz="1700" b="1" baseline="30000" dirty="0" smtClean="0"/>
              <a:t>3 </a:t>
            </a:r>
            <a:r>
              <a:rPr lang="cs-CZ" sz="1700" b="1" dirty="0" smtClean="0"/>
              <a:t> 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700" dirty="0"/>
              <a:t>Proces stáčení a přepravy: </a:t>
            </a:r>
            <a:r>
              <a:rPr lang="cs-CZ" sz="1700" b="1" dirty="0"/>
              <a:t>PCK = 2 mg/m</a:t>
            </a:r>
            <a:r>
              <a:rPr lang="cs-CZ" sz="1700" b="1" baseline="30000" dirty="0"/>
              <a:t>3 </a:t>
            </a:r>
            <a:r>
              <a:rPr lang="cs-CZ" sz="1700" b="1" dirty="0"/>
              <a:t> 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700" dirty="0" smtClean="0"/>
              <a:t>Proces laboratorního užití: </a:t>
            </a:r>
            <a:r>
              <a:rPr lang="cs-CZ" sz="1700" b="1" dirty="0" smtClean="0"/>
              <a:t>PCK = 0,5 </a:t>
            </a:r>
            <a:r>
              <a:rPr lang="cs-CZ" sz="1700" b="1" dirty="0"/>
              <a:t>mg/m</a:t>
            </a:r>
            <a:r>
              <a:rPr lang="cs-CZ" sz="1700" b="1" baseline="30000" dirty="0"/>
              <a:t>3 </a:t>
            </a:r>
            <a:r>
              <a:rPr lang="cs-CZ" sz="1700" b="1" dirty="0"/>
              <a:t> </a:t>
            </a:r>
          </a:p>
          <a:p>
            <a:endParaRPr lang="cs-CZ" sz="1700" dirty="0" smtClean="0"/>
          </a:p>
          <a:p>
            <a:r>
              <a:rPr lang="cs-CZ" sz="1700" dirty="0" smtClean="0"/>
              <a:t>V příloze č. 2 nařízení vlády č. 361/2007 Sb., jsou stanoveny limitní (referenční) hodnoty pro toluen: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700" b="1" dirty="0"/>
              <a:t>PEL = 200 mg/m</a:t>
            </a:r>
            <a:r>
              <a:rPr lang="cs-CZ" sz="1700" b="1" baseline="30000" dirty="0"/>
              <a:t>3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700" b="1" dirty="0"/>
              <a:t>NPK-P = 500 mg/m</a:t>
            </a:r>
            <a:r>
              <a:rPr lang="cs-CZ" sz="1700" b="1" baseline="30000" dirty="0"/>
              <a:t>3</a:t>
            </a:r>
          </a:p>
          <a:p>
            <a:endParaRPr lang="cs-CZ" sz="2000" b="1" dirty="0" smtClean="0">
              <a:solidFill>
                <a:schemeClr val="tx2"/>
              </a:solidFill>
            </a:endParaRPr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smtClean="0"/>
              <a:t>Práce v takové expozici toluenu je zařazena podle </a:t>
            </a:r>
            <a:r>
              <a:rPr lang="cs-CZ" sz="2000" dirty="0" err="1" smtClean="0"/>
              <a:t>vyhl</a:t>
            </a:r>
            <a:r>
              <a:rPr lang="cs-CZ" sz="2000" dirty="0" smtClean="0"/>
              <a:t>. č. 432/2003 do </a:t>
            </a:r>
            <a:r>
              <a:rPr lang="cs-CZ" sz="2000" b="1" dirty="0" smtClean="0">
                <a:solidFill>
                  <a:schemeClr val="accent2"/>
                </a:solidFill>
              </a:rPr>
              <a:t>kategorie </a:t>
            </a:r>
            <a:r>
              <a:rPr lang="cs-CZ" sz="2000" b="1" dirty="0">
                <a:solidFill>
                  <a:schemeClr val="accent2"/>
                </a:solidFill>
              </a:rPr>
              <a:t>2</a:t>
            </a:r>
            <a:endParaRPr lang="cs-CZ" sz="2000" b="1" dirty="0" smtClean="0">
              <a:solidFill>
                <a:schemeClr val="accent2"/>
              </a:solidFill>
            </a:endParaRPr>
          </a:p>
          <a:p>
            <a:pPr lvl="1"/>
            <a:endParaRPr lang="cs-CZ" baseline="30000" dirty="0"/>
          </a:p>
          <a:p>
            <a:pPr marL="393192" lvl="1" indent="0">
              <a:buNone/>
            </a:pPr>
            <a:endParaRPr lang="cs-CZ" baseline="30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6552405"/>
              </p:ext>
            </p:extLst>
          </p:nvPr>
        </p:nvGraphicFramePr>
        <p:xfrm>
          <a:off x="1115616" y="4437112"/>
          <a:ext cx="7344816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6264"/>
                <a:gridCol w="1656184"/>
                <a:gridCol w="1584176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Pracovní proces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PCK [mg/m</a:t>
                      </a:r>
                      <a:r>
                        <a:rPr lang="cs-CZ" sz="1400" baseline="30000" dirty="0" smtClean="0"/>
                        <a:t>3 </a:t>
                      </a:r>
                      <a:r>
                        <a:rPr lang="cs-CZ" sz="1400" dirty="0" smtClean="0"/>
                        <a:t>]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PEL [mg/m</a:t>
                      </a:r>
                      <a:r>
                        <a:rPr lang="cs-CZ" sz="1400" baseline="30000" dirty="0" smtClean="0"/>
                        <a:t>3 </a:t>
                      </a:r>
                      <a:r>
                        <a:rPr lang="cs-CZ" sz="1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Riziko  (&lt; 1)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400" dirty="0" smtClean="0"/>
                        <a:t>Výroba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0,5 </a:t>
                      </a:r>
                      <a:endParaRPr lang="cs-CZ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0,0025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cs-CZ" sz="1400" dirty="0" smtClean="0"/>
                        <a:t>Stáčení a přeprava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0,01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cs-CZ" sz="1400" dirty="0" smtClean="0"/>
                        <a:t>Laboratorní použití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0,0025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9041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Vyhodnocení rizikovosti podle nařízení REACH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2"/>
                </a:solidFill>
              </a:rPr>
              <a:t>Definice procesů pomocí systému deskriptorů použití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800" b="1" dirty="0"/>
              <a:t>PROC 3</a:t>
            </a:r>
            <a:r>
              <a:rPr lang="cs-CZ" sz="1800" dirty="0"/>
              <a:t>: Použití v rámci uzavřeného dávkového výrobního procesu (syntéza nebo formulace)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800" b="1" dirty="0"/>
              <a:t>PROC 8b</a:t>
            </a:r>
            <a:r>
              <a:rPr lang="cs-CZ" sz="1800" dirty="0"/>
              <a:t>: Přeprava látky nebo přípravku (napouštění/vypouštění) z/do nádob/velkých kontejnerů ve specializovaných zařízeních</a:t>
            </a:r>
          </a:p>
          <a:p>
            <a:pPr marL="736092" lvl="1" indent="-342900">
              <a:buFont typeface="+mj-lt"/>
              <a:buAutoNum type="arabicPeriod"/>
            </a:pPr>
            <a:r>
              <a:rPr lang="cs-CZ" sz="1800" b="1" dirty="0"/>
              <a:t>PROC 15</a:t>
            </a:r>
            <a:r>
              <a:rPr lang="cs-CZ" sz="1800" dirty="0"/>
              <a:t>: Použití jako laboratorního reagentu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2"/>
                </a:solidFill>
              </a:rPr>
              <a:t>Modelování expozice pracovníků pro: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dirty="0" smtClean="0"/>
              <a:t>Dlouhotrvající inhalační expozici 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dirty="0" smtClean="0"/>
              <a:t>Dlouhotrvající dermální expozici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2"/>
                </a:solidFill>
              </a:rPr>
              <a:t>Porovnání s referenčními hodnotami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b="1" dirty="0" smtClean="0"/>
              <a:t>DNEL </a:t>
            </a:r>
            <a:r>
              <a:rPr lang="cs-CZ" sz="1800" b="1" baseline="-25000" dirty="0" smtClean="0"/>
              <a:t>dlouhotrvající</a:t>
            </a:r>
            <a:r>
              <a:rPr lang="cs-CZ" sz="1800" b="1" baseline="-25000" dirty="0"/>
              <a:t>, inhalační </a:t>
            </a:r>
            <a:r>
              <a:rPr lang="cs-CZ" sz="1800" b="1" dirty="0"/>
              <a:t>= 192 mg/m3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b="1" dirty="0"/>
              <a:t>DNEL </a:t>
            </a:r>
            <a:r>
              <a:rPr lang="cs-CZ" sz="1800" b="1" baseline="-25000" dirty="0"/>
              <a:t>dlouhotrvající, dermální </a:t>
            </a:r>
            <a:r>
              <a:rPr lang="cs-CZ" sz="1800" b="1" dirty="0"/>
              <a:t>= 384 mg/</a:t>
            </a:r>
            <a:r>
              <a:rPr lang="cs-CZ" sz="1800" b="1" dirty="0" err="1"/>
              <a:t>kg.den</a:t>
            </a:r>
            <a:endParaRPr lang="cs-CZ" sz="1800" b="1" dirty="0"/>
          </a:p>
          <a:p>
            <a:pPr marL="514350" indent="-514350">
              <a:buFont typeface="+mj-lt"/>
              <a:buAutoNum type="arabicPeriod"/>
            </a:pPr>
            <a:r>
              <a:rPr lang="cs-CZ" sz="1800" b="1" dirty="0" smtClean="0">
                <a:solidFill>
                  <a:schemeClr val="tx2"/>
                </a:solidFill>
              </a:rPr>
              <a:t>Charakterizace rizika</a:t>
            </a:r>
          </a:p>
          <a:p>
            <a:pPr marL="365125" lvl="1" indent="0">
              <a:buNone/>
            </a:pPr>
            <a:endParaRPr lang="cs-CZ" sz="2200" b="1" dirty="0" smtClean="0">
              <a:solidFill>
                <a:schemeClr val="tx2"/>
              </a:solidFill>
            </a:endParaRPr>
          </a:p>
          <a:p>
            <a:pPr lvl="1">
              <a:buFont typeface="Wingdings 2" panose="05020102010507070707" pitchFamily="18" charset="2"/>
              <a:buChar char="P"/>
            </a:pPr>
            <a:endParaRPr lang="cs-CZ" b="1" baseline="-250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21359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dal0010\Desktop\Eceto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171"/>
          <a:stretch/>
        </p:blipFill>
        <p:spPr bwMode="auto">
          <a:xfrm>
            <a:off x="179511" y="44624"/>
            <a:ext cx="8790881" cy="645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6627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Rizika dlouhotrvající </a:t>
            </a:r>
            <a:r>
              <a:rPr lang="cs-CZ" sz="2000" dirty="0"/>
              <a:t>inhalační a dermální </a:t>
            </a:r>
            <a:r>
              <a:rPr lang="cs-CZ" sz="2000" dirty="0" smtClean="0"/>
              <a:t>expozice jsou &lt;&lt; 1. </a:t>
            </a:r>
          </a:p>
          <a:p>
            <a:r>
              <a:rPr lang="cs-CZ" sz="2000" dirty="0" smtClean="0"/>
              <a:t>Rizika vyplývající z expozice toluenu jsou </a:t>
            </a:r>
            <a:r>
              <a:rPr lang="cs-CZ" sz="2000" b="1" dirty="0" smtClean="0"/>
              <a:t>dostatečně kontrolována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Picture 2" descr="C:\Users\dal0010\Desktop\Ecetoc 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302" b="-1302"/>
          <a:stretch/>
        </p:blipFill>
        <p:spPr bwMode="auto">
          <a:xfrm>
            <a:off x="1" y="1412776"/>
            <a:ext cx="9144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954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Činnosti spjaté s užíváním chemických látek jsou součástí vyspělé společnosti. </a:t>
            </a:r>
          </a:p>
          <a:p>
            <a:endParaRPr lang="cs-CZ" sz="2000" dirty="0"/>
          </a:p>
          <a:p>
            <a:pPr marL="0" indent="0" algn="ctr">
              <a:buNone/>
            </a:pPr>
            <a:r>
              <a:rPr lang="cs-CZ" sz="2000" b="1" dirty="0" smtClean="0">
                <a:solidFill>
                  <a:schemeClr val="accent1"/>
                </a:solidFill>
              </a:rPr>
              <a:t>Zdroj rizika pro člověka a životní prostředí!</a:t>
            </a:r>
          </a:p>
          <a:p>
            <a:r>
              <a:rPr lang="cs-CZ" sz="2000" dirty="0" smtClean="0"/>
              <a:t>Zavedení efektivních opatření, s </a:t>
            </a:r>
            <a:r>
              <a:rPr lang="cs-CZ" sz="2000" dirty="0"/>
              <a:t>c</a:t>
            </a:r>
            <a:r>
              <a:rPr lang="cs-CZ" sz="2000" dirty="0" smtClean="0"/>
              <a:t>ílem snížit rizika na přijatelnou úroveň</a:t>
            </a:r>
          </a:p>
          <a:p>
            <a:r>
              <a:rPr lang="cs-CZ" sz="2000" dirty="0" smtClean="0"/>
              <a:t>Nulové riziko je v porovnání se socioekonomickými přínosy </a:t>
            </a: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neefektivní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Aby se riziko mohlo projevit, musí být člověk nebezpečné chemické látce </a:t>
            </a: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exponován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Riziko je vyjádřeno jako </a:t>
            </a: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pravděpodobnost</a:t>
            </a:r>
            <a:r>
              <a:rPr lang="cs-CZ" sz="2000" dirty="0" smtClean="0"/>
              <a:t>, se kterou se nepříznivý účinek projeví (od 0 do 1)</a:t>
            </a:r>
            <a:endParaRPr lang="cs-CZ" sz="2000" dirty="0"/>
          </a:p>
        </p:txBody>
      </p:sp>
      <p:sp>
        <p:nvSpPr>
          <p:cNvPr id="4" name="Šipka dolů 3"/>
          <p:cNvSpPr/>
          <p:nvPr/>
        </p:nvSpPr>
        <p:spPr>
          <a:xfrm>
            <a:off x="4479259" y="2420888"/>
            <a:ext cx="288032" cy="50405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06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/>
              <a:t>Ochrana zdraví pracovníků podle </a:t>
            </a:r>
            <a:r>
              <a:rPr lang="cs-CZ" sz="4000" b="1" dirty="0"/>
              <a:t>národní legislativy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Zaměstnavatelé jsou podle národní legislativy povinni: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smtClean="0"/>
              <a:t>Vytvářet bezpečné a zdraví neohrožující pracovní prostředí a pracovní podmínky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/>
              <a:t>Poskytovat </a:t>
            </a:r>
            <a:r>
              <a:rPr lang="cs-CZ" sz="2000" dirty="0" smtClean="0"/>
              <a:t>pracovně-lékařskou </a:t>
            </a:r>
            <a:r>
              <a:rPr lang="cs-CZ" sz="2000" dirty="0"/>
              <a:t>péči u pracovníků v riziku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smtClean="0"/>
              <a:t>Zabezpečit reprezentativní měření faktorů pracovních podmínek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smtClean="0"/>
              <a:t>Podle výskytu faktorů ovlivňujících zdraví zařazovat práce do kategorií</a:t>
            </a:r>
          </a:p>
          <a:p>
            <a:pPr lvl="2">
              <a:buFont typeface="Wingdings 2" panose="05020102010507070707" pitchFamily="18" charset="2"/>
              <a:buChar char="P"/>
            </a:pPr>
            <a:r>
              <a:rPr lang="cs-CZ" sz="1700" dirty="0" smtClean="0"/>
              <a:t>Podle </a:t>
            </a:r>
            <a:r>
              <a:rPr lang="cs-CZ" sz="1700" dirty="0" err="1" smtClean="0"/>
              <a:t>vyhl</a:t>
            </a:r>
            <a:r>
              <a:rPr lang="cs-CZ" sz="1700" dirty="0" smtClean="0"/>
              <a:t>. č. 432/2003 Sb., o zařazování rizikových prací do kategorií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smtClean="0"/>
              <a:t>Uplatňovat nápravná opatření k řízení rizik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6627" y="5229200"/>
            <a:ext cx="1685925" cy="1276350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57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/>
              <a:t>Hodnocení expozice podle národní legislativy</a:t>
            </a:r>
            <a:endParaRPr lang="cs-CZ" sz="40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3384376" cy="659352"/>
          </a:xfrm>
        </p:spPr>
        <p:txBody>
          <a:bodyPr/>
          <a:lstStyle/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Měření koncentrace v pracovním prostředí</a:t>
            </a:r>
            <a:endParaRPr lang="cs-CZ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>
          <a:xfrm>
            <a:off x="5088483" y="2060848"/>
            <a:ext cx="3659981" cy="654843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Porovnání s hygienickými limity</a:t>
            </a:r>
            <a:endParaRPr lang="cs-CZ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780928"/>
            <a:ext cx="3106688" cy="357939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Osobní odběr 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dirty="0"/>
              <a:t>m</a:t>
            </a:r>
            <a:r>
              <a:rPr lang="cs-CZ" sz="1800" dirty="0" smtClean="0"/>
              <a:t>obilní přístroj 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dirty="0" smtClean="0"/>
              <a:t>provádí se v dýchací zóně pracovníka</a:t>
            </a:r>
          </a:p>
          <a:p>
            <a:r>
              <a:rPr lang="cs-CZ" sz="1800" b="1" dirty="0" smtClean="0"/>
              <a:t>Stacionární odběr  </a:t>
            </a:r>
          </a:p>
          <a:p>
            <a:pPr marL="560070" lvl="2" indent="-285750">
              <a:buClr>
                <a:schemeClr val="accent1"/>
              </a:buClr>
              <a:buSzPct val="95000"/>
              <a:buFont typeface="Wingdings 2" panose="05020102010507070707" pitchFamily="18" charset="2"/>
              <a:buChar char="P"/>
            </a:pPr>
            <a:r>
              <a:rPr lang="cs-CZ" sz="1600" dirty="0"/>
              <a:t>provádí se na definovaném místě ve výšce dýchací </a:t>
            </a:r>
            <a:r>
              <a:rPr lang="cs-CZ" sz="1600" dirty="0" smtClean="0"/>
              <a:t>zóny</a:t>
            </a:r>
          </a:p>
          <a:p>
            <a:pPr marL="560070" lvl="2" indent="-285750">
              <a:buClr>
                <a:schemeClr val="accent1"/>
              </a:buClr>
              <a:buSzPct val="95000"/>
              <a:buFont typeface="Wingdings 2" panose="05020102010507070707" pitchFamily="18" charset="2"/>
              <a:buChar char="P"/>
            </a:pPr>
            <a:endParaRPr lang="cs-CZ" sz="1400" b="1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1400" b="1" dirty="0" err="1" smtClean="0"/>
              <a:t>Celosměnová</a:t>
            </a:r>
            <a:r>
              <a:rPr lang="cs-CZ" sz="1400" b="1" dirty="0" smtClean="0"/>
              <a:t> </a:t>
            </a:r>
            <a:r>
              <a:rPr lang="cs-CZ" sz="1400" b="1" dirty="0"/>
              <a:t>časově vážená průměrná koncentrace [mg/m</a:t>
            </a:r>
            <a:r>
              <a:rPr lang="cs-CZ" sz="1400" b="1" baseline="30000" dirty="0"/>
              <a:t>3</a:t>
            </a:r>
            <a:r>
              <a:rPr lang="cs-CZ" sz="1400" b="1" dirty="0"/>
              <a:t>]</a:t>
            </a:r>
          </a:p>
          <a:p>
            <a:endParaRPr lang="cs-CZ" sz="1800" b="1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18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1800" dirty="0"/>
          </a:p>
          <a:p>
            <a:pPr marL="393192" lvl="1" indent="0">
              <a:buNone/>
            </a:pPr>
            <a:endParaRPr lang="cs-CZ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076056" y="2780928"/>
            <a:ext cx="3610744" cy="357939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Přípustný expoziční limit (PEL) </a:t>
            </a:r>
            <a:r>
              <a:rPr lang="cs-CZ" sz="1800" dirty="0" smtClean="0"/>
              <a:t>[mg/m</a:t>
            </a:r>
            <a:r>
              <a:rPr lang="cs-CZ" sz="1800" baseline="30000" dirty="0" smtClean="0"/>
              <a:t>3</a:t>
            </a:r>
            <a:r>
              <a:rPr lang="cs-CZ" sz="1800" dirty="0" smtClean="0"/>
              <a:t>] 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dirty="0"/>
              <a:t>nesmí být překročen v </a:t>
            </a:r>
            <a:r>
              <a:rPr lang="cs-CZ" sz="1800" dirty="0" err="1"/>
              <a:t>celosměnovém</a:t>
            </a:r>
            <a:r>
              <a:rPr lang="cs-CZ" sz="1800" dirty="0"/>
              <a:t> průměru      8-hodinové pracovní směny</a:t>
            </a:r>
          </a:p>
          <a:p>
            <a:r>
              <a:rPr lang="cs-CZ" sz="1800" b="1" dirty="0" smtClean="0"/>
              <a:t>Nejvyšší přípustná koncentrace v pracovním ovzduší (NPK-K) </a:t>
            </a:r>
            <a:r>
              <a:rPr lang="cs-CZ" sz="1800" dirty="0"/>
              <a:t>[mg/m</a:t>
            </a:r>
            <a:r>
              <a:rPr lang="cs-CZ" sz="1800" baseline="30000" dirty="0"/>
              <a:t>3</a:t>
            </a:r>
            <a:r>
              <a:rPr lang="cs-CZ" sz="1800" dirty="0"/>
              <a:t>] 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1800" dirty="0" smtClean="0"/>
              <a:t>nesmí </a:t>
            </a:r>
            <a:r>
              <a:rPr lang="cs-CZ" sz="1800" dirty="0"/>
              <a:t>být překročen v žádném časovém úseku směny</a:t>
            </a:r>
            <a:endParaRPr lang="cs-CZ" sz="1800" b="1" dirty="0" smtClean="0"/>
          </a:p>
        </p:txBody>
      </p:sp>
      <p:sp>
        <p:nvSpPr>
          <p:cNvPr id="8" name="Násobení 7"/>
          <p:cNvSpPr/>
          <p:nvPr/>
        </p:nvSpPr>
        <p:spPr>
          <a:xfrm>
            <a:off x="3707904" y="3212976"/>
            <a:ext cx="1053220" cy="1440160"/>
          </a:xfrm>
          <a:prstGeom prst="mathMultipl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ovéPole 10"/>
              <p:cNvSpPr txBox="1"/>
              <p:nvPr/>
            </p:nvSpPr>
            <p:spPr>
              <a:xfrm>
                <a:off x="755576" y="5996522"/>
                <a:ext cx="2736304" cy="543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Cambria Math"/>
                  </a:rPr>
                  <a:t>kp </a:t>
                </a:r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k</m:t>
                        </m:r>
                        <m:r>
                          <a:rPr lang="cs-CZ" sz="2000" baseline="-25000">
                            <a:latin typeface="Cambria Math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t</m:t>
                        </m:r>
                        <m:r>
                          <a:rPr lang="cs-CZ" sz="2000" baseline="-25000">
                            <a:latin typeface="Cambria Math"/>
                          </a:rPr>
                          <m:t>1</m:t>
                        </m:r>
                        <m:r>
                          <a:rPr lang="cs-CZ" sz="2000" b="0" i="0" baseline="-25000" smtClean="0">
                            <a:latin typeface="Cambria Math"/>
                          </a:rPr>
                          <m:t> </m:t>
                        </m:r>
                        <m:r>
                          <a:rPr lang="cs-CZ" sz="2000">
                            <a:latin typeface="Cambria Math"/>
                          </a:rPr>
                          <m:t>+</m:t>
                        </m:r>
                        <m:r>
                          <a:rPr lang="cs-CZ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k</m:t>
                        </m:r>
                        <m:r>
                          <a:rPr lang="cs-CZ" sz="2000" baseline="-2500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t</m:t>
                        </m:r>
                        <m:r>
                          <a:rPr lang="cs-CZ" sz="2000" baseline="-25000">
                            <a:latin typeface="Cambria Math"/>
                          </a:rPr>
                          <m:t>2</m:t>
                        </m:r>
                        <m:r>
                          <a:rPr lang="cs-CZ" sz="2000">
                            <a:latin typeface="Cambria Math"/>
                          </a:rPr>
                          <m:t>+ …….  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kntn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t</m:t>
                        </m:r>
                        <m:r>
                          <a:rPr lang="cs-CZ" sz="2000" baseline="-25000">
                            <a:latin typeface="Cambria Math"/>
                          </a:rPr>
                          <m:t>1</m:t>
                        </m:r>
                        <m:r>
                          <a:rPr lang="cs-CZ" sz="2000" b="0" i="0" baseline="-25000" smtClean="0">
                            <a:latin typeface="Cambria Math"/>
                          </a:rPr>
                          <m:t> </m:t>
                        </m:r>
                        <m:r>
                          <a:rPr lang="cs-CZ" sz="2000">
                            <a:latin typeface="Cambria Math"/>
                          </a:rPr>
                          <m:t>+</m:t>
                        </m:r>
                        <m:r>
                          <a:rPr lang="cs-CZ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t</m:t>
                        </m:r>
                        <m:r>
                          <a:rPr lang="cs-CZ" sz="2000" baseline="-25000">
                            <a:latin typeface="Cambria Math"/>
                          </a:rPr>
                          <m:t>2</m:t>
                        </m:r>
                        <m:r>
                          <a:rPr lang="cs-CZ" sz="2000">
                            <a:latin typeface="Cambria Math"/>
                          </a:rPr>
                          <m:t>+ ……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tn</m:t>
                        </m:r>
                      </m:den>
                    </m:f>
                  </m:oMath>
                </a14:m>
                <a:endParaRPr lang="cs-CZ" sz="2000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996522"/>
                <a:ext cx="2736304" cy="543931"/>
              </a:xfrm>
              <a:prstGeom prst="rect">
                <a:avLst/>
              </a:prstGeom>
              <a:blipFill rotWithShape="1">
                <a:blip r:embed="rId3"/>
                <a:stretch>
                  <a:fillRect l="-2004" b="-44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Šipka dolů 8"/>
          <p:cNvSpPr/>
          <p:nvPr/>
        </p:nvSpPr>
        <p:spPr>
          <a:xfrm>
            <a:off x="1904237" y="5013176"/>
            <a:ext cx="288032" cy="36028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26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/>
              <a:t>Kategorizace rizikových prací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Naměřené koncentrace jsou porovnány s </a:t>
            </a: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limitními hodnotami (PEL, NPK-P) </a:t>
            </a:r>
            <a:r>
              <a:rPr lang="cs-CZ" sz="2000" dirty="0" smtClean="0"/>
              <a:t>podle definovaných kritérií.</a:t>
            </a:r>
          </a:p>
          <a:p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Pokud naměřené koncentrace nepřekračují limitní hodnoty zaměstnavatel pouze </a:t>
            </a:r>
            <a:r>
              <a:rPr lang="cs-CZ" sz="2000" b="1" dirty="0" smtClean="0"/>
              <a:t>oznamuje</a:t>
            </a:r>
            <a:r>
              <a:rPr lang="cs-CZ" sz="2000" dirty="0" smtClean="0"/>
              <a:t> zařazení práce do kategorie 2 </a:t>
            </a:r>
            <a:r>
              <a:rPr lang="cs-CZ" sz="2000" dirty="0"/>
              <a:t>orgánu ochrany veřejného zdraví (OVZ) 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Na základě </a:t>
            </a:r>
            <a:r>
              <a:rPr lang="cs-CZ" sz="2000" b="1" dirty="0" smtClean="0"/>
              <a:t>rozhodnutí</a:t>
            </a:r>
            <a:r>
              <a:rPr lang="cs-CZ" sz="2000" dirty="0" smtClean="0"/>
              <a:t> orgánu OVZ jsou práce zařazeny do kategorie 3,4.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/>
          </a:p>
          <a:p>
            <a:endParaRPr lang="cs-CZ" sz="2000" dirty="0" smtClean="0"/>
          </a:p>
        </p:txBody>
      </p:sp>
      <p:sp>
        <p:nvSpPr>
          <p:cNvPr id="4" name="Šipka dolů 3"/>
          <p:cNvSpPr/>
          <p:nvPr/>
        </p:nvSpPr>
        <p:spPr>
          <a:xfrm>
            <a:off x="4475040" y="2636912"/>
            <a:ext cx="288032" cy="36028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3591948"/>
              </p:ext>
            </p:extLst>
          </p:nvPr>
        </p:nvGraphicFramePr>
        <p:xfrm>
          <a:off x="838636" y="4797152"/>
          <a:ext cx="7560840" cy="19442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56923"/>
                <a:gridCol w="5603917"/>
              </a:tblGrid>
              <a:tr h="64807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Kategorie 2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Koncentrace látek nebo směsí v rozmezí 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0,3 – 1,0 PEL</a:t>
                      </a:r>
                      <a:r>
                        <a:rPr lang="cs-CZ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 hodnotu NPK-P nebo PEL nepřekračují!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Kategorie 3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Koncentrace v rozmezí 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1-3-násobek PEL</a:t>
                      </a:r>
                      <a:r>
                        <a:rPr lang="cs-CZ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ale nepřekračují NPK-P </a:t>
                      </a:r>
                      <a:endParaRPr lang="cs-CZ" sz="1800" b="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Kategorie 4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4. kategorie se zařazují práce, při nichž jsou 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překročeny</a:t>
                      </a:r>
                      <a:r>
                        <a:rPr lang="cs-CZ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hodnoty pro zařazení do třetí kategorie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09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/>
              <a:t>Evropská legislativa týkající se ochrany zdraví pracovníků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/>
              <a:t>Nařízení Evropského Parlamentu a Rady (ES) č. </a:t>
            </a:r>
            <a:r>
              <a:rPr lang="cs-CZ" sz="2000" b="1" dirty="0"/>
              <a:t>1907/2006 </a:t>
            </a:r>
            <a:r>
              <a:rPr lang="cs-CZ" sz="2000" dirty="0"/>
              <a:t>ze dne 18. prosince 2006 o </a:t>
            </a:r>
            <a:r>
              <a:rPr lang="cs-CZ" sz="2000" b="1" dirty="0"/>
              <a:t>registraci, hodnocení, povolování a omezování chemických látek</a:t>
            </a:r>
            <a:r>
              <a:rPr lang="cs-CZ" sz="2000" dirty="0"/>
              <a:t>, tzv. </a:t>
            </a:r>
            <a:r>
              <a:rPr lang="cs-CZ" sz="2000" b="1" dirty="0"/>
              <a:t>nařízení </a:t>
            </a:r>
            <a:r>
              <a:rPr lang="cs-CZ" sz="2000" b="1" dirty="0" smtClean="0"/>
              <a:t>REACH</a:t>
            </a:r>
            <a:endParaRPr lang="cs-CZ" dirty="0"/>
          </a:p>
          <a:p>
            <a:endParaRPr lang="cs-CZ" sz="2000" b="1" dirty="0" smtClean="0"/>
          </a:p>
          <a:p>
            <a:r>
              <a:rPr lang="cs-CZ" sz="2000" b="1" dirty="0" smtClean="0"/>
              <a:t>Cíle: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/>
              <a:t>z</a:t>
            </a:r>
            <a:r>
              <a:rPr lang="cs-CZ" sz="2000" dirty="0" smtClean="0"/>
              <a:t>ajistit zvýšenou ochranu zdraví a životního prostředí za udržení konkurenceschopnosti evropského trhu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/>
              <a:t>v</a:t>
            </a:r>
            <a:r>
              <a:rPr lang="cs-CZ" sz="2000" dirty="0" smtClean="0"/>
              <a:t>ytvoření komplexního systému nakládání s chemickými látkami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/>
              <a:t>s</a:t>
            </a:r>
            <a:r>
              <a:rPr lang="cs-CZ" sz="2000" dirty="0" smtClean="0"/>
              <a:t>hromáždění veškerých informací o látkách</a:t>
            </a:r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endParaRPr lang="cs-CZ" sz="2000" dirty="0" smtClean="0"/>
          </a:p>
          <a:p>
            <a:pPr lvl="1">
              <a:buFont typeface="Wingdings 2" panose="05020102010507070707" pitchFamily="18" charset="2"/>
              <a:buChar char="P"/>
            </a:pPr>
            <a:r>
              <a:rPr lang="cs-CZ" sz="2000" dirty="0" smtClean="0"/>
              <a:t>Rizika plynoucí z používání chemických látek vzbuzující mimořádné obavy (SVHC látky) musí být náležitě </a:t>
            </a:r>
            <a:r>
              <a:rPr lang="cs-CZ" sz="2000" b="1" dirty="0" smtClean="0"/>
              <a:t>kontrolována</a:t>
            </a:r>
            <a:r>
              <a:rPr lang="cs-CZ" sz="2000" dirty="0" smtClean="0"/>
              <a:t>.</a:t>
            </a:r>
          </a:p>
          <a:p>
            <a:pPr marL="393192" lvl="1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Posouzení chemické bezpečnosti (</a:t>
            </a:r>
            <a:r>
              <a:rPr lang="cs-CZ" sz="2000" b="1" dirty="0" err="1" smtClean="0"/>
              <a:t>Chemical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Safety</a:t>
            </a:r>
            <a:r>
              <a:rPr lang="cs-CZ" sz="2000" b="1" dirty="0" smtClean="0"/>
              <a:t> 		</a:t>
            </a:r>
            <a:r>
              <a:rPr lang="cs-CZ" sz="2000" b="1" dirty="0" err="1" smtClean="0"/>
              <a:t>Assessment</a:t>
            </a:r>
            <a:r>
              <a:rPr lang="cs-CZ" sz="2000" b="1" dirty="0" smtClean="0"/>
              <a:t> – CSA)</a:t>
            </a:r>
            <a:endParaRPr lang="cs-CZ" sz="2000" b="1" dirty="0"/>
          </a:p>
        </p:txBody>
      </p:sp>
      <p:sp>
        <p:nvSpPr>
          <p:cNvPr id="4" name="Šipka dolů 3"/>
          <p:cNvSpPr/>
          <p:nvPr/>
        </p:nvSpPr>
        <p:spPr>
          <a:xfrm>
            <a:off x="4407485" y="4581128"/>
            <a:ext cx="288032" cy="50405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828515" y="5785174"/>
            <a:ext cx="504056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64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Postup v hodnocení zdravotních rizik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0763" y="1935163"/>
            <a:ext cx="6902473" cy="4389437"/>
          </a:xfrm>
          <a:prstGeom prst="rect">
            <a:avLst/>
          </a:prstGeom>
          <a:noFill/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2226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Mezní úrovně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2000" b="1" dirty="0" smtClean="0">
                <a:solidFill>
                  <a:schemeClr val="accent1"/>
                </a:solidFill>
              </a:rPr>
              <a:t>DNEL </a:t>
            </a:r>
            <a:r>
              <a:rPr lang="cs-CZ" sz="2000" dirty="0" smtClean="0"/>
              <a:t>=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dirty="0" err="1">
                <a:solidFill>
                  <a:schemeClr val="accent1"/>
                </a:solidFill>
              </a:rPr>
              <a:t>Derived</a:t>
            </a:r>
            <a:r>
              <a:rPr lang="cs-CZ" sz="2000" dirty="0">
                <a:solidFill>
                  <a:schemeClr val="accent1"/>
                </a:solidFill>
              </a:rPr>
              <a:t> No-</a:t>
            </a:r>
            <a:r>
              <a:rPr lang="cs-CZ" sz="2000" dirty="0" err="1">
                <a:solidFill>
                  <a:schemeClr val="accent1"/>
                </a:solidFill>
              </a:rPr>
              <a:t>Effect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 err="1" smtClean="0">
                <a:solidFill>
                  <a:schemeClr val="accent1"/>
                </a:solidFill>
              </a:rPr>
              <a:t>Level</a:t>
            </a:r>
            <a:endParaRPr lang="cs-CZ" sz="2000" dirty="0" smtClean="0">
              <a:solidFill>
                <a:schemeClr val="accent1"/>
              </a:solidFill>
            </a:endParaRPr>
          </a:p>
          <a:p>
            <a:pPr marL="560070" lvl="2" indent="-285750">
              <a:buClr>
                <a:schemeClr val="accent3"/>
              </a:buClr>
              <a:buSzPct val="95000"/>
              <a:buFont typeface="Wingdings 2" panose="05020102010507070707" pitchFamily="18" charset="2"/>
              <a:buChar char="P"/>
            </a:pPr>
            <a:r>
              <a:rPr lang="cs-CZ" sz="2000" dirty="0"/>
              <a:t>Odvozená úroveň, při které nedochází k nepříznivým účinkům </a:t>
            </a:r>
            <a:endParaRPr lang="cs-CZ" sz="2000" dirty="0" smtClean="0"/>
          </a:p>
          <a:p>
            <a:pPr marL="560070" lvl="2" indent="-285750">
              <a:buClr>
                <a:schemeClr val="accent3"/>
              </a:buClr>
              <a:buSzPct val="95000"/>
              <a:buFont typeface="Wingdings 2" panose="05020102010507070707" pitchFamily="18" charset="2"/>
              <a:buChar char="P"/>
            </a:pPr>
            <a:r>
              <a:rPr lang="cs-CZ" sz="2000" dirty="0" smtClean="0"/>
              <a:t>Stanovuje se u látek s prahovými účinky</a:t>
            </a:r>
            <a:endParaRPr lang="cs-CZ" sz="2000" dirty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cs-CZ" sz="2000" b="1" dirty="0" smtClean="0">
              <a:solidFill>
                <a:schemeClr val="accent1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2000" b="1" dirty="0" smtClean="0">
                <a:solidFill>
                  <a:schemeClr val="accent1"/>
                </a:solidFill>
              </a:rPr>
              <a:t>DMEL</a:t>
            </a:r>
            <a:r>
              <a:rPr lang="cs-CZ" sz="2000" b="1" dirty="0" smtClean="0"/>
              <a:t> </a:t>
            </a:r>
            <a:r>
              <a:rPr lang="cs-CZ" sz="2000" dirty="0"/>
              <a:t>= </a:t>
            </a:r>
            <a:r>
              <a:rPr lang="cs-CZ" sz="2000" dirty="0" err="1">
                <a:solidFill>
                  <a:schemeClr val="accent1"/>
                </a:solidFill>
              </a:rPr>
              <a:t>Derived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 err="1">
                <a:solidFill>
                  <a:schemeClr val="accent1"/>
                </a:solidFill>
              </a:rPr>
              <a:t>Minimal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 err="1">
                <a:solidFill>
                  <a:schemeClr val="accent1"/>
                </a:solidFill>
              </a:rPr>
              <a:t>Effect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 err="1" smtClean="0">
                <a:solidFill>
                  <a:schemeClr val="accent1"/>
                </a:solidFill>
              </a:rPr>
              <a:t>Level</a:t>
            </a:r>
            <a:endParaRPr lang="cs-CZ" sz="2000" dirty="0" smtClean="0">
              <a:solidFill>
                <a:schemeClr val="accent1"/>
              </a:solidFill>
            </a:endParaRPr>
          </a:p>
          <a:p>
            <a:pPr marL="617220" lvl="2" indent="-342900">
              <a:buClr>
                <a:schemeClr val="accent3"/>
              </a:buClr>
              <a:buSzPct val="95000"/>
              <a:buFont typeface="Wingdings 2" panose="05020102010507070707" pitchFamily="18" charset="2"/>
              <a:buChar char="P"/>
            </a:pPr>
            <a:r>
              <a:rPr lang="cs-CZ" sz="2000" dirty="0"/>
              <a:t>Odvozená úroveň, při které dochází k minimálním nepříznivým účinkům</a:t>
            </a:r>
          </a:p>
          <a:p>
            <a:pPr marL="617220" lvl="2" indent="-342900">
              <a:buClr>
                <a:schemeClr val="accent3"/>
              </a:buClr>
              <a:buSzPct val="95000"/>
              <a:buFont typeface="Wingdings 2" panose="05020102010507070707" pitchFamily="18" charset="2"/>
              <a:buChar char="P"/>
            </a:pPr>
            <a:r>
              <a:rPr lang="cs-CZ" sz="2000" dirty="0"/>
              <a:t>Stanovuje se u látek s bezprahovými účinky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sz="2000" b="1" dirty="0" smtClean="0">
                <a:solidFill>
                  <a:schemeClr val="accent1"/>
                </a:solidFill>
              </a:rPr>
              <a:t>LICR</a:t>
            </a:r>
            <a:r>
              <a:rPr lang="cs-CZ" sz="2000" b="1" dirty="0" smtClean="0"/>
              <a:t> = </a:t>
            </a:r>
            <a:r>
              <a:rPr lang="cs-CZ" sz="2000" dirty="0" err="1" smtClean="0">
                <a:solidFill>
                  <a:schemeClr val="accent1"/>
                </a:solidFill>
              </a:rPr>
              <a:t>Lifetime</a:t>
            </a:r>
            <a:r>
              <a:rPr lang="cs-CZ" sz="2000" dirty="0" smtClean="0">
                <a:solidFill>
                  <a:schemeClr val="accent1"/>
                </a:solidFill>
              </a:rPr>
              <a:t> </a:t>
            </a:r>
            <a:r>
              <a:rPr lang="cs-CZ" sz="2000" dirty="0" err="1" smtClean="0">
                <a:solidFill>
                  <a:schemeClr val="accent1"/>
                </a:solidFill>
              </a:rPr>
              <a:t>individual</a:t>
            </a:r>
            <a:r>
              <a:rPr lang="cs-CZ" sz="2000" dirty="0" smtClean="0">
                <a:solidFill>
                  <a:schemeClr val="accent1"/>
                </a:solidFill>
              </a:rPr>
              <a:t> </a:t>
            </a:r>
            <a:r>
              <a:rPr lang="cs-CZ" sz="2000" dirty="0" err="1" smtClean="0">
                <a:solidFill>
                  <a:schemeClr val="accent1"/>
                </a:solidFill>
              </a:rPr>
              <a:t>cancer</a:t>
            </a:r>
            <a:r>
              <a:rPr lang="cs-CZ" sz="2000" dirty="0" smtClean="0">
                <a:solidFill>
                  <a:schemeClr val="accent1"/>
                </a:solidFill>
              </a:rPr>
              <a:t> risk</a:t>
            </a:r>
          </a:p>
          <a:p>
            <a:pPr marL="617220" lvl="2" indent="-342900">
              <a:buClr>
                <a:schemeClr val="accent3"/>
              </a:buClr>
              <a:buSzPct val="95000"/>
              <a:buFont typeface="Wingdings 2" panose="05020102010507070707" pitchFamily="18" charset="2"/>
              <a:buChar char="P"/>
            </a:pPr>
            <a:r>
              <a:rPr lang="cs-CZ" sz="2000" dirty="0"/>
              <a:t>celoživotní individuální karcinogenní riziko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cs-CZ" sz="1700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17.3.2016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55B-8FCB-4E71-8F9E-7E57950807E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99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 Úvod</Template>
  <TotalTime>2714</TotalTime>
  <Words>1669</Words>
  <Application>Microsoft Office PowerPoint</Application>
  <PresentationFormat>Předvádění na obrazovce (4:3)</PresentationFormat>
  <Paragraphs>353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Tok</vt:lpstr>
      <vt:lpstr>Porovnání legislativních norem v problematice ochrany zdraví pracovníků před riziky z chemických látek</vt:lpstr>
      <vt:lpstr>Osnova</vt:lpstr>
      <vt:lpstr>Úvod</vt:lpstr>
      <vt:lpstr>Ochrana zdraví pracovníků podle národní legislativy</vt:lpstr>
      <vt:lpstr>Hodnocení expozice podle národní legislativy</vt:lpstr>
      <vt:lpstr>Kategorizace rizikových prací</vt:lpstr>
      <vt:lpstr>Evropská legislativa týkající se ochrany zdraví pracovníků </vt:lpstr>
      <vt:lpstr>Postup v hodnocení zdravotních rizik</vt:lpstr>
      <vt:lpstr>Mezní úrovně</vt:lpstr>
      <vt:lpstr>Hodnocení expozice a charakterizace rizika</vt:lpstr>
      <vt:lpstr>Modelování expozice – ECETOC TRA</vt:lpstr>
      <vt:lpstr>Příklad posuzování zdravotního rizika chemické látky s bezprahovými účinky</vt:lpstr>
      <vt:lpstr>Vyhodnocení rizikovosti podle vyhl. č. 432/2003 Sb., Kategorizace prací</vt:lpstr>
      <vt:lpstr>Vyhodnocení rizikovosti podle nařízení REACH</vt:lpstr>
      <vt:lpstr>Charakterizace rizika při expozici bezprahovým noxám</vt:lpstr>
      <vt:lpstr>Snímek 16</vt:lpstr>
      <vt:lpstr>Vyhodnocení expozice</vt:lpstr>
      <vt:lpstr>Charakterizace rizika při expozici bezprahovým noxám</vt:lpstr>
      <vt:lpstr>Závěr</vt:lpstr>
      <vt:lpstr>Děkuji za pozornost. </vt:lpstr>
      <vt:lpstr>Příklad posuzování zdravotního rizika chemické látky s prahovými účinky</vt:lpstr>
      <vt:lpstr>Vyhodnocení rizikovosti podle vyhl. č. 432/2003 Sb., Kategorizace prací</vt:lpstr>
      <vt:lpstr>Vyhodnocení rizikovosti podle nařízení REACH</vt:lpstr>
      <vt:lpstr>Snímek 24</vt:lpstr>
      <vt:lpstr>Snímek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Porovnání legislativních norem v problematice ochrany zdraví pracovníků před riziky z chemických látek</dc:title>
  <dc:creator>Andrea Dalecká</dc:creator>
  <cp:lastModifiedBy>Windows User</cp:lastModifiedBy>
  <cp:revision>104</cp:revision>
  <cp:lastPrinted>2016-03-15T12:02:16Z</cp:lastPrinted>
  <dcterms:created xsi:type="dcterms:W3CDTF">2016-02-18T08:18:09Z</dcterms:created>
  <dcterms:modified xsi:type="dcterms:W3CDTF">2016-03-17T09:35:05Z</dcterms:modified>
</cp:coreProperties>
</file>