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14"/>
  </p:notesMasterIdLst>
  <p:sldIdLst>
    <p:sldId id="315" r:id="rId2"/>
    <p:sldId id="303" r:id="rId3"/>
    <p:sldId id="317" r:id="rId4"/>
    <p:sldId id="310" r:id="rId5"/>
    <p:sldId id="320" r:id="rId6"/>
    <p:sldId id="313" r:id="rId7"/>
    <p:sldId id="314" r:id="rId8"/>
    <p:sldId id="316" r:id="rId9"/>
    <p:sldId id="318" r:id="rId10"/>
    <p:sldId id="319" r:id="rId11"/>
    <p:sldId id="308" r:id="rId12"/>
    <p:sldId id="309" r:id="rId1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ora" initials="B" lastIdx="1" clrIdx="0">
    <p:extLst>
      <p:ext uri="{19B8F6BF-5375-455C-9EA6-DF929625EA0E}">
        <p15:presenceInfo xmlns:p15="http://schemas.microsoft.com/office/powerpoint/2012/main" userId="Barbora" providerId="None"/>
      </p:ext>
    </p:extLst>
  </p:cmAuthor>
  <p:cmAuthor id="2" name="Josef Krasa" initials="JK" lastIdx="1" clrIdx="1">
    <p:extLst>
      <p:ext uri="{19B8F6BF-5375-455C-9EA6-DF929625EA0E}">
        <p15:presenceInfo xmlns:p15="http://schemas.microsoft.com/office/powerpoint/2012/main" userId="Josef Kra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00"/>
    <a:srgbClr val="663300"/>
    <a:srgbClr val="FFFFFF"/>
    <a:srgbClr val="FFCC99"/>
    <a:srgbClr val="02E407"/>
    <a:srgbClr val="0066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8611" autoAdjust="0"/>
  </p:normalViewPr>
  <p:slideViewPr>
    <p:cSldViewPr>
      <p:cViewPr varScale="1">
        <p:scale>
          <a:sx n="99" d="100"/>
          <a:sy n="99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85F7E-7DF6-41F6-91CC-DA8FAF00D746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8AD42-EBFF-4B31-B0F8-E0DEAF19A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970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AD42-EBFF-4B31-B0F8-E0DEAF19AA6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945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Opraveny</a:t>
            </a:r>
            <a:r>
              <a:rPr lang="cs-CZ" b="1" baseline="0" dirty="0" smtClean="0"/>
              <a:t> překlepy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AD42-EBFF-4B31-B0F8-E0DEAF19AA6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624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Zdroje P do VN jsou různé (viz přednáška Hejzlar). P se vyskytuje v různých formách, pro eutrofizaci je důležitý rozpuštěný</a:t>
            </a:r>
            <a:r>
              <a:rPr lang="cs-CZ" baseline="0" dirty="0" smtClean="0"/>
              <a:t> P…O stanovení transportu </a:t>
            </a:r>
            <a:r>
              <a:rPr lang="cs-CZ" baseline="0" dirty="0" err="1" smtClean="0"/>
              <a:t>Prozp</a:t>
            </a:r>
            <a:r>
              <a:rPr lang="cs-CZ" baseline="0" dirty="0" smtClean="0"/>
              <a:t> je prezentace </a:t>
            </a:r>
            <a:r>
              <a:rPr lang="cs-CZ" baseline="0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AD42-EBFF-4B31-B0F8-E0DEAF19AA6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583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Podkladem</a:t>
            </a:r>
            <a:r>
              <a:rPr lang="cs-CZ" baseline="0" dirty="0" smtClean="0"/>
              <a:t> pro výpočte odtoku </a:t>
            </a:r>
            <a:r>
              <a:rPr lang="cs-CZ" baseline="0" dirty="0" err="1" smtClean="0"/>
              <a:t>Prozp</a:t>
            </a:r>
            <a:r>
              <a:rPr lang="cs-CZ" baseline="0" dirty="0" smtClean="0"/>
              <a:t> jsou data měřená pomocí DS. Experimenty 2012-2014, měřilo se: odtok, eroze, koncentrace </a:t>
            </a:r>
            <a:r>
              <a:rPr lang="cs-CZ" baseline="0" dirty="0" err="1" smtClean="0"/>
              <a:t>Prozp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Pcelk</a:t>
            </a:r>
            <a:r>
              <a:rPr lang="cs-CZ" baseline="0" dirty="0" smtClean="0"/>
              <a:t> ve vodě, PM3, </a:t>
            </a:r>
            <a:r>
              <a:rPr lang="cs-CZ" baseline="0" dirty="0" err="1" smtClean="0"/>
              <a:t>Pcelk</a:t>
            </a:r>
            <a:r>
              <a:rPr lang="cs-CZ" baseline="0" dirty="0" smtClean="0"/>
              <a:t> v půdě.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AD42-EBFF-4B31-B0F8-E0DEAF19AA6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015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Tři metody. První</a:t>
            </a:r>
            <a:r>
              <a:rPr lang="cs-CZ" baseline="0" dirty="0" smtClean="0"/>
              <a:t> stanovuje odtok přímo z měřených dat. Druhá vychází z </a:t>
            </a:r>
            <a:r>
              <a:rPr lang="cs-CZ" baseline="0" dirty="0" err="1" smtClean="0"/>
              <a:t>Sharpleyho</a:t>
            </a:r>
            <a:r>
              <a:rPr lang="cs-CZ" baseline="0" dirty="0" smtClean="0"/>
              <a:t> rovnice pro výpočet ER, stanovuje odtok </a:t>
            </a:r>
            <a:r>
              <a:rPr lang="cs-CZ" baseline="0" dirty="0" err="1" smtClean="0"/>
              <a:t>Pcelk</a:t>
            </a:r>
            <a:r>
              <a:rPr lang="cs-CZ" baseline="0" dirty="0" smtClean="0"/>
              <a:t>. Odtok </a:t>
            </a:r>
            <a:r>
              <a:rPr lang="cs-CZ" baseline="0" dirty="0" err="1" smtClean="0"/>
              <a:t>Prozp</a:t>
            </a:r>
            <a:r>
              <a:rPr lang="cs-CZ" baseline="0" dirty="0" smtClean="0"/>
              <a:t> je stanoven jako 5% podíl </a:t>
            </a:r>
            <a:r>
              <a:rPr lang="cs-CZ" baseline="0" dirty="0" err="1" smtClean="0"/>
              <a:t>Pcelk</a:t>
            </a:r>
            <a:r>
              <a:rPr lang="cs-CZ" baseline="0" dirty="0" smtClean="0"/>
              <a:t>.  Třetí rovnice odvozena v rámci projektu NAZV… určuje množství </a:t>
            </a:r>
            <a:r>
              <a:rPr lang="cs-CZ" baseline="0" dirty="0" err="1" smtClean="0"/>
              <a:t>Prozp</a:t>
            </a:r>
            <a:r>
              <a:rPr lang="cs-CZ" baseline="0" dirty="0" smtClean="0"/>
              <a:t> uvolněné/navázané z erodovaných částic do vody. Vstupy jsou „kvalita vody“ „kvalita půdy“ z hlediska fosforu a množství erodovaných částic.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AD42-EBFF-4B31-B0F8-E0DEAF19AA6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052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Experimenty se výrazně odlišují v intenzitě srážky, počtu odebraných vzorků, přítomnosti a stavu vegetace…</a:t>
            </a:r>
          </a:p>
          <a:p>
            <a:r>
              <a:rPr lang="cs-CZ" dirty="0" smtClean="0"/>
              <a:t>Během experimentů byly zjištěny</a:t>
            </a:r>
            <a:r>
              <a:rPr lang="cs-CZ" baseline="0" dirty="0" smtClean="0"/>
              <a:t> (měřeny) odlišné hodnoty podílu DP a ER, než jsou předpokládané hodnoty, použité pro výpočet metodou 2 – odkaz na následující 2 slajdy…</a:t>
            </a:r>
          </a:p>
          <a:p>
            <a:endParaRPr lang="cs-CZ" b="1" baseline="0" dirty="0" smtClean="0"/>
          </a:p>
          <a:p>
            <a:r>
              <a:rPr lang="cs-CZ" b="1" baseline="0" dirty="0" smtClean="0"/>
              <a:t>Upozornit že počet vzorků = těch s fosforem.  Celkově byl podrobně průběžně vzorkován odtok NL – tedy jejich množství i průběžná koncentrace se ví správně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AD42-EBFF-4B31-B0F8-E0DEAF19AA6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55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Podíl </a:t>
            </a:r>
            <a:r>
              <a:rPr lang="cs-CZ" dirty="0" err="1" smtClean="0"/>
              <a:t>Prozp</a:t>
            </a:r>
            <a:r>
              <a:rPr lang="cs-CZ" baseline="0" dirty="0" smtClean="0"/>
              <a:t> v </a:t>
            </a:r>
            <a:r>
              <a:rPr lang="cs-CZ" baseline="0" dirty="0" err="1" smtClean="0"/>
              <a:t>Pcelk</a:t>
            </a:r>
            <a:r>
              <a:rPr lang="cs-CZ" baseline="0" dirty="0" smtClean="0"/>
              <a:t> značně kolísá v závislosti na koncentraci NL v odtoku resp. na přítomnosti a stavu vegetace (Graf 1). Důvod – mění se </a:t>
            </a:r>
            <a:r>
              <a:rPr lang="cs-CZ" baseline="0" dirty="0" err="1" smtClean="0"/>
              <a:t>Pcelk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Prozp</a:t>
            </a:r>
            <a:r>
              <a:rPr lang="cs-CZ" baseline="0" dirty="0" smtClean="0"/>
              <a:t> zůstává cca stejné (Graf 2). Průměrné hodnoty dle typu vegetačního krytu (Tabulka).</a:t>
            </a:r>
          </a:p>
          <a:p>
            <a:endParaRPr lang="cs-CZ" baseline="0" dirty="0" smtClean="0"/>
          </a:p>
          <a:p>
            <a:r>
              <a:rPr lang="cs-CZ" b="1" baseline="0" dirty="0" smtClean="0"/>
              <a:t>Grafy možná budou malé = nečitelné. 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Důležité je upozornit na logaritmickou škálu v grafu 2. Nevšimne </a:t>
            </a: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jí někdo na první pohled, vypadají grafy v rozporu. Jde o to aby byly pochopitelné.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AD42-EBFF-4B31-B0F8-E0DEAF19AA6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93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ER stanovený</a:t>
            </a:r>
            <a:r>
              <a:rPr lang="cs-CZ" baseline="0" dirty="0" smtClean="0"/>
              <a:t> na základě měření se liší od ER vypočteného </a:t>
            </a:r>
            <a:r>
              <a:rPr lang="cs-CZ" baseline="0" dirty="0" err="1" smtClean="0"/>
              <a:t>Sharpleyho</a:t>
            </a:r>
            <a:r>
              <a:rPr lang="cs-CZ" baseline="0" dirty="0" smtClean="0"/>
              <a:t> vztahem. Reálný (měřený) ER je ve většině případů &lt;1.</a:t>
            </a:r>
          </a:p>
          <a:p>
            <a:endParaRPr lang="cs-CZ" baseline="0" dirty="0" smtClean="0"/>
          </a:p>
          <a:p>
            <a:r>
              <a:rPr lang="cs-CZ" b="1" baseline="0" dirty="0" smtClean="0"/>
              <a:t>To tak opravdu vychází? A všude jsme měli koncentrace v půdě? O jaký P se jedná, o celkový? Jediná část prezentace, která by je mohla probudit a možná přinést rýpavé dotazy?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AD42-EBFF-4B31-B0F8-E0DEAF19AA6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144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Výsledky metod 2 a 3 se oproti měřeným hodnotám (metoda 1) výrazně liší. Metoda 3 je principiálně odlišná, ale v případě ploch s vegetací</a:t>
            </a:r>
            <a:r>
              <a:rPr lang="cs-CZ" baseline="0" dirty="0" smtClean="0"/>
              <a:t> (odtok s nízkou koncentrací NL) se s metodou 1 v podstatě shoduje.</a:t>
            </a:r>
          </a:p>
          <a:p>
            <a:r>
              <a:rPr lang="cs-CZ" baseline="0" dirty="0" smtClean="0"/>
              <a:t>Metoda 2 nejvíce nadhodnocuje výsledky. Důvod může být v a) odlišné hodnotě podílu </a:t>
            </a:r>
            <a:r>
              <a:rPr lang="cs-CZ" baseline="0" dirty="0" err="1" smtClean="0"/>
              <a:t>Prozp</a:t>
            </a:r>
            <a:r>
              <a:rPr lang="cs-CZ" baseline="0" dirty="0" smtClean="0"/>
              <a:t>  b)odlišné hodnotě ER – oboje vychází z měřených hodnot…</a:t>
            </a:r>
          </a:p>
          <a:p>
            <a:r>
              <a:rPr lang="cs-CZ" baseline="0" dirty="0" smtClean="0"/>
              <a:t>Proto byly sestaveny „scénáře“ úpravy metody 2 – viz další slajd</a:t>
            </a:r>
          </a:p>
          <a:p>
            <a:endParaRPr lang="cs-CZ" baseline="0" dirty="0" smtClean="0"/>
          </a:p>
          <a:p>
            <a:r>
              <a:rPr lang="cs-CZ" b="1" baseline="0" dirty="0" smtClean="0"/>
              <a:t>Toto + další slajdy obávám se již nedají, tedy pokud bude čas na vysvětlení tak ok, jinak těžko </a:t>
            </a:r>
            <a:r>
              <a:rPr lang="cs-CZ" b="1" baseline="0" dirty="0" smtClean="0">
                <a:sym typeface="Wingdings" panose="05000000000000000000" pitchFamily="2" charset="2"/>
              </a:rPr>
              <a:t>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AD42-EBFF-4B31-B0F8-E0DEAF19AA6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117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Úprava ER se jeví jako zásadní</a:t>
            </a:r>
            <a:r>
              <a:rPr lang="cs-CZ" baseline="0" dirty="0" smtClean="0"/>
              <a:t> – v případě plochy s vegetací je dosaženo výsledků, které nejvíce odpovídají měřeným hodnotám pouze úpravou ER. </a:t>
            </a:r>
          </a:p>
          <a:p>
            <a:r>
              <a:rPr lang="cs-CZ" baseline="0" dirty="0" smtClean="0"/>
              <a:t>V případě plochy úhoru je nejlepších výsledků (nejvíce se blíží měřeným hodnotám) dosaženo kombinací – úprava ER a podílu </a:t>
            </a:r>
            <a:r>
              <a:rPr lang="cs-CZ" baseline="0" dirty="0" err="1" smtClean="0"/>
              <a:t>Prozp</a:t>
            </a:r>
            <a:r>
              <a:rPr lang="cs-CZ" baseline="0" dirty="0" smtClean="0"/>
              <a:t>. </a:t>
            </a:r>
            <a:r>
              <a:rPr lang="cs-CZ" b="1" baseline="0" dirty="0" smtClean="0"/>
              <a:t>Nicméně stále je to málo? Stále se tím výrazně nadhodnocuje na všech úhorech – že pruhy znamenají vegetaci asi řekneš?</a:t>
            </a:r>
            <a:endParaRPr lang="cs-CZ" baseline="0" dirty="0" smtClean="0"/>
          </a:p>
          <a:p>
            <a:endParaRPr lang="cs-CZ" baseline="0" dirty="0" smtClean="0"/>
          </a:p>
          <a:p>
            <a:r>
              <a:rPr lang="cs-CZ" b="1" baseline="0" dirty="0" smtClean="0"/>
              <a:t>Nebudou si už ani pamatovat, co je metoda 2, natož motivaci, proč ji chceš zlepšovat. Že jde o to, že měřit se vždy nedá a cílem je „</a:t>
            </a:r>
            <a:r>
              <a:rPr lang="cs-CZ" b="1" baseline="0" dirty="0" err="1" smtClean="0"/>
              <a:t>nakalibrovat</a:t>
            </a:r>
            <a:r>
              <a:rPr lang="cs-CZ" b="1" baseline="0" dirty="0" smtClean="0"/>
              <a:t>“ empirický modelový odhad, aby se daly transporty </a:t>
            </a:r>
            <a:r>
              <a:rPr lang="cs-CZ" b="1" baseline="0" dirty="0" err="1" smtClean="0"/>
              <a:t>Prozp</a:t>
            </a:r>
            <a:r>
              <a:rPr lang="cs-CZ" b="1" baseline="0" dirty="0" smtClean="0"/>
              <a:t> erozí v ČR lépe predikovat. Nebo se pletu? Myslím, že motivace je v celkovém popisu prezentace nejslabší. Jinak to je ok.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AD42-EBFF-4B31-B0F8-E0DEAF19AA6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93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D1F4-84D4-46C4-921C-E85C2F6CF6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26375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29895-6E3A-4DB2-A241-8DD7E1B5E1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838996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4806-8C52-453C-A77F-1FDD03C996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387166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9486-4968-4876-B105-EBDA397C43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411838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D04B-01B4-41BB-A3F8-1CF2AE15D3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9715225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F6B8-2877-4D8A-BB7E-CB03EC848A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1224251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2F1E-8AE9-4575-AA47-1383A0E950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104887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28D73-A489-464D-AC03-4BDE6C710B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551065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6D327-8953-4C3E-AE73-2075DF83A8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124907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38637-BF10-40EF-92DB-D333D62C7C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796318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C1F1-DD9B-4B7C-AD85-ABD352DD32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507444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3D648D7-71D5-444E-ACE9-2F90E89794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131763" y="2168525"/>
            <a:ext cx="8459787" cy="830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C00000"/>
                </a:solidFill>
                <a:latin typeface="+mj-lt"/>
              </a:rPr>
              <a:t>METODY VYHODNOCENÍ VLIVU EROZE ZEMĚDĚLSKÉ PŮDY NA EUTROFIZACI VODNÍCH ÚTVARŮ</a:t>
            </a:r>
            <a:endParaRPr lang="cs-CZ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51" name="TextovéPole 1"/>
          <p:cNvSpPr txBox="1">
            <a:spLocks noChangeArrowheads="1"/>
          </p:cNvSpPr>
          <p:nvPr/>
        </p:nvSpPr>
        <p:spPr bwMode="auto">
          <a:xfrm>
            <a:off x="1631288" y="3284538"/>
            <a:ext cx="5686172" cy="4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1800" i="1" dirty="0">
                <a:latin typeface="Arial" panose="020B0604020202020204" pitchFamily="34" charset="0"/>
              </a:rPr>
              <a:t>Ing. Barbora </a:t>
            </a:r>
            <a:r>
              <a:rPr lang="cs-CZ" altLang="cs-CZ" sz="1800" i="1" dirty="0" smtClean="0">
                <a:latin typeface="Arial" panose="020B0604020202020204" pitchFamily="34" charset="0"/>
              </a:rPr>
              <a:t>Jáchymová, doc. Ing. Josef Krása, Ph.D.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323850" y="6397625"/>
            <a:ext cx="84248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PRŮMYSLOVÁ EKOLOGIE 2016</a:t>
            </a:r>
          </a:p>
          <a:p>
            <a:pPr algn="r" eaLnBrk="1" hangingPunct="1">
              <a:defRPr/>
            </a:pP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UDRŽITELNÉ HOSPODAŘENÍ S FOSFOREM</a:t>
            </a:r>
          </a:p>
        </p:txBody>
      </p:sp>
      <p:sp>
        <p:nvSpPr>
          <p:cNvPr id="58" name="Rectangle 13"/>
          <p:cNvSpPr>
            <a:spLocks noGrp="1" noChangeArrowheads="1"/>
          </p:cNvSpPr>
          <p:nvPr>
            <p:ph type="title"/>
          </p:nvPr>
        </p:nvSpPr>
        <p:spPr>
          <a:xfrm>
            <a:off x="3562350" y="206375"/>
            <a:ext cx="4221163" cy="5588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ČVUT v Praze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/>
            </a:r>
            <a:br>
              <a:rPr lang="cs-CZ" sz="1200" dirty="0">
                <a:latin typeface="Arial" pitchFamily="34" charset="0"/>
                <a:cs typeface="Arial" pitchFamily="34" charset="0"/>
              </a:rPr>
            </a:br>
            <a:r>
              <a:rPr lang="cs-CZ" sz="1200" dirty="0" smtClean="0">
                <a:latin typeface="Arial" pitchFamily="34" charset="0"/>
                <a:cs typeface="Arial" pitchFamily="34" charset="0"/>
              </a:rPr>
              <a:t>Fakulta stavební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4" name="Object 12"/>
          <p:cNvGraphicFramePr>
            <a:graphicFrameLocks noGrp="1" noChangeAspect="1"/>
          </p:cNvGraphicFramePr>
          <p:nvPr>
            <p:ph sz="half" idx="1"/>
          </p:nvPr>
        </p:nvGraphicFramePr>
        <p:xfrm>
          <a:off x="7958138" y="214313"/>
          <a:ext cx="9334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CorelDRAW" r:id="rId4" imgW="4299814" imgH="3538728" progId="CorelDraw.Graphic.9">
                  <p:embed/>
                </p:oleObj>
              </mc:Choice>
              <mc:Fallback>
                <p:oleObj name="CorelDRAW" r:id="rId4" imgW="4299814" imgH="3538728" progId="CorelDraw.Graphic.9">
                  <p:embed/>
                  <p:pic>
                    <p:nvPicPr>
                      <p:cNvPr id="0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8138" y="214313"/>
                        <a:ext cx="9334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16"/>
          <p:cNvSpPr txBox="1">
            <a:spLocks noChangeArrowheads="1"/>
          </p:cNvSpPr>
          <p:nvPr/>
        </p:nvSpPr>
        <p:spPr bwMode="auto">
          <a:xfrm>
            <a:off x="4360863" y="739775"/>
            <a:ext cx="34242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000000"/>
                </a:solidFill>
                <a:latin typeface="Arial" panose="020B0604020202020204" pitchFamily="34" charset="0"/>
              </a:rPr>
              <a:t>Katedra hydromeliorací a krajinného inženýrství</a:t>
            </a:r>
          </a:p>
        </p:txBody>
      </p:sp>
      <p:pic>
        <p:nvPicPr>
          <p:cNvPr id="2056" name="Obrázek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128712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179388" y="6381750"/>
            <a:ext cx="8785225" cy="0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438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cap="small" dirty="0" smtClean="0"/>
              <a:t>Závěr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765676"/>
          </a:xfrm>
        </p:spPr>
        <p:txBody>
          <a:bodyPr/>
          <a:lstStyle/>
          <a:p>
            <a:r>
              <a:rPr lang="cs-CZ" sz="1600" dirty="0" smtClean="0"/>
              <a:t>Podíl </a:t>
            </a:r>
            <a:r>
              <a:rPr lang="cs-CZ" sz="1600" dirty="0" err="1" smtClean="0"/>
              <a:t>P</a:t>
            </a:r>
            <a:r>
              <a:rPr lang="cs-CZ" sz="1600" baseline="-25000" dirty="0" err="1" smtClean="0"/>
              <a:t>rozp</a:t>
            </a:r>
            <a:r>
              <a:rPr lang="cs-CZ" sz="1600" dirty="0" smtClean="0"/>
              <a:t> v </a:t>
            </a:r>
            <a:r>
              <a:rPr lang="cs-CZ" sz="1600" dirty="0" err="1" smtClean="0"/>
              <a:t>P</a:t>
            </a:r>
            <a:r>
              <a:rPr lang="cs-CZ" sz="1600" baseline="-25000" dirty="0" err="1" smtClean="0"/>
              <a:t>celk</a:t>
            </a:r>
            <a:r>
              <a:rPr lang="cs-CZ" sz="1600" dirty="0" smtClean="0"/>
              <a:t> v povrchovém odtoku výrazně kolísá.</a:t>
            </a:r>
          </a:p>
          <a:p>
            <a:r>
              <a:rPr lang="cs-CZ" sz="1600" dirty="0" smtClean="0"/>
              <a:t>Podíl </a:t>
            </a:r>
            <a:r>
              <a:rPr lang="cs-CZ" sz="1600" dirty="0" err="1" smtClean="0"/>
              <a:t>P</a:t>
            </a:r>
            <a:r>
              <a:rPr lang="cs-CZ" sz="1600" baseline="-25000" dirty="0" err="1" smtClean="0"/>
              <a:t>rozp</a:t>
            </a:r>
            <a:r>
              <a:rPr lang="cs-CZ" sz="1600" dirty="0" smtClean="0"/>
              <a:t> i celkový transport </a:t>
            </a:r>
            <a:r>
              <a:rPr lang="cs-CZ" sz="1600" dirty="0" err="1" smtClean="0"/>
              <a:t>P</a:t>
            </a:r>
            <a:r>
              <a:rPr lang="cs-CZ" sz="1600" baseline="-25000" dirty="0" err="1" smtClean="0"/>
              <a:t>rozp</a:t>
            </a:r>
            <a:r>
              <a:rPr lang="cs-CZ" sz="1600" dirty="0" smtClean="0"/>
              <a:t> je ovlivněn přítomností a stavem vegetačního krytu.</a:t>
            </a:r>
          </a:p>
          <a:p>
            <a:r>
              <a:rPr lang="cs-CZ" sz="1600" dirty="0" smtClean="0"/>
              <a:t>Poměr obohacení částic smyvu fosforem (ER) stanovený měřením je výrazně nižší, než ER vypočtené dle </a:t>
            </a:r>
            <a:r>
              <a:rPr lang="cs-CZ" sz="1600" dirty="0" err="1" smtClean="0"/>
              <a:t>Sharpleyho</a:t>
            </a:r>
            <a:r>
              <a:rPr lang="cs-CZ" sz="1600" dirty="0" smtClean="0"/>
              <a:t> vztahu. Měřený ER je často &lt;1.</a:t>
            </a:r>
          </a:p>
          <a:p>
            <a:endParaRPr lang="cs-CZ" sz="1600" dirty="0" smtClean="0"/>
          </a:p>
          <a:p>
            <a:r>
              <a:rPr lang="cs-CZ" sz="1600" dirty="0" smtClean="0"/>
              <a:t>Metoda 3 (eutrofizační potenciál) stanovuje výrazně vyšší hodnoty odtoku </a:t>
            </a:r>
            <a:r>
              <a:rPr lang="cs-CZ" sz="1600" dirty="0" err="1" smtClean="0"/>
              <a:t>P</a:t>
            </a:r>
            <a:r>
              <a:rPr lang="cs-CZ" sz="1600" baseline="-25000" dirty="0" err="1" smtClean="0"/>
              <a:t>rozp</a:t>
            </a:r>
            <a:r>
              <a:rPr lang="cs-CZ" sz="1600" dirty="0" smtClean="0"/>
              <a:t> než měřené. Tato skutečnost vyplývá s výrazných rozdílů v postupu při odběru a analýze vzorků odtoku.</a:t>
            </a:r>
          </a:p>
          <a:p>
            <a:r>
              <a:rPr lang="cs-CZ" sz="1600" dirty="0" smtClean="0"/>
              <a:t>Metoda 2 (poměr obohacení) stanovuje výrazně vyšší hodnoty </a:t>
            </a:r>
            <a:r>
              <a:rPr lang="cs-CZ" sz="1600" dirty="0"/>
              <a:t>odtoku </a:t>
            </a:r>
            <a:r>
              <a:rPr lang="cs-CZ" sz="1600" dirty="0" err="1"/>
              <a:t>P</a:t>
            </a:r>
            <a:r>
              <a:rPr lang="cs-CZ" sz="1600" baseline="-25000" dirty="0" err="1"/>
              <a:t>rozp</a:t>
            </a:r>
            <a:r>
              <a:rPr lang="cs-CZ" sz="1600" dirty="0"/>
              <a:t> než </a:t>
            </a:r>
            <a:r>
              <a:rPr lang="cs-CZ" sz="1600" dirty="0" smtClean="0"/>
              <a:t>měřené. Tato skutečnost vyplývá z proměnlivých hodnot podílu </a:t>
            </a:r>
            <a:r>
              <a:rPr lang="cs-CZ" sz="1600" dirty="0" err="1" smtClean="0"/>
              <a:t>P</a:t>
            </a:r>
            <a:r>
              <a:rPr lang="cs-CZ" sz="1600" baseline="-25000" dirty="0" err="1" smtClean="0"/>
              <a:t>rozp</a:t>
            </a:r>
            <a:r>
              <a:rPr lang="cs-CZ" sz="1600" dirty="0" smtClean="0"/>
              <a:t> v </a:t>
            </a:r>
            <a:r>
              <a:rPr lang="cs-CZ" sz="1600" dirty="0" err="1" smtClean="0"/>
              <a:t>P</a:t>
            </a:r>
            <a:r>
              <a:rPr lang="cs-CZ" sz="1600" baseline="-25000" dirty="0" err="1" smtClean="0"/>
              <a:t>celk</a:t>
            </a:r>
            <a:r>
              <a:rPr lang="cs-CZ" sz="1600" baseline="-25000" dirty="0" smtClean="0"/>
              <a:t> </a:t>
            </a:r>
            <a:r>
              <a:rPr lang="cs-CZ" sz="1600" dirty="0" smtClean="0"/>
              <a:t>a odlišných hodnot ER.</a:t>
            </a:r>
          </a:p>
          <a:p>
            <a:endParaRPr lang="cs-CZ" sz="1600" dirty="0" smtClean="0"/>
          </a:p>
          <a:p>
            <a:r>
              <a:rPr lang="cs-CZ" sz="1600" dirty="0" smtClean="0"/>
              <a:t>Úprava metody 2: varianty a), b) a c)</a:t>
            </a:r>
          </a:p>
          <a:p>
            <a:pPr lvl="1"/>
            <a:r>
              <a:rPr lang="cs-CZ" sz="1600" dirty="0"/>
              <a:t>Bez </a:t>
            </a:r>
            <a:r>
              <a:rPr lang="cs-CZ" sz="1600" dirty="0" smtClean="0"/>
              <a:t>vegetace – kombinace úpravy ER a podílu </a:t>
            </a:r>
            <a:r>
              <a:rPr lang="cs-CZ" sz="1600" dirty="0" err="1" smtClean="0"/>
              <a:t>P</a:t>
            </a:r>
            <a:r>
              <a:rPr lang="cs-CZ" sz="1600" baseline="-25000" dirty="0" err="1" smtClean="0"/>
              <a:t>rozp</a:t>
            </a:r>
            <a:r>
              <a:rPr lang="cs-CZ" sz="1600" dirty="0" smtClean="0"/>
              <a:t> dle měřených hodnot - </a:t>
            </a:r>
            <a:r>
              <a:rPr lang="cs-CZ" sz="1600" b="1" dirty="0" smtClean="0"/>
              <a:t>nepomůže</a:t>
            </a:r>
            <a:endParaRPr lang="cs-CZ" sz="1600" dirty="0" smtClean="0"/>
          </a:p>
          <a:p>
            <a:pPr lvl="1"/>
            <a:r>
              <a:rPr lang="cs-CZ" sz="1600" dirty="0" smtClean="0"/>
              <a:t>Vzrostlá vegetace - úprava ER dle měřených hodnot</a:t>
            </a:r>
          </a:p>
          <a:p>
            <a:pPr lvl="1"/>
            <a:endParaRPr lang="cs-CZ" sz="16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600" dirty="0" smtClean="0"/>
              <a:t>Vliv na kvalitu vody v nádržích (eutrofizaci) nejlépe popisuje metoda 3. Odtok </a:t>
            </a:r>
            <a:r>
              <a:rPr lang="cs-CZ" sz="1600" dirty="0" err="1" smtClean="0"/>
              <a:t>P</a:t>
            </a:r>
            <a:r>
              <a:rPr lang="cs-CZ" sz="1600" baseline="-25000" dirty="0" err="1" smtClean="0"/>
              <a:t>rozp</a:t>
            </a:r>
            <a:r>
              <a:rPr lang="cs-CZ" sz="1600" baseline="-25000" dirty="0" smtClean="0"/>
              <a:t> </a:t>
            </a:r>
            <a:r>
              <a:rPr lang="cs-CZ" sz="1600" dirty="0" smtClean="0"/>
              <a:t>během srážko-odtokové události nejlépe popisuje přímé měření odtoku </a:t>
            </a:r>
            <a:r>
              <a:rPr lang="cs-CZ" sz="1600" dirty="0" err="1" smtClean="0"/>
              <a:t>P</a:t>
            </a:r>
            <a:r>
              <a:rPr lang="cs-CZ" sz="1600" baseline="-25000" dirty="0" err="1" smtClean="0"/>
              <a:t>rozp</a:t>
            </a:r>
            <a:r>
              <a:rPr lang="cs-CZ" sz="1600" dirty="0" smtClean="0"/>
              <a:t>. </a:t>
            </a:r>
            <a:r>
              <a:rPr lang="cs-CZ" sz="1600" b="1" dirty="0" smtClean="0"/>
              <a:t>Při správném určení podílu </a:t>
            </a:r>
            <a:r>
              <a:rPr lang="cs-CZ" sz="1600" b="1" dirty="0" err="1" smtClean="0"/>
              <a:t>P</a:t>
            </a:r>
            <a:r>
              <a:rPr lang="cs-CZ" sz="1600" b="1" baseline="-25000" dirty="0" err="1" smtClean="0"/>
              <a:t>rozp</a:t>
            </a:r>
            <a:r>
              <a:rPr lang="cs-CZ" sz="1600" b="1" dirty="0" smtClean="0"/>
              <a:t> v </a:t>
            </a:r>
            <a:r>
              <a:rPr lang="cs-CZ" sz="1600" b="1" dirty="0" err="1" smtClean="0"/>
              <a:t>P</a:t>
            </a:r>
            <a:r>
              <a:rPr lang="cs-CZ" sz="1600" b="1" baseline="-25000" dirty="0" err="1" smtClean="0"/>
              <a:t>celk</a:t>
            </a:r>
            <a:r>
              <a:rPr lang="cs-CZ" sz="1600" b="1" dirty="0" smtClean="0"/>
              <a:t> a poměru obohacení ji dobře lze popsat i nejčastěji používanou metodou 2.</a:t>
            </a:r>
            <a:endParaRPr lang="cs-CZ" sz="1600" b="1" baseline="-25000" dirty="0"/>
          </a:p>
          <a:p>
            <a:endParaRPr lang="cs-CZ" sz="1600" dirty="0" smtClean="0"/>
          </a:p>
          <a:p>
            <a:endParaRPr lang="cs-CZ" sz="16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611560" y="2636912"/>
            <a:ext cx="79928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611560" y="4005064"/>
            <a:ext cx="79928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611560" y="5085184"/>
            <a:ext cx="79928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79388" y="6381750"/>
            <a:ext cx="8785225" cy="0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23850" y="6397625"/>
            <a:ext cx="84248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GB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	</a:t>
            </a: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	</a:t>
            </a: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PRŮMYSLOVÁ EKOLOGIE 2016</a:t>
            </a:r>
          </a:p>
          <a:p>
            <a:pPr algn="r" eaLnBrk="1" hangingPunct="1">
              <a:defRPr/>
            </a:pP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UDRŽITELNÉ HOSPODAŘENÍ S FOSFOREM</a:t>
            </a:r>
          </a:p>
        </p:txBody>
      </p:sp>
    </p:spTree>
    <p:extLst>
      <p:ext uri="{BB962C8B-B14F-4D97-AF65-F5344CB8AC3E}">
        <p14:creationId xmlns:p14="http://schemas.microsoft.com/office/powerpoint/2010/main" val="28669883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b="1" cap="small" dirty="0" smtClean="0"/>
              <a:t>Poděkování</a:t>
            </a:r>
            <a:endParaRPr lang="en-US" dirty="0"/>
          </a:p>
        </p:txBody>
      </p:sp>
      <p:sp>
        <p:nvSpPr>
          <p:cNvPr id="9219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400" smtClean="0"/>
              <a:t>Prezentované výsledky byly získány za podpory grantů: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altLang="cs-CZ" sz="240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altLang="cs-CZ" sz="2400" smtClean="0"/>
              <a:t>SGS14/180/OHK1/3T/11 “Srážko-odtokové, erozní a transportní procesy - experimentální výzkum”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240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altLang="cs-CZ" sz="2400" smtClean="0"/>
              <a:t>NAZV QJ1330118 “ Monitoring erozního poškození půd a projevů eroze pomocí metod DPZ“</a:t>
            </a:r>
            <a:endParaRPr lang="cs-CZ" altLang="cs-CZ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323850" y="6397625"/>
            <a:ext cx="84248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GB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	</a:t>
            </a: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	</a:t>
            </a: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PRŮMYSLOVÁ EKOLOGIE 2016</a:t>
            </a:r>
          </a:p>
          <a:p>
            <a:pPr algn="r" eaLnBrk="1" hangingPunct="1">
              <a:defRPr/>
            </a:pP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UDRŽITELNÉ HOSPODAŘENÍ S FOSFOREM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179388" y="6381750"/>
            <a:ext cx="8785225" cy="0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684213" y="1773238"/>
            <a:ext cx="7772400" cy="1943100"/>
          </a:xfrm>
        </p:spPr>
        <p:txBody>
          <a:bodyPr/>
          <a:lstStyle/>
          <a:p>
            <a:pPr algn="ctr">
              <a:defRPr/>
            </a:pPr>
            <a:r>
              <a:rPr lang="cs-CZ" sz="2800" b="1" cap="small" dirty="0" smtClean="0"/>
              <a:t>Děkuji za pozornost</a:t>
            </a:r>
            <a:endParaRPr lang="cs-CZ" sz="28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850" y="6397625"/>
            <a:ext cx="84248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GB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	</a:t>
            </a: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	</a:t>
            </a: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PRŮMYSLOVÁ EKOLOGIE 2016</a:t>
            </a:r>
          </a:p>
          <a:p>
            <a:pPr algn="r" eaLnBrk="1" hangingPunct="1">
              <a:defRPr/>
            </a:pP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UDRŽITELNÉ HOSPODAŘENÍ S FOSFOREM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179388" y="6381750"/>
            <a:ext cx="8785225" cy="0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ovéPole 53"/>
          <p:cNvSpPr txBox="1"/>
          <p:nvPr/>
        </p:nvSpPr>
        <p:spPr>
          <a:xfrm>
            <a:off x="323850" y="6397625"/>
            <a:ext cx="84248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GB" sz="1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	</a:t>
            </a:r>
            <a:r>
              <a:rPr lang="cs-CZ" sz="1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	</a:t>
            </a:r>
            <a:r>
              <a:rPr lang="cs-CZ" sz="11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PRŮMYSLOVÁ EKOLOGIE 2016</a:t>
            </a:r>
          </a:p>
          <a:p>
            <a:pPr algn="r" eaLnBrk="1" hangingPunct="1">
              <a:defRPr/>
            </a:pPr>
            <a:r>
              <a:rPr lang="cs-CZ" sz="11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UDRŽITELNÉ HOSPODAŘENÍ S FOSFOREM</a:t>
            </a:r>
          </a:p>
          <a:p>
            <a:pPr algn="r" eaLnBrk="1" hangingPunct="1">
              <a:defRPr/>
            </a:pPr>
            <a:endParaRPr lang="cs-CZ" sz="1100" dirty="0">
              <a:solidFill>
                <a:srgbClr val="663300"/>
              </a:solidFill>
              <a:latin typeface="Arial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179388" y="6381750"/>
            <a:ext cx="8785225" cy="0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2400" b="1" cap="small" dirty="0" smtClean="0"/>
              <a:t>Vodní eroze, fosfor </a:t>
            </a:r>
            <a:r>
              <a:rPr lang="cs-CZ" sz="2400" b="1" cap="small" dirty="0" err="1" smtClean="0"/>
              <a:t>atd</a:t>
            </a:r>
            <a:r>
              <a:rPr lang="cs-CZ" sz="2400" b="1" cap="small" dirty="0" smtClean="0"/>
              <a:t>…</a:t>
            </a:r>
            <a:endParaRPr lang="cs-CZ" sz="2400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/>
          <a:srcRect t="5884"/>
          <a:stretch/>
        </p:blipFill>
        <p:spPr>
          <a:xfrm>
            <a:off x="558663" y="4228774"/>
            <a:ext cx="2880000" cy="203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t="-451" b="-1"/>
          <a:stretch/>
        </p:blipFill>
        <p:spPr>
          <a:xfrm>
            <a:off x="5702681" y="1103969"/>
            <a:ext cx="2880000" cy="196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31" y="2113551"/>
            <a:ext cx="9032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589781" y="1996076"/>
            <a:ext cx="165576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600" b="1" dirty="0">
                <a:latin typeface="+mn-lt"/>
              </a:rPr>
              <a:t>BODOVÉ ZDROJE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569394" y="1657939"/>
            <a:ext cx="24479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600" b="1" dirty="0">
                <a:latin typeface="+mn-lt"/>
              </a:rPr>
              <a:t>ATMOSFERICKÁ DEPOZICE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89781" y="3026364"/>
            <a:ext cx="31321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600" b="1" dirty="0">
                <a:latin typeface="+mn-lt"/>
              </a:rPr>
              <a:t>PLOŠNÉ NEEROZNÍ ZDROJE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196456" y="2413589"/>
            <a:ext cx="9953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FF0000"/>
                </a:solidFill>
                <a:latin typeface="+mn-lt"/>
              </a:rPr>
              <a:t>EROZE</a:t>
            </a:r>
          </a:p>
        </p:txBody>
      </p:sp>
      <p:cxnSp>
        <p:nvCxnSpPr>
          <p:cNvPr id="16" name="Přímá spojnice se šipkou 15"/>
          <p:cNvCxnSpPr>
            <a:stCxn id="12" idx="2"/>
          </p:cNvCxnSpPr>
          <p:nvPr/>
        </p:nvCxnSpPr>
        <p:spPr>
          <a:xfrm>
            <a:off x="1418456" y="2335801"/>
            <a:ext cx="623888" cy="2047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2713856" y="2038939"/>
            <a:ext cx="182563" cy="4413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22" idx="1"/>
          </p:cNvCxnSpPr>
          <p:nvPr/>
        </p:nvCxnSpPr>
        <p:spPr>
          <a:xfrm flipH="1">
            <a:off x="2821806" y="2613614"/>
            <a:ext cx="374650" cy="809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21" idx="0"/>
          </p:cNvCxnSpPr>
          <p:nvPr/>
        </p:nvCxnSpPr>
        <p:spPr>
          <a:xfrm flipV="1">
            <a:off x="2156644" y="2834276"/>
            <a:ext cx="90487" cy="19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5017" y="3167896"/>
            <a:ext cx="3240000" cy="142787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896" y="4922416"/>
            <a:ext cx="2880000" cy="1440000"/>
          </a:xfrm>
          <a:prstGeom prst="rect">
            <a:avLst/>
          </a:prstGeom>
        </p:spPr>
      </p:pic>
    </p:spTree>
  </p:cSld>
  <p:clrMapOvr>
    <a:masterClrMapping/>
  </p:clrMapOvr>
  <p:transition advTm="1438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b="1" cap="small" dirty="0" smtClean="0"/>
              <a:t>Měření</a:t>
            </a:r>
            <a:endParaRPr lang="cs-CZ" sz="2400" b="1" cap="small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185872"/>
            <a:ext cx="4320000" cy="3239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284984"/>
            <a:ext cx="4320000" cy="2832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69783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ovéPole 53"/>
          <p:cNvSpPr txBox="1"/>
          <p:nvPr/>
        </p:nvSpPr>
        <p:spPr>
          <a:xfrm>
            <a:off x="323850" y="6397625"/>
            <a:ext cx="8424863" cy="806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GB" sz="1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	</a:t>
            </a: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	</a:t>
            </a: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PRŮMYSLOVÁ EKOLOGIE 2016</a:t>
            </a:r>
          </a:p>
          <a:p>
            <a:pPr algn="r" eaLnBrk="1" hangingPunct="1">
              <a:defRPr/>
            </a:pP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UDRŽITELNÉ HOSPODAŘENÍ S FOSFOREM</a:t>
            </a:r>
          </a:p>
          <a:p>
            <a:pPr algn="r" eaLnBrk="1" hangingPunct="1">
              <a:lnSpc>
                <a:spcPct val="150000"/>
              </a:lnSpc>
              <a:defRPr/>
            </a:pPr>
            <a:endParaRPr lang="cs-CZ" sz="1400" dirty="0">
              <a:solidFill>
                <a:srgbClr val="663300"/>
              </a:solidFill>
              <a:latin typeface="Arial" charset="0"/>
              <a:cs typeface="+mn-cs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179388" y="6381750"/>
            <a:ext cx="8785225" cy="0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7073613" cy="4785395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smtClean="0"/>
              <a:t>METODA 1 </a:t>
            </a:r>
            <a:r>
              <a:rPr lang="cs-CZ" sz="2000" dirty="0" smtClean="0"/>
              <a:t>- </a:t>
            </a:r>
            <a:r>
              <a:rPr lang="cs-CZ" sz="2000" dirty="0"/>
              <a:t>stanovení transportu </a:t>
            </a:r>
            <a:r>
              <a:rPr lang="cs-CZ" sz="2000" dirty="0" err="1" smtClean="0"/>
              <a:t>P</a:t>
            </a:r>
            <a:r>
              <a:rPr lang="cs-CZ" sz="2000" baseline="-25000" dirty="0" err="1" smtClean="0"/>
              <a:t>rozp</a:t>
            </a:r>
            <a:r>
              <a:rPr lang="cs-CZ" sz="2000" dirty="0" smtClean="0"/>
              <a:t> </a:t>
            </a:r>
            <a:r>
              <a:rPr lang="cs-CZ" sz="2000" dirty="0"/>
              <a:t>z měřených </a:t>
            </a:r>
            <a:r>
              <a:rPr lang="cs-CZ" sz="2000" dirty="0" smtClean="0"/>
              <a:t>dat</a:t>
            </a:r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METODA 2 </a:t>
            </a:r>
            <a:r>
              <a:rPr lang="cs-CZ" sz="2000" dirty="0" smtClean="0"/>
              <a:t>- </a:t>
            </a:r>
            <a:r>
              <a:rPr lang="cs-CZ" sz="2000" dirty="0"/>
              <a:t>poměr obohacení 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METODA 3</a:t>
            </a:r>
            <a:r>
              <a:rPr lang="cs-CZ" sz="2000" dirty="0" smtClean="0"/>
              <a:t> - </a:t>
            </a:r>
            <a:r>
              <a:rPr lang="cs-CZ" sz="2000" dirty="0"/>
              <a:t>eutrofizační potenciál </a:t>
            </a:r>
            <a:endParaRPr lang="cs-CZ" sz="2000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588349" y="1816639"/>
            <a:ext cx="1260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dirty="0" err="1" smtClean="0"/>
              <a:t>P</a:t>
            </a:r>
            <a:r>
              <a:rPr lang="cs-CZ" sz="1600" b="1" i="1" baseline="-25000" dirty="0" err="1" smtClean="0"/>
              <a:t>rozp</a:t>
            </a:r>
            <a:r>
              <a:rPr lang="cs-CZ" sz="1600" b="1" i="1" dirty="0" smtClean="0"/>
              <a:t> voda</a:t>
            </a:r>
            <a:endParaRPr lang="cs-CZ" sz="1600" i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81811" y="2290056"/>
            <a:ext cx="1260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dirty="0" smtClean="0"/>
              <a:t>odtok </a:t>
            </a:r>
            <a:endParaRPr lang="cs-CZ" sz="1600" i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2865207" y="2061999"/>
            <a:ext cx="1260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dirty="0" smtClean="0"/>
              <a:t>odtok </a:t>
            </a:r>
            <a:r>
              <a:rPr lang="cs-CZ" sz="1600" b="1" i="1" dirty="0" err="1"/>
              <a:t>P</a:t>
            </a:r>
            <a:r>
              <a:rPr lang="cs-CZ" sz="1600" b="1" i="1" baseline="-25000" dirty="0" err="1"/>
              <a:t>rozp</a:t>
            </a:r>
            <a:endParaRPr lang="cs-CZ" sz="1600" b="1" i="1" dirty="0"/>
          </a:p>
        </p:txBody>
      </p:sp>
      <p:sp>
        <p:nvSpPr>
          <p:cNvPr id="8" name="Šipka doprava 7"/>
          <p:cNvSpPr/>
          <p:nvPr/>
        </p:nvSpPr>
        <p:spPr>
          <a:xfrm>
            <a:off x="2133046" y="2155750"/>
            <a:ext cx="540000" cy="146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579770" y="3696183"/>
            <a:ext cx="12600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dirty="0" smtClean="0"/>
              <a:t>smyv</a:t>
            </a:r>
            <a:endParaRPr lang="cs-CZ" sz="1600" i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579770" y="3247485"/>
            <a:ext cx="12600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dirty="0" err="1" smtClean="0"/>
              <a:t>P</a:t>
            </a:r>
            <a:r>
              <a:rPr lang="cs-CZ" sz="1600" b="1" i="1" baseline="-25000" dirty="0" err="1" smtClean="0"/>
              <a:t>celk</a:t>
            </a:r>
            <a:r>
              <a:rPr lang="cs-CZ" sz="1600" b="1" i="1" dirty="0" smtClean="0"/>
              <a:t> půda</a:t>
            </a:r>
            <a:endParaRPr lang="cs-CZ" sz="1600" i="1" dirty="0"/>
          </a:p>
        </p:txBody>
      </p:sp>
      <p:sp>
        <p:nvSpPr>
          <p:cNvPr id="33" name="Šipka doprava 32"/>
          <p:cNvSpPr/>
          <p:nvPr/>
        </p:nvSpPr>
        <p:spPr>
          <a:xfrm>
            <a:off x="2134364" y="3549749"/>
            <a:ext cx="540000" cy="146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2866022" y="3409727"/>
            <a:ext cx="12600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dirty="0" smtClean="0"/>
              <a:t>odtok </a:t>
            </a:r>
            <a:r>
              <a:rPr lang="cs-CZ" sz="1600" b="1" i="1" dirty="0" err="1" smtClean="0"/>
              <a:t>P</a:t>
            </a:r>
            <a:r>
              <a:rPr lang="cs-CZ" sz="1600" b="1" i="1" baseline="-25000" dirty="0" err="1" smtClean="0"/>
              <a:t>celk</a:t>
            </a:r>
            <a:endParaRPr lang="cs-CZ" sz="1600" b="1" i="1" baseline="-25000" dirty="0"/>
          </a:p>
        </p:txBody>
      </p:sp>
      <p:sp>
        <p:nvSpPr>
          <p:cNvPr id="35" name="Šipka doprava 34"/>
          <p:cNvSpPr/>
          <p:nvPr/>
        </p:nvSpPr>
        <p:spPr>
          <a:xfrm>
            <a:off x="4270187" y="3532871"/>
            <a:ext cx="540000" cy="146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/>
          <p:cNvSpPr txBox="1"/>
          <p:nvPr/>
        </p:nvSpPr>
        <p:spPr>
          <a:xfrm>
            <a:off x="5009744" y="3400598"/>
            <a:ext cx="12600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dirty="0" smtClean="0"/>
              <a:t>odtok </a:t>
            </a:r>
            <a:r>
              <a:rPr lang="cs-CZ" sz="1600" b="1" i="1" dirty="0" err="1"/>
              <a:t>P</a:t>
            </a:r>
            <a:r>
              <a:rPr lang="cs-CZ" sz="1600" b="1" i="1" baseline="-25000" dirty="0" err="1"/>
              <a:t>rozp</a:t>
            </a:r>
            <a:endParaRPr lang="cs-CZ" sz="1600" b="1" i="1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78452" y="5143071"/>
            <a:ext cx="1260000" cy="338554"/>
          </a:xfrm>
          <a:prstGeom prst="rect">
            <a:avLst/>
          </a:prstGeom>
          <a:solidFill>
            <a:srgbClr val="FFFF99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dirty="0" smtClean="0"/>
              <a:t>smyv</a:t>
            </a:r>
            <a:endParaRPr lang="cs-CZ" sz="1600" i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578452" y="4718207"/>
            <a:ext cx="1260000" cy="338554"/>
          </a:xfrm>
          <a:prstGeom prst="rect">
            <a:avLst/>
          </a:prstGeom>
          <a:solidFill>
            <a:srgbClr val="FFFF99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dirty="0" err="1" smtClean="0"/>
              <a:t>P</a:t>
            </a:r>
            <a:r>
              <a:rPr lang="cs-CZ" sz="1600" b="1" i="1" baseline="-25000" dirty="0" err="1" smtClean="0"/>
              <a:t>rozp</a:t>
            </a:r>
            <a:r>
              <a:rPr lang="cs-CZ" sz="1600" b="1" i="1" dirty="0" smtClean="0"/>
              <a:t> voda</a:t>
            </a:r>
            <a:endParaRPr lang="cs-CZ" sz="1600" i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592727" y="5641136"/>
            <a:ext cx="1260000" cy="338554"/>
          </a:xfrm>
          <a:prstGeom prst="rect">
            <a:avLst/>
          </a:prstGeom>
          <a:solidFill>
            <a:srgbClr val="FFFF99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dirty="0" smtClean="0"/>
              <a:t>P</a:t>
            </a:r>
            <a:r>
              <a:rPr lang="cs-CZ" sz="1600" b="1" i="1" baseline="-25000" dirty="0" smtClean="0"/>
              <a:t>M3</a:t>
            </a:r>
            <a:r>
              <a:rPr lang="cs-CZ" sz="1600" b="1" i="1" dirty="0" smtClean="0"/>
              <a:t> půda</a:t>
            </a:r>
            <a:endParaRPr lang="cs-CZ" sz="1600" b="1" i="1" dirty="0"/>
          </a:p>
        </p:txBody>
      </p:sp>
      <p:sp>
        <p:nvSpPr>
          <p:cNvPr id="42" name="Šipka doprava 41"/>
          <p:cNvSpPr/>
          <p:nvPr/>
        </p:nvSpPr>
        <p:spPr>
          <a:xfrm>
            <a:off x="2133046" y="5278410"/>
            <a:ext cx="540000" cy="146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ovéPole 42"/>
          <p:cNvSpPr txBox="1"/>
          <p:nvPr/>
        </p:nvSpPr>
        <p:spPr>
          <a:xfrm>
            <a:off x="2864704" y="5155230"/>
            <a:ext cx="1260000" cy="338554"/>
          </a:xfrm>
          <a:prstGeom prst="rect">
            <a:avLst/>
          </a:prstGeom>
          <a:solidFill>
            <a:srgbClr val="FFFF99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dirty="0" smtClean="0"/>
              <a:t>odtok </a:t>
            </a:r>
            <a:r>
              <a:rPr lang="cs-CZ" sz="1600" b="1" i="1" dirty="0" err="1"/>
              <a:t>P</a:t>
            </a:r>
            <a:r>
              <a:rPr lang="cs-CZ" sz="1600" b="1" i="1" baseline="-25000" dirty="0" err="1"/>
              <a:t>rozp</a:t>
            </a:r>
            <a:endParaRPr lang="cs-CZ" sz="1600" b="1" i="1" dirty="0"/>
          </a:p>
        </p:txBody>
      </p:sp>
      <p:sp>
        <p:nvSpPr>
          <p:cNvPr id="4" name="Obdélník 3"/>
          <p:cNvSpPr/>
          <p:nvPr/>
        </p:nvSpPr>
        <p:spPr>
          <a:xfrm>
            <a:off x="6870613" y="2669763"/>
            <a:ext cx="2048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400" i="1" dirty="0" err="1" smtClean="0">
                <a:ea typeface="Times New Roman" panose="02020603050405020304" pitchFamily="18" charset="0"/>
              </a:rPr>
              <a:t>ln</a:t>
            </a:r>
            <a:r>
              <a:rPr lang="cs-CZ" sz="1400" i="1" dirty="0" smtClean="0">
                <a:ea typeface="Times New Roman" panose="02020603050405020304" pitchFamily="18" charset="0"/>
              </a:rPr>
              <a:t> (ER)=1,21-0,16∙ln(G)</a:t>
            </a:r>
          </a:p>
          <a:p>
            <a:pPr algn="r"/>
            <a:r>
              <a:rPr lang="cs-CZ" sz="1400" i="1" dirty="0">
                <a:ea typeface="Times New Roman" panose="02020603050405020304" pitchFamily="18" charset="0"/>
              </a:rPr>
              <a:t>GP=G∙PT∙</a:t>
            </a:r>
            <a:r>
              <a:rPr lang="cs-CZ" sz="1400" i="1" dirty="0" smtClean="0">
                <a:ea typeface="Times New Roman" panose="02020603050405020304" pitchFamily="18" charset="0"/>
              </a:rPr>
              <a:t>ER</a:t>
            </a:r>
            <a:endParaRPr lang="cs-CZ" sz="1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613" y="4126438"/>
            <a:ext cx="4188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13" y="4358312"/>
            <a:ext cx="433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53" y="4589246"/>
            <a:ext cx="1842353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cap="small" dirty="0" smtClean="0"/>
              <a:t>Metody výpočtu</a:t>
            </a:r>
            <a:endParaRPr lang="cs-CZ" sz="2400" b="1" cap="small" dirty="0"/>
          </a:p>
        </p:txBody>
      </p:sp>
    </p:spTree>
  </p:cSld>
  <p:clrMapOvr>
    <a:masterClrMapping/>
  </p:clrMapOvr>
  <p:transition advTm="1438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cap="small" dirty="0"/>
              <a:t>Experimenty</a:t>
            </a:r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000" y="1628800"/>
            <a:ext cx="5400000" cy="4553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80088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9787"/>
          </a:xfrm>
        </p:spPr>
        <p:txBody>
          <a:bodyPr/>
          <a:lstStyle/>
          <a:p>
            <a:pPr>
              <a:defRPr/>
            </a:pPr>
            <a:r>
              <a:rPr lang="cs-CZ" sz="2400" b="1" cap="small" dirty="0" smtClean="0"/>
              <a:t>Význam vegetačního krytu na podíl </a:t>
            </a:r>
            <a:r>
              <a:rPr lang="cs-CZ" sz="2400" b="1" cap="small" dirty="0" err="1" smtClean="0"/>
              <a:t>P</a:t>
            </a:r>
            <a:r>
              <a:rPr lang="cs-CZ" sz="2400" b="1" cap="small" baseline="-25000" dirty="0" err="1" smtClean="0"/>
              <a:t>rozp</a:t>
            </a:r>
            <a:r>
              <a:rPr lang="cs-CZ" sz="2400" b="1" cap="small" dirty="0" smtClean="0"/>
              <a:t> v </a:t>
            </a:r>
            <a:r>
              <a:rPr lang="cs-CZ" sz="2400" b="1" cap="small" dirty="0" err="1" smtClean="0"/>
              <a:t>P</a:t>
            </a:r>
            <a:r>
              <a:rPr lang="cs-CZ" sz="2400" b="1" cap="small" baseline="-25000" dirty="0" err="1" smtClean="0"/>
              <a:t>celk</a:t>
            </a:r>
            <a:endParaRPr lang="cs-CZ" sz="2400" baseline="-25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23850" y="6397625"/>
            <a:ext cx="8424863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GB" sz="1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	</a:t>
            </a: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	</a:t>
            </a: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PRŮMYSLOVÁ EKOLOGIE 2016</a:t>
            </a:r>
          </a:p>
          <a:p>
            <a:pPr algn="r" eaLnBrk="1" hangingPunct="1">
              <a:defRPr/>
            </a:pP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UDRŽITELNÉ HOSPODAŘENÍ S FOSFOREM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179388" y="6381750"/>
            <a:ext cx="8785225" cy="0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806" y="3774830"/>
            <a:ext cx="3960000" cy="2427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167910"/>
            <a:ext cx="3960000" cy="2427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4204032"/>
            <a:ext cx="1620000" cy="799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438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b="1" cap="small" dirty="0" smtClean="0"/>
              <a:t>Experimenty</a:t>
            </a:r>
            <a:br>
              <a:rPr lang="cs-CZ" sz="2400" b="1" cap="small" dirty="0" smtClean="0"/>
            </a:br>
            <a:r>
              <a:rPr lang="cs-CZ" sz="2400" b="1" cap="small" dirty="0" smtClean="0"/>
              <a:t>Poměr obohacení ER – měřený vs. vypočtený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23850" y="6397625"/>
            <a:ext cx="84248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GB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	</a:t>
            </a: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	</a:t>
            </a: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PRŮMYSLOVÁ EKOLOGIE 2016</a:t>
            </a:r>
          </a:p>
          <a:p>
            <a:pPr algn="r" eaLnBrk="1" hangingPunct="1">
              <a:defRPr/>
            </a:pP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UDRŽITELNÉ HOSPODAŘENÍ S FOSFOREM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179388" y="6381750"/>
            <a:ext cx="8785225" cy="0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555" y="1344987"/>
            <a:ext cx="5760000" cy="2253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17032"/>
            <a:ext cx="3960000" cy="2427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438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41718" y="4293096"/>
            <a:ext cx="2818656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+mn-lt"/>
              </a:rPr>
              <a:t>Metoda 1 </a:t>
            </a:r>
            <a:r>
              <a:rPr lang="cs-CZ" sz="1600" dirty="0" smtClean="0">
                <a:latin typeface="+mn-lt"/>
              </a:rPr>
              <a:t>– dle měřené koncentrace </a:t>
            </a:r>
            <a:r>
              <a:rPr lang="cs-CZ" sz="1600" dirty="0" err="1" smtClean="0">
                <a:latin typeface="+mn-lt"/>
              </a:rPr>
              <a:t>P</a:t>
            </a:r>
            <a:r>
              <a:rPr lang="cs-CZ" sz="1600" baseline="-25000" dirty="0" err="1" smtClean="0">
                <a:latin typeface="+mn-lt"/>
              </a:rPr>
              <a:t>rozp</a:t>
            </a:r>
            <a:r>
              <a:rPr lang="cs-CZ" sz="1600" dirty="0" smtClean="0">
                <a:latin typeface="+mn-lt"/>
              </a:rPr>
              <a:t> </a:t>
            </a:r>
          </a:p>
          <a:p>
            <a:r>
              <a:rPr lang="cs-CZ" sz="1600" b="1" dirty="0" smtClean="0">
                <a:latin typeface="+mn-lt"/>
              </a:rPr>
              <a:t>Metoda 2 </a:t>
            </a:r>
            <a:r>
              <a:rPr lang="cs-CZ" sz="1600" dirty="0" smtClean="0">
                <a:latin typeface="+mn-lt"/>
              </a:rPr>
              <a:t>– dle poměru obohacení, podíl </a:t>
            </a:r>
            <a:r>
              <a:rPr lang="cs-CZ" sz="1600" dirty="0" err="1" smtClean="0">
                <a:latin typeface="+mn-lt"/>
              </a:rPr>
              <a:t>P</a:t>
            </a:r>
            <a:r>
              <a:rPr lang="cs-CZ" sz="1600" baseline="-25000" dirty="0" err="1" smtClean="0">
                <a:latin typeface="+mn-lt"/>
              </a:rPr>
              <a:t>rozp</a:t>
            </a:r>
            <a:r>
              <a:rPr lang="cs-CZ" sz="1600" dirty="0" smtClean="0">
                <a:latin typeface="+mn-lt"/>
              </a:rPr>
              <a:t>/</a:t>
            </a:r>
            <a:r>
              <a:rPr lang="cs-CZ" sz="1600" dirty="0" err="1" smtClean="0">
                <a:latin typeface="+mn-lt"/>
              </a:rPr>
              <a:t>P</a:t>
            </a:r>
            <a:r>
              <a:rPr lang="cs-CZ" sz="1600" baseline="-25000" dirty="0" err="1" smtClean="0">
                <a:latin typeface="+mn-lt"/>
              </a:rPr>
              <a:t>celk</a:t>
            </a:r>
            <a:r>
              <a:rPr lang="cs-CZ" sz="1600" baseline="-25000" dirty="0" smtClean="0">
                <a:latin typeface="+mn-lt"/>
              </a:rPr>
              <a:t> </a:t>
            </a:r>
            <a:r>
              <a:rPr lang="cs-CZ" sz="1600" dirty="0" smtClean="0">
                <a:latin typeface="+mn-lt"/>
              </a:rPr>
              <a:t>5%</a:t>
            </a:r>
          </a:p>
          <a:p>
            <a:r>
              <a:rPr lang="cs-CZ" sz="1600" b="1" dirty="0" smtClean="0">
                <a:latin typeface="+mn-lt"/>
              </a:rPr>
              <a:t>Metoda 3 </a:t>
            </a:r>
            <a:r>
              <a:rPr lang="cs-CZ" sz="1600" dirty="0" smtClean="0">
                <a:latin typeface="+mn-lt"/>
              </a:rPr>
              <a:t>– dle měřené koncentrace </a:t>
            </a:r>
            <a:r>
              <a:rPr lang="cs-CZ" sz="1600" dirty="0" err="1" smtClean="0">
                <a:latin typeface="+mn-lt"/>
              </a:rPr>
              <a:t>P</a:t>
            </a:r>
            <a:r>
              <a:rPr lang="cs-CZ" sz="1600" baseline="-25000" dirty="0" err="1" smtClean="0">
                <a:latin typeface="+mn-lt"/>
              </a:rPr>
              <a:t>rozp</a:t>
            </a:r>
            <a:r>
              <a:rPr lang="cs-CZ" sz="1600" baseline="-25000" dirty="0" smtClean="0">
                <a:latin typeface="+mn-lt"/>
              </a:rPr>
              <a:t> </a:t>
            </a:r>
            <a:r>
              <a:rPr lang="cs-CZ" sz="1600" dirty="0" smtClean="0">
                <a:latin typeface="+mn-lt"/>
              </a:rPr>
              <a:t>a P</a:t>
            </a:r>
            <a:r>
              <a:rPr lang="cs-CZ" sz="1600" baseline="-25000" dirty="0" smtClean="0">
                <a:latin typeface="+mn-lt"/>
              </a:rPr>
              <a:t>M3 </a:t>
            </a:r>
            <a:r>
              <a:rPr lang="cs-CZ" sz="1600" dirty="0" smtClean="0">
                <a:latin typeface="+mn-lt"/>
              </a:rPr>
              <a:t>v půdě</a:t>
            </a:r>
            <a:endParaRPr lang="cs-CZ" baseline="-25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>
              <a:defRPr/>
            </a:pPr>
            <a:r>
              <a:rPr lang="cs-CZ" sz="2400" b="1" cap="small" dirty="0" smtClean="0"/>
              <a:t>Výsledky </a:t>
            </a:r>
            <a:endParaRPr lang="cs-CZ" sz="2400" b="1" cap="small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850" y="6397625"/>
            <a:ext cx="84248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GB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	</a:t>
            </a: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	</a:t>
            </a: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PRŮMYSLOVÁ EKOLOGIE 2016</a:t>
            </a:r>
          </a:p>
          <a:p>
            <a:pPr algn="r" eaLnBrk="1" hangingPunct="1">
              <a:defRPr/>
            </a:pP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UDRŽITELNÉ HOSPODAŘENÍ S FOSFOREM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179388" y="6381750"/>
            <a:ext cx="8785225" cy="0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380" y="1142784"/>
            <a:ext cx="2232144" cy="288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413" y="1035941"/>
            <a:ext cx="529107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0412" y="3708845"/>
            <a:ext cx="529107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b="1" cap="small" dirty="0" smtClean="0"/>
              <a:t>„kalibrace na skutečné poměry obohacení“ </a:t>
            </a:r>
            <a:endParaRPr lang="cs-CZ" sz="2400" b="1" cap="small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4608" y="5193354"/>
            <a:ext cx="4457392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+mn-lt"/>
              </a:rPr>
              <a:t>Metoda 2a</a:t>
            </a:r>
            <a:r>
              <a:rPr lang="cs-CZ" sz="1600" dirty="0" smtClean="0">
                <a:latin typeface="+mn-lt"/>
              </a:rPr>
              <a:t>– podíl </a:t>
            </a:r>
            <a:r>
              <a:rPr lang="cs-CZ" sz="1600" dirty="0" err="1" smtClean="0">
                <a:latin typeface="+mn-lt"/>
              </a:rPr>
              <a:t>P</a:t>
            </a:r>
            <a:r>
              <a:rPr lang="cs-CZ" sz="1600" baseline="-25000" dirty="0" err="1" smtClean="0">
                <a:latin typeface="+mn-lt"/>
              </a:rPr>
              <a:t>rozp</a:t>
            </a:r>
            <a:r>
              <a:rPr lang="cs-CZ" sz="1600" dirty="0" smtClean="0">
                <a:latin typeface="+mn-lt"/>
              </a:rPr>
              <a:t> dle měření, ER dle výpočtu</a:t>
            </a:r>
          </a:p>
          <a:p>
            <a:pPr algn="just"/>
            <a:r>
              <a:rPr lang="cs-CZ" sz="1600" b="1" dirty="0" smtClean="0">
                <a:latin typeface="+mn-lt"/>
              </a:rPr>
              <a:t>Metoda 2b</a:t>
            </a:r>
            <a:r>
              <a:rPr lang="cs-CZ" sz="1600" dirty="0" smtClean="0">
                <a:latin typeface="+mn-lt"/>
              </a:rPr>
              <a:t>– </a:t>
            </a:r>
            <a:r>
              <a:rPr lang="cs-CZ" sz="1600" dirty="0">
                <a:latin typeface="+mn-lt"/>
              </a:rPr>
              <a:t>podíl </a:t>
            </a:r>
            <a:r>
              <a:rPr lang="cs-CZ" sz="1600" dirty="0" err="1">
                <a:latin typeface="+mn-lt"/>
              </a:rPr>
              <a:t>P</a:t>
            </a:r>
            <a:r>
              <a:rPr lang="cs-CZ" sz="1600" baseline="-25000" dirty="0" err="1">
                <a:latin typeface="+mn-lt"/>
              </a:rPr>
              <a:t>rozp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smtClean="0">
                <a:latin typeface="+mn-lt"/>
              </a:rPr>
              <a:t>5%, </a:t>
            </a:r>
            <a:r>
              <a:rPr lang="cs-CZ" sz="1600" dirty="0">
                <a:latin typeface="+mn-lt"/>
              </a:rPr>
              <a:t>ER dle </a:t>
            </a:r>
            <a:r>
              <a:rPr lang="cs-CZ" sz="1600" dirty="0" smtClean="0">
                <a:latin typeface="+mn-lt"/>
              </a:rPr>
              <a:t>měření</a:t>
            </a:r>
            <a:endParaRPr lang="cs-CZ" sz="1600" dirty="0">
              <a:latin typeface="+mn-lt"/>
            </a:endParaRPr>
          </a:p>
          <a:p>
            <a:pPr algn="just"/>
            <a:r>
              <a:rPr lang="cs-CZ" sz="1600" b="1" dirty="0" smtClean="0">
                <a:latin typeface="+mn-lt"/>
              </a:rPr>
              <a:t>Metoda 2c	</a:t>
            </a:r>
            <a:r>
              <a:rPr lang="cs-CZ" sz="1600" dirty="0" smtClean="0">
                <a:latin typeface="+mn-lt"/>
              </a:rPr>
              <a:t>– </a:t>
            </a:r>
            <a:r>
              <a:rPr lang="cs-CZ" sz="1600" dirty="0">
                <a:latin typeface="+mn-lt"/>
              </a:rPr>
              <a:t>podíl </a:t>
            </a:r>
            <a:r>
              <a:rPr lang="cs-CZ" sz="1600" dirty="0" err="1">
                <a:latin typeface="+mn-lt"/>
              </a:rPr>
              <a:t>P</a:t>
            </a:r>
            <a:r>
              <a:rPr lang="cs-CZ" sz="1600" baseline="-25000" dirty="0" err="1">
                <a:latin typeface="+mn-lt"/>
              </a:rPr>
              <a:t>rozp</a:t>
            </a:r>
            <a:r>
              <a:rPr lang="cs-CZ" sz="1600" dirty="0">
                <a:latin typeface="+mn-lt"/>
              </a:rPr>
              <a:t> dle měření, ER dle </a:t>
            </a:r>
            <a:r>
              <a:rPr lang="cs-CZ" sz="1600" dirty="0" smtClean="0">
                <a:latin typeface="+mn-lt"/>
              </a:rPr>
              <a:t>měření</a:t>
            </a:r>
            <a:endParaRPr lang="cs-CZ" sz="1600" dirty="0">
              <a:latin typeface="+mn-lt"/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179388" y="6381750"/>
            <a:ext cx="8785225" cy="0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23850" y="6397625"/>
            <a:ext cx="84248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GB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	</a:t>
            </a: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	</a:t>
            </a: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PRŮMYSLOVÁ EKOLOGIE 2016</a:t>
            </a:r>
          </a:p>
          <a:p>
            <a:pPr algn="r" eaLnBrk="1" hangingPunct="1">
              <a:defRPr/>
            </a:pPr>
            <a:r>
              <a:rPr lang="cs-CZ" sz="1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UDRŽITELNÉ HOSPODAŘENÍ S FOSFOREM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08" y="1312963"/>
            <a:ext cx="5760000" cy="2728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613" y="1552908"/>
            <a:ext cx="2880000" cy="36674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98018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9084</TotalTime>
  <Words>1006</Words>
  <Application>Microsoft Office PowerPoint</Application>
  <PresentationFormat>Předvádění na obrazovce (4:3)</PresentationFormat>
  <Paragraphs>119</Paragraphs>
  <Slides>12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Motiv systému Office</vt:lpstr>
      <vt:lpstr>CorelDRAW</vt:lpstr>
      <vt:lpstr>ČVUT v Praze Fakulta stavební</vt:lpstr>
      <vt:lpstr>Vodní eroze, fosfor atd…</vt:lpstr>
      <vt:lpstr>Měření</vt:lpstr>
      <vt:lpstr>Metody výpočtu</vt:lpstr>
      <vt:lpstr>Experimenty</vt:lpstr>
      <vt:lpstr>Význam vegetačního krytu na podíl Prozp v Pcelk</vt:lpstr>
      <vt:lpstr>Experimenty Poměr obohacení ER – měřený vs. vypočtený</vt:lpstr>
      <vt:lpstr>Výsledky </vt:lpstr>
      <vt:lpstr>„kalibrace na skutečné poměry obohacení“ </vt:lpstr>
      <vt:lpstr>Závěr </vt:lpstr>
      <vt:lpstr>Poděkování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Strouhal</dc:creator>
  <cp:lastModifiedBy>Barbora</cp:lastModifiedBy>
  <cp:revision>380</cp:revision>
  <dcterms:created xsi:type="dcterms:W3CDTF">2007-09-01T20:24:48Z</dcterms:created>
  <dcterms:modified xsi:type="dcterms:W3CDTF">2016-03-15T20:59:39Z</dcterms:modified>
</cp:coreProperties>
</file>