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71" r:id="rId12"/>
    <p:sldId id="267" r:id="rId13"/>
    <p:sldId id="272" r:id="rId14"/>
    <p:sldId id="268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8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3904E-785C-BE40-BC45-6F64A05F9F19}" type="datetimeFigureOut">
              <a:rPr lang="en-US" smtClean="0"/>
              <a:t>15/03/16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3A6F2-FBD4-254B-B071-FDD00AE47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0667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136A4-39F9-F345-B842-0E8D8752FFD7}" type="datetimeFigureOut">
              <a:rPr lang="en-US" smtClean="0"/>
              <a:t>15/03/16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C04DD-9AE7-D74C-A542-762E71CCB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8794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C04DD-9AE7-D74C-A542-762E71CCB5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69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 smtClean="0"/>
              <a:t>March 16, 2016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r>
              <a:rPr lang="en-US" smtClean="0"/>
              <a:t>March 16,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21918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Phosphorus recovery technologies from ‘waste’ streams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5144517"/>
            <a:ext cx="3309803" cy="993087"/>
          </a:xfrm>
        </p:spPr>
        <p:txBody>
          <a:bodyPr/>
          <a:lstStyle/>
          <a:p>
            <a:r>
              <a:rPr lang="en-US" dirty="0" smtClean="0"/>
              <a:t>Joana Lapao Rocha</a:t>
            </a:r>
          </a:p>
          <a:p>
            <a:r>
              <a:rPr lang="en-US" dirty="0" smtClean="0"/>
              <a:t>UCT, Prague </a:t>
            </a:r>
          </a:p>
          <a:p>
            <a:endParaRPr lang="en-US" dirty="0"/>
          </a:p>
        </p:txBody>
      </p:sp>
      <p:pic>
        <p:nvPicPr>
          <p:cNvPr id="4" name="Picture 3" descr="logo UC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9770" y="5258680"/>
            <a:ext cx="849738" cy="84973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1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239" y="1039223"/>
            <a:ext cx="7024744" cy="754294"/>
          </a:xfrm>
        </p:spPr>
        <p:txBody>
          <a:bodyPr/>
          <a:lstStyle/>
          <a:p>
            <a:r>
              <a:rPr lang="en-US" dirty="0" smtClean="0"/>
              <a:t>Ash-Dec technology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732" r="-8732"/>
          <a:stretch>
            <a:fillRect/>
          </a:stretch>
        </p:blipFill>
        <p:spPr bwMode="auto">
          <a:xfrm>
            <a:off x="1042988" y="1810155"/>
            <a:ext cx="6777037" cy="4038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96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Characterization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40-80% crystalline phases</a:t>
            </a:r>
          </a:p>
          <a:p>
            <a:r>
              <a:rPr lang="en-US" dirty="0" smtClean="0"/>
              <a:t>Plant availability dependent on proton supply  and soil characteristics</a:t>
            </a:r>
          </a:p>
          <a:p>
            <a:r>
              <a:rPr lang="en-US" dirty="0" smtClean="0"/>
              <a:t>Presence of heavy metals ( dependent </a:t>
            </a:r>
            <a:r>
              <a:rPr lang="en-US" dirty="0" smtClean="0"/>
              <a:t>on </a:t>
            </a:r>
            <a:r>
              <a:rPr lang="en-US" dirty="0" smtClean="0"/>
              <a:t>the initial ash composition) usually in low concentrations </a:t>
            </a:r>
          </a:p>
          <a:p>
            <a:pPr marL="68580" indent="0">
              <a:buNone/>
            </a:pPr>
            <a:r>
              <a:rPr lang="en-US" dirty="0" smtClean="0"/>
              <a:t> </a:t>
            </a:r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98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927967"/>
            <a:ext cx="7024744" cy="738014"/>
          </a:xfrm>
        </p:spPr>
        <p:txBody>
          <a:bodyPr/>
          <a:lstStyle/>
          <a:p>
            <a:r>
              <a:rPr lang="en-US" dirty="0" err="1" smtClean="0"/>
              <a:t>Leachphos</a:t>
            </a:r>
            <a:r>
              <a:rPr lang="en-US" dirty="0" smtClean="0"/>
              <a:t> technology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723" r="-31723"/>
          <a:stretch>
            <a:fillRect/>
          </a:stretch>
        </p:blipFill>
        <p:spPr bwMode="auto">
          <a:xfrm>
            <a:off x="1042988" y="1855788"/>
            <a:ext cx="6777037" cy="397668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53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Characterization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Amorphous</a:t>
            </a:r>
          </a:p>
          <a:p>
            <a:pPr lvl="1"/>
            <a:r>
              <a:rPr lang="en-US" dirty="0" smtClean="0"/>
              <a:t>40%protonated </a:t>
            </a:r>
            <a:r>
              <a:rPr lang="en-US" dirty="0" err="1" smtClean="0"/>
              <a:t>Ca</a:t>
            </a:r>
            <a:r>
              <a:rPr lang="en-US" dirty="0" smtClean="0"/>
              <a:t>-P</a:t>
            </a:r>
          </a:p>
          <a:p>
            <a:pPr lvl="1"/>
            <a:r>
              <a:rPr lang="en-US" dirty="0" smtClean="0"/>
              <a:t>60% free </a:t>
            </a:r>
            <a:r>
              <a:rPr lang="en-US" dirty="0" err="1" smtClean="0"/>
              <a:t>ortho</a:t>
            </a:r>
            <a:r>
              <a:rPr lang="en-US" dirty="0" smtClean="0"/>
              <a:t>-P and P loosely bound to Al</a:t>
            </a:r>
            <a:endParaRPr lang="en-US" dirty="0"/>
          </a:p>
          <a:p>
            <a:r>
              <a:rPr lang="en-US" dirty="0" smtClean="0"/>
              <a:t>Plant availability 70-100%, not dependent on the soil characteristics</a:t>
            </a:r>
          </a:p>
          <a:p>
            <a:r>
              <a:rPr lang="en-US" dirty="0" smtClean="0"/>
              <a:t>Presence of heavy metals in low concentrations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4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79126"/>
            <a:ext cx="7024744" cy="754294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0" y="1835249"/>
            <a:ext cx="6777317" cy="3508977"/>
          </a:xfrm>
        </p:spPr>
        <p:txBody>
          <a:bodyPr>
            <a:normAutofit/>
          </a:bodyPr>
          <a:lstStyle/>
          <a:p>
            <a:r>
              <a:rPr lang="en-US" dirty="0" smtClean="0"/>
              <a:t>For a sustainable governance of phosphorus is necessary to involve various stakeholders </a:t>
            </a:r>
          </a:p>
          <a:p>
            <a:r>
              <a:rPr lang="en-US" dirty="0" smtClean="0"/>
              <a:t>Phosphorus recovery can be done at diverse scales: households, farms, megacities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‘wastewater’ is a suitable substitute of  PR as a raw material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19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4" y="2900829"/>
            <a:ext cx="7109957" cy="1362075"/>
          </a:xfrm>
        </p:spPr>
        <p:txBody>
          <a:bodyPr/>
          <a:lstStyle/>
          <a:p>
            <a:r>
              <a:rPr lang="en-US" dirty="0" smtClean="0"/>
              <a:t>Thank you for your attention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7109956" cy="1520413"/>
          </a:xfrm>
        </p:spPr>
        <p:txBody>
          <a:bodyPr/>
          <a:lstStyle/>
          <a:p>
            <a:r>
              <a:rPr lang="en-US" dirty="0" err="1" smtClean="0"/>
              <a:t>Rochaj@vscht.cz</a:t>
            </a:r>
            <a:endParaRPr lang="en-US" dirty="0"/>
          </a:p>
        </p:txBody>
      </p:sp>
      <p:pic>
        <p:nvPicPr>
          <p:cNvPr id="4" name="Picture 3" descr="logo UC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706" y="4910933"/>
            <a:ext cx="1183496" cy="11834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46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Phosphorus is irreplaceable and impossible to synthesize</a:t>
            </a:r>
          </a:p>
          <a:p>
            <a:r>
              <a:rPr lang="en-US" dirty="0" smtClean="0"/>
              <a:t>Indispensable to maintain high agricultural yields </a:t>
            </a:r>
          </a:p>
          <a:p>
            <a:r>
              <a:rPr lang="en-US" dirty="0" smtClean="0"/>
              <a:t>Phosphate rock was added to the list of critical raw materials at EU level</a:t>
            </a:r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4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63643"/>
            <a:ext cx="7024744" cy="738014"/>
          </a:xfrm>
        </p:spPr>
        <p:txBody>
          <a:bodyPr/>
          <a:lstStyle/>
          <a:p>
            <a:r>
              <a:rPr lang="en-US" dirty="0" smtClean="0"/>
              <a:t>Phosphate Rock </a:t>
            </a:r>
            <a:r>
              <a:rPr lang="en-US" dirty="0"/>
              <a:t>R</a:t>
            </a:r>
            <a:r>
              <a:rPr lang="en-US" dirty="0" smtClean="0"/>
              <a:t>eserves</a:t>
            </a:r>
            <a:endParaRPr lang="en-US" dirty="0"/>
          </a:p>
        </p:txBody>
      </p:sp>
      <p:pic>
        <p:nvPicPr>
          <p:cNvPr id="4" name="Content Placeholder 3" descr="phosphate rock reserv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114" r="-9114"/>
          <a:stretch>
            <a:fillRect/>
          </a:stretch>
        </p:blipFill>
        <p:spPr>
          <a:xfrm>
            <a:off x="673806" y="2170665"/>
            <a:ext cx="7394428" cy="3827704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318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 </a:t>
            </a:r>
            <a:r>
              <a:rPr lang="en-US" dirty="0"/>
              <a:t>R</a:t>
            </a:r>
            <a:r>
              <a:rPr lang="en-US" dirty="0" smtClean="0"/>
              <a:t>esources </a:t>
            </a:r>
            <a:r>
              <a:rPr lang="en-US" dirty="0"/>
              <a:t>G</a:t>
            </a:r>
            <a:r>
              <a:rPr lang="en-US" dirty="0" smtClean="0"/>
              <a:t>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Restriction on mineral fertilizers use </a:t>
            </a:r>
          </a:p>
          <a:p>
            <a:r>
              <a:rPr lang="en-US" dirty="0"/>
              <a:t>G</a:t>
            </a:r>
            <a:r>
              <a:rPr lang="en-US" dirty="0" smtClean="0"/>
              <a:t>lobal and local agriculture towards sustainability </a:t>
            </a:r>
          </a:p>
          <a:p>
            <a:r>
              <a:rPr lang="en-US" dirty="0" smtClean="0"/>
              <a:t>Map P stocks and flows to identify bottlenecks and losses </a:t>
            </a:r>
          </a:p>
          <a:p>
            <a:r>
              <a:rPr lang="en-US" dirty="0" smtClean="0"/>
              <a:t>Ensure </a:t>
            </a:r>
            <a:r>
              <a:rPr lang="en-US" dirty="0"/>
              <a:t>P recovery and reuse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338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14803"/>
            <a:ext cx="7024744" cy="770574"/>
          </a:xfrm>
        </p:spPr>
        <p:txBody>
          <a:bodyPr/>
          <a:lstStyle/>
          <a:p>
            <a:r>
              <a:rPr lang="en-US" dirty="0" smtClean="0"/>
              <a:t>P recovery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0" y="1785377"/>
            <a:ext cx="6777317" cy="3508977"/>
          </a:xfrm>
        </p:spPr>
        <p:txBody>
          <a:bodyPr/>
          <a:lstStyle/>
          <a:p>
            <a:r>
              <a:rPr lang="en-US" dirty="0" smtClean="0"/>
              <a:t>From meat and bone meal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358935"/>
              </p:ext>
            </p:extLst>
          </p:nvPr>
        </p:nvGraphicFramePr>
        <p:xfrm>
          <a:off x="586129" y="2328057"/>
          <a:ext cx="7912722" cy="4118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7574"/>
                <a:gridCol w="2637574"/>
                <a:gridCol w="2637574"/>
              </a:tblGrid>
              <a:tr h="40700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</a:p>
                    <a:p>
                      <a:pPr algn="ctr"/>
                      <a:r>
                        <a:rPr lang="en-US" dirty="0" smtClean="0"/>
                        <a:t>(in % of DM)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7631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Bone meal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10.5</a:t>
                      </a:r>
                    </a:p>
                    <a:p>
                      <a:pPr algn="ctr"/>
                      <a:r>
                        <a:rPr lang="en-US" dirty="0" smtClean="0"/>
                        <a:t>(5.24-16.5)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Better for</a:t>
                      </a:r>
                      <a:r>
                        <a:rPr lang="en-US" baseline="0" dirty="0" smtClean="0"/>
                        <a:t> the use in acidic soils</a:t>
                      </a:r>
                      <a:endParaRPr lang="en-US" dirty="0"/>
                    </a:p>
                  </a:txBody>
                  <a:tcPr/>
                </a:tc>
              </a:tr>
              <a:tr h="7631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Meat meal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3.42</a:t>
                      </a:r>
                    </a:p>
                    <a:p>
                      <a:pPr algn="ctr"/>
                      <a:r>
                        <a:rPr lang="en-US" dirty="0" smtClean="0"/>
                        <a:t>(0.30-4.74)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 plant P availability</a:t>
                      </a:r>
                      <a:endParaRPr lang="en-US" dirty="0"/>
                    </a:p>
                  </a:txBody>
                  <a:tcPr/>
                </a:tc>
              </a:tr>
              <a:tr h="7631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Meat and bone meal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5.31</a:t>
                      </a:r>
                    </a:p>
                    <a:p>
                      <a:pPr algn="ctr"/>
                      <a:r>
                        <a:rPr lang="en-US" dirty="0" smtClean="0"/>
                        <a:t>(2.21-9.62)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7631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Meat and bone meal ashes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14.02</a:t>
                      </a:r>
                    </a:p>
                    <a:p>
                      <a:pPr algn="ctr"/>
                      <a:r>
                        <a:rPr lang="en-US" dirty="0" smtClean="0"/>
                        <a:t>(6.07-18.9)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Ashes from </a:t>
                      </a:r>
                      <a:r>
                        <a:rPr lang="en-US" dirty="0" err="1" smtClean="0"/>
                        <a:t>monoincineration</a:t>
                      </a:r>
                      <a:r>
                        <a:rPr lang="en-US" dirty="0" smtClean="0"/>
                        <a:t> of MBM- high amounts of </a:t>
                      </a:r>
                      <a:r>
                        <a:rPr lang="en-US" dirty="0" err="1" smtClean="0"/>
                        <a:t>Ca</a:t>
                      </a:r>
                      <a:r>
                        <a:rPr lang="en-US" dirty="0" smtClean="0"/>
                        <a:t> and 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7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965963"/>
            <a:ext cx="7024744" cy="803134"/>
          </a:xfrm>
        </p:spPr>
        <p:txBody>
          <a:bodyPr/>
          <a:lstStyle/>
          <a:p>
            <a:r>
              <a:rPr lang="en-US" dirty="0" smtClean="0"/>
              <a:t>Manure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325909"/>
              </p:ext>
            </p:extLst>
          </p:nvPr>
        </p:nvGraphicFramePr>
        <p:xfrm>
          <a:off x="1524000" y="1850497"/>
          <a:ext cx="6096000" cy="2797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49378"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</a:tr>
              <a:tr h="603037">
                <a:tc>
                  <a:txBody>
                    <a:bodyPr/>
                    <a:lstStyle/>
                    <a:p>
                      <a:r>
                        <a:rPr lang="en-US" dirty="0" smtClean="0"/>
                        <a:t>P in plant available form</a:t>
                      </a:r>
                      <a:r>
                        <a:rPr lang="en-US" baseline="0" dirty="0" smtClean="0"/>
                        <a:t> (inorganic form)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transportation costs</a:t>
                      </a:r>
                      <a:endParaRPr lang="en-US" dirty="0"/>
                    </a:p>
                  </a:txBody>
                  <a:tcPr/>
                </a:tc>
              </a:tr>
              <a:tr h="1119925">
                <a:tc>
                  <a:txBody>
                    <a:bodyPr/>
                    <a:lstStyle/>
                    <a:p>
                      <a:r>
                        <a:rPr lang="en-US" dirty="0" smtClean="0"/>
                        <a:t>Substitution</a:t>
                      </a:r>
                      <a:r>
                        <a:rPr lang="en-US" baseline="0" dirty="0" smtClean="0"/>
                        <a:t> of mineral fertilizers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Difficult</a:t>
                      </a:r>
                      <a:r>
                        <a:rPr lang="en-US" baseline="0" dirty="0" smtClean="0"/>
                        <a:t> to define proper application rate – necessary to separate liq. from solid phase</a:t>
                      </a:r>
                      <a:endParaRPr lang="en-US" dirty="0"/>
                    </a:p>
                  </a:txBody>
                  <a:tcPr/>
                </a:tc>
              </a:tr>
              <a:tr h="603037"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r>
                        <a:rPr lang="en-US" baseline="0" dirty="0" smtClean="0"/>
                        <a:t> efficient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Risk of</a:t>
                      </a:r>
                      <a:r>
                        <a:rPr lang="en-US" baseline="0" dirty="0" smtClean="0"/>
                        <a:t> pathogens, odors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3492" y="5258478"/>
            <a:ext cx="6777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improve transportability and  storage is beneficial to perform anaerobic digestion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58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95406"/>
            <a:ext cx="7024744" cy="754294"/>
          </a:xfrm>
        </p:spPr>
        <p:txBody>
          <a:bodyPr/>
          <a:lstStyle/>
          <a:p>
            <a:r>
              <a:rPr lang="en-US" dirty="0" smtClean="0"/>
              <a:t>Wastewater</a:t>
            </a:r>
            <a:endParaRPr lang="en-US" dirty="0"/>
          </a:p>
        </p:txBody>
      </p:sp>
      <p:pic>
        <p:nvPicPr>
          <p:cNvPr id="6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478" y="1649700"/>
            <a:ext cx="5486807" cy="461086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14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43860"/>
            <a:ext cx="7024744" cy="884535"/>
          </a:xfrm>
        </p:spPr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truvite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213" y="1714817"/>
            <a:ext cx="8325577" cy="4413615"/>
          </a:xfrm>
        </p:spPr>
        <p:txBody>
          <a:bodyPr/>
          <a:lstStyle/>
          <a:p>
            <a:r>
              <a:rPr lang="en-US" dirty="0" smtClean="0"/>
              <a:t>Low recovery efficiency 30% </a:t>
            </a:r>
          </a:p>
          <a:p>
            <a:r>
              <a:rPr lang="en-US" dirty="0" smtClean="0"/>
              <a:t>Simple</a:t>
            </a:r>
          </a:p>
          <a:p>
            <a:r>
              <a:rPr lang="en-US" dirty="0" smtClean="0"/>
              <a:t>Cost effective</a:t>
            </a:r>
          </a:p>
          <a:p>
            <a:r>
              <a:rPr lang="en-US" dirty="0" smtClean="0"/>
              <a:t>Chemical precipitation</a:t>
            </a:r>
          </a:p>
          <a:p>
            <a:pPr lvl="1"/>
            <a:r>
              <a:rPr lang="en-US" dirty="0" smtClean="0"/>
              <a:t>Ca</a:t>
            </a:r>
            <a:r>
              <a:rPr lang="en-US" baseline="-25000" dirty="0" smtClean="0"/>
              <a:t>10</a:t>
            </a:r>
            <a:r>
              <a:rPr lang="en-US" dirty="0" smtClean="0"/>
              <a:t>(OH)</a:t>
            </a:r>
            <a:r>
              <a:rPr lang="en-US" baseline="-25000" dirty="0" smtClean="0"/>
              <a:t>2</a:t>
            </a:r>
            <a:r>
              <a:rPr lang="en-US" dirty="0" smtClean="0"/>
              <a:t>(PO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r>
              <a:rPr lang="en-US" baseline="-25000" dirty="0" smtClean="0"/>
              <a:t>6</a:t>
            </a:r>
            <a:r>
              <a:rPr lang="en-US" dirty="0" smtClean="0"/>
              <a:t> or,</a:t>
            </a:r>
          </a:p>
          <a:p>
            <a:pPr lvl="1"/>
            <a:r>
              <a:rPr lang="en-US" dirty="0" smtClean="0"/>
              <a:t>MgNH</a:t>
            </a:r>
            <a:r>
              <a:rPr lang="en-US" baseline="-25000" dirty="0" smtClean="0"/>
              <a:t>4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</a:p>
        </p:txBody>
      </p:sp>
      <p:pic>
        <p:nvPicPr>
          <p:cNvPr id="4" name="Picture 3" descr="struvite proces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657" y="2425738"/>
            <a:ext cx="4304422" cy="346766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854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70600"/>
            <a:ext cx="7024744" cy="933375"/>
          </a:xfrm>
        </p:spPr>
        <p:txBody>
          <a:bodyPr/>
          <a:lstStyle/>
          <a:p>
            <a:r>
              <a:rPr lang="en-US" dirty="0" smtClean="0"/>
              <a:t>Sludge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" r="658"/>
          <a:stretch>
            <a:fillRect/>
          </a:stretch>
        </p:blipFill>
        <p:spPr bwMode="auto">
          <a:xfrm>
            <a:off x="928036" y="1703976"/>
            <a:ext cx="7375441" cy="4352228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723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1514</TotalTime>
  <Words>372</Words>
  <Application>Microsoft Macintosh PowerPoint</Application>
  <PresentationFormat>On-screen Show (4:3)</PresentationFormat>
  <Paragraphs>86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Phosphorus recovery technologies from ‘waste’ streams</vt:lpstr>
      <vt:lpstr>Food Security</vt:lpstr>
      <vt:lpstr>Phosphate Rock Reserves</vt:lpstr>
      <vt:lpstr>P Resources Governance</vt:lpstr>
      <vt:lpstr>P recovery technologies</vt:lpstr>
      <vt:lpstr>Manure</vt:lpstr>
      <vt:lpstr>Wastewater</vt:lpstr>
      <vt:lpstr>Struvite</vt:lpstr>
      <vt:lpstr>Sludge</vt:lpstr>
      <vt:lpstr>Ash-Dec technology</vt:lpstr>
      <vt:lpstr>Product Characterization</vt:lpstr>
      <vt:lpstr>Leachphos technology</vt:lpstr>
      <vt:lpstr>Product Characterization</vt:lpstr>
      <vt:lpstr>Conclusions</vt:lpstr>
      <vt:lpstr>Thank you for your attention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Phosphorus recovery technologies from ‘waste’ streams</dc:title>
  <dc:creator>Joana Lapao Rocha</dc:creator>
  <cp:lastModifiedBy>Joana Lapao Rocha</cp:lastModifiedBy>
  <cp:revision>34</cp:revision>
  <dcterms:created xsi:type="dcterms:W3CDTF">2016-03-03T09:08:35Z</dcterms:created>
  <dcterms:modified xsi:type="dcterms:W3CDTF">2016-03-15T15:52:44Z</dcterms:modified>
</cp:coreProperties>
</file>