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4.xml" ContentType="application/vnd.openxmlformats-officedocument.drawingml.chart+xml"/>
  <Override PartName="/ppt/drawings/drawing2.xml" ContentType="application/vnd.openxmlformats-officedocument.drawingml.chartshapes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9" r:id="rId13"/>
    <p:sldId id="270" r:id="rId14"/>
    <p:sldId id="271" r:id="rId15"/>
    <p:sldId id="272" r:id="rId16"/>
    <p:sldId id="273" r:id="rId17"/>
    <p:sldId id="274" r:id="rId18"/>
    <p:sldId id="276" r:id="rId19"/>
    <p:sldId id="280" r:id="rId20"/>
    <p:sldId id="301" r:id="rId21"/>
    <p:sldId id="283" r:id="rId22"/>
    <p:sldId id="284" r:id="rId23"/>
    <p:sldId id="285" r:id="rId24"/>
    <p:sldId id="287" r:id="rId25"/>
    <p:sldId id="288" r:id="rId26"/>
    <p:sldId id="300" r:id="rId27"/>
    <p:sldId id="289" r:id="rId28"/>
    <p:sldId id="290" r:id="rId29"/>
    <p:sldId id="292" r:id="rId30"/>
    <p:sldId id="293" r:id="rId31"/>
    <p:sldId id="291" r:id="rId3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344D84-9AFB-497E-A393-DC336BA19D2E}" styleName="Střední styl 3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03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769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ZAKUCIOK\Downloads\vysledky_update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ZAKUCIOK\Downloads\vysledky_update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ZAKUCIOK\Downloads\vysledky_update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ZAKUCIOK\Downloads\vysledky_update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ZAKUCIOK\Desktop\su&#353;en&#237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ZAKUCIOK\Desktop\su&#353;en&#237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4312678708213706E-2"/>
          <c:y val="3.1804298611629672E-2"/>
          <c:w val="0.72029584300443095"/>
          <c:h val="0.7547051650345728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spravne!$D$49</c:f>
              <c:strCache>
                <c:ptCount val="1"/>
                <c:pt idx="0">
                  <c:v>Úbytek surovin, kg Sb ekv.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spravne!$E$48:$O$48</c:f>
              <c:strCache>
                <c:ptCount val="11"/>
                <c:pt idx="0">
                  <c:v>MPSV 2014 Provoz budovy</c:v>
                </c:pt>
                <c:pt idx="1">
                  <c:v>OP1</c:v>
                </c:pt>
                <c:pt idx="2">
                  <c:v>OP2</c:v>
                </c:pt>
                <c:pt idx="3">
                  <c:v>OP3</c:v>
                </c:pt>
                <c:pt idx="4">
                  <c:v>OP4a</c:v>
                </c:pt>
                <c:pt idx="5">
                  <c:v>OP4b</c:v>
                </c:pt>
                <c:pt idx="6">
                  <c:v>OP4c</c:v>
                </c:pt>
                <c:pt idx="7">
                  <c:v>OP5</c:v>
                </c:pt>
                <c:pt idx="8">
                  <c:v>OP6</c:v>
                </c:pt>
                <c:pt idx="9">
                  <c:v>OP7</c:v>
                </c:pt>
                <c:pt idx="10">
                  <c:v>OP8</c:v>
                </c:pt>
              </c:strCache>
            </c:strRef>
          </c:cat>
          <c:val>
            <c:numRef>
              <c:f>spravne!$E$49:$O$49</c:f>
              <c:numCache>
                <c:formatCode>0.0</c:formatCode>
                <c:ptCount val="11"/>
                <c:pt idx="0">
                  <c:v>14.285714285714286</c:v>
                </c:pt>
                <c:pt idx="1">
                  <c:v>13.87226030120153</c:v>
                </c:pt>
                <c:pt idx="2">
                  <c:v>14.071063777304001</c:v>
                </c:pt>
                <c:pt idx="3">
                  <c:v>10.455897319867615</c:v>
                </c:pt>
                <c:pt idx="4">
                  <c:v>13.772649371210013</c:v>
                </c:pt>
                <c:pt idx="5">
                  <c:v>13.801866786115571</c:v>
                </c:pt>
                <c:pt idx="6">
                  <c:v>13.760631642060172</c:v>
                </c:pt>
                <c:pt idx="7">
                  <c:v>14.003279406227071</c:v>
                </c:pt>
                <c:pt idx="8">
                  <c:v>14.283509197796887</c:v>
                </c:pt>
                <c:pt idx="9">
                  <c:v>14.166639538174602</c:v>
                </c:pt>
                <c:pt idx="10">
                  <c:v>13.924197639970643</c:v>
                </c:pt>
              </c:numCache>
            </c:numRef>
          </c:val>
        </c:ser>
        <c:ser>
          <c:idx val="1"/>
          <c:order val="1"/>
          <c:tx>
            <c:strRef>
              <c:f>spravne!$D$50</c:f>
              <c:strCache>
                <c:ptCount val="1"/>
                <c:pt idx="0">
                  <c:v>Úbytek fosilních surovin, MJ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spravne!$E$48:$O$48</c:f>
              <c:strCache>
                <c:ptCount val="11"/>
                <c:pt idx="0">
                  <c:v>MPSV 2014 Provoz budovy</c:v>
                </c:pt>
                <c:pt idx="1">
                  <c:v>OP1</c:v>
                </c:pt>
                <c:pt idx="2">
                  <c:v>OP2</c:v>
                </c:pt>
                <c:pt idx="3">
                  <c:v>OP3</c:v>
                </c:pt>
                <c:pt idx="4">
                  <c:v>OP4a</c:v>
                </c:pt>
                <c:pt idx="5">
                  <c:v>OP4b</c:v>
                </c:pt>
                <c:pt idx="6">
                  <c:v>OP4c</c:v>
                </c:pt>
                <c:pt idx="7">
                  <c:v>OP5</c:v>
                </c:pt>
                <c:pt idx="8">
                  <c:v>OP6</c:v>
                </c:pt>
                <c:pt idx="9">
                  <c:v>OP7</c:v>
                </c:pt>
                <c:pt idx="10">
                  <c:v>OP8</c:v>
                </c:pt>
              </c:strCache>
            </c:strRef>
          </c:cat>
          <c:val>
            <c:numRef>
              <c:f>spravne!$E$50:$O$50</c:f>
              <c:numCache>
                <c:formatCode>0.0</c:formatCode>
                <c:ptCount val="11"/>
                <c:pt idx="0">
                  <c:v>14.285714285714286</c:v>
                </c:pt>
                <c:pt idx="1">
                  <c:v>12.60338089860717</c:v>
                </c:pt>
                <c:pt idx="2">
                  <c:v>14.122079973802885</c:v>
                </c:pt>
                <c:pt idx="3">
                  <c:v>11.366133667926757</c:v>
                </c:pt>
                <c:pt idx="4">
                  <c:v>13.916464338438301</c:v>
                </c:pt>
                <c:pt idx="5">
                  <c:v>14.035349231127213</c:v>
                </c:pt>
                <c:pt idx="6">
                  <c:v>13.867564514653056</c:v>
                </c:pt>
                <c:pt idx="7">
                  <c:v>14.070405980567713</c:v>
                </c:pt>
                <c:pt idx="8">
                  <c:v>14.276741840983044</c:v>
                </c:pt>
                <c:pt idx="9">
                  <c:v>13.801202270227444</c:v>
                </c:pt>
                <c:pt idx="10">
                  <c:v>14.010119655126671</c:v>
                </c:pt>
              </c:numCache>
            </c:numRef>
          </c:val>
        </c:ser>
        <c:ser>
          <c:idx val="2"/>
          <c:order val="2"/>
          <c:tx>
            <c:strRef>
              <c:f>spravne!$D$51</c:f>
              <c:strCache>
                <c:ptCount val="1"/>
                <c:pt idx="0">
                  <c:v>Primární energie, MJ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spravne!$E$48:$O$48</c:f>
              <c:strCache>
                <c:ptCount val="11"/>
                <c:pt idx="0">
                  <c:v>MPSV 2014 Provoz budovy</c:v>
                </c:pt>
                <c:pt idx="1">
                  <c:v>OP1</c:v>
                </c:pt>
                <c:pt idx="2">
                  <c:v>OP2</c:v>
                </c:pt>
                <c:pt idx="3">
                  <c:v>OP3</c:v>
                </c:pt>
                <c:pt idx="4">
                  <c:v>OP4a</c:v>
                </c:pt>
                <c:pt idx="5">
                  <c:v>OP4b</c:v>
                </c:pt>
                <c:pt idx="6">
                  <c:v>OP4c</c:v>
                </c:pt>
                <c:pt idx="7">
                  <c:v>OP5</c:v>
                </c:pt>
                <c:pt idx="8">
                  <c:v>OP6</c:v>
                </c:pt>
                <c:pt idx="9">
                  <c:v>OP7</c:v>
                </c:pt>
                <c:pt idx="10">
                  <c:v>OP8</c:v>
                </c:pt>
              </c:strCache>
            </c:strRef>
          </c:cat>
          <c:val>
            <c:numRef>
              <c:f>spravne!$E$51:$O$51</c:f>
              <c:numCache>
                <c:formatCode>0.0</c:formatCode>
                <c:ptCount val="11"/>
                <c:pt idx="0">
                  <c:v>14.285714285714286</c:v>
                </c:pt>
                <c:pt idx="1">
                  <c:v>13.142857142857142</c:v>
                </c:pt>
                <c:pt idx="2">
                  <c:v>14.142857142857142</c:v>
                </c:pt>
                <c:pt idx="3">
                  <c:v>11</c:v>
                </c:pt>
                <c:pt idx="4">
                  <c:v>13.857142857142858</c:v>
                </c:pt>
                <c:pt idx="5">
                  <c:v>14</c:v>
                </c:pt>
                <c:pt idx="6">
                  <c:v>13.857142857142858</c:v>
                </c:pt>
                <c:pt idx="7">
                  <c:v>14</c:v>
                </c:pt>
                <c:pt idx="8">
                  <c:v>14.285714285714286</c:v>
                </c:pt>
                <c:pt idx="9">
                  <c:v>14</c:v>
                </c:pt>
                <c:pt idx="10">
                  <c:v>14</c:v>
                </c:pt>
              </c:numCache>
            </c:numRef>
          </c:val>
        </c:ser>
        <c:ser>
          <c:idx val="3"/>
          <c:order val="3"/>
          <c:tx>
            <c:strRef>
              <c:f>spravne!$D$52</c:f>
              <c:strCache>
                <c:ptCount val="1"/>
                <c:pt idx="0">
                  <c:v>Acidifikace, kg SO2 ekv.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spravne!$E$48:$O$48</c:f>
              <c:strCache>
                <c:ptCount val="11"/>
                <c:pt idx="0">
                  <c:v>MPSV 2014 Provoz budovy</c:v>
                </c:pt>
                <c:pt idx="1">
                  <c:v>OP1</c:v>
                </c:pt>
                <c:pt idx="2">
                  <c:v>OP2</c:v>
                </c:pt>
                <c:pt idx="3">
                  <c:v>OP3</c:v>
                </c:pt>
                <c:pt idx="4">
                  <c:v>OP4a</c:v>
                </c:pt>
                <c:pt idx="5">
                  <c:v>OP4b</c:v>
                </c:pt>
                <c:pt idx="6">
                  <c:v>OP4c</c:v>
                </c:pt>
                <c:pt idx="7">
                  <c:v>OP5</c:v>
                </c:pt>
                <c:pt idx="8">
                  <c:v>OP6</c:v>
                </c:pt>
                <c:pt idx="9">
                  <c:v>OP7</c:v>
                </c:pt>
                <c:pt idx="10">
                  <c:v>OP8</c:v>
                </c:pt>
              </c:strCache>
            </c:strRef>
          </c:cat>
          <c:val>
            <c:numRef>
              <c:f>spravne!$E$52:$O$52</c:f>
              <c:numCache>
                <c:formatCode>0.0</c:formatCode>
                <c:ptCount val="11"/>
                <c:pt idx="0">
                  <c:v>14.285714285714286</c:v>
                </c:pt>
                <c:pt idx="1">
                  <c:v>14.133943125104242</c:v>
                </c:pt>
                <c:pt idx="2">
                  <c:v>14.0612819352505</c:v>
                </c:pt>
                <c:pt idx="3">
                  <c:v>10.281368664281315</c:v>
                </c:pt>
                <c:pt idx="4">
                  <c:v>13.744780091582228</c:v>
                </c:pt>
                <c:pt idx="5">
                  <c:v>13.755505253598672</c:v>
                </c:pt>
                <c:pt idx="6">
                  <c:v>13.740368609847156</c:v>
                </c:pt>
                <c:pt idx="7">
                  <c:v>13.990408561419828</c:v>
                </c:pt>
                <c:pt idx="8">
                  <c:v>14.284904839524371</c:v>
                </c:pt>
                <c:pt idx="9">
                  <c:v>14.2420041914586</c:v>
                </c:pt>
                <c:pt idx="10">
                  <c:v>13.907722958617372</c:v>
                </c:pt>
              </c:numCache>
            </c:numRef>
          </c:val>
        </c:ser>
        <c:ser>
          <c:idx val="4"/>
          <c:order val="4"/>
          <c:tx>
            <c:strRef>
              <c:f>spravne!$D$53</c:f>
              <c:strCache>
                <c:ptCount val="1"/>
                <c:pt idx="0">
                  <c:v>Eutrofizace, kg PO43- ekv.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spravne!$E$48:$O$48</c:f>
              <c:strCache>
                <c:ptCount val="11"/>
                <c:pt idx="0">
                  <c:v>MPSV 2014 Provoz budovy</c:v>
                </c:pt>
                <c:pt idx="1">
                  <c:v>OP1</c:v>
                </c:pt>
                <c:pt idx="2">
                  <c:v>OP2</c:v>
                </c:pt>
                <c:pt idx="3">
                  <c:v>OP3</c:v>
                </c:pt>
                <c:pt idx="4">
                  <c:v>OP4a</c:v>
                </c:pt>
                <c:pt idx="5">
                  <c:v>OP4b</c:v>
                </c:pt>
                <c:pt idx="6">
                  <c:v>OP4c</c:v>
                </c:pt>
                <c:pt idx="7">
                  <c:v>OP5</c:v>
                </c:pt>
                <c:pt idx="8">
                  <c:v>OP6</c:v>
                </c:pt>
                <c:pt idx="9">
                  <c:v>OP7</c:v>
                </c:pt>
                <c:pt idx="10">
                  <c:v>OP8</c:v>
                </c:pt>
              </c:strCache>
            </c:strRef>
          </c:cat>
          <c:val>
            <c:numRef>
              <c:f>spravne!$E$53:$O$53</c:f>
              <c:numCache>
                <c:formatCode>0.0</c:formatCode>
                <c:ptCount val="11"/>
                <c:pt idx="0">
                  <c:v>14.285714285714286</c:v>
                </c:pt>
                <c:pt idx="1">
                  <c:v>13.877351083394043</c:v>
                </c:pt>
                <c:pt idx="2">
                  <c:v>14.081323472581072</c:v>
                </c:pt>
                <c:pt idx="3">
                  <c:v>10.638951882968929</c:v>
                </c:pt>
                <c:pt idx="4">
                  <c:v>13.797407180944672</c:v>
                </c:pt>
                <c:pt idx="5">
                  <c:v>13.826264847241957</c:v>
                </c:pt>
                <c:pt idx="6">
                  <c:v>13.7855374238639</c:v>
                </c:pt>
                <c:pt idx="7">
                  <c:v>14.016779005275842</c:v>
                </c:pt>
                <c:pt idx="8">
                  <c:v>14.283536348635241</c:v>
                </c:pt>
                <c:pt idx="9">
                  <c:v>14.168105683446058</c:v>
                </c:pt>
                <c:pt idx="10">
                  <c:v>13.941477126753071</c:v>
                </c:pt>
              </c:numCache>
            </c:numRef>
          </c:val>
        </c:ser>
        <c:ser>
          <c:idx val="5"/>
          <c:order val="5"/>
          <c:tx>
            <c:strRef>
              <c:f>spravne!$D$54</c:f>
              <c:strCache>
                <c:ptCount val="1"/>
                <c:pt idx="0">
                  <c:v>Globální oteplování a klima-tické změny, kg CO2 ekv.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spravne!$E$48:$O$48</c:f>
              <c:strCache>
                <c:ptCount val="11"/>
                <c:pt idx="0">
                  <c:v>MPSV 2014 Provoz budovy</c:v>
                </c:pt>
                <c:pt idx="1">
                  <c:v>OP1</c:v>
                </c:pt>
                <c:pt idx="2">
                  <c:v>OP2</c:v>
                </c:pt>
                <c:pt idx="3">
                  <c:v>OP3</c:v>
                </c:pt>
                <c:pt idx="4">
                  <c:v>OP4a</c:v>
                </c:pt>
                <c:pt idx="5">
                  <c:v>OP4b</c:v>
                </c:pt>
                <c:pt idx="6">
                  <c:v>OP4c</c:v>
                </c:pt>
                <c:pt idx="7">
                  <c:v>OP5</c:v>
                </c:pt>
                <c:pt idx="8">
                  <c:v>OP6</c:v>
                </c:pt>
                <c:pt idx="9">
                  <c:v>OP7</c:v>
                </c:pt>
                <c:pt idx="10">
                  <c:v>OP8</c:v>
                </c:pt>
              </c:strCache>
            </c:strRef>
          </c:cat>
          <c:val>
            <c:numRef>
              <c:f>spravne!$E$54:$O$54</c:f>
              <c:numCache>
                <c:formatCode>0.0</c:formatCode>
                <c:ptCount val="11"/>
                <c:pt idx="0">
                  <c:v>14.285714285714286</c:v>
                </c:pt>
                <c:pt idx="1">
                  <c:v>13.234233241305986</c:v>
                </c:pt>
                <c:pt idx="2">
                  <c:v>14.119140618655027</c:v>
                </c:pt>
                <c:pt idx="3">
                  <c:v>11.313689383972886</c:v>
                </c:pt>
                <c:pt idx="4">
                  <c:v>13.899254367439257</c:v>
                </c:pt>
                <c:pt idx="5">
                  <c:v>13.97355902791077</c:v>
                </c:pt>
                <c:pt idx="6">
                  <c:v>13.868691318415129</c:v>
                </c:pt>
                <c:pt idx="7">
                  <c:v>14.066538408004742</c:v>
                </c:pt>
                <c:pt idx="8">
                  <c:v>14.280106386810772</c:v>
                </c:pt>
                <c:pt idx="9">
                  <c:v>13.9828877449247</c:v>
                </c:pt>
                <c:pt idx="10">
                  <c:v>14.005169162246071</c:v>
                </c:pt>
              </c:numCache>
            </c:numRef>
          </c:val>
        </c:ser>
        <c:ser>
          <c:idx val="6"/>
          <c:order val="6"/>
          <c:tx>
            <c:strRef>
              <c:f>spravne!$D$55</c:f>
              <c:strCache>
                <c:ptCount val="1"/>
                <c:pt idx="0">
                  <c:v>Vznik fotooxidantů, kg C2H4 ekv.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spravne!$E$48:$O$48</c:f>
              <c:strCache>
                <c:ptCount val="11"/>
                <c:pt idx="0">
                  <c:v>MPSV 2014 Provoz budovy</c:v>
                </c:pt>
                <c:pt idx="1">
                  <c:v>OP1</c:v>
                </c:pt>
                <c:pt idx="2">
                  <c:v>OP2</c:v>
                </c:pt>
                <c:pt idx="3">
                  <c:v>OP3</c:v>
                </c:pt>
                <c:pt idx="4">
                  <c:v>OP4a</c:v>
                </c:pt>
                <c:pt idx="5">
                  <c:v>OP4b</c:v>
                </c:pt>
                <c:pt idx="6">
                  <c:v>OP4c</c:v>
                </c:pt>
                <c:pt idx="7">
                  <c:v>OP5</c:v>
                </c:pt>
                <c:pt idx="8">
                  <c:v>OP6</c:v>
                </c:pt>
                <c:pt idx="9">
                  <c:v>OP7</c:v>
                </c:pt>
                <c:pt idx="10">
                  <c:v>OP8</c:v>
                </c:pt>
              </c:strCache>
            </c:strRef>
          </c:cat>
          <c:val>
            <c:numRef>
              <c:f>spravne!$E$55:$O$55</c:f>
              <c:numCache>
                <c:formatCode>0.0</c:formatCode>
                <c:ptCount val="11"/>
                <c:pt idx="0">
                  <c:v>14.285714285714286</c:v>
                </c:pt>
                <c:pt idx="1">
                  <c:v>13.762425095687671</c:v>
                </c:pt>
                <c:pt idx="2">
                  <c:v>14.0756956288671</c:v>
                </c:pt>
                <c:pt idx="3">
                  <c:v>10.538539303019743</c:v>
                </c:pt>
                <c:pt idx="4">
                  <c:v>13.785620690914158</c:v>
                </c:pt>
                <c:pt idx="5">
                  <c:v>13.82259979367603</c:v>
                </c:pt>
                <c:pt idx="6">
                  <c:v>13.770410418457386</c:v>
                </c:pt>
                <c:pt idx="7">
                  <c:v>14.009373947757457</c:v>
                </c:pt>
                <c:pt idx="8">
                  <c:v>14.282923410034144</c:v>
                </c:pt>
                <c:pt idx="9">
                  <c:v>14.135006998986613</c:v>
                </c:pt>
                <c:pt idx="10">
                  <c:v>13.931998653129556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46737528"/>
        <c:axId val="246737920"/>
      </c:barChart>
      <c:catAx>
        <c:axId val="246737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46737920"/>
        <c:crosses val="autoZero"/>
        <c:auto val="1"/>
        <c:lblAlgn val="ctr"/>
        <c:lblOffset val="100"/>
        <c:noMultiLvlLbl val="0"/>
      </c:catAx>
      <c:valAx>
        <c:axId val="246737920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46737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7515548822903557"/>
          <c:y val="6.3657544425847035E-2"/>
          <c:w val="0.2248445117709644"/>
          <c:h val="0.91152008242470417"/>
        </c:manualLayout>
      </c:layout>
      <c:overlay val="0"/>
      <c:txPr>
        <a:bodyPr rot="0" vert="horz"/>
        <a:lstStyle/>
        <a:p>
          <a:pPr>
            <a:defRPr/>
          </a:pPr>
          <a:endParaRPr lang="cs-CZ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spravne!$D$59</c:f>
              <c:strCache>
                <c:ptCount val="1"/>
                <c:pt idx="0">
                  <c:v>Úbytek surovin, kg Sb ekv.</c:v>
                </c:pt>
              </c:strCache>
            </c:strRef>
          </c:tx>
          <c:invertIfNegative val="0"/>
          <c:cat>
            <c:strRef>
              <c:f>spravne!$E$58:$O$58</c:f>
              <c:strCache>
                <c:ptCount val="11"/>
                <c:pt idx="0">
                  <c:v>MPSV 2014 Provoz budovy</c:v>
                </c:pt>
                <c:pt idx="1">
                  <c:v>OP1</c:v>
                </c:pt>
                <c:pt idx="2">
                  <c:v>OP2</c:v>
                </c:pt>
                <c:pt idx="3">
                  <c:v>OP3</c:v>
                </c:pt>
                <c:pt idx="4">
                  <c:v>OP4a</c:v>
                </c:pt>
                <c:pt idx="5">
                  <c:v>OP4b</c:v>
                </c:pt>
                <c:pt idx="6">
                  <c:v>OP4c</c:v>
                </c:pt>
                <c:pt idx="7">
                  <c:v>OP5</c:v>
                </c:pt>
                <c:pt idx="8">
                  <c:v>OP6</c:v>
                </c:pt>
                <c:pt idx="9">
                  <c:v>OP7</c:v>
                </c:pt>
                <c:pt idx="10">
                  <c:v>OP8</c:v>
                </c:pt>
              </c:strCache>
            </c:strRef>
          </c:cat>
          <c:val>
            <c:numRef>
              <c:f>spravne!$E$59:$O$59</c:f>
              <c:numCache>
                <c:formatCode>0.0</c:formatCode>
                <c:ptCount val="11"/>
                <c:pt idx="0">
                  <c:v>33.333333333333336</c:v>
                </c:pt>
                <c:pt idx="1">
                  <c:v>32.368607369470233</c:v>
                </c:pt>
                <c:pt idx="2">
                  <c:v>32.832482147042668</c:v>
                </c:pt>
                <c:pt idx="3">
                  <c:v>24.397093746357768</c:v>
                </c:pt>
                <c:pt idx="4">
                  <c:v>32.136181866156697</c:v>
                </c:pt>
                <c:pt idx="5">
                  <c:v>32.20435583426967</c:v>
                </c:pt>
                <c:pt idx="6">
                  <c:v>32.108140498140401</c:v>
                </c:pt>
                <c:pt idx="7">
                  <c:v>32.674318614529831</c:v>
                </c:pt>
                <c:pt idx="8">
                  <c:v>33.328188128192735</c:v>
                </c:pt>
                <c:pt idx="9">
                  <c:v>33.055492255740738</c:v>
                </c:pt>
                <c:pt idx="10">
                  <c:v>32.489794493264831</c:v>
                </c:pt>
              </c:numCache>
            </c:numRef>
          </c:val>
        </c:ser>
        <c:ser>
          <c:idx val="1"/>
          <c:order val="1"/>
          <c:tx>
            <c:strRef>
              <c:f>spravne!$D$60</c:f>
              <c:strCache>
                <c:ptCount val="1"/>
                <c:pt idx="0">
                  <c:v>Úbytek fosilních surovin, MJ</c:v>
                </c:pt>
              </c:strCache>
            </c:strRef>
          </c:tx>
          <c:invertIfNegative val="0"/>
          <c:cat>
            <c:strRef>
              <c:f>spravne!$E$58:$O$58</c:f>
              <c:strCache>
                <c:ptCount val="11"/>
                <c:pt idx="0">
                  <c:v>MPSV 2014 Provoz budovy</c:v>
                </c:pt>
                <c:pt idx="1">
                  <c:v>OP1</c:v>
                </c:pt>
                <c:pt idx="2">
                  <c:v>OP2</c:v>
                </c:pt>
                <c:pt idx="3">
                  <c:v>OP3</c:v>
                </c:pt>
                <c:pt idx="4">
                  <c:v>OP4a</c:v>
                </c:pt>
                <c:pt idx="5">
                  <c:v>OP4b</c:v>
                </c:pt>
                <c:pt idx="6">
                  <c:v>OP4c</c:v>
                </c:pt>
                <c:pt idx="7">
                  <c:v>OP5</c:v>
                </c:pt>
                <c:pt idx="8">
                  <c:v>OP6</c:v>
                </c:pt>
                <c:pt idx="9">
                  <c:v>OP7</c:v>
                </c:pt>
                <c:pt idx="10">
                  <c:v>OP8</c:v>
                </c:pt>
              </c:strCache>
            </c:strRef>
          </c:cat>
          <c:val>
            <c:numRef>
              <c:f>spravne!$E$60:$O$60</c:f>
              <c:numCache>
                <c:formatCode>0.0</c:formatCode>
                <c:ptCount val="11"/>
                <c:pt idx="0">
                  <c:v>33.333333333333336</c:v>
                </c:pt>
                <c:pt idx="1">
                  <c:v>29.407888763416732</c:v>
                </c:pt>
                <c:pt idx="2">
                  <c:v>32.951519938873396</c:v>
                </c:pt>
                <c:pt idx="3">
                  <c:v>26.520978558495766</c:v>
                </c:pt>
                <c:pt idx="4">
                  <c:v>32.471750123022701</c:v>
                </c:pt>
                <c:pt idx="5">
                  <c:v>32.7491482059635</c:v>
                </c:pt>
                <c:pt idx="6">
                  <c:v>32.357650534190462</c:v>
                </c:pt>
                <c:pt idx="7">
                  <c:v>32.830947287991329</c:v>
                </c:pt>
                <c:pt idx="8">
                  <c:v>33.312397628960433</c:v>
                </c:pt>
                <c:pt idx="9">
                  <c:v>32.202805297197365</c:v>
                </c:pt>
                <c:pt idx="10">
                  <c:v>32.690279195295567</c:v>
                </c:pt>
              </c:numCache>
            </c:numRef>
          </c:val>
        </c:ser>
        <c:ser>
          <c:idx val="2"/>
          <c:order val="2"/>
          <c:tx>
            <c:strRef>
              <c:f>spravne!$D$61</c:f>
              <c:strCache>
                <c:ptCount val="1"/>
                <c:pt idx="0">
                  <c:v>Primární energie, MJ</c:v>
                </c:pt>
              </c:strCache>
            </c:strRef>
          </c:tx>
          <c:invertIfNegative val="0"/>
          <c:cat>
            <c:strRef>
              <c:f>spravne!$E$58:$O$58</c:f>
              <c:strCache>
                <c:ptCount val="11"/>
                <c:pt idx="0">
                  <c:v>MPSV 2014 Provoz budovy</c:v>
                </c:pt>
                <c:pt idx="1">
                  <c:v>OP1</c:v>
                </c:pt>
                <c:pt idx="2">
                  <c:v>OP2</c:v>
                </c:pt>
                <c:pt idx="3">
                  <c:v>OP3</c:v>
                </c:pt>
                <c:pt idx="4">
                  <c:v>OP4a</c:v>
                </c:pt>
                <c:pt idx="5">
                  <c:v>OP4b</c:v>
                </c:pt>
                <c:pt idx="6">
                  <c:v>OP4c</c:v>
                </c:pt>
                <c:pt idx="7">
                  <c:v>OP5</c:v>
                </c:pt>
                <c:pt idx="8">
                  <c:v>OP6</c:v>
                </c:pt>
                <c:pt idx="9">
                  <c:v>OP7</c:v>
                </c:pt>
                <c:pt idx="10">
                  <c:v>OP8</c:v>
                </c:pt>
              </c:strCache>
            </c:strRef>
          </c:cat>
          <c:val>
            <c:numRef>
              <c:f>spravne!$E$61:$O$61</c:f>
              <c:numCache>
                <c:formatCode>0.0</c:formatCode>
                <c:ptCount val="11"/>
                <c:pt idx="0">
                  <c:v>33.333333333333336</c:v>
                </c:pt>
                <c:pt idx="1">
                  <c:v>30.666666666666668</c:v>
                </c:pt>
                <c:pt idx="2">
                  <c:v>33</c:v>
                </c:pt>
                <c:pt idx="3">
                  <c:v>25.666666666666668</c:v>
                </c:pt>
                <c:pt idx="4">
                  <c:v>32.333333333333336</c:v>
                </c:pt>
                <c:pt idx="5">
                  <c:v>32.666666666666664</c:v>
                </c:pt>
                <c:pt idx="6">
                  <c:v>32.333333333333336</c:v>
                </c:pt>
                <c:pt idx="7">
                  <c:v>32.666666666666664</c:v>
                </c:pt>
                <c:pt idx="8">
                  <c:v>33.333333333333336</c:v>
                </c:pt>
                <c:pt idx="9">
                  <c:v>32.666666666666664</c:v>
                </c:pt>
                <c:pt idx="10">
                  <c:v>32.666666666666664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46740272"/>
        <c:axId val="246741056"/>
      </c:barChart>
      <c:catAx>
        <c:axId val="2467402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46741056"/>
        <c:crosses val="autoZero"/>
        <c:auto val="1"/>
        <c:lblAlgn val="ctr"/>
        <c:lblOffset val="100"/>
        <c:noMultiLvlLbl val="0"/>
      </c:catAx>
      <c:valAx>
        <c:axId val="246741056"/>
        <c:scaling>
          <c:orientation val="minMax"/>
          <c:max val="100"/>
          <c:min val="0"/>
        </c:scaling>
        <c:delete val="0"/>
        <c:axPos val="l"/>
        <c:majorGridlines/>
        <c:numFmt formatCode="0" sourceLinked="0"/>
        <c:majorTickMark val="out"/>
        <c:minorTickMark val="none"/>
        <c:tickLblPos val="nextTo"/>
        <c:crossAx val="246740272"/>
        <c:crosses val="autoZero"/>
        <c:crossBetween val="between"/>
        <c:majorUnit val="10"/>
        <c:minorUnit val="2"/>
      </c:valAx>
    </c:plotArea>
    <c:legend>
      <c:legendPos val="r"/>
      <c:layout>
        <c:manualLayout>
          <c:xMode val="edge"/>
          <c:yMode val="edge"/>
          <c:x val="0.72758600543551588"/>
          <c:y val="0.25028021437834486"/>
          <c:w val="0.2575147777940196"/>
          <c:h val="0.49943957124331023"/>
        </c:manualLayout>
      </c:layout>
      <c:overlay val="0"/>
      <c:txPr>
        <a:bodyPr/>
        <a:lstStyle/>
        <a:p>
          <a:pPr>
            <a:defRPr sz="900"/>
          </a:pPr>
          <a:endParaRPr lang="cs-CZ"/>
        </a:p>
      </c:txPr>
    </c:legend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spravne!$D$65</c:f>
              <c:strCache>
                <c:ptCount val="1"/>
                <c:pt idx="0">
                  <c:v>Acidifikace, kg SO2 ekv.</c:v>
                </c:pt>
              </c:strCache>
            </c:strRef>
          </c:tx>
          <c:invertIfNegative val="0"/>
          <c:cat>
            <c:strRef>
              <c:f>spravne!$E$64:$O$64</c:f>
              <c:strCache>
                <c:ptCount val="11"/>
                <c:pt idx="0">
                  <c:v>MPSV 2014 Provoz budovy</c:v>
                </c:pt>
                <c:pt idx="1">
                  <c:v>OP1</c:v>
                </c:pt>
                <c:pt idx="2">
                  <c:v>OP2</c:v>
                </c:pt>
                <c:pt idx="3">
                  <c:v>OP3</c:v>
                </c:pt>
                <c:pt idx="4">
                  <c:v>OP4a</c:v>
                </c:pt>
                <c:pt idx="5">
                  <c:v>OP4b</c:v>
                </c:pt>
                <c:pt idx="6">
                  <c:v>OP4c</c:v>
                </c:pt>
                <c:pt idx="7">
                  <c:v>OP5</c:v>
                </c:pt>
                <c:pt idx="8">
                  <c:v>OP6</c:v>
                </c:pt>
                <c:pt idx="9">
                  <c:v>OP7</c:v>
                </c:pt>
                <c:pt idx="10">
                  <c:v>OP8</c:v>
                </c:pt>
              </c:strCache>
            </c:strRef>
          </c:cat>
          <c:val>
            <c:numRef>
              <c:f>spravne!$E$65:$O$65</c:f>
              <c:numCache>
                <c:formatCode>0</c:formatCode>
                <c:ptCount val="11"/>
                <c:pt idx="0">
                  <c:v>25</c:v>
                </c:pt>
                <c:pt idx="1">
                  <c:v>24.734400468932424</c:v>
                </c:pt>
                <c:pt idx="2">
                  <c:v>24.607243386688374</c:v>
                </c:pt>
                <c:pt idx="3">
                  <c:v>17.992395162492301</c:v>
                </c:pt>
                <c:pt idx="4">
                  <c:v>24.0533651602689</c:v>
                </c:pt>
                <c:pt idx="5">
                  <c:v>24.072134193797677</c:v>
                </c:pt>
                <c:pt idx="6">
                  <c:v>24.045645067232524</c:v>
                </c:pt>
                <c:pt idx="7">
                  <c:v>24.4832149824847</c:v>
                </c:pt>
                <c:pt idx="8">
                  <c:v>24.998583469167649</c:v>
                </c:pt>
                <c:pt idx="9">
                  <c:v>24.923507335052548</c:v>
                </c:pt>
                <c:pt idx="10">
                  <c:v>24.338515177580401</c:v>
                </c:pt>
              </c:numCache>
            </c:numRef>
          </c:val>
        </c:ser>
        <c:ser>
          <c:idx val="1"/>
          <c:order val="1"/>
          <c:tx>
            <c:strRef>
              <c:f>spravne!$D$66</c:f>
              <c:strCache>
                <c:ptCount val="1"/>
                <c:pt idx="0">
                  <c:v>Eutrofizace, kg PO43- ekv.</c:v>
                </c:pt>
              </c:strCache>
            </c:strRef>
          </c:tx>
          <c:invertIfNegative val="0"/>
          <c:cat>
            <c:strRef>
              <c:f>spravne!$E$64:$O$64</c:f>
              <c:strCache>
                <c:ptCount val="11"/>
                <c:pt idx="0">
                  <c:v>MPSV 2014 Provoz budovy</c:v>
                </c:pt>
                <c:pt idx="1">
                  <c:v>OP1</c:v>
                </c:pt>
                <c:pt idx="2">
                  <c:v>OP2</c:v>
                </c:pt>
                <c:pt idx="3">
                  <c:v>OP3</c:v>
                </c:pt>
                <c:pt idx="4">
                  <c:v>OP4a</c:v>
                </c:pt>
                <c:pt idx="5">
                  <c:v>OP4b</c:v>
                </c:pt>
                <c:pt idx="6">
                  <c:v>OP4c</c:v>
                </c:pt>
                <c:pt idx="7">
                  <c:v>OP5</c:v>
                </c:pt>
                <c:pt idx="8">
                  <c:v>OP6</c:v>
                </c:pt>
                <c:pt idx="9">
                  <c:v>OP7</c:v>
                </c:pt>
                <c:pt idx="10">
                  <c:v>OP8</c:v>
                </c:pt>
              </c:strCache>
            </c:strRef>
          </c:cat>
          <c:val>
            <c:numRef>
              <c:f>spravne!$E$66:$O$66</c:f>
              <c:numCache>
                <c:formatCode>0</c:formatCode>
                <c:ptCount val="11"/>
                <c:pt idx="0">
                  <c:v>25</c:v>
                </c:pt>
                <c:pt idx="1">
                  <c:v>24.285364395939574</c:v>
                </c:pt>
                <c:pt idx="2">
                  <c:v>24.642316077016876</c:v>
                </c:pt>
                <c:pt idx="3">
                  <c:v>18.618165795195626</c:v>
                </c:pt>
                <c:pt idx="4">
                  <c:v>24.145462566653176</c:v>
                </c:pt>
                <c:pt idx="5">
                  <c:v>24.195963482673424</c:v>
                </c:pt>
                <c:pt idx="6">
                  <c:v>24.124690491761825</c:v>
                </c:pt>
                <c:pt idx="7">
                  <c:v>24.529363259232724</c:v>
                </c:pt>
                <c:pt idx="8">
                  <c:v>24.996188610111673</c:v>
                </c:pt>
                <c:pt idx="9">
                  <c:v>24.794184946030601</c:v>
                </c:pt>
                <c:pt idx="10">
                  <c:v>24.397584971817874</c:v>
                </c:pt>
              </c:numCache>
            </c:numRef>
          </c:val>
        </c:ser>
        <c:ser>
          <c:idx val="2"/>
          <c:order val="2"/>
          <c:tx>
            <c:strRef>
              <c:f>spravne!$D$67</c:f>
              <c:strCache>
                <c:ptCount val="1"/>
                <c:pt idx="0">
                  <c:v>Globální oteplování a klima-tické změny, kg CO2 ekv.</c:v>
                </c:pt>
              </c:strCache>
            </c:strRef>
          </c:tx>
          <c:invertIfNegative val="0"/>
          <c:cat>
            <c:strRef>
              <c:f>spravne!$E$64:$O$64</c:f>
              <c:strCache>
                <c:ptCount val="11"/>
                <c:pt idx="0">
                  <c:v>MPSV 2014 Provoz budovy</c:v>
                </c:pt>
                <c:pt idx="1">
                  <c:v>OP1</c:v>
                </c:pt>
                <c:pt idx="2">
                  <c:v>OP2</c:v>
                </c:pt>
                <c:pt idx="3">
                  <c:v>OP3</c:v>
                </c:pt>
                <c:pt idx="4">
                  <c:v>OP4a</c:v>
                </c:pt>
                <c:pt idx="5">
                  <c:v>OP4b</c:v>
                </c:pt>
                <c:pt idx="6">
                  <c:v>OP4c</c:v>
                </c:pt>
                <c:pt idx="7">
                  <c:v>OP5</c:v>
                </c:pt>
                <c:pt idx="8">
                  <c:v>OP6</c:v>
                </c:pt>
                <c:pt idx="9">
                  <c:v>OP7</c:v>
                </c:pt>
                <c:pt idx="10">
                  <c:v>OP8</c:v>
                </c:pt>
              </c:strCache>
            </c:strRef>
          </c:cat>
          <c:val>
            <c:numRef>
              <c:f>spravne!$E$67:$O$67</c:f>
              <c:numCache>
                <c:formatCode>0</c:formatCode>
                <c:ptCount val="11"/>
                <c:pt idx="0">
                  <c:v>25</c:v>
                </c:pt>
                <c:pt idx="1">
                  <c:v>23.159908172285476</c:v>
                </c:pt>
                <c:pt idx="2">
                  <c:v>24.708496082646299</c:v>
                </c:pt>
                <c:pt idx="3">
                  <c:v>19.79895642195255</c:v>
                </c:pt>
                <c:pt idx="4">
                  <c:v>24.3236951430187</c:v>
                </c:pt>
                <c:pt idx="5">
                  <c:v>24.453728298843849</c:v>
                </c:pt>
                <c:pt idx="6">
                  <c:v>24.270209807226475</c:v>
                </c:pt>
                <c:pt idx="7">
                  <c:v>24.616442214008298</c:v>
                </c:pt>
                <c:pt idx="8">
                  <c:v>24.990186176918851</c:v>
                </c:pt>
                <c:pt idx="9">
                  <c:v>24.470053553618225</c:v>
                </c:pt>
                <c:pt idx="10">
                  <c:v>24.509046033930623</c:v>
                </c:pt>
              </c:numCache>
            </c:numRef>
          </c:val>
        </c:ser>
        <c:ser>
          <c:idx val="3"/>
          <c:order val="3"/>
          <c:tx>
            <c:strRef>
              <c:f>spravne!$D$68</c:f>
              <c:strCache>
                <c:ptCount val="1"/>
                <c:pt idx="0">
                  <c:v>Vznik fotooxidantů, kg C2H4 ekv.</c:v>
                </c:pt>
              </c:strCache>
            </c:strRef>
          </c:tx>
          <c:invertIfNegative val="0"/>
          <c:cat>
            <c:strRef>
              <c:f>spravne!$E$64:$O$64</c:f>
              <c:strCache>
                <c:ptCount val="11"/>
                <c:pt idx="0">
                  <c:v>MPSV 2014 Provoz budovy</c:v>
                </c:pt>
                <c:pt idx="1">
                  <c:v>OP1</c:v>
                </c:pt>
                <c:pt idx="2">
                  <c:v>OP2</c:v>
                </c:pt>
                <c:pt idx="3">
                  <c:v>OP3</c:v>
                </c:pt>
                <c:pt idx="4">
                  <c:v>OP4a</c:v>
                </c:pt>
                <c:pt idx="5">
                  <c:v>OP4b</c:v>
                </c:pt>
                <c:pt idx="6">
                  <c:v>OP4c</c:v>
                </c:pt>
                <c:pt idx="7">
                  <c:v>OP5</c:v>
                </c:pt>
                <c:pt idx="8">
                  <c:v>OP6</c:v>
                </c:pt>
                <c:pt idx="9">
                  <c:v>OP7</c:v>
                </c:pt>
                <c:pt idx="10">
                  <c:v>OP8</c:v>
                </c:pt>
              </c:strCache>
            </c:strRef>
          </c:cat>
          <c:val>
            <c:numRef>
              <c:f>spravne!$E$68:$O$68</c:f>
              <c:numCache>
                <c:formatCode>0</c:formatCode>
                <c:ptCount val="11"/>
                <c:pt idx="0">
                  <c:v>25</c:v>
                </c:pt>
                <c:pt idx="1">
                  <c:v>24.084243917453424</c:v>
                </c:pt>
                <c:pt idx="2">
                  <c:v>24.632467350517427</c:v>
                </c:pt>
                <c:pt idx="3">
                  <c:v>18.442443780284549</c:v>
                </c:pt>
                <c:pt idx="4">
                  <c:v>24.124836209099776</c:v>
                </c:pt>
                <c:pt idx="5">
                  <c:v>24.189549638933052</c:v>
                </c:pt>
                <c:pt idx="6">
                  <c:v>24.098218232300425</c:v>
                </c:pt>
                <c:pt idx="7">
                  <c:v>24.51640440857555</c:v>
                </c:pt>
                <c:pt idx="8">
                  <c:v>24.995115967559752</c:v>
                </c:pt>
                <c:pt idx="9">
                  <c:v>24.736262248226573</c:v>
                </c:pt>
                <c:pt idx="10">
                  <c:v>24.380997642976723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46740664"/>
        <c:axId val="246739096"/>
      </c:barChart>
      <c:catAx>
        <c:axId val="2467406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900"/>
            </a:pPr>
            <a:endParaRPr lang="cs-CZ"/>
          </a:p>
        </c:txPr>
        <c:crossAx val="246739096"/>
        <c:crosses val="autoZero"/>
        <c:auto val="1"/>
        <c:lblAlgn val="ctr"/>
        <c:lblOffset val="100"/>
        <c:noMultiLvlLbl val="0"/>
      </c:catAx>
      <c:valAx>
        <c:axId val="246739096"/>
        <c:scaling>
          <c:orientation val="minMax"/>
          <c:max val="100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2467406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8259524064700161"/>
          <c:y val="3.4963794688609398E-2"/>
          <c:w val="0.31664034108931538"/>
          <c:h val="0.91082410824108218"/>
        </c:manualLayout>
      </c:layout>
      <c:overlay val="0"/>
      <c:txPr>
        <a:bodyPr/>
        <a:lstStyle/>
        <a:p>
          <a:pPr>
            <a:defRPr sz="900"/>
          </a:pPr>
          <a:endParaRPr lang="cs-CZ"/>
        </a:p>
      </c:txPr>
    </c:legend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5471399408407"/>
          <c:y val="3.1045428666573598E-2"/>
          <c:w val="0.56255421791284399"/>
          <c:h val="0.7518523739519770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spravne!$D$83</c:f>
              <c:strCache>
                <c:ptCount val="1"/>
                <c:pt idx="0">
                  <c:v>Úbytek surovin, kg Sb ekv.</c:v>
                </c:pt>
              </c:strCache>
            </c:strRef>
          </c:tx>
          <c:invertIfNegative val="0"/>
          <c:cat>
            <c:strRef>
              <c:f>spravne!$E$82:$L$82</c:f>
              <c:strCache>
                <c:ptCount val="8"/>
                <c:pt idx="0">
                  <c:v>MPSV 2014 Provoz budovy</c:v>
                </c:pt>
                <c:pt idx="1">
                  <c:v>var.1</c:v>
                </c:pt>
                <c:pt idx="2">
                  <c:v>var.2</c:v>
                </c:pt>
                <c:pt idx="3">
                  <c:v>var.3</c:v>
                </c:pt>
                <c:pt idx="4">
                  <c:v>var.4</c:v>
                </c:pt>
                <c:pt idx="5">
                  <c:v>var.5</c:v>
                </c:pt>
                <c:pt idx="6">
                  <c:v>var.6</c:v>
                </c:pt>
                <c:pt idx="7">
                  <c:v>var.7</c:v>
                </c:pt>
              </c:strCache>
            </c:strRef>
          </c:cat>
          <c:val>
            <c:numRef>
              <c:f>spravne!$E$83:$L$83</c:f>
              <c:numCache>
                <c:formatCode>0</c:formatCode>
                <c:ptCount val="8"/>
                <c:pt idx="0">
                  <c:v>14.285714285714286</c:v>
                </c:pt>
                <c:pt idx="1">
                  <c:v>13.657609792791243</c:v>
                </c:pt>
                <c:pt idx="2">
                  <c:v>9.8277928269445578</c:v>
                </c:pt>
                <c:pt idx="3">
                  <c:v>9.1298460909149135</c:v>
                </c:pt>
                <c:pt idx="4">
                  <c:v>13.753185553661856</c:v>
                </c:pt>
                <c:pt idx="5">
                  <c:v>9.9233685878151867</c:v>
                </c:pt>
                <c:pt idx="6">
                  <c:v>8.6492546976316138</c:v>
                </c:pt>
                <c:pt idx="7">
                  <c:v>9.2772119746669137</c:v>
                </c:pt>
              </c:numCache>
            </c:numRef>
          </c:val>
        </c:ser>
        <c:ser>
          <c:idx val="1"/>
          <c:order val="1"/>
          <c:tx>
            <c:strRef>
              <c:f>spravne!$D$84</c:f>
              <c:strCache>
                <c:ptCount val="1"/>
                <c:pt idx="0">
                  <c:v>Úbytek fosilních surovin, MJ</c:v>
                </c:pt>
              </c:strCache>
            </c:strRef>
          </c:tx>
          <c:invertIfNegative val="0"/>
          <c:cat>
            <c:strRef>
              <c:f>spravne!$E$82:$L$82</c:f>
              <c:strCache>
                <c:ptCount val="8"/>
                <c:pt idx="0">
                  <c:v>MPSV 2014 Provoz budovy</c:v>
                </c:pt>
                <c:pt idx="1">
                  <c:v>var.1</c:v>
                </c:pt>
                <c:pt idx="2">
                  <c:v>var.2</c:v>
                </c:pt>
                <c:pt idx="3">
                  <c:v>var.3</c:v>
                </c:pt>
                <c:pt idx="4">
                  <c:v>var.4</c:v>
                </c:pt>
                <c:pt idx="5">
                  <c:v>var.5</c:v>
                </c:pt>
                <c:pt idx="6">
                  <c:v>var.6</c:v>
                </c:pt>
                <c:pt idx="7">
                  <c:v>var.7</c:v>
                </c:pt>
              </c:strCache>
            </c:strRef>
          </c:cat>
          <c:val>
            <c:numRef>
              <c:f>spravne!$E$84:$L$84</c:f>
              <c:numCache>
                <c:formatCode>0</c:formatCode>
                <c:ptCount val="8"/>
                <c:pt idx="0">
                  <c:v>14.285714285714286</c:v>
                </c:pt>
                <c:pt idx="1">
                  <c:v>12.439746586695787</c:v>
                </c:pt>
                <c:pt idx="2">
                  <c:v>9.5201659689082572</c:v>
                </c:pt>
                <c:pt idx="3">
                  <c:v>9.1084097135925859</c:v>
                </c:pt>
                <c:pt idx="4">
                  <c:v>12.118868883120328</c:v>
                </c:pt>
                <c:pt idx="5">
                  <c:v>9.1992882653328003</c:v>
                </c:pt>
                <c:pt idx="6">
                  <c:v>8.3483030675181276</c:v>
                </c:pt>
                <c:pt idx="7">
                  <c:v>8.6994128848673711</c:v>
                </c:pt>
              </c:numCache>
            </c:numRef>
          </c:val>
        </c:ser>
        <c:ser>
          <c:idx val="2"/>
          <c:order val="2"/>
          <c:tx>
            <c:strRef>
              <c:f>spravne!$D$85</c:f>
              <c:strCache>
                <c:ptCount val="1"/>
                <c:pt idx="0">
                  <c:v>Primární energie, MJ</c:v>
                </c:pt>
              </c:strCache>
            </c:strRef>
          </c:tx>
          <c:invertIfNegative val="0"/>
          <c:cat>
            <c:strRef>
              <c:f>spravne!$E$82:$L$82</c:f>
              <c:strCache>
                <c:ptCount val="8"/>
                <c:pt idx="0">
                  <c:v>MPSV 2014 Provoz budovy</c:v>
                </c:pt>
                <c:pt idx="1">
                  <c:v>var.1</c:v>
                </c:pt>
                <c:pt idx="2">
                  <c:v>var.2</c:v>
                </c:pt>
                <c:pt idx="3">
                  <c:v>var.3</c:v>
                </c:pt>
                <c:pt idx="4">
                  <c:v>var.4</c:v>
                </c:pt>
                <c:pt idx="5">
                  <c:v>var.5</c:v>
                </c:pt>
                <c:pt idx="6">
                  <c:v>var.6</c:v>
                </c:pt>
                <c:pt idx="7">
                  <c:v>var.7</c:v>
                </c:pt>
              </c:strCache>
            </c:strRef>
          </c:cat>
          <c:val>
            <c:numRef>
              <c:f>spravne!$E$85:$L$85</c:f>
              <c:numCache>
                <c:formatCode>0</c:formatCode>
                <c:ptCount val="8"/>
                <c:pt idx="0">
                  <c:v>14.285714285714286</c:v>
                </c:pt>
                <c:pt idx="1">
                  <c:v>12.889212502091414</c:v>
                </c:pt>
                <c:pt idx="2">
                  <c:v>9.6466760768141011</c:v>
                </c:pt>
                <c:pt idx="3">
                  <c:v>9.1318502734599569</c:v>
                </c:pt>
                <c:pt idx="4">
                  <c:v>12.721094771297057</c:v>
                </c:pt>
                <c:pt idx="5">
                  <c:v>9.4785583460197564</c:v>
                </c:pt>
                <c:pt idx="6">
                  <c:v>8.4759173282433711</c:v>
                </c:pt>
                <c:pt idx="7">
                  <c:v>8.9268743506180712</c:v>
                </c:pt>
              </c:numCache>
            </c:numRef>
          </c:val>
        </c:ser>
        <c:ser>
          <c:idx val="3"/>
          <c:order val="3"/>
          <c:tx>
            <c:strRef>
              <c:f>spravne!$D$86</c:f>
              <c:strCache>
                <c:ptCount val="1"/>
                <c:pt idx="0">
                  <c:v>Acidifikace, kg SO2 ekv.</c:v>
                </c:pt>
              </c:strCache>
            </c:strRef>
          </c:tx>
          <c:invertIfNegative val="0"/>
          <c:cat>
            <c:strRef>
              <c:f>spravne!$E$82:$L$82</c:f>
              <c:strCache>
                <c:ptCount val="8"/>
                <c:pt idx="0">
                  <c:v>MPSV 2014 Provoz budovy</c:v>
                </c:pt>
                <c:pt idx="1">
                  <c:v>var.1</c:v>
                </c:pt>
                <c:pt idx="2">
                  <c:v>var.2</c:v>
                </c:pt>
                <c:pt idx="3">
                  <c:v>var.3</c:v>
                </c:pt>
                <c:pt idx="4">
                  <c:v>var.4</c:v>
                </c:pt>
                <c:pt idx="5">
                  <c:v>var.5</c:v>
                </c:pt>
                <c:pt idx="6">
                  <c:v>var.6</c:v>
                </c:pt>
                <c:pt idx="7">
                  <c:v>var.7</c:v>
                </c:pt>
              </c:strCache>
            </c:strRef>
          </c:cat>
          <c:val>
            <c:numRef>
              <c:f>spravne!$E$86:$L$86</c:f>
              <c:numCache>
                <c:formatCode>0</c:formatCode>
                <c:ptCount val="8"/>
                <c:pt idx="0">
                  <c:v>14.285714285714286</c:v>
                </c:pt>
                <c:pt idx="1">
                  <c:v>13.909510774640442</c:v>
                </c:pt>
                <c:pt idx="2">
                  <c:v>9.9051651532074576</c:v>
                </c:pt>
                <c:pt idx="3">
                  <c:v>9.1507261321755298</c:v>
                </c:pt>
                <c:pt idx="4">
                  <c:v>14.090233030848543</c:v>
                </c:pt>
                <c:pt idx="5">
                  <c:v>10.085887409415571</c:v>
                </c:pt>
                <c:pt idx="6">
                  <c:v>8.7290247108229142</c:v>
                </c:pt>
                <c:pt idx="7">
                  <c:v>9.4117809118342564</c:v>
                </c:pt>
              </c:numCache>
            </c:numRef>
          </c:val>
        </c:ser>
        <c:ser>
          <c:idx val="4"/>
          <c:order val="4"/>
          <c:tx>
            <c:strRef>
              <c:f>spravne!$D$87</c:f>
              <c:strCache>
                <c:ptCount val="1"/>
                <c:pt idx="0">
                  <c:v>Eutrofizace, kg PO43- ekv.</c:v>
                </c:pt>
              </c:strCache>
            </c:strRef>
          </c:tx>
          <c:invertIfNegative val="0"/>
          <c:cat>
            <c:strRef>
              <c:f>spravne!$E$82:$L$82</c:f>
              <c:strCache>
                <c:ptCount val="8"/>
                <c:pt idx="0">
                  <c:v>MPSV 2014 Provoz budovy</c:v>
                </c:pt>
                <c:pt idx="1">
                  <c:v>var.1</c:v>
                </c:pt>
                <c:pt idx="2">
                  <c:v>var.2</c:v>
                </c:pt>
                <c:pt idx="3">
                  <c:v>var.3</c:v>
                </c:pt>
                <c:pt idx="4">
                  <c:v>var.4</c:v>
                </c:pt>
                <c:pt idx="5">
                  <c:v>var.5</c:v>
                </c:pt>
                <c:pt idx="6">
                  <c:v>var.6</c:v>
                </c:pt>
                <c:pt idx="7">
                  <c:v>var.7</c:v>
                </c:pt>
              </c:strCache>
            </c:strRef>
          </c:cat>
          <c:val>
            <c:numRef>
              <c:f>spravne!$E$87:$L$87</c:f>
              <c:numCache>
                <c:formatCode>0</c:formatCode>
                <c:ptCount val="8"/>
                <c:pt idx="0">
                  <c:v>14.285714285714286</c:v>
                </c:pt>
                <c:pt idx="1">
                  <c:v>13.672960270260829</c:v>
                </c:pt>
                <c:pt idx="2">
                  <c:v>10.026197867515473</c:v>
                </c:pt>
                <c:pt idx="3">
                  <c:v>9.362902100179685</c:v>
                </c:pt>
                <c:pt idx="4">
                  <c:v>13.759742481125814</c:v>
                </c:pt>
                <c:pt idx="5">
                  <c:v>10.112980078380458</c:v>
                </c:pt>
                <c:pt idx="6">
                  <c:v>8.9010563389502426</c:v>
                </c:pt>
                <c:pt idx="7">
                  <c:v>9.4976297019017579</c:v>
                </c:pt>
              </c:numCache>
            </c:numRef>
          </c:val>
        </c:ser>
        <c:ser>
          <c:idx val="5"/>
          <c:order val="5"/>
          <c:tx>
            <c:strRef>
              <c:f>spravne!$D$88</c:f>
              <c:strCache>
                <c:ptCount val="1"/>
                <c:pt idx="0">
                  <c:v>Globální oteplování a klima-tické změny, kg CO2 ekv.</c:v>
                </c:pt>
              </c:strCache>
            </c:strRef>
          </c:tx>
          <c:invertIfNegative val="0"/>
          <c:cat>
            <c:strRef>
              <c:f>spravne!$E$82:$L$82</c:f>
              <c:strCache>
                <c:ptCount val="8"/>
                <c:pt idx="0">
                  <c:v>MPSV 2014 Provoz budovy</c:v>
                </c:pt>
                <c:pt idx="1">
                  <c:v>var.1</c:v>
                </c:pt>
                <c:pt idx="2">
                  <c:v>var.2</c:v>
                </c:pt>
                <c:pt idx="3">
                  <c:v>var.3</c:v>
                </c:pt>
                <c:pt idx="4">
                  <c:v>var.4</c:v>
                </c:pt>
                <c:pt idx="5">
                  <c:v>var.5</c:v>
                </c:pt>
                <c:pt idx="6">
                  <c:v>var.6</c:v>
                </c:pt>
                <c:pt idx="7">
                  <c:v>var.7</c:v>
                </c:pt>
              </c:strCache>
            </c:strRef>
          </c:cat>
          <c:val>
            <c:numRef>
              <c:f>spravne!$E$88:$L$88</c:f>
              <c:numCache>
                <c:formatCode>0</c:formatCode>
                <c:ptCount val="8"/>
                <c:pt idx="0">
                  <c:v>14.285714285714286</c:v>
                </c:pt>
                <c:pt idx="1">
                  <c:v>13.067659574246729</c:v>
                </c:pt>
                <c:pt idx="2">
                  <c:v>10.095634672505328</c:v>
                </c:pt>
                <c:pt idx="3">
                  <c:v>9.6183077223684563</c:v>
                </c:pt>
                <c:pt idx="4">
                  <c:v>12.931406700516387</c:v>
                </c:pt>
                <c:pt idx="5">
                  <c:v>9.9593817987749862</c:v>
                </c:pt>
                <c:pt idx="6">
                  <c:v>9.0349360581106435</c:v>
                </c:pt>
                <c:pt idx="7">
                  <c:v>9.4540528986937282</c:v>
                </c:pt>
              </c:numCache>
            </c:numRef>
          </c:val>
        </c:ser>
        <c:ser>
          <c:idx val="6"/>
          <c:order val="6"/>
          <c:tx>
            <c:strRef>
              <c:f>spravne!$D$89</c:f>
              <c:strCache>
                <c:ptCount val="1"/>
                <c:pt idx="0">
                  <c:v>Vznik fotooxidantů, kg C2H4 ekv.</c:v>
                </c:pt>
              </c:strCache>
            </c:strRef>
          </c:tx>
          <c:invertIfNegative val="0"/>
          <c:cat>
            <c:strRef>
              <c:f>spravne!$E$82:$L$82</c:f>
              <c:strCache>
                <c:ptCount val="8"/>
                <c:pt idx="0">
                  <c:v>MPSV 2014 Provoz budovy</c:v>
                </c:pt>
                <c:pt idx="1">
                  <c:v>var.1</c:v>
                </c:pt>
                <c:pt idx="2">
                  <c:v>var.2</c:v>
                </c:pt>
                <c:pt idx="3">
                  <c:v>var.3</c:v>
                </c:pt>
                <c:pt idx="4">
                  <c:v>var.4</c:v>
                </c:pt>
                <c:pt idx="5">
                  <c:v>var.5</c:v>
                </c:pt>
                <c:pt idx="6">
                  <c:v>var.6</c:v>
                </c:pt>
                <c:pt idx="7">
                  <c:v>var.7</c:v>
                </c:pt>
              </c:strCache>
            </c:strRef>
          </c:cat>
          <c:val>
            <c:numRef>
              <c:f>spravne!$E$89:$L$89</c:f>
              <c:numCache>
                <c:formatCode>0</c:formatCode>
                <c:ptCount val="8"/>
                <c:pt idx="0">
                  <c:v>14.285714285714286</c:v>
                </c:pt>
                <c:pt idx="1">
                  <c:v>13.552406438840487</c:v>
                </c:pt>
                <c:pt idx="2">
                  <c:v>9.8052314561459291</c:v>
                </c:pt>
                <c:pt idx="3">
                  <c:v>9.1327960261805288</c:v>
                </c:pt>
                <c:pt idx="4">
                  <c:v>13.61171780896</c:v>
                </c:pt>
                <c:pt idx="5">
                  <c:v>9.864542826265458</c:v>
                </c:pt>
                <c:pt idx="6">
                  <c:v>8.6283731068681284</c:v>
                </c:pt>
                <c:pt idx="7">
                  <c:v>9.2316959800437566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46739880"/>
        <c:axId val="246742232"/>
      </c:barChart>
      <c:catAx>
        <c:axId val="2467398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46742232"/>
        <c:crosses val="autoZero"/>
        <c:auto val="1"/>
        <c:lblAlgn val="ctr"/>
        <c:lblOffset val="100"/>
        <c:noMultiLvlLbl val="0"/>
      </c:catAx>
      <c:valAx>
        <c:axId val="246742232"/>
        <c:scaling>
          <c:orientation val="minMax"/>
          <c:max val="100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2467398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18903887014123"/>
          <c:y val="6.4869052862253099E-2"/>
          <c:w val="0.26786859975836402"/>
          <c:h val="0.79522778786348802"/>
        </c:manualLayout>
      </c:layout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711602021969477"/>
          <c:y val="5.7153063046972673E-2"/>
          <c:w val="0.50969288561152082"/>
          <c:h val="0.876007386020844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List2!$D$8</c:f>
              <c:strCache>
                <c:ptCount val="1"/>
                <c:pt idx="0">
                  <c:v>Acidifikace</c:v>
                </c:pt>
              </c:strCache>
            </c:strRef>
          </c:tx>
          <c:invertIfNegative val="0"/>
          <c:cat>
            <c:strRef>
              <c:f>List2!$E$7:$F$7</c:f>
              <c:strCache>
                <c:ptCount val="2"/>
                <c:pt idx="0">
                  <c:v>Elektrický sušák</c:v>
                </c:pt>
                <c:pt idx="1">
                  <c:v>Papirové ručníky</c:v>
                </c:pt>
              </c:strCache>
            </c:strRef>
          </c:cat>
          <c:val>
            <c:numRef>
              <c:f>List2!$E$8:$F$8</c:f>
              <c:numCache>
                <c:formatCode>0.00E+00</c:formatCode>
                <c:ptCount val="2"/>
                <c:pt idx="0">
                  <c:v>3.7039049188455699E-12</c:v>
                </c:pt>
                <c:pt idx="1">
                  <c:v>5.3279418894036801E-12</c:v>
                </c:pt>
              </c:numCache>
            </c:numRef>
          </c:val>
        </c:ser>
        <c:ser>
          <c:idx val="1"/>
          <c:order val="1"/>
          <c:tx>
            <c:strRef>
              <c:f>List2!$D$9</c:f>
              <c:strCache>
                <c:ptCount val="1"/>
                <c:pt idx="0">
                  <c:v>Eutrofizace</c:v>
                </c:pt>
              </c:strCache>
            </c:strRef>
          </c:tx>
          <c:invertIfNegative val="0"/>
          <c:cat>
            <c:strRef>
              <c:f>List2!$E$7:$F$7</c:f>
              <c:strCache>
                <c:ptCount val="2"/>
                <c:pt idx="0">
                  <c:v>Elektrický sušák</c:v>
                </c:pt>
                <c:pt idx="1">
                  <c:v>Papirové ručníky</c:v>
                </c:pt>
              </c:strCache>
            </c:strRef>
          </c:cat>
          <c:val>
            <c:numRef>
              <c:f>List2!$E$9:$F$9</c:f>
              <c:numCache>
                <c:formatCode>0.00E+00</c:formatCode>
                <c:ptCount val="2"/>
                <c:pt idx="0">
                  <c:v>2.00004826116544E-13</c:v>
                </c:pt>
                <c:pt idx="1">
                  <c:v>3.49714098911548E-12</c:v>
                </c:pt>
              </c:numCache>
            </c:numRef>
          </c:val>
        </c:ser>
        <c:ser>
          <c:idx val="2"/>
          <c:order val="2"/>
          <c:tx>
            <c:strRef>
              <c:f>List2!$D$10</c:f>
              <c:strCache>
                <c:ptCount val="1"/>
                <c:pt idx="0">
                  <c:v>Globální oteplování a klimatické změny</c:v>
                </c:pt>
              </c:strCache>
            </c:strRef>
          </c:tx>
          <c:invertIfNegative val="0"/>
          <c:cat>
            <c:strRef>
              <c:f>List2!$E$7:$F$7</c:f>
              <c:strCache>
                <c:ptCount val="2"/>
                <c:pt idx="0">
                  <c:v>Elektrický sušák</c:v>
                </c:pt>
                <c:pt idx="1">
                  <c:v>Papirové ručníky</c:v>
                </c:pt>
              </c:strCache>
            </c:strRef>
          </c:cat>
          <c:val>
            <c:numRef>
              <c:f>List2!$E$10:$F$10</c:f>
              <c:numCache>
                <c:formatCode>0.00E+00</c:formatCode>
                <c:ptCount val="2"/>
                <c:pt idx="0">
                  <c:v>2.3960946055222501E-12</c:v>
                </c:pt>
                <c:pt idx="1">
                  <c:v>2.0031862760180101E-12</c:v>
                </c:pt>
              </c:numCache>
            </c:numRef>
          </c:val>
        </c:ser>
        <c:ser>
          <c:idx val="3"/>
          <c:order val="3"/>
          <c:tx>
            <c:strRef>
              <c:f>List2!$D$11</c:f>
              <c:strCache>
                <c:ptCount val="1"/>
                <c:pt idx="0">
                  <c:v>Snížovaní ozónovej vrstvy</c:v>
                </c:pt>
              </c:strCache>
            </c:strRef>
          </c:tx>
          <c:invertIfNegative val="0"/>
          <c:cat>
            <c:strRef>
              <c:f>List2!$E$7:$F$7</c:f>
              <c:strCache>
                <c:ptCount val="2"/>
                <c:pt idx="0">
                  <c:v>Elektrický sušák</c:v>
                </c:pt>
                <c:pt idx="1">
                  <c:v>Papirové ručníky</c:v>
                </c:pt>
              </c:strCache>
            </c:strRef>
          </c:cat>
          <c:val>
            <c:numRef>
              <c:f>List2!$E$11:$F$11</c:f>
              <c:numCache>
                <c:formatCode>0.00E+00</c:formatCode>
                <c:ptCount val="2"/>
                <c:pt idx="0">
                  <c:v>3.1643399237595198E-15</c:v>
                </c:pt>
                <c:pt idx="1">
                  <c:v>1.35824965563299E-13</c:v>
                </c:pt>
              </c:numCache>
            </c:numRef>
          </c:val>
        </c:ser>
        <c:ser>
          <c:idx val="4"/>
          <c:order val="4"/>
          <c:tx>
            <c:strRef>
              <c:f>List2!$D$12</c:f>
              <c:strCache>
                <c:ptCount val="1"/>
                <c:pt idx="0">
                  <c:v>Vznik fotooxidantů</c:v>
                </c:pt>
              </c:strCache>
            </c:strRef>
          </c:tx>
          <c:invertIfNegative val="0"/>
          <c:cat>
            <c:strRef>
              <c:f>List2!$E$7:$F$7</c:f>
              <c:strCache>
                <c:ptCount val="2"/>
                <c:pt idx="0">
                  <c:v>Elektrický sušák</c:v>
                </c:pt>
                <c:pt idx="1">
                  <c:v>Papirové ručníky</c:v>
                </c:pt>
              </c:strCache>
            </c:strRef>
          </c:cat>
          <c:val>
            <c:numRef>
              <c:f>List2!$E$12:$F$12</c:f>
              <c:numCache>
                <c:formatCode>0.00E+00</c:formatCode>
                <c:ptCount val="2"/>
                <c:pt idx="0">
                  <c:v>2.1208474795445698E-12</c:v>
                </c:pt>
                <c:pt idx="1">
                  <c:v>4.27330870563238E-12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46743016"/>
        <c:axId val="246743408"/>
      </c:barChart>
      <c:catAx>
        <c:axId val="2467430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46743408"/>
        <c:crosses val="autoZero"/>
        <c:auto val="1"/>
        <c:lblAlgn val="ctr"/>
        <c:lblOffset val="100"/>
        <c:noMultiLvlLbl val="0"/>
      </c:catAx>
      <c:valAx>
        <c:axId val="246743408"/>
        <c:scaling>
          <c:orientation val="minMax"/>
        </c:scaling>
        <c:delete val="0"/>
        <c:axPos val="l"/>
        <c:majorGridlines/>
        <c:numFmt formatCode="0.00E+00" sourceLinked="1"/>
        <c:majorTickMark val="out"/>
        <c:minorTickMark val="none"/>
        <c:tickLblPos val="nextTo"/>
        <c:crossAx val="246743016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spPr>
    <a:ln>
      <a:solidFill>
        <a:schemeClr val="tx1"/>
      </a:solidFill>
    </a:ln>
  </c:spPr>
  <c:txPr>
    <a:bodyPr/>
    <a:lstStyle/>
    <a:p>
      <a:pPr>
        <a:defRPr sz="800"/>
      </a:pPr>
      <a:endParaRPr lang="cs-CZ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List2!$D$4</c:f>
              <c:strCache>
                <c:ptCount val="1"/>
                <c:pt idx="0">
                  <c:v>Úbytek surovin</c:v>
                </c:pt>
              </c:strCache>
            </c:strRef>
          </c:tx>
          <c:invertIfNegative val="0"/>
          <c:cat>
            <c:strRef>
              <c:f>List2!$E$3:$F$3</c:f>
              <c:strCache>
                <c:ptCount val="2"/>
                <c:pt idx="0">
                  <c:v>Elektrický sušák</c:v>
                </c:pt>
                <c:pt idx="1">
                  <c:v>Papirové ručníky</c:v>
                </c:pt>
              </c:strCache>
            </c:strRef>
          </c:cat>
          <c:val>
            <c:numRef>
              <c:f>List2!$E$4:$F$4</c:f>
              <c:numCache>
                <c:formatCode>0.00E+00</c:formatCode>
                <c:ptCount val="2"/>
                <c:pt idx="0">
                  <c:v>2.61704813929767E-12</c:v>
                </c:pt>
                <c:pt idx="1">
                  <c:v>6.6217178095346598E-12</c:v>
                </c:pt>
              </c:numCache>
            </c:numRef>
          </c:val>
        </c:ser>
        <c:ser>
          <c:idx val="1"/>
          <c:order val="1"/>
          <c:tx>
            <c:strRef>
              <c:f>List2!$D$5</c:f>
              <c:strCache>
                <c:ptCount val="1"/>
                <c:pt idx="0">
                  <c:v>Úbytek fosilních surovin</c:v>
                </c:pt>
              </c:strCache>
            </c:strRef>
          </c:tx>
          <c:invertIfNegative val="0"/>
          <c:cat>
            <c:strRef>
              <c:f>List2!$E$3:$F$3</c:f>
              <c:strCache>
                <c:ptCount val="2"/>
                <c:pt idx="0">
                  <c:v>Elektrický sušák</c:v>
                </c:pt>
                <c:pt idx="1">
                  <c:v>Papirové ručníky</c:v>
                </c:pt>
              </c:strCache>
            </c:strRef>
          </c:cat>
          <c:val>
            <c:numRef>
              <c:f>List2!$E$5:$F$5</c:f>
              <c:numCache>
                <c:formatCode>0.00E+00</c:formatCode>
                <c:ptCount val="2"/>
                <c:pt idx="0">
                  <c:v>3.9685827683465602E-12</c:v>
                </c:pt>
                <c:pt idx="1">
                  <c:v>3.0259566174293E-12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46744192"/>
        <c:axId val="246744584"/>
      </c:barChart>
      <c:catAx>
        <c:axId val="24674419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46744584"/>
        <c:crosses val="autoZero"/>
        <c:auto val="1"/>
        <c:lblAlgn val="ctr"/>
        <c:lblOffset val="100"/>
        <c:noMultiLvlLbl val="0"/>
      </c:catAx>
      <c:valAx>
        <c:axId val="246744584"/>
        <c:scaling>
          <c:orientation val="minMax"/>
        </c:scaling>
        <c:delete val="0"/>
        <c:axPos val="l"/>
        <c:majorGridlines/>
        <c:numFmt formatCode="0.00E+00" sourceLinked="1"/>
        <c:majorTickMark val="out"/>
        <c:minorTickMark val="none"/>
        <c:tickLblPos val="nextTo"/>
        <c:crossAx val="24674419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spPr>
    <a:ln>
      <a:solidFill>
        <a:schemeClr val="tx1"/>
      </a:solidFill>
    </a:ln>
  </c:spPr>
  <c:txPr>
    <a:bodyPr/>
    <a:lstStyle/>
    <a:p>
      <a:pPr>
        <a:defRPr sz="800"/>
      </a:pPr>
      <a:endParaRPr lang="cs-CZ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903A4F-4B48-4EEE-9A7D-6D63FEAB6BEC}" type="doc">
      <dgm:prSet loTypeId="urn:microsoft.com/office/officeart/2005/8/layout/vList6" loCatId="list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cs-CZ"/>
        </a:p>
      </dgm:t>
    </dgm:pt>
    <dgm:pt modelId="{40A55338-EFE7-4DE2-AF9B-15BA04A833A3}">
      <dgm:prSet phldrT="[Text]" custT="1"/>
      <dgm:spPr/>
      <dgm:t>
        <a:bodyPr/>
        <a:lstStyle/>
        <a:p>
          <a:r>
            <a:rPr lang="cs-CZ" sz="2400" b="1" i="0" dirty="0" smtClean="0"/>
            <a:t>Plánovaná či realizovaná opatření</a:t>
          </a:r>
          <a:endParaRPr lang="cs-CZ" sz="2400" b="1" i="0" dirty="0"/>
        </a:p>
      </dgm:t>
    </dgm:pt>
    <dgm:pt modelId="{6BFFCA04-B58A-45BD-884D-3294F7402259}" type="parTrans" cxnId="{3D6C3E47-7D1C-4F4E-A32A-4C61FBE5101D}">
      <dgm:prSet/>
      <dgm:spPr/>
      <dgm:t>
        <a:bodyPr/>
        <a:lstStyle/>
        <a:p>
          <a:endParaRPr lang="cs-CZ"/>
        </a:p>
      </dgm:t>
    </dgm:pt>
    <dgm:pt modelId="{7930E2BC-42C8-4B1F-A3F3-D0B5F06C5D16}" type="sibTrans" cxnId="{3D6C3E47-7D1C-4F4E-A32A-4C61FBE5101D}">
      <dgm:prSet/>
      <dgm:spPr/>
      <dgm:t>
        <a:bodyPr/>
        <a:lstStyle/>
        <a:p>
          <a:endParaRPr lang="cs-CZ"/>
        </a:p>
      </dgm:t>
    </dgm:pt>
    <dgm:pt modelId="{BFF92E70-F49D-41DF-946E-034905050839}">
      <dgm:prSet phldrT="[Text]" custT="1"/>
      <dgm:spPr/>
      <dgm:t>
        <a:bodyPr/>
        <a:lstStyle/>
        <a:p>
          <a:r>
            <a:rPr lang="cs-CZ" sz="1800" b="1" dirty="0" smtClean="0"/>
            <a:t>OP1 - </a:t>
          </a:r>
          <a:r>
            <a:rPr lang="cs-CZ" sz="1800" dirty="0" smtClean="0"/>
            <a:t>Úspory tepla na vytápění plynoucí z repase oken</a:t>
          </a:r>
          <a:endParaRPr lang="cs-CZ" sz="1800" b="1" dirty="0"/>
        </a:p>
      </dgm:t>
    </dgm:pt>
    <dgm:pt modelId="{4903DCD2-E89D-4934-8E33-DAE2AB7BADE5}" type="parTrans" cxnId="{61879EC1-5698-479A-A4BD-E2BA3CEC70E4}">
      <dgm:prSet/>
      <dgm:spPr/>
      <dgm:t>
        <a:bodyPr/>
        <a:lstStyle/>
        <a:p>
          <a:endParaRPr lang="cs-CZ"/>
        </a:p>
      </dgm:t>
    </dgm:pt>
    <dgm:pt modelId="{639BB278-B8B0-4E4B-86DC-62CE4A62E7E0}" type="sibTrans" cxnId="{61879EC1-5698-479A-A4BD-E2BA3CEC70E4}">
      <dgm:prSet/>
      <dgm:spPr/>
      <dgm:t>
        <a:bodyPr/>
        <a:lstStyle/>
        <a:p>
          <a:endParaRPr lang="cs-CZ"/>
        </a:p>
      </dgm:t>
    </dgm:pt>
    <dgm:pt modelId="{F18E2150-865B-4F0E-8314-43CB8AEBCE11}">
      <dgm:prSet phldrT="[Text]" custT="1"/>
      <dgm:spPr/>
      <dgm:t>
        <a:bodyPr/>
        <a:lstStyle/>
        <a:p>
          <a:r>
            <a:rPr lang="cs-CZ" sz="2400" b="1" dirty="0" smtClean="0"/>
            <a:t>Další navrhovaná opatření</a:t>
          </a:r>
          <a:endParaRPr lang="cs-CZ" sz="2400" b="1" dirty="0"/>
        </a:p>
      </dgm:t>
    </dgm:pt>
    <dgm:pt modelId="{C7E0A01C-39F1-4648-82AC-27B934B6C138}" type="parTrans" cxnId="{5D5ED2B2-A492-4894-A741-7D98EAB61D9F}">
      <dgm:prSet/>
      <dgm:spPr/>
      <dgm:t>
        <a:bodyPr/>
        <a:lstStyle/>
        <a:p>
          <a:endParaRPr lang="cs-CZ"/>
        </a:p>
      </dgm:t>
    </dgm:pt>
    <dgm:pt modelId="{59B8BA84-3817-4397-9ECC-AC0AC099A007}" type="sibTrans" cxnId="{5D5ED2B2-A492-4894-A741-7D98EAB61D9F}">
      <dgm:prSet/>
      <dgm:spPr/>
      <dgm:t>
        <a:bodyPr/>
        <a:lstStyle/>
        <a:p>
          <a:endParaRPr lang="cs-CZ"/>
        </a:p>
      </dgm:t>
    </dgm:pt>
    <dgm:pt modelId="{E69CA230-7586-43C1-9932-0BE40327A951}">
      <dgm:prSet phldrT="[Text]" custT="1"/>
      <dgm:spPr/>
      <dgm:t>
        <a:bodyPr/>
        <a:lstStyle/>
        <a:p>
          <a:r>
            <a:rPr lang="cs-CZ" sz="1600" b="1" dirty="0" smtClean="0"/>
            <a:t>OP3 - </a:t>
          </a:r>
          <a:r>
            <a:rPr lang="cs-CZ" sz="1600" dirty="0" smtClean="0"/>
            <a:t>Zefektivnění chlazení datových center </a:t>
          </a:r>
          <a:endParaRPr lang="cs-CZ" sz="1600" b="1" dirty="0"/>
        </a:p>
      </dgm:t>
    </dgm:pt>
    <dgm:pt modelId="{19DC181B-1277-4153-85B1-19FA63D8170A}" type="parTrans" cxnId="{D52EC106-6842-4933-A2BD-39DC1936DA8E}">
      <dgm:prSet/>
      <dgm:spPr/>
      <dgm:t>
        <a:bodyPr/>
        <a:lstStyle/>
        <a:p>
          <a:endParaRPr lang="cs-CZ"/>
        </a:p>
      </dgm:t>
    </dgm:pt>
    <dgm:pt modelId="{566F3B58-C62D-469C-8F96-8416FEF10B60}" type="sibTrans" cxnId="{D52EC106-6842-4933-A2BD-39DC1936DA8E}">
      <dgm:prSet/>
      <dgm:spPr/>
      <dgm:t>
        <a:bodyPr/>
        <a:lstStyle/>
        <a:p>
          <a:endParaRPr lang="cs-CZ"/>
        </a:p>
      </dgm:t>
    </dgm:pt>
    <dgm:pt modelId="{47333888-1546-44F4-9955-61159B8453E8}">
      <dgm:prSet custT="1"/>
      <dgm:spPr/>
      <dgm:t>
        <a:bodyPr/>
        <a:lstStyle/>
        <a:p>
          <a:r>
            <a:rPr lang="cs-CZ" sz="1600" b="1" dirty="0" smtClean="0"/>
            <a:t>OP4 - </a:t>
          </a:r>
          <a:r>
            <a:rPr lang="cs-CZ" sz="1600" dirty="0" smtClean="0"/>
            <a:t>Využití odpadního tepla </a:t>
          </a:r>
          <a:endParaRPr lang="cs-CZ" sz="1600" b="1" dirty="0"/>
        </a:p>
      </dgm:t>
    </dgm:pt>
    <dgm:pt modelId="{62C4E123-10E1-4AA6-8261-D85A816509C7}" type="parTrans" cxnId="{49D5BCD7-032D-4237-95C4-A025B6B18A59}">
      <dgm:prSet/>
      <dgm:spPr/>
      <dgm:t>
        <a:bodyPr/>
        <a:lstStyle/>
        <a:p>
          <a:endParaRPr lang="cs-CZ"/>
        </a:p>
      </dgm:t>
    </dgm:pt>
    <dgm:pt modelId="{23391D02-2C85-449A-AAC4-EECDBB7EC357}" type="sibTrans" cxnId="{49D5BCD7-032D-4237-95C4-A025B6B18A59}">
      <dgm:prSet/>
      <dgm:spPr/>
      <dgm:t>
        <a:bodyPr/>
        <a:lstStyle/>
        <a:p>
          <a:endParaRPr lang="cs-CZ"/>
        </a:p>
      </dgm:t>
    </dgm:pt>
    <dgm:pt modelId="{760B91F1-A20E-4D3F-9606-1C23C4C06DC4}">
      <dgm:prSet custT="1"/>
      <dgm:spPr/>
      <dgm:t>
        <a:bodyPr/>
        <a:lstStyle/>
        <a:p>
          <a:r>
            <a:rPr lang="cs-CZ" sz="1600" b="1" dirty="0" smtClean="0"/>
            <a:t>OP5 - </a:t>
          </a:r>
          <a:r>
            <a:rPr lang="cs-CZ" sz="1600" dirty="0" smtClean="0"/>
            <a:t>Odstranění průtokových ohřívačů teplé vody </a:t>
          </a:r>
          <a:endParaRPr lang="cs-CZ" sz="1600" b="1" dirty="0"/>
        </a:p>
      </dgm:t>
    </dgm:pt>
    <dgm:pt modelId="{BEFF0E9A-D6AE-416E-8EEF-CE3370931941}" type="parTrans" cxnId="{DD0E0B9A-7D08-432B-B81F-2C7064E08FC3}">
      <dgm:prSet/>
      <dgm:spPr/>
      <dgm:t>
        <a:bodyPr/>
        <a:lstStyle/>
        <a:p>
          <a:endParaRPr lang="cs-CZ"/>
        </a:p>
      </dgm:t>
    </dgm:pt>
    <dgm:pt modelId="{A2484D30-31ED-43A8-84CF-7FF722BA17F5}" type="sibTrans" cxnId="{DD0E0B9A-7D08-432B-B81F-2C7064E08FC3}">
      <dgm:prSet/>
      <dgm:spPr/>
      <dgm:t>
        <a:bodyPr/>
        <a:lstStyle/>
        <a:p>
          <a:endParaRPr lang="cs-CZ"/>
        </a:p>
      </dgm:t>
    </dgm:pt>
    <dgm:pt modelId="{316769DC-BFCA-46F3-BC72-C3DA2719C63D}">
      <dgm:prSet custT="1"/>
      <dgm:spPr/>
      <dgm:t>
        <a:bodyPr/>
        <a:lstStyle/>
        <a:p>
          <a:r>
            <a:rPr lang="cs-CZ" sz="1600" b="1" dirty="0" smtClean="0"/>
            <a:t>OP6 - </a:t>
          </a:r>
          <a:r>
            <a:rPr lang="cs-CZ" sz="1600" dirty="0" smtClean="0"/>
            <a:t>Úprava cirkulace teplé vody a snížení spotřeby vody </a:t>
          </a:r>
          <a:endParaRPr lang="cs-CZ" sz="1600" b="1" dirty="0"/>
        </a:p>
      </dgm:t>
    </dgm:pt>
    <dgm:pt modelId="{4B9895D9-04D3-4C28-8955-218B904A7AB3}" type="parTrans" cxnId="{03E5BEA8-F80E-44E7-8A04-751B053F7495}">
      <dgm:prSet/>
      <dgm:spPr/>
      <dgm:t>
        <a:bodyPr/>
        <a:lstStyle/>
        <a:p>
          <a:endParaRPr lang="cs-CZ"/>
        </a:p>
      </dgm:t>
    </dgm:pt>
    <dgm:pt modelId="{C3C92A83-2133-4984-9D49-89F1026D435D}" type="sibTrans" cxnId="{03E5BEA8-F80E-44E7-8A04-751B053F7495}">
      <dgm:prSet/>
      <dgm:spPr/>
      <dgm:t>
        <a:bodyPr/>
        <a:lstStyle/>
        <a:p>
          <a:endParaRPr lang="cs-CZ"/>
        </a:p>
      </dgm:t>
    </dgm:pt>
    <dgm:pt modelId="{CE0B2872-083E-4980-9EBF-15846837FB03}">
      <dgm:prSet custT="1"/>
      <dgm:spPr/>
      <dgm:t>
        <a:bodyPr/>
        <a:lstStyle/>
        <a:p>
          <a:r>
            <a:rPr lang="cs-CZ" sz="1600" b="1" dirty="0" smtClean="0"/>
            <a:t>OP7 - </a:t>
          </a:r>
          <a:r>
            <a:rPr lang="cs-CZ" sz="1600" dirty="0" smtClean="0"/>
            <a:t>Model prediktivního řízení otopné soustavy </a:t>
          </a:r>
          <a:endParaRPr lang="cs-CZ" sz="1600" b="1" dirty="0"/>
        </a:p>
      </dgm:t>
    </dgm:pt>
    <dgm:pt modelId="{B0268112-C23E-4533-882F-751D6AB80EF3}" type="parTrans" cxnId="{4FE24BA9-3B43-4FCD-950F-C1753AE98998}">
      <dgm:prSet/>
      <dgm:spPr/>
      <dgm:t>
        <a:bodyPr/>
        <a:lstStyle/>
        <a:p>
          <a:endParaRPr lang="cs-CZ"/>
        </a:p>
      </dgm:t>
    </dgm:pt>
    <dgm:pt modelId="{FA3C21B8-E410-470C-BA53-3D9446606B26}" type="sibTrans" cxnId="{4FE24BA9-3B43-4FCD-950F-C1753AE98998}">
      <dgm:prSet/>
      <dgm:spPr/>
      <dgm:t>
        <a:bodyPr/>
        <a:lstStyle/>
        <a:p>
          <a:endParaRPr lang="cs-CZ"/>
        </a:p>
      </dgm:t>
    </dgm:pt>
    <dgm:pt modelId="{AB96F969-1AD2-4ABC-921D-2D07109BC78D}">
      <dgm:prSet custT="1"/>
      <dgm:spPr/>
      <dgm:t>
        <a:bodyPr/>
        <a:lstStyle/>
        <a:p>
          <a:r>
            <a:rPr lang="cs-CZ" sz="1600" b="1" dirty="0" smtClean="0"/>
            <a:t>OP8 - </a:t>
          </a:r>
          <a:r>
            <a:rPr lang="cs-CZ" sz="1600" dirty="0" smtClean="0"/>
            <a:t>Provozní opatření </a:t>
          </a:r>
          <a:endParaRPr lang="cs-CZ" sz="1600" b="1" dirty="0"/>
        </a:p>
      </dgm:t>
    </dgm:pt>
    <dgm:pt modelId="{F41AC7D2-6544-45F2-864C-EBEBA1A477D7}" type="parTrans" cxnId="{8BECA8E4-2B38-406C-AE82-E4706AE55DCA}">
      <dgm:prSet/>
      <dgm:spPr/>
      <dgm:t>
        <a:bodyPr/>
        <a:lstStyle/>
        <a:p>
          <a:endParaRPr lang="cs-CZ"/>
        </a:p>
      </dgm:t>
    </dgm:pt>
    <dgm:pt modelId="{F9780322-EE75-495D-AF05-88C5C47CC8BD}" type="sibTrans" cxnId="{8BECA8E4-2B38-406C-AE82-E4706AE55DCA}">
      <dgm:prSet/>
      <dgm:spPr/>
      <dgm:t>
        <a:bodyPr/>
        <a:lstStyle/>
        <a:p>
          <a:endParaRPr lang="cs-CZ"/>
        </a:p>
      </dgm:t>
    </dgm:pt>
    <dgm:pt modelId="{8FC2D54F-01F2-4AEA-9813-E90FB5BE2986}">
      <dgm:prSet custT="1"/>
      <dgm:spPr/>
      <dgm:t>
        <a:bodyPr/>
        <a:lstStyle/>
        <a:p>
          <a:r>
            <a:rPr lang="cs-CZ" sz="1600" b="1" dirty="0" smtClean="0"/>
            <a:t>OP9 - </a:t>
          </a:r>
          <a:r>
            <a:rPr lang="cs-CZ" sz="1600" dirty="0" smtClean="0"/>
            <a:t>Další možná opatření</a:t>
          </a:r>
          <a:endParaRPr lang="cs-CZ" sz="1600" b="1" dirty="0"/>
        </a:p>
      </dgm:t>
    </dgm:pt>
    <dgm:pt modelId="{F8EA5884-CF5F-44C3-93E5-5DAEFC7E77A5}" type="parTrans" cxnId="{A7F8CF4C-3541-4750-91F8-03157EFD39D4}">
      <dgm:prSet/>
      <dgm:spPr/>
      <dgm:t>
        <a:bodyPr/>
        <a:lstStyle/>
        <a:p>
          <a:endParaRPr lang="cs-CZ"/>
        </a:p>
      </dgm:t>
    </dgm:pt>
    <dgm:pt modelId="{B95C22FA-0110-4754-BE0B-339267F532DF}" type="sibTrans" cxnId="{A7F8CF4C-3541-4750-91F8-03157EFD39D4}">
      <dgm:prSet/>
      <dgm:spPr/>
      <dgm:t>
        <a:bodyPr/>
        <a:lstStyle/>
        <a:p>
          <a:endParaRPr lang="cs-CZ"/>
        </a:p>
      </dgm:t>
    </dgm:pt>
    <dgm:pt modelId="{813D6C42-D3B8-42F4-9DB4-224F1EA1007A}">
      <dgm:prSet phldrT="[Text]" custT="1"/>
      <dgm:spPr/>
      <dgm:t>
        <a:bodyPr/>
        <a:lstStyle/>
        <a:p>
          <a:r>
            <a:rPr lang="cs-CZ" sz="1800" b="1" dirty="0" smtClean="0"/>
            <a:t>OP2</a:t>
          </a:r>
          <a:r>
            <a:rPr lang="cs-CZ" sz="1800" dirty="0" smtClean="0"/>
            <a:t> - Úspory elektřiny plynoucí z výměny svítidel a redukce jejich počtu </a:t>
          </a:r>
          <a:endParaRPr lang="cs-CZ" sz="1800" b="1" dirty="0"/>
        </a:p>
      </dgm:t>
    </dgm:pt>
    <dgm:pt modelId="{0A26E649-C5D6-43F6-8A09-0259B41F3100}" type="parTrans" cxnId="{8AB38CA6-7D80-4608-9A0A-2E16B5008163}">
      <dgm:prSet/>
      <dgm:spPr/>
      <dgm:t>
        <a:bodyPr/>
        <a:lstStyle/>
        <a:p>
          <a:endParaRPr lang="cs-CZ"/>
        </a:p>
      </dgm:t>
    </dgm:pt>
    <dgm:pt modelId="{BD82E8CF-E02C-4A6B-B341-582E7824082C}" type="sibTrans" cxnId="{8AB38CA6-7D80-4608-9A0A-2E16B5008163}">
      <dgm:prSet/>
      <dgm:spPr/>
      <dgm:t>
        <a:bodyPr/>
        <a:lstStyle/>
        <a:p>
          <a:endParaRPr lang="cs-CZ"/>
        </a:p>
      </dgm:t>
    </dgm:pt>
    <dgm:pt modelId="{EAAB7043-1CA1-4107-9978-747A56899449}" type="pres">
      <dgm:prSet presAssocID="{44903A4F-4B48-4EEE-9A7D-6D63FEAB6BEC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721E1A71-3840-49CB-BD4F-F3745ABAD8B4}" type="pres">
      <dgm:prSet presAssocID="{40A55338-EFE7-4DE2-AF9B-15BA04A833A3}" presName="linNode" presStyleCnt="0"/>
      <dgm:spPr/>
    </dgm:pt>
    <dgm:pt modelId="{999AF02F-B14F-41DA-9EB1-33F807295DD9}" type="pres">
      <dgm:prSet presAssocID="{40A55338-EFE7-4DE2-AF9B-15BA04A833A3}" presName="parentShp" presStyleLbl="node1" presStyleIdx="0" presStyleCnt="2" custScaleX="83903" custScaleY="69961" custLinFactNeighborX="-13302" custLinFactNeighborY="-397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984535F-E89C-4889-86E1-37A0772EE489}" type="pres">
      <dgm:prSet presAssocID="{40A55338-EFE7-4DE2-AF9B-15BA04A833A3}" presName="childShp" presStyleLbl="bgAccFollowNode1" presStyleIdx="0" presStyleCnt="2" custScaleX="90477" custScaleY="134805" custLinFactNeighborX="-15760" custLinFactNeighborY="-10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C3639F1-0492-4F04-94EE-C976360CB7F8}" type="pres">
      <dgm:prSet presAssocID="{7930E2BC-42C8-4B1F-A3F3-D0B5F06C5D16}" presName="spacing" presStyleCnt="0"/>
      <dgm:spPr/>
    </dgm:pt>
    <dgm:pt modelId="{0B768CDC-ADA9-4371-8E00-6BF210F3A425}" type="pres">
      <dgm:prSet presAssocID="{F18E2150-865B-4F0E-8314-43CB8AEBCE11}" presName="linNode" presStyleCnt="0"/>
      <dgm:spPr/>
    </dgm:pt>
    <dgm:pt modelId="{A67CDDA6-8C2E-4A5D-9510-BA58D7656B1E}" type="pres">
      <dgm:prSet presAssocID="{F18E2150-865B-4F0E-8314-43CB8AEBCE11}" presName="parentShp" presStyleLbl="node1" presStyleIdx="1" presStyleCnt="2" custScaleX="86573" custScaleY="13800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1059440-EF01-4109-A397-A56FB2B5D4ED}" type="pres">
      <dgm:prSet presAssocID="{F18E2150-865B-4F0E-8314-43CB8AEBCE11}" presName="childShp" presStyleLbl="bgAccFollowNode1" presStyleIdx="1" presStyleCnt="2" custScaleX="116003" custScaleY="20656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559DD6E-B0FE-4B02-B6A0-B87AA303A36A}" type="presOf" srcId="{CE0B2872-083E-4980-9EBF-15846837FB03}" destId="{01059440-EF01-4109-A397-A56FB2B5D4ED}" srcOrd="0" destOrd="4" presId="urn:microsoft.com/office/officeart/2005/8/layout/vList6"/>
    <dgm:cxn modelId="{5D5ED2B2-A492-4894-A741-7D98EAB61D9F}" srcId="{44903A4F-4B48-4EEE-9A7D-6D63FEAB6BEC}" destId="{F18E2150-865B-4F0E-8314-43CB8AEBCE11}" srcOrd="1" destOrd="0" parTransId="{C7E0A01C-39F1-4648-82AC-27B934B6C138}" sibTransId="{59B8BA84-3817-4397-9ECC-AC0AC099A007}"/>
    <dgm:cxn modelId="{4FE24BA9-3B43-4FCD-950F-C1753AE98998}" srcId="{F18E2150-865B-4F0E-8314-43CB8AEBCE11}" destId="{CE0B2872-083E-4980-9EBF-15846837FB03}" srcOrd="4" destOrd="0" parTransId="{B0268112-C23E-4533-882F-751D6AB80EF3}" sibTransId="{FA3C21B8-E410-470C-BA53-3D9446606B26}"/>
    <dgm:cxn modelId="{7F0B64E1-549B-48E0-BEA0-85B2050C6799}" type="presOf" srcId="{F18E2150-865B-4F0E-8314-43CB8AEBCE11}" destId="{A67CDDA6-8C2E-4A5D-9510-BA58D7656B1E}" srcOrd="0" destOrd="0" presId="urn:microsoft.com/office/officeart/2005/8/layout/vList6"/>
    <dgm:cxn modelId="{06E0F1E8-DD53-4F0E-BCF4-C47FA91CA215}" type="presOf" srcId="{44903A4F-4B48-4EEE-9A7D-6D63FEAB6BEC}" destId="{EAAB7043-1CA1-4107-9978-747A56899449}" srcOrd="0" destOrd="0" presId="urn:microsoft.com/office/officeart/2005/8/layout/vList6"/>
    <dgm:cxn modelId="{A7F8CF4C-3541-4750-91F8-03157EFD39D4}" srcId="{F18E2150-865B-4F0E-8314-43CB8AEBCE11}" destId="{8FC2D54F-01F2-4AEA-9813-E90FB5BE2986}" srcOrd="6" destOrd="0" parTransId="{F8EA5884-CF5F-44C3-93E5-5DAEFC7E77A5}" sibTransId="{B95C22FA-0110-4754-BE0B-339267F532DF}"/>
    <dgm:cxn modelId="{9E877B05-36EB-49B1-A626-1B1D62FEB1EB}" type="presOf" srcId="{8FC2D54F-01F2-4AEA-9813-E90FB5BE2986}" destId="{01059440-EF01-4109-A397-A56FB2B5D4ED}" srcOrd="0" destOrd="6" presId="urn:microsoft.com/office/officeart/2005/8/layout/vList6"/>
    <dgm:cxn modelId="{BFF719DF-A575-4017-9E35-79AE444AE265}" type="presOf" srcId="{813D6C42-D3B8-42F4-9DB4-224F1EA1007A}" destId="{9984535F-E89C-4889-86E1-37A0772EE489}" srcOrd="0" destOrd="1" presId="urn:microsoft.com/office/officeart/2005/8/layout/vList6"/>
    <dgm:cxn modelId="{BBB0A7CF-3581-4B8D-A918-97EC84D2E37C}" type="presOf" srcId="{AB96F969-1AD2-4ABC-921D-2D07109BC78D}" destId="{01059440-EF01-4109-A397-A56FB2B5D4ED}" srcOrd="0" destOrd="5" presId="urn:microsoft.com/office/officeart/2005/8/layout/vList6"/>
    <dgm:cxn modelId="{CE36F073-C424-49FB-99C1-9943F834474E}" type="presOf" srcId="{760B91F1-A20E-4D3F-9606-1C23C4C06DC4}" destId="{01059440-EF01-4109-A397-A56FB2B5D4ED}" srcOrd="0" destOrd="2" presId="urn:microsoft.com/office/officeart/2005/8/layout/vList6"/>
    <dgm:cxn modelId="{8BECA8E4-2B38-406C-AE82-E4706AE55DCA}" srcId="{F18E2150-865B-4F0E-8314-43CB8AEBCE11}" destId="{AB96F969-1AD2-4ABC-921D-2D07109BC78D}" srcOrd="5" destOrd="0" parTransId="{F41AC7D2-6544-45F2-864C-EBEBA1A477D7}" sibTransId="{F9780322-EE75-495D-AF05-88C5C47CC8BD}"/>
    <dgm:cxn modelId="{49D5BCD7-032D-4237-95C4-A025B6B18A59}" srcId="{F18E2150-865B-4F0E-8314-43CB8AEBCE11}" destId="{47333888-1546-44F4-9955-61159B8453E8}" srcOrd="1" destOrd="0" parTransId="{62C4E123-10E1-4AA6-8261-D85A816509C7}" sibTransId="{23391D02-2C85-449A-AAC4-EECDBB7EC357}"/>
    <dgm:cxn modelId="{10AFBC07-7E94-494E-81FB-417923BC19BA}" type="presOf" srcId="{BFF92E70-F49D-41DF-946E-034905050839}" destId="{9984535F-E89C-4889-86E1-37A0772EE489}" srcOrd="0" destOrd="0" presId="urn:microsoft.com/office/officeart/2005/8/layout/vList6"/>
    <dgm:cxn modelId="{03E5BEA8-F80E-44E7-8A04-751B053F7495}" srcId="{F18E2150-865B-4F0E-8314-43CB8AEBCE11}" destId="{316769DC-BFCA-46F3-BC72-C3DA2719C63D}" srcOrd="3" destOrd="0" parTransId="{4B9895D9-04D3-4C28-8955-218B904A7AB3}" sibTransId="{C3C92A83-2133-4984-9D49-89F1026D435D}"/>
    <dgm:cxn modelId="{23D9C9F1-BA15-47EC-9702-1D47FCA34B5B}" type="presOf" srcId="{40A55338-EFE7-4DE2-AF9B-15BA04A833A3}" destId="{999AF02F-B14F-41DA-9EB1-33F807295DD9}" srcOrd="0" destOrd="0" presId="urn:microsoft.com/office/officeart/2005/8/layout/vList6"/>
    <dgm:cxn modelId="{DD0E0B9A-7D08-432B-B81F-2C7064E08FC3}" srcId="{F18E2150-865B-4F0E-8314-43CB8AEBCE11}" destId="{760B91F1-A20E-4D3F-9606-1C23C4C06DC4}" srcOrd="2" destOrd="0" parTransId="{BEFF0E9A-D6AE-416E-8EEF-CE3370931941}" sibTransId="{A2484D30-31ED-43A8-84CF-7FF722BA17F5}"/>
    <dgm:cxn modelId="{ABA01669-F2AD-4C0D-B9F0-676C2CDBF755}" type="presOf" srcId="{316769DC-BFCA-46F3-BC72-C3DA2719C63D}" destId="{01059440-EF01-4109-A397-A56FB2B5D4ED}" srcOrd="0" destOrd="3" presId="urn:microsoft.com/office/officeart/2005/8/layout/vList6"/>
    <dgm:cxn modelId="{8AB38CA6-7D80-4608-9A0A-2E16B5008163}" srcId="{40A55338-EFE7-4DE2-AF9B-15BA04A833A3}" destId="{813D6C42-D3B8-42F4-9DB4-224F1EA1007A}" srcOrd="1" destOrd="0" parTransId="{0A26E649-C5D6-43F6-8A09-0259B41F3100}" sibTransId="{BD82E8CF-E02C-4A6B-B341-582E7824082C}"/>
    <dgm:cxn modelId="{3D6C3E47-7D1C-4F4E-A32A-4C61FBE5101D}" srcId="{44903A4F-4B48-4EEE-9A7D-6D63FEAB6BEC}" destId="{40A55338-EFE7-4DE2-AF9B-15BA04A833A3}" srcOrd="0" destOrd="0" parTransId="{6BFFCA04-B58A-45BD-884D-3294F7402259}" sibTransId="{7930E2BC-42C8-4B1F-A3F3-D0B5F06C5D16}"/>
    <dgm:cxn modelId="{D52EC106-6842-4933-A2BD-39DC1936DA8E}" srcId="{F18E2150-865B-4F0E-8314-43CB8AEBCE11}" destId="{E69CA230-7586-43C1-9932-0BE40327A951}" srcOrd="0" destOrd="0" parTransId="{19DC181B-1277-4153-85B1-19FA63D8170A}" sibTransId="{566F3B58-C62D-469C-8F96-8416FEF10B60}"/>
    <dgm:cxn modelId="{B2180580-7D3A-454B-89F5-46FDE2957970}" type="presOf" srcId="{E69CA230-7586-43C1-9932-0BE40327A951}" destId="{01059440-EF01-4109-A397-A56FB2B5D4ED}" srcOrd="0" destOrd="0" presId="urn:microsoft.com/office/officeart/2005/8/layout/vList6"/>
    <dgm:cxn modelId="{61879EC1-5698-479A-A4BD-E2BA3CEC70E4}" srcId="{40A55338-EFE7-4DE2-AF9B-15BA04A833A3}" destId="{BFF92E70-F49D-41DF-946E-034905050839}" srcOrd="0" destOrd="0" parTransId="{4903DCD2-E89D-4934-8E33-DAE2AB7BADE5}" sibTransId="{639BB278-B8B0-4E4B-86DC-62CE4A62E7E0}"/>
    <dgm:cxn modelId="{9B872216-2B1A-45D5-B664-E01FA636126A}" type="presOf" srcId="{47333888-1546-44F4-9955-61159B8453E8}" destId="{01059440-EF01-4109-A397-A56FB2B5D4ED}" srcOrd="0" destOrd="1" presId="urn:microsoft.com/office/officeart/2005/8/layout/vList6"/>
    <dgm:cxn modelId="{C0B06CAF-9FE6-4C0A-8275-A5926C3E0E07}" type="presParOf" srcId="{EAAB7043-1CA1-4107-9978-747A56899449}" destId="{721E1A71-3840-49CB-BD4F-F3745ABAD8B4}" srcOrd="0" destOrd="0" presId="urn:microsoft.com/office/officeart/2005/8/layout/vList6"/>
    <dgm:cxn modelId="{CE0999E8-5E7C-4A03-81D6-505F74C35C10}" type="presParOf" srcId="{721E1A71-3840-49CB-BD4F-F3745ABAD8B4}" destId="{999AF02F-B14F-41DA-9EB1-33F807295DD9}" srcOrd="0" destOrd="0" presId="urn:microsoft.com/office/officeart/2005/8/layout/vList6"/>
    <dgm:cxn modelId="{73B36785-EED2-4D8B-B446-E84A438A3720}" type="presParOf" srcId="{721E1A71-3840-49CB-BD4F-F3745ABAD8B4}" destId="{9984535F-E89C-4889-86E1-37A0772EE489}" srcOrd="1" destOrd="0" presId="urn:microsoft.com/office/officeart/2005/8/layout/vList6"/>
    <dgm:cxn modelId="{77540F98-F654-42EF-B83E-5EBBB0DEB8F5}" type="presParOf" srcId="{EAAB7043-1CA1-4107-9978-747A56899449}" destId="{4C3639F1-0492-4F04-94EE-C976360CB7F8}" srcOrd="1" destOrd="0" presId="urn:microsoft.com/office/officeart/2005/8/layout/vList6"/>
    <dgm:cxn modelId="{440B9F9C-D1EA-4AA0-A756-BD0D355A3B2F}" type="presParOf" srcId="{EAAB7043-1CA1-4107-9978-747A56899449}" destId="{0B768CDC-ADA9-4371-8E00-6BF210F3A425}" srcOrd="2" destOrd="0" presId="urn:microsoft.com/office/officeart/2005/8/layout/vList6"/>
    <dgm:cxn modelId="{4C57A7F9-9681-4D3A-A437-73C926FE951C}" type="presParOf" srcId="{0B768CDC-ADA9-4371-8E00-6BF210F3A425}" destId="{A67CDDA6-8C2E-4A5D-9510-BA58D7656B1E}" srcOrd="0" destOrd="0" presId="urn:microsoft.com/office/officeart/2005/8/layout/vList6"/>
    <dgm:cxn modelId="{173C60B7-BBA0-4383-B5C1-D5086549FB43}" type="presParOf" srcId="{0B768CDC-ADA9-4371-8E00-6BF210F3A425}" destId="{01059440-EF01-4109-A397-A56FB2B5D4ED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34944AC-3190-4516-BE1F-B80C0C957B77}" type="doc">
      <dgm:prSet loTypeId="urn:microsoft.com/office/officeart/2005/8/layout/chevron2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cs-CZ"/>
        </a:p>
      </dgm:t>
    </dgm:pt>
    <dgm:pt modelId="{78C25A04-803A-45B4-B511-5E99DE36D368}">
      <dgm:prSet phldrT="[Text]"/>
      <dgm:spPr/>
      <dgm:t>
        <a:bodyPr/>
        <a:lstStyle/>
        <a:p>
          <a:r>
            <a:rPr lang="cs-CZ" dirty="0" smtClean="0"/>
            <a:t>1</a:t>
          </a:r>
          <a:endParaRPr lang="cs-CZ" dirty="0"/>
        </a:p>
      </dgm:t>
    </dgm:pt>
    <dgm:pt modelId="{E342D35C-FEF0-4E77-AB4C-9A2410D5E32D}" type="parTrans" cxnId="{44CE5660-6483-476A-ABE0-F30DE5711467}">
      <dgm:prSet/>
      <dgm:spPr/>
      <dgm:t>
        <a:bodyPr/>
        <a:lstStyle/>
        <a:p>
          <a:endParaRPr lang="cs-CZ"/>
        </a:p>
      </dgm:t>
    </dgm:pt>
    <dgm:pt modelId="{3C4876DA-D483-4498-BCBE-41A98A75F248}" type="sibTrans" cxnId="{44CE5660-6483-476A-ABE0-F30DE5711467}">
      <dgm:prSet/>
      <dgm:spPr/>
      <dgm:t>
        <a:bodyPr/>
        <a:lstStyle/>
        <a:p>
          <a:endParaRPr lang="cs-CZ"/>
        </a:p>
      </dgm:t>
    </dgm:pt>
    <dgm:pt modelId="{02649781-8FEB-4C49-B8FE-97B636F2791F}">
      <dgm:prSet phldrT="[Text]" custT="1"/>
      <dgm:spPr/>
      <dgm:t>
        <a:bodyPr/>
        <a:lstStyle/>
        <a:p>
          <a:r>
            <a:rPr lang="cs-CZ" sz="2000" dirty="0" smtClean="0"/>
            <a:t>OP1+OP2</a:t>
          </a:r>
          <a:endParaRPr lang="cs-CZ" sz="2000" dirty="0"/>
        </a:p>
      </dgm:t>
    </dgm:pt>
    <dgm:pt modelId="{CFB287EF-F887-4EBB-865A-5B4B241712F3}" type="parTrans" cxnId="{45813015-4CC2-4BB2-B863-7B3E1FC8C902}">
      <dgm:prSet/>
      <dgm:spPr/>
      <dgm:t>
        <a:bodyPr/>
        <a:lstStyle/>
        <a:p>
          <a:endParaRPr lang="cs-CZ"/>
        </a:p>
      </dgm:t>
    </dgm:pt>
    <dgm:pt modelId="{50EF667C-D757-420D-A18F-9B806ABE4F76}" type="sibTrans" cxnId="{45813015-4CC2-4BB2-B863-7B3E1FC8C902}">
      <dgm:prSet/>
      <dgm:spPr/>
      <dgm:t>
        <a:bodyPr/>
        <a:lstStyle/>
        <a:p>
          <a:endParaRPr lang="cs-CZ"/>
        </a:p>
      </dgm:t>
    </dgm:pt>
    <dgm:pt modelId="{9FF2C68E-31A7-4EAC-B989-48A705A984C2}">
      <dgm:prSet phldrT="[Text]"/>
      <dgm:spPr/>
      <dgm:t>
        <a:bodyPr/>
        <a:lstStyle/>
        <a:p>
          <a:r>
            <a:rPr lang="cs-CZ" dirty="0" smtClean="0"/>
            <a:t>2</a:t>
          </a:r>
          <a:endParaRPr lang="cs-CZ" dirty="0"/>
        </a:p>
      </dgm:t>
    </dgm:pt>
    <dgm:pt modelId="{5445C2CC-E392-44EC-805F-4B344DC908A8}" type="parTrans" cxnId="{CA12F124-A1A4-4E37-A7A5-3A4CA7DAFCCF}">
      <dgm:prSet/>
      <dgm:spPr/>
      <dgm:t>
        <a:bodyPr/>
        <a:lstStyle/>
        <a:p>
          <a:endParaRPr lang="cs-CZ"/>
        </a:p>
      </dgm:t>
    </dgm:pt>
    <dgm:pt modelId="{B4A925C0-102F-4637-80FD-24EDD9E56E52}" type="sibTrans" cxnId="{CA12F124-A1A4-4E37-A7A5-3A4CA7DAFCCF}">
      <dgm:prSet/>
      <dgm:spPr/>
      <dgm:t>
        <a:bodyPr/>
        <a:lstStyle/>
        <a:p>
          <a:endParaRPr lang="cs-CZ"/>
        </a:p>
      </dgm:t>
    </dgm:pt>
    <dgm:pt modelId="{6C628A75-1B3C-4D06-8AAC-A37DE7F043ED}">
      <dgm:prSet phldrT="[Text]" custT="1"/>
      <dgm:spPr/>
      <dgm:t>
        <a:bodyPr/>
        <a:lstStyle/>
        <a:p>
          <a:r>
            <a:rPr lang="cs-CZ" sz="2000" dirty="0" smtClean="0"/>
            <a:t>OP1 + OP2+OP3</a:t>
          </a:r>
          <a:endParaRPr lang="cs-CZ" sz="2000" dirty="0"/>
        </a:p>
      </dgm:t>
    </dgm:pt>
    <dgm:pt modelId="{3A08523B-F50A-4D40-A363-D2F5F8BEC111}" type="parTrans" cxnId="{0518C485-C188-4F58-A4B1-15019974690B}">
      <dgm:prSet/>
      <dgm:spPr/>
      <dgm:t>
        <a:bodyPr/>
        <a:lstStyle/>
        <a:p>
          <a:endParaRPr lang="cs-CZ"/>
        </a:p>
      </dgm:t>
    </dgm:pt>
    <dgm:pt modelId="{4FF1ADD6-29EB-495E-A1FF-72540C797F43}" type="sibTrans" cxnId="{0518C485-C188-4F58-A4B1-15019974690B}">
      <dgm:prSet/>
      <dgm:spPr/>
      <dgm:t>
        <a:bodyPr/>
        <a:lstStyle/>
        <a:p>
          <a:endParaRPr lang="cs-CZ"/>
        </a:p>
      </dgm:t>
    </dgm:pt>
    <dgm:pt modelId="{C89295C8-7A23-4D09-B516-5AFDC9631F32}">
      <dgm:prSet phldrT="[Text]"/>
      <dgm:spPr/>
      <dgm:t>
        <a:bodyPr/>
        <a:lstStyle/>
        <a:p>
          <a:r>
            <a:rPr lang="cs-CZ" dirty="0" smtClean="0"/>
            <a:t>7</a:t>
          </a:r>
          <a:endParaRPr lang="cs-CZ" dirty="0"/>
        </a:p>
      </dgm:t>
    </dgm:pt>
    <dgm:pt modelId="{17BBC4CD-80BD-4130-96A4-17C02E621944}" type="parTrans" cxnId="{7AC489CF-EE25-4C65-A7FC-EA7427719A24}">
      <dgm:prSet/>
      <dgm:spPr/>
      <dgm:t>
        <a:bodyPr/>
        <a:lstStyle/>
        <a:p>
          <a:endParaRPr lang="cs-CZ"/>
        </a:p>
      </dgm:t>
    </dgm:pt>
    <dgm:pt modelId="{BA55D09E-D261-4032-864F-5F57570E07AD}" type="sibTrans" cxnId="{7AC489CF-EE25-4C65-A7FC-EA7427719A24}">
      <dgm:prSet/>
      <dgm:spPr/>
      <dgm:t>
        <a:bodyPr/>
        <a:lstStyle/>
        <a:p>
          <a:endParaRPr lang="cs-CZ"/>
        </a:p>
      </dgm:t>
    </dgm:pt>
    <dgm:pt modelId="{E41CF204-2F1A-4563-BA5A-262D824F1733}">
      <dgm:prSet/>
      <dgm:spPr/>
      <dgm:t>
        <a:bodyPr/>
        <a:lstStyle/>
        <a:p>
          <a:r>
            <a:rPr lang="cs-CZ" dirty="0" smtClean="0"/>
            <a:t>3</a:t>
          </a:r>
          <a:endParaRPr lang="cs-CZ" dirty="0"/>
        </a:p>
      </dgm:t>
    </dgm:pt>
    <dgm:pt modelId="{6EE40018-2F99-4457-BF32-509EF54124C6}" type="parTrans" cxnId="{CE13CEEE-5920-4ADE-BC83-FB7980EE6F2A}">
      <dgm:prSet/>
      <dgm:spPr/>
      <dgm:t>
        <a:bodyPr/>
        <a:lstStyle/>
        <a:p>
          <a:endParaRPr lang="cs-CZ"/>
        </a:p>
      </dgm:t>
    </dgm:pt>
    <dgm:pt modelId="{7A301477-5409-4F6E-B6E7-489A1935A78A}" type="sibTrans" cxnId="{CE13CEEE-5920-4ADE-BC83-FB7980EE6F2A}">
      <dgm:prSet/>
      <dgm:spPr/>
      <dgm:t>
        <a:bodyPr/>
        <a:lstStyle/>
        <a:p>
          <a:endParaRPr lang="cs-CZ"/>
        </a:p>
      </dgm:t>
    </dgm:pt>
    <dgm:pt modelId="{EDE85ECA-775E-4004-8CB9-51E24746C28B}">
      <dgm:prSet/>
      <dgm:spPr/>
      <dgm:t>
        <a:bodyPr/>
        <a:lstStyle/>
        <a:p>
          <a:r>
            <a:rPr lang="cs-CZ" dirty="0" smtClean="0"/>
            <a:t>4</a:t>
          </a:r>
          <a:endParaRPr lang="cs-CZ" dirty="0"/>
        </a:p>
      </dgm:t>
    </dgm:pt>
    <dgm:pt modelId="{B4B80AA5-3412-493A-B26B-281966E722F5}" type="parTrans" cxnId="{5B0D5282-6AA1-4C33-80DE-112537822C6E}">
      <dgm:prSet/>
      <dgm:spPr/>
      <dgm:t>
        <a:bodyPr/>
        <a:lstStyle/>
        <a:p>
          <a:endParaRPr lang="cs-CZ"/>
        </a:p>
      </dgm:t>
    </dgm:pt>
    <dgm:pt modelId="{3B1AD396-3EF6-4C34-9C00-BCE47EDD9467}" type="sibTrans" cxnId="{5B0D5282-6AA1-4C33-80DE-112537822C6E}">
      <dgm:prSet/>
      <dgm:spPr/>
      <dgm:t>
        <a:bodyPr/>
        <a:lstStyle/>
        <a:p>
          <a:endParaRPr lang="cs-CZ"/>
        </a:p>
      </dgm:t>
    </dgm:pt>
    <dgm:pt modelId="{7C29D9E1-BB16-47F7-A7D1-E9E8EF223367}">
      <dgm:prSet/>
      <dgm:spPr/>
      <dgm:t>
        <a:bodyPr/>
        <a:lstStyle/>
        <a:p>
          <a:r>
            <a:rPr lang="cs-CZ" dirty="0" smtClean="0"/>
            <a:t>5</a:t>
          </a:r>
          <a:endParaRPr lang="cs-CZ" dirty="0"/>
        </a:p>
      </dgm:t>
    </dgm:pt>
    <dgm:pt modelId="{C8E82B65-A1F2-4EF5-A3CA-2295EB0BD6E4}" type="parTrans" cxnId="{8392011C-BBF4-443B-804E-F5FD03459298}">
      <dgm:prSet/>
      <dgm:spPr/>
      <dgm:t>
        <a:bodyPr/>
        <a:lstStyle/>
        <a:p>
          <a:endParaRPr lang="cs-CZ"/>
        </a:p>
      </dgm:t>
    </dgm:pt>
    <dgm:pt modelId="{12CE56DA-FA28-4B0A-8A9B-289318D20E4A}" type="sibTrans" cxnId="{8392011C-BBF4-443B-804E-F5FD03459298}">
      <dgm:prSet/>
      <dgm:spPr/>
      <dgm:t>
        <a:bodyPr/>
        <a:lstStyle/>
        <a:p>
          <a:endParaRPr lang="cs-CZ"/>
        </a:p>
      </dgm:t>
    </dgm:pt>
    <dgm:pt modelId="{D4DE8499-5795-4F6D-87C1-CEF0744439D7}">
      <dgm:prSet/>
      <dgm:spPr/>
      <dgm:t>
        <a:bodyPr/>
        <a:lstStyle/>
        <a:p>
          <a:r>
            <a:rPr lang="cs-CZ" b="1" dirty="0" smtClean="0"/>
            <a:t>6</a:t>
          </a:r>
          <a:endParaRPr lang="cs-CZ" b="1" dirty="0"/>
        </a:p>
      </dgm:t>
    </dgm:pt>
    <dgm:pt modelId="{A9C049BF-3EE6-4106-A650-9F48DC2D40D6}" type="parTrans" cxnId="{B936ACAC-6314-4579-AA84-059963943E00}">
      <dgm:prSet/>
      <dgm:spPr/>
      <dgm:t>
        <a:bodyPr/>
        <a:lstStyle/>
        <a:p>
          <a:endParaRPr lang="cs-CZ"/>
        </a:p>
      </dgm:t>
    </dgm:pt>
    <dgm:pt modelId="{2D602723-5077-4A94-8564-7F0049E8B5DA}" type="sibTrans" cxnId="{B936ACAC-6314-4579-AA84-059963943E00}">
      <dgm:prSet/>
      <dgm:spPr/>
      <dgm:t>
        <a:bodyPr/>
        <a:lstStyle/>
        <a:p>
          <a:endParaRPr lang="cs-CZ"/>
        </a:p>
      </dgm:t>
    </dgm:pt>
    <dgm:pt modelId="{3CB54B16-869B-486F-AC40-3D2A5FA706A4}">
      <dgm:prSet custT="1"/>
      <dgm:spPr/>
      <dgm:t>
        <a:bodyPr/>
        <a:lstStyle/>
        <a:p>
          <a:r>
            <a:rPr lang="cs-CZ" sz="2000" dirty="0" smtClean="0"/>
            <a:t>OP1 + OP2+OP3+OP4b</a:t>
          </a:r>
          <a:endParaRPr lang="cs-CZ" sz="2000" dirty="0"/>
        </a:p>
      </dgm:t>
    </dgm:pt>
    <dgm:pt modelId="{D88E691D-8736-44CC-8D69-27F06D63A36D}" type="parTrans" cxnId="{0F66F501-25BE-47F7-A50B-87561E90EDBE}">
      <dgm:prSet/>
      <dgm:spPr/>
      <dgm:t>
        <a:bodyPr/>
        <a:lstStyle/>
        <a:p>
          <a:endParaRPr lang="cs-CZ"/>
        </a:p>
      </dgm:t>
    </dgm:pt>
    <dgm:pt modelId="{4F36B292-DD07-473F-A5C0-75975F20CB05}" type="sibTrans" cxnId="{0F66F501-25BE-47F7-A50B-87561E90EDBE}">
      <dgm:prSet/>
      <dgm:spPr/>
      <dgm:t>
        <a:bodyPr/>
        <a:lstStyle/>
        <a:p>
          <a:endParaRPr lang="cs-CZ"/>
        </a:p>
      </dgm:t>
    </dgm:pt>
    <dgm:pt modelId="{4CFC9D17-1763-45CD-A868-0D75B4C3513F}">
      <dgm:prSet custT="1"/>
      <dgm:spPr/>
      <dgm:t>
        <a:bodyPr/>
        <a:lstStyle/>
        <a:p>
          <a:r>
            <a:rPr lang="cs-CZ" sz="2000" dirty="0" smtClean="0"/>
            <a:t>OP1 + OP2+OP7</a:t>
          </a:r>
          <a:endParaRPr lang="cs-CZ" sz="2000" dirty="0"/>
        </a:p>
      </dgm:t>
    </dgm:pt>
    <dgm:pt modelId="{BBC610DD-FEE4-4293-81E8-0128012759E8}" type="parTrans" cxnId="{6B8E6471-8279-4F36-A5DE-A00D40B9630B}">
      <dgm:prSet/>
      <dgm:spPr/>
      <dgm:t>
        <a:bodyPr/>
        <a:lstStyle/>
        <a:p>
          <a:endParaRPr lang="cs-CZ"/>
        </a:p>
      </dgm:t>
    </dgm:pt>
    <dgm:pt modelId="{878EAE03-258A-4D8F-B7CA-A89B0565EF3B}" type="sibTrans" cxnId="{6B8E6471-8279-4F36-A5DE-A00D40B9630B}">
      <dgm:prSet/>
      <dgm:spPr/>
      <dgm:t>
        <a:bodyPr/>
        <a:lstStyle/>
        <a:p>
          <a:endParaRPr lang="cs-CZ"/>
        </a:p>
      </dgm:t>
    </dgm:pt>
    <dgm:pt modelId="{16F1DBC6-46BB-4E0C-BF34-939CA8B68147}">
      <dgm:prSet custT="1"/>
      <dgm:spPr/>
      <dgm:t>
        <a:bodyPr/>
        <a:lstStyle/>
        <a:p>
          <a:r>
            <a:rPr lang="cs-CZ" sz="2000" dirty="0" smtClean="0"/>
            <a:t>OP1 , OP2 , OP3 , OP7 </a:t>
          </a:r>
          <a:endParaRPr lang="cs-CZ" sz="2000" dirty="0"/>
        </a:p>
      </dgm:t>
    </dgm:pt>
    <dgm:pt modelId="{74ABD0F8-2BE3-4C34-BF11-AE14814D5D37}" type="parTrans" cxnId="{C9F8AD26-052E-4939-B7B1-0E8493AC2724}">
      <dgm:prSet/>
      <dgm:spPr/>
      <dgm:t>
        <a:bodyPr/>
        <a:lstStyle/>
        <a:p>
          <a:endParaRPr lang="cs-CZ"/>
        </a:p>
      </dgm:t>
    </dgm:pt>
    <dgm:pt modelId="{D1405B0B-5A3D-4546-A53A-04BBFAF6332C}" type="sibTrans" cxnId="{C9F8AD26-052E-4939-B7B1-0E8493AC2724}">
      <dgm:prSet/>
      <dgm:spPr/>
      <dgm:t>
        <a:bodyPr/>
        <a:lstStyle/>
        <a:p>
          <a:endParaRPr lang="cs-CZ"/>
        </a:p>
      </dgm:t>
    </dgm:pt>
    <dgm:pt modelId="{3A4B92DE-B078-47AD-90BC-2251D42B6833}">
      <dgm:prSet/>
      <dgm:spPr/>
      <dgm:t>
        <a:bodyPr/>
        <a:lstStyle/>
        <a:p>
          <a:endParaRPr lang="cs-CZ" sz="1600" dirty="0"/>
        </a:p>
      </dgm:t>
    </dgm:pt>
    <dgm:pt modelId="{194FFD39-4DF5-45BA-A966-D5FDC6E54750}" type="parTrans" cxnId="{4A52A513-C0B0-4923-95ED-DF9109036CA0}">
      <dgm:prSet/>
      <dgm:spPr/>
      <dgm:t>
        <a:bodyPr/>
        <a:lstStyle/>
        <a:p>
          <a:endParaRPr lang="cs-CZ"/>
        </a:p>
      </dgm:t>
    </dgm:pt>
    <dgm:pt modelId="{05060879-1F79-4C41-9366-920AF3787BB6}" type="sibTrans" cxnId="{4A52A513-C0B0-4923-95ED-DF9109036CA0}">
      <dgm:prSet/>
      <dgm:spPr/>
      <dgm:t>
        <a:bodyPr/>
        <a:lstStyle/>
        <a:p>
          <a:endParaRPr lang="cs-CZ"/>
        </a:p>
      </dgm:t>
    </dgm:pt>
    <dgm:pt modelId="{2001E65D-A38D-407A-BB98-3C7F03F48D8A}">
      <dgm:prSet/>
      <dgm:spPr/>
      <dgm:t>
        <a:bodyPr/>
        <a:lstStyle/>
        <a:p>
          <a:r>
            <a:rPr lang="cs-CZ" smtClean="0"/>
            <a:t>OP1 + OP2+OP3+OP5+OP6+OP7+OP8</a:t>
          </a:r>
          <a:endParaRPr lang="cs-CZ"/>
        </a:p>
      </dgm:t>
    </dgm:pt>
    <dgm:pt modelId="{D60234AB-F51B-4AB2-BE76-F9289BD0DF25}" type="parTrans" cxnId="{36337199-8F3C-478D-83FB-C0370A5A5F67}">
      <dgm:prSet/>
      <dgm:spPr/>
      <dgm:t>
        <a:bodyPr/>
        <a:lstStyle/>
        <a:p>
          <a:endParaRPr lang="cs-CZ"/>
        </a:p>
      </dgm:t>
    </dgm:pt>
    <dgm:pt modelId="{8E0CDD0C-00EA-4337-BB9B-E3F8915C7699}" type="sibTrans" cxnId="{36337199-8F3C-478D-83FB-C0370A5A5F67}">
      <dgm:prSet/>
      <dgm:spPr/>
      <dgm:t>
        <a:bodyPr/>
        <a:lstStyle/>
        <a:p>
          <a:endParaRPr lang="cs-CZ"/>
        </a:p>
      </dgm:t>
    </dgm:pt>
    <dgm:pt modelId="{4F8584D2-3829-45CB-9937-8125E09A00A3}">
      <dgm:prSet custT="1"/>
      <dgm:spPr/>
      <dgm:t>
        <a:bodyPr/>
        <a:lstStyle/>
        <a:p>
          <a:r>
            <a:rPr lang="cs-CZ" sz="2000" b="1" dirty="0" smtClean="0"/>
            <a:t>OP1 + OP2+OP3+OP4b+OP7+OP8</a:t>
          </a:r>
          <a:endParaRPr lang="cs-CZ" sz="2000" b="1" dirty="0"/>
        </a:p>
      </dgm:t>
    </dgm:pt>
    <dgm:pt modelId="{109620D3-5F61-4942-B6E1-99BF0617AEF3}" type="parTrans" cxnId="{78951F08-1F71-4EAA-9B32-9E0D72A8B78F}">
      <dgm:prSet/>
      <dgm:spPr/>
      <dgm:t>
        <a:bodyPr/>
        <a:lstStyle/>
        <a:p>
          <a:endParaRPr lang="cs-CZ"/>
        </a:p>
      </dgm:t>
    </dgm:pt>
    <dgm:pt modelId="{CABD5F9F-D580-4E7A-9D2D-916B5E8FAC44}" type="sibTrans" cxnId="{78951F08-1F71-4EAA-9B32-9E0D72A8B78F}">
      <dgm:prSet/>
      <dgm:spPr/>
      <dgm:t>
        <a:bodyPr/>
        <a:lstStyle/>
        <a:p>
          <a:endParaRPr lang="cs-CZ"/>
        </a:p>
      </dgm:t>
    </dgm:pt>
    <dgm:pt modelId="{A22C58AE-ECFA-4403-BC70-CE8FE45F54B7}" type="pres">
      <dgm:prSet presAssocID="{134944AC-3190-4516-BE1F-B80C0C957B7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BA747EF7-EEAB-4981-952D-2C66736F6B9C}" type="pres">
      <dgm:prSet presAssocID="{78C25A04-803A-45B4-B511-5E99DE36D368}" presName="composite" presStyleCnt="0"/>
      <dgm:spPr/>
    </dgm:pt>
    <dgm:pt modelId="{4FEFF247-BD06-48EB-8E9C-53EC563D6B02}" type="pres">
      <dgm:prSet presAssocID="{78C25A04-803A-45B4-B511-5E99DE36D368}" presName="parentText" presStyleLbl="alignNode1" presStyleIdx="0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3524F62-8774-4AF1-804A-823FA2D16EC8}" type="pres">
      <dgm:prSet presAssocID="{78C25A04-803A-45B4-B511-5E99DE36D368}" presName="descendantText" presStyleLbl="alignAcc1" presStyleIdx="0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278BBFF-1100-4633-8AD6-1694BFBDDE33}" type="pres">
      <dgm:prSet presAssocID="{3C4876DA-D483-4498-BCBE-41A98A75F248}" presName="sp" presStyleCnt="0"/>
      <dgm:spPr/>
    </dgm:pt>
    <dgm:pt modelId="{C6AD7CC4-BFFB-4CAF-93B4-EE15DFAF56DE}" type="pres">
      <dgm:prSet presAssocID="{9FF2C68E-31A7-4EAC-B989-48A705A984C2}" presName="composite" presStyleCnt="0"/>
      <dgm:spPr/>
    </dgm:pt>
    <dgm:pt modelId="{6B715F5E-E76D-48B1-BDED-53024DEAD1FC}" type="pres">
      <dgm:prSet presAssocID="{9FF2C68E-31A7-4EAC-B989-48A705A984C2}" presName="parentText" presStyleLbl="alignNode1" presStyleIdx="1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2F87C98-2A16-42F3-B1DC-FA06C1AC91A3}" type="pres">
      <dgm:prSet presAssocID="{9FF2C68E-31A7-4EAC-B989-48A705A984C2}" presName="descendantText" presStyleLbl="alignAcc1" presStyleIdx="1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A0C223C-3740-4AF1-A4A4-143841CBD57E}" type="pres">
      <dgm:prSet presAssocID="{B4A925C0-102F-4637-80FD-24EDD9E56E52}" presName="sp" presStyleCnt="0"/>
      <dgm:spPr/>
    </dgm:pt>
    <dgm:pt modelId="{B4EC60CC-FBAE-423E-A639-B83F0AF60E89}" type="pres">
      <dgm:prSet presAssocID="{E41CF204-2F1A-4563-BA5A-262D824F1733}" presName="composite" presStyleCnt="0"/>
      <dgm:spPr/>
    </dgm:pt>
    <dgm:pt modelId="{E4874E73-0194-458A-BB8B-3910AAB2A13E}" type="pres">
      <dgm:prSet presAssocID="{E41CF204-2F1A-4563-BA5A-262D824F1733}" presName="parentText" presStyleLbl="alignNode1" presStyleIdx="2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2B95025-B05A-4116-8ABA-CD40C69C24A8}" type="pres">
      <dgm:prSet presAssocID="{E41CF204-2F1A-4563-BA5A-262D824F1733}" presName="descendantText" presStyleLbl="alignAcc1" presStyleIdx="2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D1B9B09-1864-442A-8DC0-A072AA9A6191}" type="pres">
      <dgm:prSet presAssocID="{7A301477-5409-4F6E-B6E7-489A1935A78A}" presName="sp" presStyleCnt="0"/>
      <dgm:spPr/>
    </dgm:pt>
    <dgm:pt modelId="{2A43BB6D-6795-45AA-85AD-2F8BBC3EA906}" type="pres">
      <dgm:prSet presAssocID="{EDE85ECA-775E-4004-8CB9-51E24746C28B}" presName="composite" presStyleCnt="0"/>
      <dgm:spPr/>
    </dgm:pt>
    <dgm:pt modelId="{074F9077-77BE-4B41-91F4-C5B21E7096B5}" type="pres">
      <dgm:prSet presAssocID="{EDE85ECA-775E-4004-8CB9-51E24746C28B}" presName="parentText" presStyleLbl="alignNode1" presStyleIdx="3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5472441-EB09-44DB-8A4F-77AC7FE99770}" type="pres">
      <dgm:prSet presAssocID="{EDE85ECA-775E-4004-8CB9-51E24746C28B}" presName="descendantText" presStyleLbl="alignAcc1" presStyleIdx="3" presStyleCnt="7" custLinFactNeighborX="92" custLinFactNeighborY="702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07AD3D2-B9D2-4EA6-AC28-E95435985708}" type="pres">
      <dgm:prSet presAssocID="{3B1AD396-3EF6-4C34-9C00-BCE47EDD9467}" presName="sp" presStyleCnt="0"/>
      <dgm:spPr/>
    </dgm:pt>
    <dgm:pt modelId="{31464724-4445-40FF-B54F-EC8099F51624}" type="pres">
      <dgm:prSet presAssocID="{7C29D9E1-BB16-47F7-A7D1-E9E8EF223367}" presName="composite" presStyleCnt="0"/>
      <dgm:spPr/>
    </dgm:pt>
    <dgm:pt modelId="{BEF80283-BDDC-4E36-8402-41BA898F3A11}" type="pres">
      <dgm:prSet presAssocID="{7C29D9E1-BB16-47F7-A7D1-E9E8EF223367}" presName="parentText" presStyleLbl="alignNode1" presStyleIdx="4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F6A865C-4A89-462E-A7D4-19046D041066}" type="pres">
      <dgm:prSet presAssocID="{7C29D9E1-BB16-47F7-A7D1-E9E8EF223367}" presName="descendantText" presStyleLbl="alignAcc1" presStyleIdx="4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71367E4-D4B9-4370-B6E9-9A3DC26C8925}" type="pres">
      <dgm:prSet presAssocID="{12CE56DA-FA28-4B0A-8A9B-289318D20E4A}" presName="sp" presStyleCnt="0"/>
      <dgm:spPr/>
    </dgm:pt>
    <dgm:pt modelId="{D266DC81-6395-42BE-B485-03B9BFD9B1FE}" type="pres">
      <dgm:prSet presAssocID="{D4DE8499-5795-4F6D-87C1-CEF0744439D7}" presName="composite" presStyleCnt="0"/>
      <dgm:spPr/>
    </dgm:pt>
    <dgm:pt modelId="{C1BDCF1F-1C25-4B87-A954-0F010A9B4D65}" type="pres">
      <dgm:prSet presAssocID="{D4DE8499-5795-4F6D-87C1-CEF0744439D7}" presName="parentText" presStyleLbl="alignNode1" presStyleIdx="5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5682505-B22A-48C9-AA50-6DD4FD07A3E5}" type="pres">
      <dgm:prSet presAssocID="{D4DE8499-5795-4F6D-87C1-CEF0744439D7}" presName="descendantText" presStyleLbl="alignAcc1" presStyleIdx="5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FB38206-8A96-42B2-9323-17D853CB8B15}" type="pres">
      <dgm:prSet presAssocID="{2D602723-5077-4A94-8564-7F0049E8B5DA}" presName="sp" presStyleCnt="0"/>
      <dgm:spPr/>
    </dgm:pt>
    <dgm:pt modelId="{3EE37940-F68B-45D5-B745-C7B8105F368D}" type="pres">
      <dgm:prSet presAssocID="{C89295C8-7A23-4D09-B516-5AFDC9631F32}" presName="composite" presStyleCnt="0"/>
      <dgm:spPr/>
    </dgm:pt>
    <dgm:pt modelId="{CF0A5BAA-2532-40C7-BA77-3C04920A2C34}" type="pres">
      <dgm:prSet presAssocID="{C89295C8-7A23-4D09-B516-5AFDC9631F32}" presName="parentText" presStyleLbl="alignNode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4D291C2-C754-4181-A968-0BE85E497547}" type="pres">
      <dgm:prSet presAssocID="{C89295C8-7A23-4D09-B516-5AFDC9631F32}" presName="descendantText" presStyleLbl="alignAcc1" presStyleIdx="6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936ACAC-6314-4579-AA84-059963943E00}" srcId="{134944AC-3190-4516-BE1F-B80C0C957B77}" destId="{D4DE8499-5795-4F6D-87C1-CEF0744439D7}" srcOrd="5" destOrd="0" parTransId="{A9C049BF-3EE6-4106-A650-9F48DC2D40D6}" sibTransId="{2D602723-5077-4A94-8564-7F0049E8B5DA}"/>
    <dgm:cxn modelId="{4A52A513-C0B0-4923-95ED-DF9109036CA0}" srcId="{D4DE8499-5795-4F6D-87C1-CEF0744439D7}" destId="{3A4B92DE-B078-47AD-90BC-2251D42B6833}" srcOrd="0" destOrd="0" parTransId="{194FFD39-4DF5-45BA-A966-D5FDC6E54750}" sibTransId="{05060879-1F79-4C41-9366-920AF3787BB6}"/>
    <dgm:cxn modelId="{45813015-4CC2-4BB2-B863-7B3E1FC8C902}" srcId="{78C25A04-803A-45B4-B511-5E99DE36D368}" destId="{02649781-8FEB-4C49-B8FE-97B636F2791F}" srcOrd="0" destOrd="0" parTransId="{CFB287EF-F887-4EBB-865A-5B4B241712F3}" sibTransId="{50EF667C-D757-420D-A18F-9B806ABE4F76}"/>
    <dgm:cxn modelId="{8392011C-BBF4-443B-804E-F5FD03459298}" srcId="{134944AC-3190-4516-BE1F-B80C0C957B77}" destId="{7C29D9E1-BB16-47F7-A7D1-E9E8EF223367}" srcOrd="4" destOrd="0" parTransId="{C8E82B65-A1F2-4EF5-A3CA-2295EB0BD6E4}" sibTransId="{12CE56DA-FA28-4B0A-8A9B-289318D20E4A}"/>
    <dgm:cxn modelId="{ACA1836D-4F81-43B9-9AAF-D6B173E4D9AC}" type="presOf" srcId="{D4DE8499-5795-4F6D-87C1-CEF0744439D7}" destId="{C1BDCF1F-1C25-4B87-A954-0F010A9B4D65}" srcOrd="0" destOrd="0" presId="urn:microsoft.com/office/officeart/2005/8/layout/chevron2"/>
    <dgm:cxn modelId="{CE13CEEE-5920-4ADE-BC83-FB7980EE6F2A}" srcId="{134944AC-3190-4516-BE1F-B80C0C957B77}" destId="{E41CF204-2F1A-4563-BA5A-262D824F1733}" srcOrd="2" destOrd="0" parTransId="{6EE40018-2F99-4457-BF32-509EF54124C6}" sibTransId="{7A301477-5409-4F6E-B6E7-489A1935A78A}"/>
    <dgm:cxn modelId="{5E72DD36-6EC9-4D76-84D8-1E63DAA75B18}" type="presOf" srcId="{134944AC-3190-4516-BE1F-B80C0C957B77}" destId="{A22C58AE-ECFA-4403-BC70-CE8FE45F54B7}" srcOrd="0" destOrd="0" presId="urn:microsoft.com/office/officeart/2005/8/layout/chevron2"/>
    <dgm:cxn modelId="{803B44D3-64B3-4AEE-9787-BF75906CC104}" type="presOf" srcId="{3CB54B16-869B-486F-AC40-3D2A5FA706A4}" destId="{42B95025-B05A-4116-8ABA-CD40C69C24A8}" srcOrd="0" destOrd="0" presId="urn:microsoft.com/office/officeart/2005/8/layout/chevron2"/>
    <dgm:cxn modelId="{78951F08-1F71-4EAA-9B32-9E0D72A8B78F}" srcId="{D4DE8499-5795-4F6D-87C1-CEF0744439D7}" destId="{4F8584D2-3829-45CB-9937-8125E09A00A3}" srcOrd="1" destOrd="0" parTransId="{109620D3-5F61-4942-B6E1-99BF0617AEF3}" sibTransId="{CABD5F9F-D580-4E7A-9D2D-916B5E8FAC44}"/>
    <dgm:cxn modelId="{890D1359-337C-4DCE-9426-7B83C4447E58}" type="presOf" srcId="{C89295C8-7A23-4D09-B516-5AFDC9631F32}" destId="{CF0A5BAA-2532-40C7-BA77-3C04920A2C34}" srcOrd="0" destOrd="0" presId="urn:microsoft.com/office/officeart/2005/8/layout/chevron2"/>
    <dgm:cxn modelId="{BA670806-A8A8-4172-9B09-42A2E804ACEF}" type="presOf" srcId="{02649781-8FEB-4C49-B8FE-97B636F2791F}" destId="{23524F62-8774-4AF1-804A-823FA2D16EC8}" srcOrd="0" destOrd="0" presId="urn:microsoft.com/office/officeart/2005/8/layout/chevron2"/>
    <dgm:cxn modelId="{CA12F124-A1A4-4E37-A7A5-3A4CA7DAFCCF}" srcId="{134944AC-3190-4516-BE1F-B80C0C957B77}" destId="{9FF2C68E-31A7-4EAC-B989-48A705A984C2}" srcOrd="1" destOrd="0" parTransId="{5445C2CC-E392-44EC-805F-4B344DC908A8}" sibTransId="{B4A925C0-102F-4637-80FD-24EDD9E56E52}"/>
    <dgm:cxn modelId="{E252701A-4B70-4E54-A0B1-F1B17FF40309}" type="presOf" srcId="{2001E65D-A38D-407A-BB98-3C7F03F48D8A}" destId="{44D291C2-C754-4181-A968-0BE85E497547}" srcOrd="0" destOrd="0" presId="urn:microsoft.com/office/officeart/2005/8/layout/chevron2"/>
    <dgm:cxn modelId="{B66A8DC5-98B4-476B-B445-6DCD5FBB19EA}" type="presOf" srcId="{6C628A75-1B3C-4D06-8AAC-A37DE7F043ED}" destId="{32F87C98-2A16-42F3-B1DC-FA06C1AC91A3}" srcOrd="0" destOrd="0" presId="urn:microsoft.com/office/officeart/2005/8/layout/chevron2"/>
    <dgm:cxn modelId="{3DCFCDB9-989C-4C84-90DE-F9C7EC6141AB}" type="presOf" srcId="{EDE85ECA-775E-4004-8CB9-51E24746C28B}" destId="{074F9077-77BE-4B41-91F4-C5B21E7096B5}" srcOrd="0" destOrd="0" presId="urn:microsoft.com/office/officeart/2005/8/layout/chevron2"/>
    <dgm:cxn modelId="{8B876543-CB17-4C49-8EAE-4DF53A119C7E}" type="presOf" srcId="{3A4B92DE-B078-47AD-90BC-2251D42B6833}" destId="{C5682505-B22A-48C9-AA50-6DD4FD07A3E5}" srcOrd="0" destOrd="0" presId="urn:microsoft.com/office/officeart/2005/8/layout/chevron2"/>
    <dgm:cxn modelId="{5B0D5282-6AA1-4C33-80DE-112537822C6E}" srcId="{134944AC-3190-4516-BE1F-B80C0C957B77}" destId="{EDE85ECA-775E-4004-8CB9-51E24746C28B}" srcOrd="3" destOrd="0" parTransId="{B4B80AA5-3412-493A-B26B-281966E722F5}" sibTransId="{3B1AD396-3EF6-4C34-9C00-BCE47EDD9467}"/>
    <dgm:cxn modelId="{6B8E6471-8279-4F36-A5DE-A00D40B9630B}" srcId="{EDE85ECA-775E-4004-8CB9-51E24746C28B}" destId="{4CFC9D17-1763-45CD-A868-0D75B4C3513F}" srcOrd="0" destOrd="0" parTransId="{BBC610DD-FEE4-4293-81E8-0128012759E8}" sibTransId="{878EAE03-258A-4D8F-B7CA-A89B0565EF3B}"/>
    <dgm:cxn modelId="{7A2FFAFB-ECE1-44A7-BAC2-667A9F505FF1}" type="presOf" srcId="{16F1DBC6-46BB-4E0C-BF34-939CA8B68147}" destId="{FF6A865C-4A89-462E-A7D4-19046D041066}" srcOrd="0" destOrd="0" presId="urn:microsoft.com/office/officeart/2005/8/layout/chevron2"/>
    <dgm:cxn modelId="{309C27E3-AF55-4982-BF55-85B669D529ED}" type="presOf" srcId="{9FF2C68E-31A7-4EAC-B989-48A705A984C2}" destId="{6B715F5E-E76D-48B1-BDED-53024DEAD1FC}" srcOrd="0" destOrd="0" presId="urn:microsoft.com/office/officeart/2005/8/layout/chevron2"/>
    <dgm:cxn modelId="{33CFF848-D838-4A59-A959-864068C62DC5}" type="presOf" srcId="{78C25A04-803A-45B4-B511-5E99DE36D368}" destId="{4FEFF247-BD06-48EB-8E9C-53EC563D6B02}" srcOrd="0" destOrd="0" presId="urn:microsoft.com/office/officeart/2005/8/layout/chevron2"/>
    <dgm:cxn modelId="{C807BC08-3E55-4FB9-9A2D-F8CA65514FA0}" type="presOf" srcId="{E41CF204-2F1A-4563-BA5A-262D824F1733}" destId="{E4874E73-0194-458A-BB8B-3910AAB2A13E}" srcOrd="0" destOrd="0" presId="urn:microsoft.com/office/officeart/2005/8/layout/chevron2"/>
    <dgm:cxn modelId="{0518C485-C188-4F58-A4B1-15019974690B}" srcId="{9FF2C68E-31A7-4EAC-B989-48A705A984C2}" destId="{6C628A75-1B3C-4D06-8AAC-A37DE7F043ED}" srcOrd="0" destOrd="0" parTransId="{3A08523B-F50A-4D40-A363-D2F5F8BEC111}" sibTransId="{4FF1ADD6-29EB-495E-A1FF-72540C797F43}"/>
    <dgm:cxn modelId="{44CE5660-6483-476A-ABE0-F30DE5711467}" srcId="{134944AC-3190-4516-BE1F-B80C0C957B77}" destId="{78C25A04-803A-45B4-B511-5E99DE36D368}" srcOrd="0" destOrd="0" parTransId="{E342D35C-FEF0-4E77-AB4C-9A2410D5E32D}" sibTransId="{3C4876DA-D483-4498-BCBE-41A98A75F248}"/>
    <dgm:cxn modelId="{48363AB5-FCE1-434F-9095-8B135F3861F8}" type="presOf" srcId="{7C29D9E1-BB16-47F7-A7D1-E9E8EF223367}" destId="{BEF80283-BDDC-4E36-8402-41BA898F3A11}" srcOrd="0" destOrd="0" presId="urn:microsoft.com/office/officeart/2005/8/layout/chevron2"/>
    <dgm:cxn modelId="{8F4D139C-40C0-4CE8-A049-5F3981E8C5E6}" type="presOf" srcId="{4F8584D2-3829-45CB-9937-8125E09A00A3}" destId="{C5682505-B22A-48C9-AA50-6DD4FD07A3E5}" srcOrd="0" destOrd="1" presId="urn:microsoft.com/office/officeart/2005/8/layout/chevron2"/>
    <dgm:cxn modelId="{8E96ABCE-6909-4659-AA91-30EACA772460}" type="presOf" srcId="{4CFC9D17-1763-45CD-A868-0D75B4C3513F}" destId="{65472441-EB09-44DB-8A4F-77AC7FE99770}" srcOrd="0" destOrd="0" presId="urn:microsoft.com/office/officeart/2005/8/layout/chevron2"/>
    <dgm:cxn modelId="{7AC489CF-EE25-4C65-A7FC-EA7427719A24}" srcId="{134944AC-3190-4516-BE1F-B80C0C957B77}" destId="{C89295C8-7A23-4D09-B516-5AFDC9631F32}" srcOrd="6" destOrd="0" parTransId="{17BBC4CD-80BD-4130-96A4-17C02E621944}" sibTransId="{BA55D09E-D261-4032-864F-5F57570E07AD}"/>
    <dgm:cxn modelId="{36337199-8F3C-478D-83FB-C0370A5A5F67}" srcId="{C89295C8-7A23-4D09-B516-5AFDC9631F32}" destId="{2001E65D-A38D-407A-BB98-3C7F03F48D8A}" srcOrd="0" destOrd="0" parTransId="{D60234AB-F51B-4AB2-BE76-F9289BD0DF25}" sibTransId="{8E0CDD0C-00EA-4337-BB9B-E3F8915C7699}"/>
    <dgm:cxn modelId="{0F66F501-25BE-47F7-A50B-87561E90EDBE}" srcId="{E41CF204-2F1A-4563-BA5A-262D824F1733}" destId="{3CB54B16-869B-486F-AC40-3D2A5FA706A4}" srcOrd="0" destOrd="0" parTransId="{D88E691D-8736-44CC-8D69-27F06D63A36D}" sibTransId="{4F36B292-DD07-473F-A5C0-75975F20CB05}"/>
    <dgm:cxn modelId="{C9F8AD26-052E-4939-B7B1-0E8493AC2724}" srcId="{7C29D9E1-BB16-47F7-A7D1-E9E8EF223367}" destId="{16F1DBC6-46BB-4E0C-BF34-939CA8B68147}" srcOrd="0" destOrd="0" parTransId="{74ABD0F8-2BE3-4C34-BF11-AE14814D5D37}" sibTransId="{D1405B0B-5A3D-4546-A53A-04BBFAF6332C}"/>
    <dgm:cxn modelId="{A2B7ACBC-B150-4EE5-9AAD-9031A6811125}" type="presParOf" srcId="{A22C58AE-ECFA-4403-BC70-CE8FE45F54B7}" destId="{BA747EF7-EEAB-4981-952D-2C66736F6B9C}" srcOrd="0" destOrd="0" presId="urn:microsoft.com/office/officeart/2005/8/layout/chevron2"/>
    <dgm:cxn modelId="{E97B8285-8397-44AC-9E86-1829E8C8D42E}" type="presParOf" srcId="{BA747EF7-EEAB-4981-952D-2C66736F6B9C}" destId="{4FEFF247-BD06-48EB-8E9C-53EC563D6B02}" srcOrd="0" destOrd="0" presId="urn:microsoft.com/office/officeart/2005/8/layout/chevron2"/>
    <dgm:cxn modelId="{A13D5FE2-4538-4357-AB13-544C67049AA4}" type="presParOf" srcId="{BA747EF7-EEAB-4981-952D-2C66736F6B9C}" destId="{23524F62-8774-4AF1-804A-823FA2D16EC8}" srcOrd="1" destOrd="0" presId="urn:microsoft.com/office/officeart/2005/8/layout/chevron2"/>
    <dgm:cxn modelId="{BA720669-5139-48B4-B91F-4D5D1D3573B9}" type="presParOf" srcId="{A22C58AE-ECFA-4403-BC70-CE8FE45F54B7}" destId="{C278BBFF-1100-4633-8AD6-1694BFBDDE33}" srcOrd="1" destOrd="0" presId="urn:microsoft.com/office/officeart/2005/8/layout/chevron2"/>
    <dgm:cxn modelId="{0EF2316E-038F-40FB-81A8-FCA23DF6FCE7}" type="presParOf" srcId="{A22C58AE-ECFA-4403-BC70-CE8FE45F54B7}" destId="{C6AD7CC4-BFFB-4CAF-93B4-EE15DFAF56DE}" srcOrd="2" destOrd="0" presId="urn:microsoft.com/office/officeart/2005/8/layout/chevron2"/>
    <dgm:cxn modelId="{FC06AB0C-E924-4B2D-94EC-FE4DE2D08C51}" type="presParOf" srcId="{C6AD7CC4-BFFB-4CAF-93B4-EE15DFAF56DE}" destId="{6B715F5E-E76D-48B1-BDED-53024DEAD1FC}" srcOrd="0" destOrd="0" presId="urn:microsoft.com/office/officeart/2005/8/layout/chevron2"/>
    <dgm:cxn modelId="{4646BDFE-A5D1-4B03-AF5F-60323151A1A1}" type="presParOf" srcId="{C6AD7CC4-BFFB-4CAF-93B4-EE15DFAF56DE}" destId="{32F87C98-2A16-42F3-B1DC-FA06C1AC91A3}" srcOrd="1" destOrd="0" presId="urn:microsoft.com/office/officeart/2005/8/layout/chevron2"/>
    <dgm:cxn modelId="{D5400311-2860-476F-B409-7336A427BD46}" type="presParOf" srcId="{A22C58AE-ECFA-4403-BC70-CE8FE45F54B7}" destId="{AA0C223C-3740-4AF1-A4A4-143841CBD57E}" srcOrd="3" destOrd="0" presId="urn:microsoft.com/office/officeart/2005/8/layout/chevron2"/>
    <dgm:cxn modelId="{BEE2758A-DB6C-4637-B581-0BDAFA80742D}" type="presParOf" srcId="{A22C58AE-ECFA-4403-BC70-CE8FE45F54B7}" destId="{B4EC60CC-FBAE-423E-A639-B83F0AF60E89}" srcOrd="4" destOrd="0" presId="urn:microsoft.com/office/officeart/2005/8/layout/chevron2"/>
    <dgm:cxn modelId="{3FE224AE-E122-4242-AE89-810771DD5C9A}" type="presParOf" srcId="{B4EC60CC-FBAE-423E-A639-B83F0AF60E89}" destId="{E4874E73-0194-458A-BB8B-3910AAB2A13E}" srcOrd="0" destOrd="0" presId="urn:microsoft.com/office/officeart/2005/8/layout/chevron2"/>
    <dgm:cxn modelId="{BE7425B9-7B0C-47D7-89BD-AF77630BCD07}" type="presParOf" srcId="{B4EC60CC-FBAE-423E-A639-B83F0AF60E89}" destId="{42B95025-B05A-4116-8ABA-CD40C69C24A8}" srcOrd="1" destOrd="0" presId="urn:microsoft.com/office/officeart/2005/8/layout/chevron2"/>
    <dgm:cxn modelId="{8D56B683-69E5-4F63-B978-8D0AAE8F470D}" type="presParOf" srcId="{A22C58AE-ECFA-4403-BC70-CE8FE45F54B7}" destId="{0D1B9B09-1864-442A-8DC0-A072AA9A6191}" srcOrd="5" destOrd="0" presId="urn:microsoft.com/office/officeart/2005/8/layout/chevron2"/>
    <dgm:cxn modelId="{1E03E527-C178-4C6C-A905-CD3FCC24C7C1}" type="presParOf" srcId="{A22C58AE-ECFA-4403-BC70-CE8FE45F54B7}" destId="{2A43BB6D-6795-45AA-85AD-2F8BBC3EA906}" srcOrd="6" destOrd="0" presId="urn:microsoft.com/office/officeart/2005/8/layout/chevron2"/>
    <dgm:cxn modelId="{0BF70462-4786-4B50-9D7D-C3173EB8B55E}" type="presParOf" srcId="{2A43BB6D-6795-45AA-85AD-2F8BBC3EA906}" destId="{074F9077-77BE-4B41-91F4-C5B21E7096B5}" srcOrd="0" destOrd="0" presId="urn:microsoft.com/office/officeart/2005/8/layout/chevron2"/>
    <dgm:cxn modelId="{34EFE5E5-6183-49F2-B461-437A646FB9F3}" type="presParOf" srcId="{2A43BB6D-6795-45AA-85AD-2F8BBC3EA906}" destId="{65472441-EB09-44DB-8A4F-77AC7FE99770}" srcOrd="1" destOrd="0" presId="urn:microsoft.com/office/officeart/2005/8/layout/chevron2"/>
    <dgm:cxn modelId="{9E384BB4-8BDA-4CF1-AE29-8D7C0CA133AD}" type="presParOf" srcId="{A22C58AE-ECFA-4403-BC70-CE8FE45F54B7}" destId="{E07AD3D2-B9D2-4EA6-AC28-E95435985708}" srcOrd="7" destOrd="0" presId="urn:microsoft.com/office/officeart/2005/8/layout/chevron2"/>
    <dgm:cxn modelId="{58199A10-56E2-4FE8-91F9-D4C453F4037E}" type="presParOf" srcId="{A22C58AE-ECFA-4403-BC70-CE8FE45F54B7}" destId="{31464724-4445-40FF-B54F-EC8099F51624}" srcOrd="8" destOrd="0" presId="urn:microsoft.com/office/officeart/2005/8/layout/chevron2"/>
    <dgm:cxn modelId="{B6164332-F618-4060-806E-3AB2F862A878}" type="presParOf" srcId="{31464724-4445-40FF-B54F-EC8099F51624}" destId="{BEF80283-BDDC-4E36-8402-41BA898F3A11}" srcOrd="0" destOrd="0" presId="urn:microsoft.com/office/officeart/2005/8/layout/chevron2"/>
    <dgm:cxn modelId="{3809863E-9A45-4D5B-829E-46A366C70D37}" type="presParOf" srcId="{31464724-4445-40FF-B54F-EC8099F51624}" destId="{FF6A865C-4A89-462E-A7D4-19046D041066}" srcOrd="1" destOrd="0" presId="urn:microsoft.com/office/officeart/2005/8/layout/chevron2"/>
    <dgm:cxn modelId="{38BB0E07-83A5-4229-93DE-140742F3743E}" type="presParOf" srcId="{A22C58AE-ECFA-4403-BC70-CE8FE45F54B7}" destId="{971367E4-D4B9-4370-B6E9-9A3DC26C8925}" srcOrd="9" destOrd="0" presId="urn:microsoft.com/office/officeart/2005/8/layout/chevron2"/>
    <dgm:cxn modelId="{37D6AE64-5953-41C5-A50B-8D91C52470F6}" type="presParOf" srcId="{A22C58AE-ECFA-4403-BC70-CE8FE45F54B7}" destId="{D266DC81-6395-42BE-B485-03B9BFD9B1FE}" srcOrd="10" destOrd="0" presId="urn:microsoft.com/office/officeart/2005/8/layout/chevron2"/>
    <dgm:cxn modelId="{EE655EF2-5785-4C1F-A6E2-C0744F554194}" type="presParOf" srcId="{D266DC81-6395-42BE-B485-03B9BFD9B1FE}" destId="{C1BDCF1F-1C25-4B87-A954-0F010A9B4D65}" srcOrd="0" destOrd="0" presId="urn:microsoft.com/office/officeart/2005/8/layout/chevron2"/>
    <dgm:cxn modelId="{4211BE50-2BFC-4609-BB97-716040A12CAB}" type="presParOf" srcId="{D266DC81-6395-42BE-B485-03B9BFD9B1FE}" destId="{C5682505-B22A-48C9-AA50-6DD4FD07A3E5}" srcOrd="1" destOrd="0" presId="urn:microsoft.com/office/officeart/2005/8/layout/chevron2"/>
    <dgm:cxn modelId="{D5146FAF-773C-43F9-8567-F4E4F70461BE}" type="presParOf" srcId="{A22C58AE-ECFA-4403-BC70-CE8FE45F54B7}" destId="{5FB38206-8A96-42B2-9323-17D853CB8B15}" srcOrd="11" destOrd="0" presId="urn:microsoft.com/office/officeart/2005/8/layout/chevron2"/>
    <dgm:cxn modelId="{526A400A-0899-4F0A-AE52-CB86A71CC8A8}" type="presParOf" srcId="{A22C58AE-ECFA-4403-BC70-CE8FE45F54B7}" destId="{3EE37940-F68B-45D5-B745-C7B8105F368D}" srcOrd="12" destOrd="0" presId="urn:microsoft.com/office/officeart/2005/8/layout/chevron2"/>
    <dgm:cxn modelId="{211548C7-C8D7-49A9-B5C2-C2E0D70B6EB4}" type="presParOf" srcId="{3EE37940-F68B-45D5-B745-C7B8105F368D}" destId="{CF0A5BAA-2532-40C7-BA77-3C04920A2C34}" srcOrd="0" destOrd="0" presId="urn:microsoft.com/office/officeart/2005/8/layout/chevron2"/>
    <dgm:cxn modelId="{B9410E20-EACB-4F65-857E-8CC316852B6B}" type="presParOf" srcId="{3EE37940-F68B-45D5-B745-C7B8105F368D}" destId="{44D291C2-C754-4181-A968-0BE85E49754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0.29474</cdr:x>
      <cdr:y>0.09836</cdr:y>
    </cdr:from>
    <cdr:to>
      <cdr:x>0.4</cdr:x>
      <cdr:y>0.59016</cdr:y>
    </cdr:to>
    <cdr:sp macro="" textlink="">
      <cdr:nvSpPr>
        <cdr:cNvPr id="2" name="Ovál 1"/>
        <cdr:cNvSpPr/>
      </cdr:nvSpPr>
      <cdr:spPr>
        <a:xfrm xmlns:a="http://schemas.openxmlformats.org/drawingml/2006/main">
          <a:off x="2016224" y="432048"/>
          <a:ext cx="720080" cy="2160240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cs-CZ" b="1" cap="none" spc="0">
            <a:ln w="18000">
              <a:solidFill>
                <a:schemeClr val="accent2">
                  <a:satMod val="140000"/>
                </a:schemeClr>
              </a:solidFill>
              <a:prstDash val="solid"/>
              <a:miter lim="800000"/>
            </a:ln>
            <a:noFill/>
            <a:effectLst>
              <a:outerShdw blurRad="25500" dist="23000" dir="7020000" algn="tl">
                <a:srgbClr val="000000">
                  <a:alpha val="50000"/>
                </a:srgbClr>
              </a:outerShdw>
            </a:effectLst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0.04134</cdr:x>
      <cdr:y>0.14325</cdr:y>
    </cdr:from>
    <cdr:to>
      <cdr:x>0.10417</cdr:x>
      <cdr:y>0.51415</cdr:y>
    </cdr:to>
    <cdr:sp macro="" textlink="">
      <cdr:nvSpPr>
        <cdr:cNvPr id="2" name="Textové pole 1"/>
        <cdr:cNvSpPr txBox="1"/>
      </cdr:nvSpPr>
      <cdr:spPr>
        <a:xfrm xmlns:a="http://schemas.openxmlformats.org/drawingml/2006/main">
          <a:off x="238125" y="533400"/>
          <a:ext cx="361949" cy="13811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vert270" wrap="square" rtlCol="0"/>
        <a:lstStyle xmlns:a="http://schemas.openxmlformats.org/drawingml/2006/main"/>
        <a:p xmlns:a="http://schemas.openxmlformats.org/drawingml/2006/main">
          <a:r>
            <a:rPr lang="cs-CZ" sz="1100" b="1"/>
            <a:t>Procenta</a:t>
          </a:r>
        </a:p>
      </cdr:txBody>
    </cdr:sp>
  </cdr:relSizeAnchor>
  <cdr:relSizeAnchor xmlns:cdr="http://schemas.openxmlformats.org/drawingml/2006/chartDrawing">
    <cdr:from>
      <cdr:x>0.29597</cdr:x>
      <cdr:y>0.88762</cdr:y>
    </cdr:from>
    <cdr:to>
      <cdr:x>0.68452</cdr:x>
      <cdr:y>0.96692</cdr:y>
    </cdr:to>
    <cdr:sp macro="" textlink="">
      <cdr:nvSpPr>
        <cdr:cNvPr id="3" name="Textové pole 2"/>
        <cdr:cNvSpPr txBox="1"/>
      </cdr:nvSpPr>
      <cdr:spPr>
        <a:xfrm xmlns:a="http://schemas.openxmlformats.org/drawingml/2006/main">
          <a:off x="1704975" y="3305175"/>
          <a:ext cx="2238375" cy="2952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cs-CZ" sz="1100" b="1"/>
            <a:t>Varianty</a:t>
          </a:r>
        </a:p>
      </cdr:txBody>
    </cdr:sp>
  </cdr:relSizeAnchor>
  <cdr:relSizeAnchor xmlns:cdr="http://schemas.openxmlformats.org/drawingml/2006/chartDrawing">
    <cdr:from>
      <cdr:x>0.54942</cdr:x>
      <cdr:y>0.30554</cdr:y>
    </cdr:from>
    <cdr:to>
      <cdr:x>0.65363</cdr:x>
      <cdr:y>0.83683</cdr:y>
    </cdr:to>
    <cdr:sp macro="" textlink="">
      <cdr:nvSpPr>
        <cdr:cNvPr id="4" name="Ovál 3"/>
        <cdr:cNvSpPr/>
      </cdr:nvSpPr>
      <cdr:spPr>
        <a:xfrm xmlns:a="http://schemas.openxmlformats.org/drawingml/2006/main">
          <a:off x="4176142" y="1656407"/>
          <a:ext cx="792088" cy="2880320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cs-CZ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C1B104-E441-4F0B-B98A-017862B803C0}" type="datetimeFigureOut">
              <a:rPr lang="cs-CZ" smtClean="0"/>
              <a:t>8. 3. 2016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D8D540-D08C-4850-80D4-B968232B60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36518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D8D540-D08C-4850-80D4-B968232B60BF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05964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BAAA7C8-89B1-438E-81F5-BF4EC634E053}" type="datetime1">
              <a:rPr lang="cs-CZ" smtClean="0"/>
              <a:t>8. 3. 2016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DB5DD44-67A6-4E4D-B4B5-5942E3AB2E1E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04464-26D5-4C5D-BDB2-F0A53B885910}" type="datetime1">
              <a:rPr lang="cs-CZ" smtClean="0"/>
              <a:t>8. 3. 2016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5DD44-67A6-4E4D-B4B5-5942E3AB2E1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05225-0B89-437A-B977-580C9F7B5196}" type="datetime1">
              <a:rPr lang="cs-CZ" smtClean="0"/>
              <a:t>8. 3. 2016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5DD44-67A6-4E4D-B4B5-5942E3AB2E1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DE2ED7F-3AB7-47DB-BFBE-F0F88F945D3A}" type="datetime1">
              <a:rPr lang="cs-CZ" smtClean="0"/>
              <a:t>8. 3. 2016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DB5DD44-67A6-4E4D-B4B5-5942E3AB2E1E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96E5DA7-D61D-4A57-929A-91134B06C1A5}" type="datetime1">
              <a:rPr lang="cs-CZ" smtClean="0"/>
              <a:t>8. 3. 2016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DB5DD44-67A6-4E4D-B4B5-5942E3AB2E1E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66F3B-47FE-435F-A3BC-3233EFC12F80}" type="datetime1">
              <a:rPr lang="cs-CZ" smtClean="0"/>
              <a:t>8. 3. 2016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5DD44-67A6-4E4D-B4B5-5942E3AB2E1E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99DD1-CDAE-4C3D-B805-D3BBA920A769}" type="datetime1">
              <a:rPr lang="cs-CZ" smtClean="0"/>
              <a:t>8. 3. 2016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5DD44-67A6-4E4D-B4B5-5942E3AB2E1E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CE313A8-A23E-4DE0-AA36-968CE5C0E54E}" type="datetime1">
              <a:rPr lang="cs-CZ" smtClean="0"/>
              <a:t>8. 3. 2016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DB5DD44-67A6-4E4D-B4B5-5942E3AB2E1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198FB-48D9-4A61-B03C-D5D417816988}" type="datetime1">
              <a:rPr lang="cs-CZ" smtClean="0"/>
              <a:t>8. 3. 2016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5DD44-67A6-4E4D-B4B5-5942E3AB2E1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79DF534-A642-4B94-B075-F1DB0C776E46}" type="datetime1">
              <a:rPr lang="cs-CZ" smtClean="0"/>
              <a:t>8. 3. 2016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DB5DD44-67A6-4E4D-B4B5-5942E3AB2E1E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16191BD-F341-434F-934F-28FE1093A3DC}" type="datetime1">
              <a:rPr lang="cs-CZ" smtClean="0"/>
              <a:t>8. 3. 2016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DB5DD44-67A6-4E4D-B4B5-5942E3AB2E1E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9ED4046-85FF-420D-A952-55821A872E2E}" type="datetime1">
              <a:rPr lang="cs-CZ" smtClean="0"/>
              <a:t>8. 3. 2016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DB5DD44-67A6-4E4D-B4B5-5942E3AB2E1E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91680" y="1916832"/>
            <a:ext cx="7124328" cy="1470025"/>
          </a:xfrm>
        </p:spPr>
        <p:txBody>
          <a:bodyPr>
            <a:noAutofit/>
          </a:bodyPr>
          <a:lstStyle/>
          <a:p>
            <a:pPr algn="ctr"/>
            <a:r>
              <a:rPr lang="cs-CZ" sz="2000" cap="all" dirty="0"/>
              <a:t>Environmentální dopady organizace – případová studie pro Ministerstvo práce a sociálních věcí </a:t>
            </a:r>
            <a:r>
              <a:rPr lang="cs-CZ" sz="2000" cap="all" dirty="0" smtClean="0"/>
              <a:t>ČR</a:t>
            </a:r>
            <a:endParaRPr lang="cs-CZ" sz="2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051720" y="3933056"/>
            <a:ext cx="6172200" cy="1001706"/>
          </a:xfrm>
        </p:spPr>
        <p:txBody>
          <a:bodyPr/>
          <a:lstStyle/>
          <a:p>
            <a:pPr algn="ctr"/>
            <a:r>
              <a:rPr lang="cs-CZ" dirty="0"/>
              <a:t>Vladimír Kočí a kolektiv</a:t>
            </a:r>
          </a:p>
          <a:p>
            <a:pPr algn="ctr"/>
            <a:r>
              <a:rPr lang="cs-CZ" dirty="0"/>
              <a:t>VŠCHT Praha a ČVUT UCEEB</a:t>
            </a:r>
          </a:p>
        </p:txBody>
      </p:sp>
      <p:pic>
        <p:nvPicPr>
          <p:cNvPr id="4" name="Obrázek 3" descr="Description: Description: log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332656"/>
            <a:ext cx="5904656" cy="64807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9266" y="5373216"/>
            <a:ext cx="2884509" cy="904876"/>
          </a:xfrm>
          <a:prstGeom prst="rect">
            <a:avLst/>
          </a:prstGeom>
        </p:spPr>
      </p:pic>
      <p:pic>
        <p:nvPicPr>
          <p:cNvPr id="6" name="Picture 2" descr="http://www.uceeb.cz/sites/default/files/logo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5373216"/>
            <a:ext cx="3009900" cy="904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2900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7467600" cy="490066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OP4 – Využití odpadního tepla</a:t>
            </a:r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DB5DD44-67A6-4E4D-B4B5-5942E3AB2E1E}" type="slidenum">
              <a:rPr lang="cs-CZ" smtClean="0"/>
              <a:t>10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95536" y="1124744"/>
            <a:ext cx="7457256" cy="5277200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Technické varianty využití odpadního tepla v kombinaci so systémem chlazení: 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OP4a </a:t>
            </a:r>
            <a:r>
              <a:rPr lang="cs-CZ" dirty="0"/>
              <a:t>- rekuperace tepla z kondenzačního tepla bez použití volného </a:t>
            </a:r>
            <a:r>
              <a:rPr lang="cs-CZ" dirty="0" smtClean="0"/>
              <a:t>chlazení</a:t>
            </a:r>
          </a:p>
          <a:p>
            <a:r>
              <a:rPr lang="cs-CZ" b="1" dirty="0"/>
              <a:t>OP4b - Rekuperace tepla z kondenzačního tepla s použitím volného </a:t>
            </a:r>
            <a:r>
              <a:rPr lang="cs-CZ" b="1" dirty="0" smtClean="0"/>
              <a:t>chlazení</a:t>
            </a:r>
          </a:p>
          <a:p>
            <a:r>
              <a:rPr lang="cs-CZ" dirty="0"/>
              <a:t>OP4c - Rekuperace tepla z horkých par chladiva bez volného chlazení</a:t>
            </a:r>
          </a:p>
        </p:txBody>
      </p:sp>
    </p:spTree>
    <p:extLst>
      <p:ext uri="{BB962C8B-B14F-4D97-AF65-F5344CB8AC3E}">
        <p14:creationId xmlns:p14="http://schemas.microsoft.com/office/powerpoint/2010/main" val="2657959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5DD44-67A6-4E4D-B4B5-5942E3AB2E1E}" type="slidenum">
              <a:rPr lang="cs-CZ" smtClean="0"/>
              <a:t>11</a:t>
            </a:fld>
            <a:endParaRPr lang="cs-CZ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7694776"/>
              </p:ext>
            </p:extLst>
          </p:nvPr>
        </p:nvGraphicFramePr>
        <p:xfrm>
          <a:off x="467544" y="404665"/>
          <a:ext cx="5544616" cy="3725399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1834842"/>
                <a:gridCol w="1939071"/>
                <a:gridCol w="1770703"/>
              </a:tblGrid>
              <a:tr h="59408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200" dirty="0" smtClean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    Kategorie </a:t>
                      </a:r>
                      <a:r>
                        <a:rPr lang="cs-CZ" sz="1200" dirty="0">
                          <a:effectLst/>
                        </a:rPr>
                        <a:t>dopadu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Výsledek indikátoru kategorie dopadu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Relativní přínos vzhledem k původnímu stavu, %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5403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Úbytek surovin, kg Sb ekv.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0,12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4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5403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Úbytek fosilních surovin, MJ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12581013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3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401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Acidifikace, kg SO</a:t>
                      </a:r>
                      <a:r>
                        <a:rPr lang="cs-CZ" sz="1200" baseline="-25000">
                          <a:effectLst/>
                        </a:rPr>
                        <a:t>2</a:t>
                      </a:r>
                      <a:r>
                        <a:rPr lang="cs-CZ" sz="1200">
                          <a:effectLst/>
                        </a:rPr>
                        <a:t> ekv.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6373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4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401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Eutrofizace, kg PO</a:t>
                      </a:r>
                      <a:r>
                        <a:rPr lang="cs-CZ" sz="1200" baseline="-25000">
                          <a:effectLst/>
                        </a:rPr>
                        <a:t>4</a:t>
                      </a:r>
                      <a:r>
                        <a:rPr lang="cs-CZ" sz="1200" baseline="30000">
                          <a:effectLst/>
                        </a:rPr>
                        <a:t>3-</a:t>
                      </a:r>
                      <a:r>
                        <a:rPr lang="cs-CZ" sz="1200">
                          <a:effectLst/>
                        </a:rPr>
                        <a:t> ekv.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332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3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9408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Globální oteplování a klimatické změny, kg CO</a:t>
                      </a:r>
                      <a:r>
                        <a:rPr lang="cs-CZ" sz="1200" baseline="-25000">
                          <a:effectLst/>
                        </a:rPr>
                        <a:t>2</a:t>
                      </a:r>
                      <a:r>
                        <a:rPr lang="cs-CZ" sz="1200">
                          <a:effectLst/>
                        </a:rPr>
                        <a:t> ekv.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1232561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3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5403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Vznik fotooxidantů, kg C</a:t>
                      </a:r>
                      <a:r>
                        <a:rPr lang="cs-CZ" sz="1200" baseline="-25000">
                          <a:effectLst/>
                        </a:rPr>
                        <a:t>2</a:t>
                      </a:r>
                      <a:r>
                        <a:rPr lang="cs-CZ" sz="1200">
                          <a:effectLst/>
                        </a:rPr>
                        <a:t>H</a:t>
                      </a:r>
                      <a:r>
                        <a:rPr lang="cs-CZ" sz="1200" baseline="-25000">
                          <a:effectLst/>
                        </a:rPr>
                        <a:t>4</a:t>
                      </a:r>
                      <a:r>
                        <a:rPr lang="cs-CZ" sz="1200">
                          <a:effectLst/>
                        </a:rPr>
                        <a:t> ekv.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389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4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401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Primární energie, MJ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17641938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3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4" name="TextovéPole 3"/>
          <p:cNvSpPr txBox="1"/>
          <p:nvPr/>
        </p:nvSpPr>
        <p:spPr>
          <a:xfrm>
            <a:off x="1115616" y="419967"/>
            <a:ext cx="936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/>
              <a:t>OP4a</a:t>
            </a:r>
            <a:endParaRPr lang="cs-CZ" sz="1200" b="1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437877"/>
              </p:ext>
            </p:extLst>
          </p:nvPr>
        </p:nvGraphicFramePr>
        <p:xfrm>
          <a:off x="2388080" y="2060848"/>
          <a:ext cx="6148070" cy="33921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34540"/>
                <a:gridCol w="2150110"/>
                <a:gridCol w="1963420"/>
              </a:tblGrid>
              <a:tr h="4019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200" dirty="0" smtClean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  Kategorie </a:t>
                      </a:r>
                      <a:r>
                        <a:rPr lang="cs-CZ" sz="1200" dirty="0">
                          <a:effectLst/>
                        </a:rPr>
                        <a:t>dopadu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Výsledek indikátoru kategorie dopadu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Relativní přínos vzhledem k původnímu stavu, %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082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Úbytek surovin, kg Sb ekv.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0,12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3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0129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Úbytek fosilních surovin, MJ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12688490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0129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Acidifikace, kg SO</a:t>
                      </a:r>
                      <a:r>
                        <a:rPr lang="cs-CZ" sz="1200" baseline="-25000">
                          <a:effectLst/>
                        </a:rPr>
                        <a:t>2</a:t>
                      </a:r>
                      <a:r>
                        <a:rPr lang="cs-CZ" sz="1200">
                          <a:effectLst/>
                        </a:rPr>
                        <a:t> ekv.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6377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4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082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Eutrofizace, kg PO</a:t>
                      </a:r>
                      <a:r>
                        <a:rPr lang="cs-CZ" sz="1200" baseline="-25000">
                          <a:effectLst/>
                        </a:rPr>
                        <a:t>4</a:t>
                      </a:r>
                      <a:r>
                        <a:rPr lang="cs-CZ" sz="1200" baseline="30000">
                          <a:effectLst/>
                        </a:rPr>
                        <a:t>3-</a:t>
                      </a:r>
                      <a:r>
                        <a:rPr lang="cs-CZ" sz="1200">
                          <a:effectLst/>
                        </a:rPr>
                        <a:t> ekv.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333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3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19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Globální oteplování a klimatické změny, kg CO</a:t>
                      </a:r>
                      <a:r>
                        <a:rPr lang="cs-CZ" sz="1200" baseline="-25000">
                          <a:effectLst/>
                        </a:rPr>
                        <a:t>2</a:t>
                      </a:r>
                      <a:r>
                        <a:rPr lang="cs-CZ" sz="1200">
                          <a:effectLst/>
                        </a:rPr>
                        <a:t> ekv.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1239150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0129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Vznik fotooxidantů, kg C</a:t>
                      </a:r>
                      <a:r>
                        <a:rPr lang="cs-CZ" sz="1200" baseline="-25000">
                          <a:effectLst/>
                        </a:rPr>
                        <a:t>2</a:t>
                      </a:r>
                      <a:r>
                        <a:rPr lang="cs-CZ" sz="1200">
                          <a:effectLst/>
                        </a:rPr>
                        <a:t>H</a:t>
                      </a:r>
                      <a:r>
                        <a:rPr lang="cs-CZ" sz="1200" baseline="-25000">
                          <a:effectLst/>
                        </a:rPr>
                        <a:t>4</a:t>
                      </a:r>
                      <a:r>
                        <a:rPr lang="cs-CZ" sz="1200">
                          <a:effectLst/>
                        </a:rPr>
                        <a:t> ekv.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390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3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129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Primární energie, MJ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17751164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3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7812360" y="1800990"/>
            <a:ext cx="684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/>
              <a:t>OP4b</a:t>
            </a:r>
            <a:endParaRPr lang="cs-CZ" sz="1200" b="1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159760"/>
              </p:ext>
            </p:extLst>
          </p:nvPr>
        </p:nvGraphicFramePr>
        <p:xfrm>
          <a:off x="1020678" y="3284984"/>
          <a:ext cx="6148070" cy="3392170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2034540"/>
                <a:gridCol w="2150110"/>
                <a:gridCol w="1963420"/>
              </a:tblGrid>
              <a:tr h="40195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200" dirty="0" smtClean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    Kategorie </a:t>
                      </a:r>
                      <a:r>
                        <a:rPr lang="cs-CZ" sz="1200" dirty="0">
                          <a:effectLst/>
                        </a:rPr>
                        <a:t>dopadu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Výsledek indikátoru kategorie dopadu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Relativní přínos vzhledem k původnímu stavu, %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0828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Úbytek surovin, kg Sb ekv.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0,12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4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0129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Úbytek fosilních surovin, MJ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12536806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3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0129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Acidifikace, kg SO</a:t>
                      </a:r>
                      <a:r>
                        <a:rPr lang="cs-CZ" sz="1200" baseline="-25000">
                          <a:effectLst/>
                        </a:rPr>
                        <a:t>2</a:t>
                      </a:r>
                      <a:r>
                        <a:rPr lang="cs-CZ" sz="1200">
                          <a:effectLst/>
                        </a:rPr>
                        <a:t> ekv.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6370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4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0828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Eutrofizace, kg PO</a:t>
                      </a:r>
                      <a:r>
                        <a:rPr lang="cs-CZ" sz="1200" baseline="-25000">
                          <a:effectLst/>
                        </a:rPr>
                        <a:t>4</a:t>
                      </a:r>
                      <a:r>
                        <a:rPr lang="cs-CZ" sz="1200" baseline="30000">
                          <a:effectLst/>
                        </a:rPr>
                        <a:t>3-</a:t>
                      </a:r>
                      <a:r>
                        <a:rPr lang="cs-CZ" sz="1200">
                          <a:effectLst/>
                        </a:rPr>
                        <a:t> ekv.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332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4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195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Globální oteplování a klimatické změny, kg CO</a:t>
                      </a:r>
                      <a:r>
                        <a:rPr lang="cs-CZ" sz="1200" baseline="-25000">
                          <a:effectLst/>
                        </a:rPr>
                        <a:t>2</a:t>
                      </a:r>
                      <a:r>
                        <a:rPr lang="cs-CZ" sz="1200">
                          <a:effectLst/>
                        </a:rPr>
                        <a:t> ekv.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1229850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3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0129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Vznik fotooxidantů, kg C</a:t>
                      </a:r>
                      <a:r>
                        <a:rPr lang="cs-CZ" sz="1200" baseline="-25000">
                          <a:effectLst/>
                        </a:rPr>
                        <a:t>2</a:t>
                      </a:r>
                      <a:r>
                        <a:rPr lang="cs-CZ" sz="1200">
                          <a:effectLst/>
                        </a:rPr>
                        <a:t>H</a:t>
                      </a:r>
                      <a:r>
                        <a:rPr lang="cs-CZ" sz="1200" baseline="-25000">
                          <a:effectLst/>
                        </a:rPr>
                        <a:t>4</a:t>
                      </a:r>
                      <a:r>
                        <a:rPr lang="cs-CZ" sz="1200">
                          <a:effectLst/>
                        </a:rPr>
                        <a:t> ekv.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388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4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0129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Primární energie, MJ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17597010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4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1506986" y="3356992"/>
            <a:ext cx="7607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/>
              <a:t>OP4c</a:t>
            </a:r>
            <a:endParaRPr lang="cs-CZ" sz="1200" b="1" dirty="0"/>
          </a:p>
        </p:txBody>
      </p:sp>
    </p:spTree>
    <p:extLst>
      <p:ext uri="{BB962C8B-B14F-4D97-AF65-F5344CB8AC3E}">
        <p14:creationId xmlns:p14="http://schemas.microsoft.com/office/powerpoint/2010/main" val="2412789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OP5 - </a:t>
            </a:r>
            <a:r>
              <a:rPr lang="cs-CZ" b="1" dirty="0"/>
              <a:t>Odstranění průtokových ohřívačů teplé vody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 dodávka </a:t>
            </a:r>
            <a:r>
              <a:rPr lang="cs-CZ" sz="2000" dirty="0"/>
              <a:t>pouze studené vody na toaletách a </a:t>
            </a:r>
            <a:r>
              <a:rPr lang="cs-CZ" sz="2000" dirty="0" smtClean="0"/>
              <a:t> odstranění </a:t>
            </a:r>
            <a:r>
              <a:rPr lang="cs-CZ" sz="2000" dirty="0"/>
              <a:t>lokální elektrické ohřívače teplé vody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DB5DD44-67A6-4E4D-B4B5-5942E3AB2E1E}" type="slidenum">
              <a:rPr lang="cs-CZ" smtClean="0"/>
              <a:t>12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8154029"/>
              </p:ext>
            </p:extLst>
          </p:nvPr>
        </p:nvGraphicFramePr>
        <p:xfrm>
          <a:off x="1043608" y="2708921"/>
          <a:ext cx="6221427" cy="3516943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2058816"/>
                <a:gridCol w="2175764"/>
                <a:gridCol w="1986847"/>
              </a:tblGrid>
              <a:tr h="62096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Kategorie dopadu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Výsledek indikátoru kategorie dopadu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Relativní přínos vzhledem k původnímu stavu, %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044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Úbytek surovin, kg Sb ekv.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0,12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044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Úbytek fosilních surovin, MJ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12720182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1652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Acidifikace, kg SO</a:t>
                      </a:r>
                      <a:r>
                        <a:rPr lang="cs-CZ" sz="1200" baseline="-25000">
                          <a:effectLst/>
                        </a:rPr>
                        <a:t>2</a:t>
                      </a:r>
                      <a:r>
                        <a:rPr lang="cs-CZ" sz="1200">
                          <a:effectLst/>
                        </a:rPr>
                        <a:t> ekv.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6487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404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Eutrofizace, kg PO</a:t>
                      </a:r>
                      <a:r>
                        <a:rPr lang="cs-CZ" sz="1200" baseline="-25000">
                          <a:effectLst/>
                        </a:rPr>
                        <a:t>4</a:t>
                      </a:r>
                      <a:r>
                        <a:rPr lang="cs-CZ" sz="1200" baseline="30000">
                          <a:effectLst/>
                        </a:rPr>
                        <a:t>3-</a:t>
                      </a:r>
                      <a:r>
                        <a:rPr lang="cs-CZ" sz="1200">
                          <a:effectLst/>
                        </a:rPr>
                        <a:t> ekv.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337,67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2096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Globální oteplování a klimatické změny, kg CO</a:t>
                      </a:r>
                      <a:r>
                        <a:rPr lang="cs-CZ" sz="1200" baseline="-25000">
                          <a:effectLst/>
                        </a:rPr>
                        <a:t>2</a:t>
                      </a:r>
                      <a:r>
                        <a:rPr lang="cs-CZ" sz="1200">
                          <a:effectLst/>
                        </a:rPr>
                        <a:t> ekv.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1247395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044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Vznik fotooxidantů, kg C</a:t>
                      </a:r>
                      <a:r>
                        <a:rPr lang="cs-CZ" sz="1200" baseline="-25000">
                          <a:effectLst/>
                        </a:rPr>
                        <a:t>2</a:t>
                      </a:r>
                      <a:r>
                        <a:rPr lang="cs-CZ" sz="1200">
                          <a:effectLst/>
                        </a:rPr>
                        <a:t>H</a:t>
                      </a:r>
                      <a:r>
                        <a:rPr lang="cs-CZ" sz="1200" baseline="-25000">
                          <a:effectLst/>
                        </a:rPr>
                        <a:t>4</a:t>
                      </a:r>
                      <a:r>
                        <a:rPr lang="cs-CZ" sz="1200">
                          <a:effectLst/>
                        </a:rPr>
                        <a:t> ekv.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395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1652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Primární energie, MJ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17872786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8066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OP6 -</a:t>
            </a:r>
            <a:r>
              <a:rPr lang="cs-CZ" b="1" dirty="0"/>
              <a:t>Úprava cirkulace teplé vody a snížení spotřeby vody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nastavení časového spínání cirkulačních čerpadel pro přípravu </a:t>
            </a:r>
            <a:r>
              <a:rPr lang="cs-CZ" sz="2000" dirty="0" smtClean="0"/>
              <a:t>teplé vody (TV)</a:t>
            </a:r>
          </a:p>
          <a:p>
            <a:r>
              <a:rPr lang="cs-CZ" sz="2000" dirty="0" smtClean="0"/>
              <a:t>osazení </a:t>
            </a:r>
            <a:r>
              <a:rPr lang="cs-CZ" sz="2000" dirty="0"/>
              <a:t>výtokové baterie tzv. </a:t>
            </a:r>
            <a:r>
              <a:rPr lang="cs-CZ" sz="2000" dirty="0" err="1" smtClean="0"/>
              <a:t>perlátory</a:t>
            </a:r>
            <a:r>
              <a:rPr lang="cs-CZ" sz="2000" dirty="0" smtClean="0"/>
              <a:t> - </a:t>
            </a:r>
            <a:r>
              <a:rPr lang="cs-CZ" sz="2000" dirty="0"/>
              <a:t>provzdušní proud vody a částečně také sníží </a:t>
            </a:r>
            <a:r>
              <a:rPr lang="cs-CZ" sz="2000" dirty="0" smtClean="0"/>
              <a:t>spotřebu vody</a:t>
            </a:r>
          </a:p>
          <a:p>
            <a:pPr marL="0" indent="0">
              <a:buNone/>
            </a:pP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DB5DD44-67A6-4E4D-B4B5-5942E3AB2E1E}" type="slidenum">
              <a:rPr lang="cs-CZ" smtClean="0"/>
              <a:t>13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4941302"/>
              </p:ext>
            </p:extLst>
          </p:nvPr>
        </p:nvGraphicFramePr>
        <p:xfrm>
          <a:off x="899592" y="3356992"/>
          <a:ext cx="6148070" cy="3326892"/>
        </p:xfrm>
        <a:graphic>
          <a:graphicData uri="http://schemas.openxmlformats.org/drawingml/2006/table">
            <a:tbl>
              <a:tblPr firstRow="1" firstCol="1" bandRow="1">
                <a:tableStyleId>{EB344D84-9AFB-497E-A393-DC336BA19D2E}</a:tableStyleId>
              </a:tblPr>
              <a:tblGrid>
                <a:gridCol w="2157095"/>
                <a:gridCol w="2027555"/>
                <a:gridCol w="1963420"/>
              </a:tblGrid>
              <a:tr h="4019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Kategorie dopadu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Výsledek indikátoru kategorie dopadu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Relativní přínos vzhledem k původnímu stavu, %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082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Úbytek surovin, kg Sb ekv.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0,13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0,00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0129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Úbytek fosilních surovin, MJ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12906718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0,00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0129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Acidifikace, kg SO</a:t>
                      </a:r>
                      <a:r>
                        <a:rPr lang="cs-CZ" sz="1200" baseline="-25000">
                          <a:effectLst/>
                        </a:rPr>
                        <a:t>2</a:t>
                      </a:r>
                      <a:r>
                        <a:rPr lang="cs-CZ" sz="1200">
                          <a:effectLst/>
                        </a:rPr>
                        <a:t> ekv.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6623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0,00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082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Eutrofizace, kg PO</a:t>
                      </a:r>
                      <a:r>
                        <a:rPr lang="cs-CZ" sz="1200" baseline="-25000">
                          <a:effectLst/>
                        </a:rPr>
                        <a:t>4</a:t>
                      </a:r>
                      <a:r>
                        <a:rPr lang="cs-CZ" sz="1200" baseline="30000">
                          <a:effectLst/>
                        </a:rPr>
                        <a:t>3-</a:t>
                      </a:r>
                      <a:r>
                        <a:rPr lang="cs-CZ" sz="1200">
                          <a:effectLst/>
                        </a:rPr>
                        <a:t> ekv.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344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0,00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19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Globální oteplování a klimatické změny, kg CO</a:t>
                      </a:r>
                      <a:r>
                        <a:rPr lang="cs-CZ" sz="1200" baseline="-25000">
                          <a:effectLst/>
                        </a:rPr>
                        <a:t>2</a:t>
                      </a:r>
                      <a:r>
                        <a:rPr lang="cs-CZ" sz="1200">
                          <a:effectLst/>
                        </a:rPr>
                        <a:t> ekv.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1266334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0,00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0129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Vznik fotooxidantů, kg C</a:t>
                      </a:r>
                      <a:r>
                        <a:rPr lang="cs-CZ" sz="1200" baseline="-25000">
                          <a:effectLst/>
                        </a:rPr>
                        <a:t>2</a:t>
                      </a:r>
                      <a:r>
                        <a:rPr lang="cs-CZ" sz="1200">
                          <a:effectLst/>
                        </a:rPr>
                        <a:t>H</a:t>
                      </a:r>
                      <a:r>
                        <a:rPr lang="cs-CZ" sz="1200" baseline="-25000">
                          <a:effectLst/>
                        </a:rPr>
                        <a:t>4</a:t>
                      </a:r>
                      <a:r>
                        <a:rPr lang="cs-CZ" sz="1200">
                          <a:effectLst/>
                        </a:rPr>
                        <a:t> ekv.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403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0,00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0129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Primární energie, MJ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18168804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0,00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3506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OP7- </a:t>
            </a:r>
            <a:r>
              <a:rPr lang="cs-CZ" b="1" dirty="0"/>
              <a:t>Model prediktivního řízení otopné soustavy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412776"/>
            <a:ext cx="7467600" cy="4873752"/>
          </a:xfrm>
        </p:spPr>
        <p:txBody>
          <a:bodyPr>
            <a:normAutofit/>
          </a:bodyPr>
          <a:lstStyle/>
          <a:p>
            <a:r>
              <a:rPr lang="cs-CZ" sz="2000" dirty="0" smtClean="0"/>
              <a:t>softwarová modernizace </a:t>
            </a:r>
            <a:r>
              <a:rPr lang="cs-CZ" sz="2000" dirty="0"/>
              <a:t>systému měření a regulace (</a:t>
            </a:r>
            <a:r>
              <a:rPr lang="cs-CZ" sz="2000" dirty="0" err="1"/>
              <a:t>MaR</a:t>
            </a:r>
            <a:r>
              <a:rPr lang="cs-CZ" sz="2000" dirty="0"/>
              <a:t>) vytápění budovy</a:t>
            </a:r>
            <a:endParaRPr lang="cs-CZ" sz="2000" dirty="0" smtClean="0"/>
          </a:p>
          <a:p>
            <a:r>
              <a:rPr lang="cs-CZ" sz="2000" dirty="0" smtClean="0"/>
              <a:t>Výměna řídicí jednotky </a:t>
            </a:r>
            <a:r>
              <a:rPr lang="cs-CZ" sz="2000" dirty="0" err="1" smtClean="0"/>
              <a:t>Landis</a:t>
            </a:r>
            <a:r>
              <a:rPr lang="cs-CZ" sz="2000" dirty="0" smtClean="0"/>
              <a:t> </a:t>
            </a:r>
            <a:r>
              <a:rPr lang="cs-CZ" sz="2000" dirty="0"/>
              <a:t>and </a:t>
            </a:r>
            <a:r>
              <a:rPr lang="cs-CZ" sz="2000" dirty="0" err="1"/>
              <a:t>Staefa</a:t>
            </a:r>
            <a:r>
              <a:rPr lang="cs-CZ" sz="2000" dirty="0"/>
              <a:t> za modernější, která umožňuje využívat algoritmy prediktivní </a:t>
            </a:r>
            <a:r>
              <a:rPr lang="cs-CZ" sz="2000" dirty="0" smtClean="0"/>
              <a:t>regulace </a:t>
            </a:r>
            <a:r>
              <a:rPr lang="cs-CZ" sz="2000" dirty="0"/>
              <a:t>a doplnění systému měření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DB5DD44-67A6-4E4D-B4B5-5942E3AB2E1E}" type="slidenum">
              <a:rPr lang="cs-CZ" smtClean="0"/>
              <a:t>14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6585643"/>
              </p:ext>
            </p:extLst>
          </p:nvPr>
        </p:nvGraphicFramePr>
        <p:xfrm>
          <a:off x="899592" y="3212976"/>
          <a:ext cx="6148070" cy="3326892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2157095"/>
                <a:gridCol w="2027555"/>
                <a:gridCol w="1963420"/>
              </a:tblGrid>
              <a:tr h="4019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Kategorie dopadu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Výsledek indikátoru kategorie dopadu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Relativní přínos vzhledem k původnímu stavu, %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082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Úbytek surovin, kg Sb ekv.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0,13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0129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Úbytek fosilních surovin, MJ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12476812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3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0129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Acidifikace, kg SO</a:t>
                      </a:r>
                      <a:r>
                        <a:rPr lang="cs-CZ" sz="1200" baseline="-25000">
                          <a:effectLst/>
                        </a:rPr>
                        <a:t>2</a:t>
                      </a:r>
                      <a:r>
                        <a:rPr lang="cs-CZ" sz="1200">
                          <a:effectLst/>
                        </a:rPr>
                        <a:t> ekv.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6603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0,00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082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Eutrofizace, kg PO</a:t>
                      </a:r>
                      <a:r>
                        <a:rPr lang="cs-CZ" sz="1200" baseline="-25000">
                          <a:effectLst/>
                        </a:rPr>
                        <a:t>4</a:t>
                      </a:r>
                      <a:r>
                        <a:rPr lang="cs-CZ" sz="1200" baseline="30000">
                          <a:effectLst/>
                        </a:rPr>
                        <a:t>3-</a:t>
                      </a:r>
                      <a:r>
                        <a:rPr lang="cs-CZ" sz="1200">
                          <a:effectLst/>
                        </a:rPr>
                        <a:t> ekv.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341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19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Globální oteplování a klimatické změny, kg CO</a:t>
                      </a:r>
                      <a:r>
                        <a:rPr lang="cs-CZ" sz="1200" baseline="-25000">
                          <a:effectLst/>
                        </a:rPr>
                        <a:t>2</a:t>
                      </a:r>
                      <a:r>
                        <a:rPr lang="cs-CZ" sz="1200">
                          <a:effectLst/>
                        </a:rPr>
                        <a:t> ekv.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1239977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0129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Vznik fotooxidantů, kg C</a:t>
                      </a:r>
                      <a:r>
                        <a:rPr lang="cs-CZ" sz="1200" baseline="-25000">
                          <a:effectLst/>
                        </a:rPr>
                        <a:t>2</a:t>
                      </a:r>
                      <a:r>
                        <a:rPr lang="cs-CZ" sz="1200">
                          <a:effectLst/>
                        </a:rPr>
                        <a:t>H</a:t>
                      </a:r>
                      <a:r>
                        <a:rPr lang="cs-CZ" sz="1200" baseline="-25000">
                          <a:effectLst/>
                        </a:rPr>
                        <a:t>4</a:t>
                      </a:r>
                      <a:r>
                        <a:rPr lang="cs-CZ" sz="1200">
                          <a:effectLst/>
                        </a:rPr>
                        <a:t> ekv.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399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0129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Primární energie, MJ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17731897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3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5334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r>
              <a:rPr lang="cs-CZ" b="1" dirty="0" smtClean="0"/>
              <a:t>OP8 - </a:t>
            </a:r>
            <a:r>
              <a:rPr lang="cs-CZ" b="1" dirty="0"/>
              <a:t>Provozní opatření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980728"/>
            <a:ext cx="7529264" cy="5349208"/>
          </a:xfrm>
        </p:spPr>
        <p:txBody>
          <a:bodyPr>
            <a:normAutofit/>
          </a:bodyPr>
          <a:lstStyle/>
          <a:p>
            <a:r>
              <a:rPr lang="cs-CZ" sz="2000" dirty="0"/>
              <a:t>vypínání topení termostatickými hlavicemi v průběhu </a:t>
            </a:r>
            <a:r>
              <a:rPr lang="cs-CZ" sz="2000" dirty="0" smtClean="0"/>
              <a:t>větrání</a:t>
            </a:r>
          </a:p>
          <a:p>
            <a:r>
              <a:rPr lang="cs-CZ" sz="2000" dirty="0" smtClean="0"/>
              <a:t>výměna </a:t>
            </a:r>
            <a:r>
              <a:rPr lang="cs-CZ" sz="2000" dirty="0"/>
              <a:t>stolních počítačů za </a:t>
            </a:r>
            <a:r>
              <a:rPr lang="cs-CZ" sz="2000" dirty="0" smtClean="0"/>
              <a:t>notebooky</a:t>
            </a:r>
          </a:p>
          <a:p>
            <a:r>
              <a:rPr lang="cs-CZ" sz="2000" dirty="0" smtClean="0"/>
              <a:t>výměna </a:t>
            </a:r>
            <a:r>
              <a:rPr lang="cs-CZ" sz="2000" dirty="0"/>
              <a:t>starých lednic a dalších </a:t>
            </a:r>
            <a:r>
              <a:rPr lang="cs-CZ" sz="2000" dirty="0" smtClean="0"/>
              <a:t>spotřebičů</a:t>
            </a:r>
          </a:p>
          <a:p>
            <a:r>
              <a:rPr lang="cs-CZ" sz="2000" dirty="0"/>
              <a:t>v</a:t>
            </a:r>
            <a:r>
              <a:rPr lang="cs-CZ" sz="2000" dirty="0" smtClean="0"/>
              <a:t>ýměna stolních </a:t>
            </a:r>
            <a:r>
              <a:rPr lang="cs-CZ" sz="2000" dirty="0"/>
              <a:t>lampiček s halogenovými či klasickými žárovkami </a:t>
            </a:r>
            <a:r>
              <a:rPr lang="cs-CZ" sz="2000" dirty="0" smtClean="0"/>
              <a:t>za LED </a:t>
            </a:r>
            <a:r>
              <a:rPr lang="cs-CZ" sz="2000" dirty="0"/>
              <a:t>zdroji světla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DB5DD44-67A6-4E4D-B4B5-5942E3AB2E1E}" type="slidenum">
              <a:rPr lang="cs-CZ" smtClean="0"/>
              <a:t>15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3474484"/>
              </p:ext>
            </p:extLst>
          </p:nvPr>
        </p:nvGraphicFramePr>
        <p:xfrm>
          <a:off x="827584" y="3212976"/>
          <a:ext cx="6148070" cy="3392170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2034540"/>
                <a:gridCol w="2150110"/>
                <a:gridCol w="1963420"/>
              </a:tblGrid>
              <a:tr h="4019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Kategorie dopadu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Výsledek indikátoru kategorie dopadu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Relativní přínos vzhledem k původnímu stavu, %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082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Úbytek surovin, kg Sb ekv.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0,12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3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0129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Úbytek fosilních surovin, MJ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12665681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0129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Acidifikace, kg SO</a:t>
                      </a:r>
                      <a:r>
                        <a:rPr lang="cs-CZ" sz="1200" baseline="-25000">
                          <a:effectLst/>
                        </a:rPr>
                        <a:t>2</a:t>
                      </a:r>
                      <a:r>
                        <a:rPr lang="cs-CZ" sz="1200">
                          <a:effectLst/>
                        </a:rPr>
                        <a:t> ekv.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6448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3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082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Eutrofizace, kg PO</a:t>
                      </a:r>
                      <a:r>
                        <a:rPr lang="cs-CZ" sz="1200" baseline="-25000" dirty="0">
                          <a:effectLst/>
                        </a:rPr>
                        <a:t>4</a:t>
                      </a:r>
                      <a:r>
                        <a:rPr lang="cs-CZ" sz="1200" baseline="30000" dirty="0">
                          <a:effectLst/>
                        </a:rPr>
                        <a:t>3-</a:t>
                      </a:r>
                      <a:r>
                        <a:rPr lang="cs-CZ" sz="1200" dirty="0">
                          <a:effectLst/>
                        </a:rPr>
                        <a:t> </a:t>
                      </a:r>
                      <a:r>
                        <a:rPr lang="cs-CZ" sz="1200" dirty="0" err="1">
                          <a:effectLst/>
                        </a:rPr>
                        <a:t>ekv</a:t>
                      </a:r>
                      <a:r>
                        <a:rPr lang="cs-CZ" sz="1200" dirty="0">
                          <a:effectLst/>
                        </a:rPr>
                        <a:t>.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335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19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Globální oteplování a klimatické změny, kg CO</a:t>
                      </a:r>
                      <a:r>
                        <a:rPr lang="cs-CZ" sz="1200" baseline="-25000">
                          <a:effectLst/>
                        </a:rPr>
                        <a:t>2</a:t>
                      </a:r>
                      <a:r>
                        <a:rPr lang="cs-CZ" sz="1200">
                          <a:effectLst/>
                        </a:rPr>
                        <a:t> ekv.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1241953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0129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Vznik fotooxidantů, kg C</a:t>
                      </a:r>
                      <a:r>
                        <a:rPr lang="cs-CZ" sz="1200" baseline="-25000">
                          <a:effectLst/>
                        </a:rPr>
                        <a:t>2</a:t>
                      </a:r>
                      <a:r>
                        <a:rPr lang="cs-CZ" sz="1200">
                          <a:effectLst/>
                        </a:rPr>
                        <a:t>H</a:t>
                      </a:r>
                      <a:r>
                        <a:rPr lang="cs-CZ" sz="1200" baseline="-25000">
                          <a:effectLst/>
                        </a:rPr>
                        <a:t>4</a:t>
                      </a:r>
                      <a:r>
                        <a:rPr lang="cs-CZ" sz="1200">
                          <a:effectLst/>
                        </a:rPr>
                        <a:t> ekv.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393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0129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Primární energie, MJ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17787593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3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7948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7467600" cy="706090"/>
          </a:xfrm>
        </p:spPr>
        <p:txBody>
          <a:bodyPr/>
          <a:lstStyle/>
          <a:p>
            <a:r>
              <a:rPr lang="cs-CZ" b="1" dirty="0" smtClean="0"/>
              <a:t>OP9 - </a:t>
            </a:r>
            <a:r>
              <a:rPr lang="cs-CZ" b="1" dirty="0"/>
              <a:t>Další možná opatření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1628800"/>
            <a:ext cx="7529264" cy="5349208"/>
          </a:xfrm>
        </p:spPr>
        <p:txBody>
          <a:bodyPr>
            <a:normAutofit/>
          </a:bodyPr>
          <a:lstStyle/>
          <a:p>
            <a:r>
              <a:rPr lang="cs-CZ" sz="2000" dirty="0"/>
              <a:t>Stanovení hodin pro plné svícení a zároveň instalaci senzorů na intenzitu </a:t>
            </a:r>
            <a:r>
              <a:rPr lang="cs-CZ" sz="2000" dirty="0" smtClean="0"/>
              <a:t>osvětlení</a:t>
            </a:r>
          </a:p>
          <a:p>
            <a:r>
              <a:rPr lang="cs-CZ" sz="2000" dirty="0"/>
              <a:t>Snížení tepelné zátěže podkroví instalací vnějšího stínění </a:t>
            </a:r>
            <a:r>
              <a:rPr lang="cs-CZ" sz="2000" dirty="0" smtClean="0"/>
              <a:t>oken</a:t>
            </a:r>
          </a:p>
          <a:p>
            <a:r>
              <a:rPr lang="cs-CZ" sz="2000" dirty="0"/>
              <a:t>U</a:t>
            </a:r>
            <a:r>
              <a:rPr lang="cs-CZ" sz="2000" dirty="0" smtClean="0"/>
              <a:t>volnit </a:t>
            </a:r>
            <a:r>
              <a:rPr lang="cs-CZ" sz="2000" dirty="0"/>
              <a:t>otopná tělesa od případných zákrytů a zajistit tak co nejefektivnější výkon otopných </a:t>
            </a:r>
            <a:r>
              <a:rPr lang="cs-CZ" sz="2000" dirty="0" smtClean="0"/>
              <a:t>těles</a:t>
            </a:r>
          </a:p>
          <a:p>
            <a:r>
              <a:rPr lang="cs-CZ" sz="2000" dirty="0" err="1"/>
              <a:t>H</a:t>
            </a:r>
            <a:r>
              <a:rPr lang="cs-CZ" sz="2000" dirty="0" err="1" smtClean="0"/>
              <a:t>ydronické</a:t>
            </a:r>
            <a:r>
              <a:rPr lang="cs-CZ" sz="2000" dirty="0" smtClean="0"/>
              <a:t> regulování </a:t>
            </a:r>
            <a:r>
              <a:rPr lang="cs-CZ" sz="2000" dirty="0"/>
              <a:t>otopné soustavy</a:t>
            </a:r>
            <a:endParaRPr lang="cs-CZ" sz="2000" dirty="0" smtClean="0"/>
          </a:p>
          <a:p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DB5DD44-67A6-4E4D-B4B5-5942E3AB2E1E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0524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94122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Přínosy jednotlivých opatření z pohledu životního prostředí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DB5DD44-67A6-4E4D-B4B5-5942E3AB2E1E}" type="slidenum">
              <a:rPr lang="cs-CZ" smtClean="0"/>
              <a:t>17</a:t>
            </a:fld>
            <a:endParaRPr lang="cs-CZ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791838739"/>
              </p:ext>
            </p:extLst>
          </p:nvPr>
        </p:nvGraphicFramePr>
        <p:xfrm>
          <a:off x="395536" y="1412776"/>
          <a:ext cx="7992888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Zástupný symbol pro obsah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6816083"/>
              </p:ext>
            </p:extLst>
          </p:nvPr>
        </p:nvGraphicFramePr>
        <p:xfrm>
          <a:off x="238023" y="4581128"/>
          <a:ext cx="4261969" cy="2091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Graf 6"/>
          <p:cNvGraphicFramePr/>
          <p:nvPr>
            <p:extLst>
              <p:ext uri="{D42A27DB-BD31-4B8C-83A1-F6EECF244321}">
                <p14:modId xmlns:p14="http://schemas.microsoft.com/office/powerpoint/2010/main" val="3769270623"/>
              </p:ext>
            </p:extLst>
          </p:nvPr>
        </p:nvGraphicFramePr>
        <p:xfrm>
          <a:off x="4650904" y="4586226"/>
          <a:ext cx="3881536" cy="20861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577866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7385248" cy="994122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Návrh komplexních variant kombinací jednotlivých opatření</a:t>
            </a:r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DB5DD44-67A6-4E4D-B4B5-5942E3AB2E1E}" type="slidenum">
              <a:rPr lang="cs-CZ" smtClean="0"/>
              <a:t>18</a:t>
            </a:fld>
            <a:endParaRPr lang="cs-CZ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618676863"/>
              </p:ext>
            </p:extLst>
          </p:nvPr>
        </p:nvGraphicFramePr>
        <p:xfrm>
          <a:off x="395536" y="1268760"/>
          <a:ext cx="7673975" cy="5205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39324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Přínosy jednotlivých </a:t>
            </a:r>
            <a:r>
              <a:rPr lang="cs-CZ" b="1" dirty="0" smtClean="0"/>
              <a:t>variant </a:t>
            </a:r>
            <a:r>
              <a:rPr lang="cs-CZ" b="1" dirty="0"/>
              <a:t>z pohledu životního prostředí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DB5DD44-67A6-4E4D-B4B5-5942E3AB2E1E}" type="slidenum">
              <a:rPr lang="cs-CZ" smtClean="0"/>
              <a:t>19</a:t>
            </a:fld>
            <a:endParaRPr lang="cs-CZ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830329286"/>
              </p:ext>
            </p:extLst>
          </p:nvPr>
        </p:nvGraphicFramePr>
        <p:xfrm>
          <a:off x="323850" y="1052513"/>
          <a:ext cx="7600950" cy="5421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19896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Řešitelský tým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1800" dirty="0" smtClean="0"/>
              <a:t>Doc. Ing. Vladimír Kočí, PhD., Fakulta technologie ochrany prostředí VŠCHT Praha, </a:t>
            </a:r>
          </a:p>
          <a:p>
            <a:r>
              <a:rPr lang="cs-CZ" sz="1800" dirty="0" smtClean="0"/>
              <a:t>Ing. Antonín </a:t>
            </a:r>
            <a:r>
              <a:rPr lang="cs-CZ" sz="1800" dirty="0" err="1" smtClean="0"/>
              <a:t>Lupíšek</a:t>
            </a:r>
            <a:r>
              <a:rPr lang="cs-CZ" sz="1800" dirty="0" smtClean="0"/>
              <a:t>, Ph.D., Univerzitní centrum energeticky efektivních budov ČVUT</a:t>
            </a:r>
          </a:p>
          <a:p>
            <a:r>
              <a:rPr lang="cs-CZ" sz="1800" dirty="0" smtClean="0"/>
              <a:t>Ing. </a:t>
            </a:r>
            <a:r>
              <a:rPr lang="cs-CZ" sz="1800" dirty="0" err="1" smtClean="0"/>
              <a:t>Kristína</a:t>
            </a:r>
            <a:r>
              <a:rPr lang="cs-CZ" sz="1800" dirty="0" smtClean="0"/>
              <a:t> </a:t>
            </a:r>
            <a:r>
              <a:rPr lang="cs-CZ" sz="1800" dirty="0" err="1" smtClean="0"/>
              <a:t>Zakuciová</a:t>
            </a:r>
            <a:r>
              <a:rPr lang="cs-CZ" sz="1800" dirty="0" smtClean="0"/>
              <a:t>, FTOP VŠCHT</a:t>
            </a:r>
          </a:p>
          <a:p>
            <a:r>
              <a:rPr lang="cs-CZ" sz="1800" dirty="0" smtClean="0"/>
              <a:t>Ing. Kateřina Sojková, Ph.D., UCEEB ČVUT</a:t>
            </a:r>
          </a:p>
          <a:p>
            <a:r>
              <a:rPr lang="cs-CZ" sz="1800" dirty="0" smtClean="0"/>
              <a:t>Ing. Jiří </a:t>
            </a:r>
            <a:r>
              <a:rPr lang="cs-CZ" sz="1800" dirty="0" err="1" smtClean="0"/>
              <a:t>Tencar</a:t>
            </a:r>
            <a:r>
              <a:rPr lang="cs-CZ" sz="1800" dirty="0" smtClean="0"/>
              <a:t>, Ph.D., UCEEB ČVUT</a:t>
            </a:r>
          </a:p>
          <a:p>
            <a:r>
              <a:rPr lang="cs-CZ" sz="1800" dirty="0" smtClean="0"/>
              <a:t>Ing. Miloš </a:t>
            </a:r>
            <a:r>
              <a:rPr lang="cs-CZ" sz="1800" dirty="0" err="1" smtClean="0"/>
              <a:t>Lain</a:t>
            </a:r>
            <a:r>
              <a:rPr lang="cs-CZ" sz="1800" dirty="0" smtClean="0"/>
              <a:t>, Ph.D., UCEEB ČVUT</a:t>
            </a:r>
          </a:p>
          <a:p>
            <a:r>
              <a:rPr lang="cs-CZ" sz="1800" dirty="0" smtClean="0"/>
              <a:t>Ing. Miroslav Urban, Ph.D., UCEEB ČVUT</a:t>
            </a:r>
          </a:p>
          <a:p>
            <a:r>
              <a:rPr lang="cs-CZ" sz="1800" dirty="0" smtClean="0"/>
              <a:t>Ing. Jiří Cigler, Ph.D., UCEEB ČVUT</a:t>
            </a:r>
          </a:p>
          <a:p>
            <a:r>
              <a:rPr lang="cs-CZ" sz="1800" dirty="0" smtClean="0"/>
              <a:t>Ing. Vladimír Horyna, UCEEB ČVUT</a:t>
            </a:r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DB5DD44-67A6-4E4D-B4B5-5942E3AB2E1E}" type="slidenum">
              <a:rPr lang="cs-CZ" smtClean="0"/>
              <a:pPr/>
              <a:t>2</a:t>
            </a:fld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5569076"/>
            <a:ext cx="2884509" cy="904876"/>
          </a:xfrm>
          <a:prstGeom prst="rect">
            <a:avLst/>
          </a:prstGeom>
        </p:spPr>
      </p:pic>
      <p:pic>
        <p:nvPicPr>
          <p:cNvPr id="6" name="Picture 2" descr="http://www.uceeb.cz/sites/default/files/logo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6462" y="5569076"/>
            <a:ext cx="3009900" cy="904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1500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7529264" cy="1008112"/>
          </a:xfrm>
        </p:spPr>
        <p:txBody>
          <a:bodyPr>
            <a:normAutofit/>
          </a:bodyPr>
          <a:lstStyle/>
          <a:p>
            <a:pPr lvl="0"/>
            <a:r>
              <a:rPr lang="cs-CZ" b="1" dirty="0"/>
              <a:t>Návrhy úsporných opatření provozu </a:t>
            </a:r>
            <a:r>
              <a:rPr lang="cs-CZ" b="1" dirty="0" smtClean="0"/>
              <a:t>kanceláří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556792"/>
            <a:ext cx="7601272" cy="4917160"/>
          </a:xfrm>
        </p:spPr>
        <p:txBody>
          <a:bodyPr/>
          <a:lstStyle/>
          <a:p>
            <a:r>
              <a:rPr lang="cs-CZ" dirty="0"/>
              <a:t>P</a:t>
            </a:r>
            <a:r>
              <a:rPr lang="cs-CZ" dirty="0" smtClean="0"/>
              <a:t>odíl </a:t>
            </a:r>
            <a:r>
              <a:rPr lang="cs-CZ" dirty="0"/>
              <a:t>hlavních položek na environmentálních </a:t>
            </a:r>
            <a:r>
              <a:rPr lang="cs-CZ" dirty="0" smtClean="0"/>
              <a:t>provozu </a:t>
            </a:r>
            <a:r>
              <a:rPr lang="cs-CZ" dirty="0"/>
              <a:t>kanceláří, </a:t>
            </a:r>
            <a:r>
              <a:rPr lang="cs-CZ" dirty="0" smtClean="0"/>
              <a:t>%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b="1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DB5DD44-67A6-4E4D-B4B5-5942E3AB2E1E}" type="slidenum">
              <a:rPr lang="cs-CZ" smtClean="0"/>
              <a:t>20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2962401"/>
              </p:ext>
            </p:extLst>
          </p:nvPr>
        </p:nvGraphicFramePr>
        <p:xfrm>
          <a:off x="414901" y="3212976"/>
          <a:ext cx="8064896" cy="22828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85619"/>
                <a:gridCol w="1295223"/>
                <a:gridCol w="1075742"/>
                <a:gridCol w="1425989"/>
                <a:gridCol w="1382323"/>
              </a:tblGrid>
              <a:tr h="3810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Kategorie dopadu</a:t>
                      </a:r>
                      <a:endParaRPr lang="cs-CZ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PC + Notebooky</a:t>
                      </a:r>
                      <a:endParaRPr lang="cs-CZ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Nábytek</a:t>
                      </a:r>
                      <a:endParaRPr lang="cs-CZ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Kancelářské potřeby</a:t>
                      </a:r>
                      <a:endParaRPr lang="cs-CZ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Tiskový papír</a:t>
                      </a:r>
                      <a:endParaRPr lang="cs-CZ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</a:tr>
              <a:tr h="17938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Úbytek surovin, kg </a:t>
                      </a:r>
                      <a:r>
                        <a:rPr lang="cs-CZ" sz="1400" dirty="0" err="1">
                          <a:effectLst/>
                        </a:rPr>
                        <a:t>Sb</a:t>
                      </a:r>
                      <a:r>
                        <a:rPr lang="cs-CZ" sz="1400" dirty="0">
                          <a:effectLst/>
                        </a:rPr>
                        <a:t> </a:t>
                      </a:r>
                      <a:r>
                        <a:rPr lang="cs-CZ" sz="1400" dirty="0" err="1">
                          <a:effectLst/>
                        </a:rPr>
                        <a:t>ekv</a:t>
                      </a:r>
                      <a:r>
                        <a:rPr lang="cs-CZ" sz="1400" dirty="0">
                          <a:effectLst/>
                        </a:rPr>
                        <a:t>.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97</a:t>
                      </a:r>
                      <a:endParaRPr lang="cs-CZ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0</a:t>
                      </a:r>
                      <a:endParaRPr lang="cs-CZ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2</a:t>
                      </a:r>
                      <a:endParaRPr lang="cs-CZ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</a:t>
                      </a:r>
                      <a:endParaRPr lang="cs-CZ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</a:tr>
              <a:tr h="17938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Úbytek fosilních surovin, MJ</a:t>
                      </a:r>
                      <a:endParaRPr lang="cs-CZ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13</a:t>
                      </a:r>
                      <a:endParaRPr lang="cs-CZ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60</a:t>
                      </a:r>
                      <a:endParaRPr lang="cs-CZ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18</a:t>
                      </a:r>
                      <a:endParaRPr lang="cs-CZ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4</a:t>
                      </a:r>
                      <a:endParaRPr lang="cs-CZ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</a:tr>
              <a:tr h="17938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Acidifikace, kg SO</a:t>
                      </a:r>
                      <a:r>
                        <a:rPr lang="cs-CZ" sz="1400" baseline="-25000">
                          <a:effectLst/>
                        </a:rPr>
                        <a:t>2</a:t>
                      </a:r>
                      <a:r>
                        <a:rPr lang="cs-CZ" sz="1400">
                          <a:effectLst/>
                        </a:rPr>
                        <a:t> ekv.</a:t>
                      </a:r>
                      <a:endParaRPr lang="cs-CZ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27</a:t>
                      </a:r>
                      <a:endParaRPr lang="cs-CZ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47</a:t>
                      </a:r>
                      <a:endParaRPr lang="cs-CZ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15</a:t>
                      </a:r>
                      <a:endParaRPr lang="cs-CZ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5</a:t>
                      </a:r>
                      <a:endParaRPr lang="cs-CZ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</a:tr>
              <a:tr h="17938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Eutrofizace, kg PO</a:t>
                      </a:r>
                      <a:r>
                        <a:rPr lang="cs-CZ" sz="1400" baseline="-25000">
                          <a:effectLst/>
                        </a:rPr>
                        <a:t>4</a:t>
                      </a:r>
                      <a:r>
                        <a:rPr lang="cs-CZ" sz="1400" baseline="30000">
                          <a:effectLst/>
                        </a:rPr>
                        <a:t>3-</a:t>
                      </a:r>
                      <a:r>
                        <a:rPr lang="cs-CZ" sz="1400">
                          <a:effectLst/>
                        </a:rPr>
                        <a:t> ekv.</a:t>
                      </a:r>
                      <a:endParaRPr lang="cs-CZ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76</a:t>
                      </a:r>
                      <a:endParaRPr lang="cs-CZ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12</a:t>
                      </a:r>
                      <a:endParaRPr lang="cs-CZ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3</a:t>
                      </a:r>
                      <a:endParaRPr lang="cs-CZ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6</a:t>
                      </a:r>
                      <a:endParaRPr lang="cs-CZ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</a:tr>
              <a:tr h="35877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Globální oteplování a klimatické změny, kg CO</a:t>
                      </a:r>
                      <a:r>
                        <a:rPr lang="cs-CZ" sz="1400" baseline="-25000" dirty="0">
                          <a:effectLst/>
                        </a:rPr>
                        <a:t>2</a:t>
                      </a:r>
                      <a:r>
                        <a:rPr lang="cs-CZ" sz="1400" dirty="0">
                          <a:effectLst/>
                        </a:rPr>
                        <a:t> </a:t>
                      </a:r>
                      <a:r>
                        <a:rPr lang="cs-CZ" sz="1400" dirty="0" err="1">
                          <a:effectLst/>
                        </a:rPr>
                        <a:t>ekv</a:t>
                      </a:r>
                      <a:r>
                        <a:rPr lang="cs-CZ" sz="1400" dirty="0">
                          <a:effectLst/>
                        </a:rPr>
                        <a:t>.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19</a:t>
                      </a:r>
                      <a:endParaRPr lang="cs-CZ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66</a:t>
                      </a:r>
                      <a:endParaRPr lang="cs-CZ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13</a:t>
                      </a:r>
                      <a:endParaRPr lang="cs-CZ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</a:tr>
              <a:tr h="17938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Vznik fotooxidantů, kg C</a:t>
                      </a:r>
                      <a:r>
                        <a:rPr lang="cs-CZ" sz="1400" baseline="-25000">
                          <a:effectLst/>
                        </a:rPr>
                        <a:t>2</a:t>
                      </a:r>
                      <a:r>
                        <a:rPr lang="cs-CZ" sz="1400">
                          <a:effectLst/>
                        </a:rPr>
                        <a:t>H</a:t>
                      </a:r>
                      <a:r>
                        <a:rPr lang="cs-CZ" sz="1400" baseline="-25000">
                          <a:effectLst/>
                        </a:rPr>
                        <a:t>4</a:t>
                      </a:r>
                      <a:r>
                        <a:rPr lang="cs-CZ" sz="1400">
                          <a:effectLst/>
                        </a:rPr>
                        <a:t> ekv.</a:t>
                      </a:r>
                      <a:endParaRPr lang="cs-CZ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27</a:t>
                      </a:r>
                      <a:endParaRPr lang="cs-CZ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54</a:t>
                      </a:r>
                      <a:endParaRPr lang="cs-CZ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12</a:t>
                      </a:r>
                      <a:endParaRPr lang="cs-CZ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5</a:t>
                      </a:r>
                      <a:endParaRPr lang="cs-CZ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</a:tr>
              <a:tr h="17938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Primární energie, MJ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10</a:t>
                      </a:r>
                      <a:endParaRPr lang="cs-CZ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59</a:t>
                      </a:r>
                      <a:endParaRPr lang="cs-CZ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15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9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95" marR="3619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4937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OP10 - Volba dodavatelů stolních počítačů a notebooků</a:t>
            </a:r>
            <a:endParaRPr lang="cs-CZ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Zohlednit při nákupu výrobky s </a:t>
            </a:r>
            <a:r>
              <a:rPr lang="cs-CZ" dirty="0"/>
              <a:t>deklarací ekoznaček EŠV nebo </a:t>
            </a:r>
            <a:r>
              <a:rPr lang="cs-CZ" dirty="0" err="1"/>
              <a:t>European</a:t>
            </a:r>
            <a:r>
              <a:rPr lang="cs-CZ" dirty="0"/>
              <a:t> </a:t>
            </a:r>
            <a:r>
              <a:rPr lang="cs-CZ" dirty="0" err="1"/>
              <a:t>Ecolabel</a:t>
            </a:r>
            <a:r>
              <a:rPr lang="cs-CZ" b="1" dirty="0"/>
              <a:t/>
            </a:r>
            <a:br>
              <a:rPr lang="cs-CZ" b="1" dirty="0"/>
            </a:b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DB5DD44-67A6-4E4D-B4B5-5942E3AB2E1E}" type="slidenum">
              <a:rPr lang="cs-CZ" smtClean="0"/>
              <a:pPr/>
              <a:t>21</a:t>
            </a:fld>
            <a:endParaRPr lang="cs-CZ"/>
          </a:p>
        </p:txBody>
      </p:sp>
      <p:pic>
        <p:nvPicPr>
          <p:cNvPr id="6" name="Obrázek 5" descr="http://www.izolaceacer.cz/w/izolaceheralecky/cache/esvlogo_z_300x300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852935"/>
            <a:ext cx="1998464" cy="1944216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http://www.hotelvaldisole.it/images/stories/logo_hotel_ecolabel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2749922"/>
            <a:ext cx="2076822" cy="204722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45385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OP11 - Volba dodavatelů ekologicky šetrnějšího kancelářského nábytku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2692896"/>
          </a:xfrm>
        </p:spPr>
        <p:txBody>
          <a:bodyPr>
            <a:normAutofit/>
          </a:bodyPr>
          <a:lstStyle/>
          <a:p>
            <a:r>
              <a:rPr lang="cs-CZ" sz="2000" dirty="0" smtClean="0"/>
              <a:t>Volba dodavatelů ekologicky šetrnějšího kancelářského nábytku s ohledem na výrobce dodávající kancelářský nábytek s uděleným certifikátem EPD – environmentálního prohlášení o produktu v souladu s ČSN ISO 14025</a:t>
            </a:r>
          </a:p>
          <a:p>
            <a:r>
              <a:rPr lang="cs-CZ" sz="2000" dirty="0" smtClean="0"/>
              <a:t>Volba vhodného materiálu </a:t>
            </a:r>
            <a:r>
              <a:rPr lang="cs-CZ" sz="2000" dirty="0" err="1" smtClean="0"/>
              <a:t>kancel.nábytku</a:t>
            </a:r>
            <a:r>
              <a:rPr lang="cs-CZ" sz="2000" dirty="0" smtClean="0"/>
              <a:t> - dřevo s certifikátem PEFC (</a:t>
            </a:r>
            <a:r>
              <a:rPr lang="cs-CZ" sz="2000" dirty="0" err="1" smtClean="0"/>
              <a:t>Programme</a:t>
            </a:r>
            <a:r>
              <a:rPr lang="cs-CZ" sz="2000" dirty="0" smtClean="0"/>
              <a:t> </a:t>
            </a:r>
            <a:r>
              <a:rPr lang="cs-CZ" sz="2000" dirty="0" err="1" smtClean="0"/>
              <a:t>for</a:t>
            </a:r>
            <a:r>
              <a:rPr lang="cs-CZ" sz="2000" dirty="0" smtClean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Endorsement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Forest</a:t>
            </a:r>
            <a:r>
              <a:rPr lang="cs-CZ" sz="2000" dirty="0" smtClean="0"/>
              <a:t> </a:t>
            </a:r>
            <a:r>
              <a:rPr lang="cs-CZ" sz="2000" dirty="0" err="1" smtClean="0"/>
              <a:t>Certification</a:t>
            </a:r>
            <a:r>
              <a:rPr lang="cs-CZ" sz="2000" dirty="0" smtClean="0"/>
              <a:t> </a:t>
            </a:r>
            <a:r>
              <a:rPr lang="cs-CZ" sz="2000" dirty="0" err="1" smtClean="0"/>
              <a:t>schemes</a:t>
            </a:r>
            <a:r>
              <a:rPr lang="cs-CZ" sz="2000" dirty="0" smtClean="0"/>
              <a:t>) nebo FSC (</a:t>
            </a:r>
            <a:r>
              <a:rPr lang="cs-CZ" sz="2000" dirty="0" err="1" smtClean="0"/>
              <a:t>Forest</a:t>
            </a:r>
            <a:r>
              <a:rPr lang="cs-CZ" sz="2000" dirty="0" smtClean="0"/>
              <a:t> </a:t>
            </a:r>
            <a:r>
              <a:rPr lang="cs-CZ" sz="2000" dirty="0" err="1" smtClean="0"/>
              <a:t>Stewardship</a:t>
            </a:r>
            <a:r>
              <a:rPr lang="cs-CZ" sz="2000" dirty="0" smtClean="0"/>
              <a:t> </a:t>
            </a:r>
            <a:r>
              <a:rPr lang="cs-CZ" sz="2000" dirty="0" err="1" smtClean="0"/>
              <a:t>Council</a:t>
            </a:r>
            <a:r>
              <a:rPr lang="cs-CZ" sz="2000" dirty="0" smtClean="0"/>
              <a:t>).</a:t>
            </a:r>
          </a:p>
          <a:p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DB5DD44-67A6-4E4D-B4B5-5942E3AB2E1E}" type="slidenum">
              <a:rPr lang="cs-CZ" smtClean="0"/>
              <a:pPr/>
              <a:t>22</a:t>
            </a:fld>
            <a:endParaRPr lang="cs-CZ"/>
          </a:p>
        </p:txBody>
      </p:sp>
      <p:pic>
        <p:nvPicPr>
          <p:cNvPr id="6" name="Obrázek 5" descr="http://www.epd-australasia.com/sites/default/files/images/EPD_int_log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918819"/>
            <a:ext cx="2838450" cy="9525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7" name="Obrázek 6" descr="PEFC Česká republika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1910" y="4725144"/>
            <a:ext cx="1091817" cy="13398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8" name="Obrázek 7" descr="http://www.drevotrust.cz/cms_obrazky/fsc_male2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7595" y="4581128"/>
            <a:ext cx="1224915" cy="18218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66209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1508792"/>
            <a:ext cx="7601272" cy="5349208"/>
          </a:xfrm>
        </p:spPr>
        <p:txBody>
          <a:bodyPr/>
          <a:lstStyle/>
          <a:p>
            <a:r>
              <a:rPr lang="cs-CZ" b="1" dirty="0" smtClean="0"/>
              <a:t>OP12</a:t>
            </a:r>
            <a:r>
              <a:rPr lang="cs-CZ" dirty="0" smtClean="0"/>
              <a:t> - </a:t>
            </a:r>
            <a:r>
              <a:rPr lang="cs-CZ" dirty="0"/>
              <a:t>Snížení množství spotřebovaných kancelářských </a:t>
            </a:r>
            <a:r>
              <a:rPr lang="cs-CZ" dirty="0" smtClean="0"/>
              <a:t>potřeb</a:t>
            </a:r>
          </a:p>
          <a:p>
            <a:pPr lvl="1"/>
            <a:r>
              <a:rPr lang="cs-CZ" dirty="0" smtClean="0"/>
              <a:t>Volba výrobků </a:t>
            </a:r>
            <a:r>
              <a:rPr lang="cs-CZ" dirty="0"/>
              <a:t>s uděleným certifikátem ekologicky šetrný výrobek EŠV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b="1" dirty="0" smtClean="0"/>
              <a:t>OP13 - </a:t>
            </a:r>
            <a:r>
              <a:rPr lang="cs-CZ" dirty="0"/>
              <a:t>Volba dodavatele tiskového papíru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DB5DD44-67A6-4E4D-B4B5-5942E3AB2E1E}" type="slidenum">
              <a:rPr lang="cs-CZ" smtClean="0"/>
              <a:t>23</a:t>
            </a:fld>
            <a:endParaRPr lang="cs-CZ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8648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/>
          <a:lstStyle/>
          <a:p>
            <a:r>
              <a:rPr lang="cs-CZ" b="1" dirty="0" smtClean="0"/>
              <a:t>OP15</a:t>
            </a:r>
            <a:r>
              <a:rPr lang="cs-CZ" dirty="0" smtClean="0"/>
              <a:t> </a:t>
            </a:r>
            <a:r>
              <a:rPr lang="cs-CZ" dirty="0"/>
              <a:t>– Sušení rukou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DB5DD44-67A6-4E4D-B4B5-5942E3AB2E1E}" type="slidenum">
              <a:rPr lang="cs-CZ" smtClean="0"/>
              <a:t>24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9543930"/>
              </p:ext>
            </p:extLst>
          </p:nvPr>
        </p:nvGraphicFramePr>
        <p:xfrm>
          <a:off x="539552" y="1084441"/>
          <a:ext cx="7704856" cy="3328200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4202003"/>
                <a:gridCol w="1167618"/>
                <a:gridCol w="2335235"/>
              </a:tblGrid>
              <a:tr h="52262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Kategorie dopadu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Elektrický </a:t>
                      </a:r>
                      <a:r>
                        <a:rPr lang="cs-CZ" sz="1200" dirty="0">
                          <a:effectLst/>
                        </a:rPr>
                        <a:t>sušák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Papírové </a:t>
                      </a:r>
                      <a:r>
                        <a:rPr lang="cs-CZ" sz="1200" dirty="0">
                          <a:effectLst/>
                        </a:rPr>
                        <a:t>ručníky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9754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Úbytek surovin, kg Sb ekv.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0,000015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0,000039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877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Úbytek fosilních surovin, MJ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139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106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877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Acidifikace, kg SO</a:t>
                      </a:r>
                      <a:r>
                        <a:rPr lang="cs-CZ" sz="1200" baseline="-25000">
                          <a:effectLst/>
                        </a:rPr>
                        <a:t>2</a:t>
                      </a:r>
                      <a:r>
                        <a:rPr lang="cs-CZ" sz="1200">
                          <a:effectLst/>
                        </a:rPr>
                        <a:t> ekv.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0,062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0,089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877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Eutrofizace, kg PO</a:t>
                      </a:r>
                      <a:r>
                        <a:rPr lang="cs-CZ" sz="1200" baseline="-25000">
                          <a:effectLst/>
                        </a:rPr>
                        <a:t>4</a:t>
                      </a:r>
                      <a:r>
                        <a:rPr lang="cs-CZ" sz="1200" baseline="30000">
                          <a:effectLst/>
                        </a:rPr>
                        <a:t>3-</a:t>
                      </a:r>
                      <a:r>
                        <a:rPr lang="cs-CZ" sz="1200">
                          <a:effectLst/>
                        </a:rPr>
                        <a:t> ekv.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0,004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0,064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2262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Globální oteplování a klimatické změny, kg CO</a:t>
                      </a:r>
                      <a:r>
                        <a:rPr lang="cs-CZ" sz="1200" baseline="-25000">
                          <a:effectLst/>
                        </a:rPr>
                        <a:t>2</a:t>
                      </a:r>
                      <a:r>
                        <a:rPr lang="cs-CZ" sz="1200">
                          <a:effectLst/>
                        </a:rPr>
                        <a:t> ekv.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12,4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23,9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877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Vznik fotooxidantů, kg C</a:t>
                      </a:r>
                      <a:r>
                        <a:rPr lang="cs-CZ" sz="1200" baseline="-25000">
                          <a:effectLst/>
                        </a:rPr>
                        <a:t>2</a:t>
                      </a:r>
                      <a:r>
                        <a:rPr lang="cs-CZ" sz="1200">
                          <a:effectLst/>
                        </a:rPr>
                        <a:t>H</a:t>
                      </a:r>
                      <a:r>
                        <a:rPr lang="cs-CZ" sz="1200" baseline="-25000">
                          <a:effectLst/>
                        </a:rPr>
                        <a:t>4</a:t>
                      </a:r>
                      <a:r>
                        <a:rPr lang="cs-CZ" sz="1200">
                          <a:effectLst/>
                        </a:rPr>
                        <a:t> ekv.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0,004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0,008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877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Primární energie, MJ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267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184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6" name="Graf 5"/>
          <p:cNvGraphicFramePr/>
          <p:nvPr>
            <p:extLst>
              <p:ext uri="{D42A27DB-BD31-4B8C-83A1-F6EECF244321}">
                <p14:modId xmlns:p14="http://schemas.microsoft.com/office/powerpoint/2010/main" val="3966263320"/>
              </p:ext>
            </p:extLst>
          </p:nvPr>
        </p:nvGraphicFramePr>
        <p:xfrm>
          <a:off x="4308397" y="4509536"/>
          <a:ext cx="3672408" cy="22535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f 6"/>
          <p:cNvGraphicFramePr/>
          <p:nvPr>
            <p:extLst>
              <p:ext uri="{D42A27DB-BD31-4B8C-83A1-F6EECF244321}">
                <p14:modId xmlns:p14="http://schemas.microsoft.com/office/powerpoint/2010/main" val="4201756271"/>
              </p:ext>
            </p:extLst>
          </p:nvPr>
        </p:nvGraphicFramePr>
        <p:xfrm>
          <a:off x="699400" y="4509117"/>
          <a:ext cx="3400231" cy="22539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93724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764704"/>
            <a:ext cx="7097216" cy="576064"/>
          </a:xfrm>
        </p:spPr>
        <p:txBody>
          <a:bodyPr>
            <a:normAutofit fontScale="90000"/>
          </a:bodyPr>
          <a:lstStyle/>
          <a:p>
            <a:pPr lvl="0"/>
            <a:r>
              <a:rPr lang="cs-CZ" b="1" dirty="0" smtClean="0"/>
              <a:t>Doprava zaměstnanců do zaměstnání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556792"/>
            <a:ext cx="7457256" cy="4917160"/>
          </a:xfrm>
        </p:spPr>
        <p:txBody>
          <a:bodyPr/>
          <a:lstStyle/>
          <a:p>
            <a:r>
              <a:rPr lang="cs-CZ" dirty="0" smtClean="0"/>
              <a:t>Velmi malá část environmentálních dopadů organizace – do 1%</a:t>
            </a:r>
          </a:p>
          <a:p>
            <a:r>
              <a:rPr lang="cs-CZ" dirty="0" smtClean="0"/>
              <a:t>Eventuální přínos zanedbatelný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DB5DD44-67A6-4E4D-B4B5-5942E3AB2E1E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8891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764704"/>
            <a:ext cx="7097216" cy="576064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OP14 - Volba dodavatele elektrické </a:t>
            </a:r>
            <a:r>
              <a:rPr lang="cs-CZ" b="1" dirty="0" smtClean="0"/>
              <a:t>energie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DB5DD44-67A6-4E4D-B4B5-5942E3AB2E1E}" type="slidenum">
              <a:rPr lang="cs-CZ" smtClean="0"/>
              <a:t>26</a:t>
            </a:fld>
            <a:endParaRPr lang="cs-CZ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3953120"/>
              </p:ext>
            </p:extLst>
          </p:nvPr>
        </p:nvGraphicFramePr>
        <p:xfrm>
          <a:off x="827584" y="1700808"/>
          <a:ext cx="7457256" cy="4337368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864314"/>
                <a:gridCol w="1864314"/>
                <a:gridCol w="1864314"/>
                <a:gridCol w="1864314"/>
              </a:tblGrid>
              <a:tr h="38222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Kategorie dopadu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Současný stav, %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Elektrická energie ze zemního plynu</a:t>
                      </a:r>
                      <a:endParaRPr lang="cs-CZ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Elektrická energie z hydroelektrárny</a:t>
                      </a:r>
                      <a:endParaRPr lang="cs-CZ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222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Úbytek surovin, kg Sb ekv.</a:t>
                      </a:r>
                      <a:endParaRPr lang="cs-CZ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100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99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101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222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Úbytek fosilních surovin, MJ</a:t>
                      </a:r>
                      <a:endParaRPr lang="cs-CZ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100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126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36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111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Acidifikace, kg SO</a:t>
                      </a:r>
                      <a:r>
                        <a:rPr lang="cs-CZ" sz="1400" baseline="-25000">
                          <a:effectLst/>
                        </a:rPr>
                        <a:t>2</a:t>
                      </a:r>
                      <a:r>
                        <a:rPr lang="cs-CZ" sz="1400">
                          <a:effectLst/>
                        </a:rPr>
                        <a:t> ekv.</a:t>
                      </a:r>
                      <a:endParaRPr lang="cs-CZ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100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17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9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222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Eutrofizace, kg PO</a:t>
                      </a:r>
                      <a:r>
                        <a:rPr lang="cs-CZ" sz="1400" baseline="-25000">
                          <a:effectLst/>
                        </a:rPr>
                        <a:t>4</a:t>
                      </a:r>
                      <a:r>
                        <a:rPr lang="cs-CZ" sz="1400" baseline="30000">
                          <a:effectLst/>
                        </a:rPr>
                        <a:t>3-</a:t>
                      </a:r>
                      <a:r>
                        <a:rPr lang="cs-CZ" sz="1400">
                          <a:effectLst/>
                        </a:rPr>
                        <a:t> ekv.</a:t>
                      </a:r>
                      <a:endParaRPr lang="cs-CZ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100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64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49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7334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Globální oteplování a klimatické změny, kg CO</a:t>
                      </a:r>
                      <a:r>
                        <a:rPr lang="cs-CZ" sz="1400" baseline="-25000">
                          <a:effectLst/>
                        </a:rPr>
                        <a:t>2</a:t>
                      </a:r>
                      <a:r>
                        <a:rPr lang="cs-CZ" sz="1400">
                          <a:effectLst/>
                        </a:rPr>
                        <a:t> ekv.</a:t>
                      </a:r>
                      <a:endParaRPr lang="cs-CZ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100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92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32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222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Vznik fotooxidantů, kg C</a:t>
                      </a:r>
                      <a:r>
                        <a:rPr lang="cs-CZ" sz="1400" baseline="-25000">
                          <a:effectLst/>
                        </a:rPr>
                        <a:t>2</a:t>
                      </a:r>
                      <a:r>
                        <a:rPr lang="cs-CZ" sz="1400">
                          <a:effectLst/>
                        </a:rPr>
                        <a:t>H</a:t>
                      </a:r>
                      <a:r>
                        <a:rPr lang="cs-CZ" sz="1400" baseline="-25000">
                          <a:effectLst/>
                        </a:rPr>
                        <a:t>4</a:t>
                      </a:r>
                      <a:r>
                        <a:rPr lang="cs-CZ" sz="1400">
                          <a:effectLst/>
                        </a:rPr>
                        <a:t> ekv.</a:t>
                      </a:r>
                      <a:endParaRPr lang="cs-CZ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100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55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20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111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Primární energie, MJ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100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93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55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2424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cs-CZ" b="1" dirty="0" smtClean="0"/>
              <a:t>Závěr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980728"/>
            <a:ext cx="7601272" cy="5493224"/>
          </a:xfrm>
        </p:spPr>
        <p:txBody>
          <a:bodyPr/>
          <a:lstStyle/>
          <a:p>
            <a:r>
              <a:rPr lang="cs-CZ" dirty="0"/>
              <a:t>Přehled celkových hodnot environmentálních dopadů provozu organizace MPSV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DB5DD44-67A6-4E4D-B4B5-5942E3AB2E1E}" type="slidenum">
              <a:rPr lang="cs-CZ" smtClean="0"/>
              <a:t>27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8581635"/>
              </p:ext>
            </p:extLst>
          </p:nvPr>
        </p:nvGraphicFramePr>
        <p:xfrm>
          <a:off x="179511" y="1988838"/>
          <a:ext cx="8528128" cy="4432290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3559566"/>
                <a:gridCol w="1112365"/>
                <a:gridCol w="964049"/>
                <a:gridCol w="1334838"/>
                <a:gridCol w="1557310"/>
              </a:tblGrid>
              <a:tr h="10759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Kategorie dopadu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Suma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Provoz </a:t>
                      </a:r>
                      <a:r>
                        <a:rPr lang="cs-CZ" sz="1400" dirty="0" smtClean="0">
                          <a:effectLst/>
                        </a:rPr>
                        <a:t>budov, </a:t>
                      </a:r>
                      <a:r>
                        <a:rPr lang="cs-CZ" sz="1400" dirty="0">
                          <a:effectLst/>
                        </a:rPr>
                        <a:t>%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Provoz kanceláří, %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Doprava zaměstnanců, %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9072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Úbytek surovin, kg </a:t>
                      </a:r>
                      <a:r>
                        <a:rPr lang="cs-CZ" sz="1600" dirty="0" err="1">
                          <a:effectLst/>
                        </a:rPr>
                        <a:t>Sb</a:t>
                      </a:r>
                      <a:r>
                        <a:rPr lang="cs-CZ" sz="1600" dirty="0">
                          <a:effectLst/>
                        </a:rPr>
                        <a:t> </a:t>
                      </a:r>
                      <a:r>
                        <a:rPr lang="cs-CZ" sz="1600" dirty="0" err="1">
                          <a:effectLst/>
                        </a:rPr>
                        <a:t>ekv</a:t>
                      </a:r>
                      <a:r>
                        <a:rPr lang="cs-CZ" sz="1600" dirty="0">
                          <a:effectLst/>
                        </a:rPr>
                        <a:t>.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6,03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2,2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97,8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0,00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9072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Úbytek fosilních surovin, MJ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14 694 062</a:t>
                      </a:r>
                      <a:endParaRPr lang="cs-CZ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solidFill>
                            <a:srgbClr val="FF0000"/>
                          </a:solidFill>
                          <a:effectLst/>
                        </a:rPr>
                        <a:t>88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12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0,1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9072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Acidifikace, kg SO</a:t>
                      </a:r>
                      <a:r>
                        <a:rPr lang="cs-CZ" sz="1600" baseline="-25000" dirty="0">
                          <a:effectLst/>
                        </a:rPr>
                        <a:t>2</a:t>
                      </a:r>
                      <a:r>
                        <a:rPr lang="cs-CZ" sz="1600" dirty="0">
                          <a:effectLst/>
                        </a:rPr>
                        <a:t> </a:t>
                      </a:r>
                      <a:r>
                        <a:rPr lang="cs-CZ" sz="1600" dirty="0" err="1">
                          <a:effectLst/>
                        </a:rPr>
                        <a:t>ekv</a:t>
                      </a:r>
                      <a:r>
                        <a:rPr lang="cs-CZ" sz="1600" dirty="0">
                          <a:effectLst/>
                        </a:rPr>
                        <a:t>.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77900" algn="l"/>
                        </a:tabLst>
                      </a:pPr>
                      <a:r>
                        <a:rPr lang="cs-CZ" sz="1400">
                          <a:effectLst/>
                        </a:rPr>
                        <a:t>7 289</a:t>
                      </a:r>
                      <a:endParaRPr lang="cs-CZ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solidFill>
                            <a:srgbClr val="FF0000"/>
                          </a:solidFill>
                          <a:effectLst/>
                        </a:rPr>
                        <a:t>91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9,1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0,1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9072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Eutrofizace, kg PO</a:t>
                      </a:r>
                      <a:r>
                        <a:rPr lang="cs-CZ" sz="1600" baseline="-25000" dirty="0">
                          <a:effectLst/>
                        </a:rPr>
                        <a:t>4</a:t>
                      </a:r>
                      <a:r>
                        <a:rPr lang="cs-CZ" sz="1600" baseline="30000" dirty="0">
                          <a:effectLst/>
                        </a:rPr>
                        <a:t>3-</a:t>
                      </a:r>
                      <a:r>
                        <a:rPr lang="cs-CZ" sz="1600" dirty="0">
                          <a:effectLst/>
                        </a:rPr>
                        <a:t> </a:t>
                      </a:r>
                      <a:r>
                        <a:rPr lang="cs-CZ" sz="1600" dirty="0" err="1">
                          <a:effectLst/>
                        </a:rPr>
                        <a:t>ekv</a:t>
                      </a:r>
                      <a:r>
                        <a:rPr lang="cs-CZ" sz="1600" dirty="0">
                          <a:effectLst/>
                        </a:rPr>
                        <a:t>.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618</a:t>
                      </a:r>
                      <a:endParaRPr lang="cs-CZ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solidFill>
                            <a:srgbClr val="FF0000"/>
                          </a:solidFill>
                          <a:effectLst/>
                        </a:rPr>
                        <a:t>56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44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0,3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0291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Globální oteplování a klimatické změny, kg CO</a:t>
                      </a:r>
                      <a:r>
                        <a:rPr lang="cs-CZ" sz="1600" baseline="-25000" dirty="0">
                          <a:effectLst/>
                        </a:rPr>
                        <a:t>2</a:t>
                      </a:r>
                      <a:r>
                        <a:rPr lang="cs-CZ" sz="1600" dirty="0">
                          <a:effectLst/>
                        </a:rPr>
                        <a:t> </a:t>
                      </a:r>
                      <a:r>
                        <a:rPr lang="cs-CZ" sz="1600" dirty="0" err="1">
                          <a:effectLst/>
                        </a:rPr>
                        <a:t>ekv</a:t>
                      </a:r>
                      <a:r>
                        <a:rPr lang="cs-CZ" sz="1600" dirty="0">
                          <a:effectLst/>
                        </a:rPr>
                        <a:t>.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1 385 427</a:t>
                      </a:r>
                      <a:endParaRPr lang="cs-CZ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solidFill>
                            <a:srgbClr val="FF0000"/>
                          </a:solidFill>
                          <a:effectLst/>
                        </a:rPr>
                        <a:t>91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8,5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0,1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9979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Vznik </a:t>
                      </a:r>
                      <a:r>
                        <a:rPr lang="cs-CZ" sz="1600" dirty="0" err="1">
                          <a:effectLst/>
                        </a:rPr>
                        <a:t>fotooxidantů</a:t>
                      </a:r>
                      <a:r>
                        <a:rPr lang="cs-CZ" sz="1600" dirty="0">
                          <a:effectLst/>
                        </a:rPr>
                        <a:t>, kg C</a:t>
                      </a:r>
                      <a:r>
                        <a:rPr lang="cs-CZ" sz="1600" baseline="-25000" dirty="0">
                          <a:effectLst/>
                        </a:rPr>
                        <a:t>2</a:t>
                      </a:r>
                      <a:r>
                        <a:rPr lang="cs-CZ" sz="1600" dirty="0">
                          <a:effectLst/>
                        </a:rPr>
                        <a:t>H</a:t>
                      </a:r>
                      <a:r>
                        <a:rPr lang="cs-CZ" sz="1600" baseline="-25000" dirty="0">
                          <a:effectLst/>
                        </a:rPr>
                        <a:t>4</a:t>
                      </a:r>
                      <a:r>
                        <a:rPr lang="cs-CZ" sz="1600" dirty="0">
                          <a:effectLst/>
                        </a:rPr>
                        <a:t> </a:t>
                      </a:r>
                      <a:r>
                        <a:rPr lang="cs-CZ" sz="1600" dirty="0" err="1">
                          <a:effectLst/>
                        </a:rPr>
                        <a:t>ekv</a:t>
                      </a:r>
                      <a:r>
                        <a:rPr lang="cs-CZ" sz="1600" dirty="0">
                          <a:effectLst/>
                        </a:rPr>
                        <a:t>.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473</a:t>
                      </a:r>
                      <a:endParaRPr lang="cs-CZ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solidFill>
                            <a:srgbClr val="FF0000"/>
                          </a:solidFill>
                          <a:effectLst/>
                        </a:rPr>
                        <a:t>86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15,5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0,3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9072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Spotřeba primární energie, MJ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18 505 551</a:t>
                      </a:r>
                      <a:endParaRPr lang="cs-CZ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solidFill>
                            <a:srgbClr val="FF0000"/>
                          </a:solidFill>
                          <a:effectLst/>
                        </a:rPr>
                        <a:t>86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14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0,15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561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Výstupy studie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smtClean="0"/>
              <a:t>Návrh 9 provozně technických opatření vedoucích ke snížení spotřeby elektrické energie a k efektivnějšímu využití tepla v budově</a:t>
            </a:r>
          </a:p>
          <a:p>
            <a:endParaRPr lang="cs-CZ" smtClean="0"/>
          </a:p>
          <a:p>
            <a:r>
              <a:rPr lang="cs-CZ" smtClean="0"/>
              <a:t>Návrh 7 variant kombinací těchto opatření</a:t>
            </a:r>
          </a:p>
          <a:p>
            <a:endParaRPr lang="cs-CZ" smtClean="0"/>
          </a:p>
          <a:p>
            <a:r>
              <a:rPr lang="cs-CZ" smtClean="0"/>
              <a:t>Návrh 6 opatření týkajících se provozu kanceláří a nákupu materiálů a energií</a:t>
            </a:r>
          </a:p>
          <a:p>
            <a:endParaRPr lang="cs-CZ" smtClean="0"/>
          </a:p>
          <a:p>
            <a:r>
              <a:rPr lang="cs-CZ" smtClean="0"/>
              <a:t>Optimalizace dopravy z pohledu environmentálních dopadů celé organizace nemá reálný environmentální přínos.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DB5DD44-67A6-4E4D-B4B5-5942E3AB2E1E}" type="slidenum">
              <a:rPr lang="cs-CZ" smtClean="0"/>
              <a:pPr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7938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cs-CZ" b="1" dirty="0" smtClean="0"/>
              <a:t>„</a:t>
            </a:r>
            <a:r>
              <a:rPr lang="cs-CZ" b="1" dirty="0" err="1" smtClean="0"/>
              <a:t>Quick</a:t>
            </a:r>
            <a:r>
              <a:rPr lang="cs-CZ" b="1" dirty="0" smtClean="0"/>
              <a:t> </a:t>
            </a:r>
            <a:r>
              <a:rPr lang="cs-CZ" b="1" dirty="0" err="1" smtClean="0"/>
              <a:t>wins</a:t>
            </a:r>
            <a:r>
              <a:rPr lang="cs-CZ" b="1" dirty="0" smtClean="0"/>
              <a:t> “ – provoz budovy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1124744"/>
            <a:ext cx="7529264" cy="5349208"/>
          </a:xfrm>
        </p:spPr>
        <p:txBody>
          <a:bodyPr>
            <a:normAutofit lnSpcReduction="10000"/>
          </a:bodyPr>
          <a:lstStyle/>
          <a:p>
            <a:pPr lvl="0"/>
            <a:r>
              <a:rPr lang="cs-CZ" dirty="0"/>
              <a:t>V současnosti probíhající repase oken vedoucí k úsporám tepla potřebného na vytápění </a:t>
            </a:r>
            <a:r>
              <a:rPr lang="cs-CZ" b="1" dirty="0"/>
              <a:t>(OP1</a:t>
            </a:r>
            <a:r>
              <a:rPr lang="cs-CZ" b="1" dirty="0" smtClean="0"/>
              <a:t>)</a:t>
            </a:r>
          </a:p>
          <a:p>
            <a:pPr lvl="0"/>
            <a:endParaRPr lang="cs-CZ" b="1" dirty="0"/>
          </a:p>
          <a:p>
            <a:pPr lvl="0"/>
            <a:r>
              <a:rPr lang="cs-CZ" dirty="0"/>
              <a:t>V současnosti rovněž probíhající výměna svítidel a redukce jejich počtu </a:t>
            </a:r>
            <a:r>
              <a:rPr lang="cs-CZ" b="1" dirty="0"/>
              <a:t>(OP2</a:t>
            </a:r>
            <a:r>
              <a:rPr lang="cs-CZ" b="1" dirty="0" smtClean="0"/>
              <a:t>)</a:t>
            </a:r>
          </a:p>
          <a:p>
            <a:pPr lvl="0"/>
            <a:endParaRPr lang="cs-CZ" b="1" dirty="0"/>
          </a:p>
          <a:p>
            <a:pPr lvl="0"/>
            <a:r>
              <a:rPr lang="cs-CZ" dirty="0"/>
              <a:t>Zefektivnění chlazení datových center </a:t>
            </a:r>
            <a:r>
              <a:rPr lang="cs-CZ" b="1" dirty="0"/>
              <a:t>(OP3</a:t>
            </a:r>
            <a:r>
              <a:rPr lang="cs-CZ" b="1" dirty="0" smtClean="0"/>
              <a:t>)</a:t>
            </a:r>
          </a:p>
          <a:p>
            <a:pPr lvl="0"/>
            <a:endParaRPr lang="cs-CZ" b="1" dirty="0"/>
          </a:p>
          <a:p>
            <a:pPr lvl="0"/>
            <a:r>
              <a:rPr lang="cs-CZ" dirty="0"/>
              <a:t>Využití odpadního tepla a kondenzačního tepla s použitím volného chlazení </a:t>
            </a:r>
            <a:r>
              <a:rPr lang="cs-CZ" b="1" dirty="0"/>
              <a:t>(OP4b</a:t>
            </a:r>
            <a:r>
              <a:rPr lang="cs-CZ" b="1" dirty="0" smtClean="0"/>
              <a:t>)</a:t>
            </a:r>
          </a:p>
          <a:p>
            <a:pPr marL="0" lvl="0" indent="0">
              <a:buNone/>
            </a:pPr>
            <a:endParaRPr lang="cs-CZ" b="1" dirty="0"/>
          </a:p>
          <a:p>
            <a:r>
              <a:rPr lang="cs-CZ" dirty="0"/>
              <a:t>Model prediktivního řízení otopné soustavy </a:t>
            </a:r>
            <a:r>
              <a:rPr lang="cs-CZ" b="1" dirty="0"/>
              <a:t>(</a:t>
            </a:r>
            <a:r>
              <a:rPr lang="cs-CZ" b="1" dirty="0" smtClean="0"/>
              <a:t>OP7)</a:t>
            </a:r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DB5DD44-67A6-4E4D-B4B5-5942E3AB2E1E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2331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/>
          <a:lstStyle/>
          <a:p>
            <a:r>
              <a:rPr lang="cs-CZ" b="1" dirty="0" smtClean="0"/>
              <a:t>Cíle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906888" cy="4873752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Zhodnocení současného stavu environmentálních dopadů provozu MPSV</a:t>
            </a:r>
          </a:p>
          <a:p>
            <a:r>
              <a:rPr lang="cs-CZ" dirty="0"/>
              <a:t>Návrh reálných opatření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Studie zaměřena na 3 celky:</a:t>
            </a:r>
          </a:p>
          <a:p>
            <a:pPr marL="822960" lvl="1" indent="-457200">
              <a:buFont typeface="+mj-lt"/>
              <a:buAutoNum type="arabicParenR"/>
            </a:pPr>
            <a:r>
              <a:rPr lang="cs-CZ" dirty="0" smtClean="0"/>
              <a:t>Provoz budovy MPSV</a:t>
            </a:r>
          </a:p>
          <a:p>
            <a:pPr marL="822960" lvl="1" indent="-457200">
              <a:buFont typeface="+mj-lt"/>
              <a:buAutoNum type="arabicParenR"/>
            </a:pPr>
            <a:r>
              <a:rPr lang="cs-CZ" dirty="0" smtClean="0"/>
              <a:t>Provoz kanceláří</a:t>
            </a:r>
          </a:p>
          <a:p>
            <a:pPr marL="822960" lvl="1" indent="-457200">
              <a:buFont typeface="+mj-lt"/>
              <a:buAutoNum type="arabicParenR"/>
            </a:pPr>
            <a:r>
              <a:rPr lang="cs-CZ" dirty="0" smtClean="0"/>
              <a:t>Doprava zaměstnanců</a:t>
            </a:r>
            <a:endParaRPr lang="cs-CZ" dirty="0"/>
          </a:p>
          <a:p>
            <a:pPr marL="365760" lvl="1" indent="0">
              <a:buNone/>
            </a:pPr>
            <a:endParaRPr lang="cs-CZ" dirty="0"/>
          </a:p>
          <a:p>
            <a:r>
              <a:rPr lang="cs-CZ" dirty="0" smtClean="0"/>
              <a:t>Model </a:t>
            </a:r>
            <a:r>
              <a:rPr lang="cs-CZ" dirty="0"/>
              <a:t>environmentálních </a:t>
            </a:r>
            <a:r>
              <a:rPr lang="cs-CZ" dirty="0" smtClean="0"/>
              <a:t>dopadů provozu vychází z dat pro rok 2014</a:t>
            </a:r>
          </a:p>
          <a:p>
            <a:endParaRPr lang="cs-CZ" dirty="0"/>
          </a:p>
          <a:p>
            <a:pPr marL="365760" lvl="1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DB5DD44-67A6-4E4D-B4B5-5942E3AB2E1E}" type="slidenum">
              <a:rPr lang="cs-CZ" smtClean="0"/>
              <a:t>3</a:t>
            </a:fld>
            <a:endParaRPr lang="cs-CZ"/>
          </a:p>
        </p:txBody>
      </p:sp>
      <p:pic>
        <p:nvPicPr>
          <p:cNvPr id="2052" name="Picture 4" descr="http://www.mpsv.cz/files/clanky/65/budova_MPSV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3568" y="554754"/>
            <a:ext cx="28575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virtualni.profi-kancelar.cz/wp-content/uploads/2013/11/Praha-9-kancel%C3%A1%C5%99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3936" y="2959421"/>
            <a:ext cx="2242401" cy="1494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://portal.pohoda.cz/getattachment/9df72ac9-bbe1-42ff-bc6e-80ad80fb2073/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7606" y="4715897"/>
            <a:ext cx="2248731" cy="1500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190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33551"/>
            <a:ext cx="7467600" cy="1143000"/>
          </a:xfrm>
        </p:spPr>
        <p:txBody>
          <a:bodyPr/>
          <a:lstStyle/>
          <a:p>
            <a:r>
              <a:rPr lang="cs-CZ" b="1" dirty="0"/>
              <a:t>„</a:t>
            </a:r>
            <a:r>
              <a:rPr lang="cs-CZ" b="1" dirty="0" err="1"/>
              <a:t>Quick</a:t>
            </a:r>
            <a:r>
              <a:rPr lang="cs-CZ" b="1" dirty="0"/>
              <a:t> </a:t>
            </a:r>
            <a:r>
              <a:rPr lang="cs-CZ" b="1" dirty="0" err="1"/>
              <a:t>wins</a:t>
            </a:r>
            <a:r>
              <a:rPr lang="cs-CZ" b="1" dirty="0"/>
              <a:t> </a:t>
            </a:r>
            <a:r>
              <a:rPr lang="cs-CZ" b="1" dirty="0" smtClean="0"/>
              <a:t>“ – provoz kanceláří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1124744"/>
            <a:ext cx="7529264" cy="5349208"/>
          </a:xfrm>
        </p:spPr>
        <p:txBody>
          <a:bodyPr/>
          <a:lstStyle/>
          <a:p>
            <a:r>
              <a:rPr lang="cs-CZ" dirty="0" smtClean="0"/>
              <a:t>Nakupování komodit s ohledem na kritéria ekoznaček </a:t>
            </a:r>
            <a:r>
              <a:rPr lang="cs-CZ" dirty="0"/>
              <a:t>EŠV, EU </a:t>
            </a:r>
            <a:r>
              <a:rPr lang="cs-CZ" dirty="0" err="1"/>
              <a:t>Ecolabel</a:t>
            </a:r>
            <a:r>
              <a:rPr lang="cs-CZ" dirty="0"/>
              <a:t>, EPD, PEFC a FSC 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endParaRPr lang="cs-CZ" dirty="0" smtClean="0"/>
          </a:p>
          <a:p>
            <a:pPr lvl="0">
              <a:buFont typeface="Wingdings" panose="05000000000000000000" pitchFamily="2" charset="2"/>
              <a:buChar char="Ø"/>
            </a:pPr>
            <a:r>
              <a:rPr lang="cs-CZ" dirty="0"/>
              <a:t>osobní počítače a notebooky,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cs-CZ" dirty="0"/>
              <a:t>kancelářský nábytek,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cs-CZ" dirty="0"/>
              <a:t>kancelářský materiál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cs-CZ" dirty="0"/>
              <a:t>tiskový papír.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DB5DD44-67A6-4E4D-B4B5-5942E3AB2E1E}" type="slidenum">
              <a:rPr lang="cs-CZ" smtClean="0"/>
              <a:t>30</a:t>
            </a:fld>
            <a:endParaRPr lang="cs-CZ"/>
          </a:p>
        </p:txBody>
      </p:sp>
      <p:pic>
        <p:nvPicPr>
          <p:cNvPr id="5" name="Obrázek 4" descr="http://www.izolaceacer.cz/w/izolaceheralecky/cache/esvlogo_z_300x300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509120"/>
            <a:ext cx="1422400" cy="1422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 descr="http://www.hotelvaldisole.it/images/stories/logo_hotel_ecolabel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4509120"/>
            <a:ext cx="1428750" cy="1428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http://www.epd-australasia.com/sites/default/files/images/EPD_int_logo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996952"/>
            <a:ext cx="2838450" cy="9525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8" name="Obrázek 7" descr="PEFC Česká republika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4509120"/>
            <a:ext cx="1290320" cy="13398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9" name="Obrázek 8" descr="http://www.drevotrust.cz/cms_obrazky/fsc_male2.png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7924" y="4437112"/>
            <a:ext cx="1224915" cy="18218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31367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339752" y="1988840"/>
            <a:ext cx="6172200" cy="864096"/>
          </a:xfrm>
        </p:spPr>
        <p:txBody>
          <a:bodyPr/>
          <a:lstStyle/>
          <a:p>
            <a:pPr algn="ctr"/>
            <a:r>
              <a:rPr lang="cs-CZ" dirty="0" smtClean="0"/>
              <a:t>Děkujeme za pozornost </a:t>
            </a: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5222" y="3501008"/>
            <a:ext cx="2884509" cy="904876"/>
          </a:xfrm>
          <a:prstGeom prst="rect">
            <a:avLst/>
          </a:prstGeom>
        </p:spPr>
      </p:pic>
      <p:pic>
        <p:nvPicPr>
          <p:cNvPr id="3074" name="Picture 2" descr="http://www.uceeb.cz/sites/default/files/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2052" y="3501008"/>
            <a:ext cx="3009900" cy="904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ázek 4" descr="Description: Description: log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3524" y="332656"/>
            <a:ext cx="5904656" cy="6480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84757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7385248" cy="562074"/>
          </a:xfrm>
        </p:spPr>
        <p:txBody>
          <a:bodyPr/>
          <a:lstStyle/>
          <a:p>
            <a:pPr algn="ctr"/>
            <a:r>
              <a:rPr lang="cs-CZ" b="1" dirty="0" smtClean="0"/>
              <a:t>Současný stav provozu budovy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980728"/>
            <a:ext cx="7848872" cy="54932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Zaměřeno na spotřebu energie: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cs-CZ" sz="2400" dirty="0" smtClean="0"/>
              <a:t>Vytápění a chlazení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cs-CZ" sz="2400" dirty="0" smtClean="0"/>
              <a:t>Zásuvková elektřina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cs-CZ" sz="2400" dirty="0" smtClean="0"/>
              <a:t>Osvětlení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cs-CZ" sz="2400" dirty="0" smtClean="0"/>
              <a:t>Spotřeba vody a příprava teplé vody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cs-CZ" sz="2400" dirty="0" smtClean="0"/>
              <a:t>Ostatní spotřeba elektrické energie  – výtahy, spotřebiče v kantýně, atd.</a:t>
            </a:r>
          </a:p>
          <a:p>
            <a:pPr marL="0" indent="0">
              <a:buNone/>
            </a:pPr>
            <a:r>
              <a:rPr lang="cs-CZ" dirty="0" smtClean="0"/>
              <a:t>Odpadové hospodářství: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cs-CZ" sz="2400" dirty="0" smtClean="0"/>
              <a:t>Odpadní voda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cs-CZ" sz="2400" dirty="0" smtClean="0"/>
              <a:t>Elektroodpad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cs-CZ" sz="2400" dirty="0" smtClean="0"/>
              <a:t>Směsný komunální odpad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cs-CZ" sz="2400" dirty="0" smtClean="0"/>
              <a:t>Plasty, papír, sklo</a:t>
            </a:r>
          </a:p>
          <a:p>
            <a:pPr lvl="2">
              <a:buFont typeface="Wingdings" panose="05000000000000000000" pitchFamily="2" charset="2"/>
              <a:buChar char="Ø"/>
            </a:pP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DB5DD44-67A6-4E4D-B4B5-5942E3AB2E1E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7047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355160" cy="850106"/>
          </a:xfrm>
        </p:spPr>
        <p:txBody>
          <a:bodyPr/>
          <a:lstStyle/>
          <a:p>
            <a:r>
              <a:rPr lang="cs-CZ" b="1" dirty="0" smtClean="0"/>
              <a:t>Současný stav provozu kanceláří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1124744"/>
            <a:ext cx="7529264" cy="5349208"/>
          </a:xfrm>
        </p:spPr>
        <p:txBody>
          <a:bodyPr/>
          <a:lstStyle/>
          <a:p>
            <a:r>
              <a:rPr lang="cs-CZ" dirty="0"/>
              <a:t>Sběr dat: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Z nákupu kancelářských potřeb pro rok 2014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Elektronický dotazník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Vlastní šetření a měření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Komunikace s oddělením veřejných zakázek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DB5DD44-67A6-4E4D-B4B5-5942E3AB2E1E}" type="slidenum">
              <a:rPr lang="cs-CZ" smtClean="0"/>
              <a:t>5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323528" y="3697297"/>
            <a:ext cx="56886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cap="small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Současný stav dopravy zaměstnanců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258758" y="4941168"/>
            <a:ext cx="6912768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Ø"/>
            </a:pPr>
            <a:r>
              <a:rPr lang="cs-CZ" sz="2400" dirty="0"/>
              <a:t>Sběr dat:</a:t>
            </a:r>
          </a:p>
          <a:p>
            <a:pPr marL="274320" indent="-274320"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Ø"/>
            </a:pPr>
            <a:r>
              <a:rPr lang="cs-CZ" sz="2400" dirty="0" smtClean="0"/>
              <a:t>Používané dopravní </a:t>
            </a:r>
            <a:r>
              <a:rPr lang="cs-CZ" sz="2400" dirty="0"/>
              <a:t>prostředky</a:t>
            </a:r>
          </a:p>
          <a:p>
            <a:pPr marL="274320" indent="-274320"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Ø"/>
            </a:pPr>
            <a:r>
              <a:rPr lang="cs-CZ" sz="2400" dirty="0" smtClean="0"/>
              <a:t>Přibližná vzdálenost do/z zaměstnaní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50642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Návrhy úsporných opatření (OP) </a:t>
            </a:r>
            <a:br>
              <a:rPr lang="cs-CZ" b="1" dirty="0" smtClean="0"/>
            </a:br>
            <a:r>
              <a:rPr lang="cs-CZ" b="1" dirty="0"/>
              <a:t>p</a:t>
            </a:r>
            <a:r>
              <a:rPr lang="cs-CZ" b="1" dirty="0" smtClean="0"/>
              <a:t>rovozu budovy</a:t>
            </a:r>
            <a:endParaRPr lang="cs-CZ" b="1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841496659"/>
              </p:ext>
            </p:extLst>
          </p:nvPr>
        </p:nvGraphicFramePr>
        <p:xfrm>
          <a:off x="683568" y="1484784"/>
          <a:ext cx="7560840" cy="51617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DB5DD44-67A6-4E4D-B4B5-5942E3AB2E1E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758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94122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OP1 - Úspory </a:t>
            </a:r>
            <a:r>
              <a:rPr lang="cs-CZ" b="1" dirty="0"/>
              <a:t>tepla na vytápění plynoucí z repase oken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1340768"/>
            <a:ext cx="7529264" cy="5133184"/>
          </a:xfrm>
        </p:spPr>
        <p:txBody>
          <a:bodyPr>
            <a:normAutofit/>
          </a:bodyPr>
          <a:lstStyle/>
          <a:p>
            <a:r>
              <a:rPr lang="cs-CZ" sz="2000" dirty="0" smtClean="0"/>
              <a:t>Již plánovaná repase </a:t>
            </a:r>
            <a:r>
              <a:rPr lang="cs-CZ" sz="2000" dirty="0"/>
              <a:t>stávajících vertikálně posuvných </a:t>
            </a:r>
            <a:r>
              <a:rPr lang="cs-CZ" sz="2000" dirty="0" smtClean="0"/>
              <a:t>oken</a:t>
            </a:r>
          </a:p>
          <a:p>
            <a:r>
              <a:rPr lang="cs-CZ" sz="2000" u="sng" dirty="0" smtClean="0"/>
              <a:t>Úspora</a:t>
            </a:r>
            <a:r>
              <a:rPr lang="cs-CZ" sz="2000" dirty="0"/>
              <a:t> </a:t>
            </a:r>
            <a:r>
              <a:rPr lang="cs-CZ" sz="2000" dirty="0" smtClean="0"/>
              <a:t>- zvýšení </a:t>
            </a:r>
            <a:r>
              <a:rPr lang="cs-CZ" sz="2000" dirty="0"/>
              <a:t>těsnosti oken, </a:t>
            </a:r>
            <a:r>
              <a:rPr lang="cs-CZ" sz="2000" dirty="0" smtClean="0"/>
              <a:t> snížené výměny </a:t>
            </a:r>
            <a:r>
              <a:rPr lang="cs-CZ" sz="2000" dirty="0"/>
              <a:t>vzduchu</a:t>
            </a:r>
            <a:r>
              <a:rPr lang="cs-CZ" sz="2000" dirty="0" smtClean="0"/>
              <a:t>.</a:t>
            </a:r>
          </a:p>
          <a:p>
            <a:pPr marL="0" indent="0">
              <a:buNone/>
            </a:pP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DB5DD44-67A6-4E4D-B4B5-5942E3AB2E1E}" type="slidenum">
              <a:rPr lang="cs-CZ" smtClean="0"/>
              <a:t>7</a:t>
            </a:fld>
            <a:endParaRPr lang="cs-CZ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4331737"/>
              </p:ext>
            </p:extLst>
          </p:nvPr>
        </p:nvGraphicFramePr>
        <p:xfrm>
          <a:off x="950640" y="2276872"/>
          <a:ext cx="6974159" cy="419708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2307912"/>
                <a:gridCol w="2439011"/>
                <a:gridCol w="2227236"/>
              </a:tblGrid>
              <a:tr h="90063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Kategorie dopadu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Výsledek indikátoru kategorie dopadu po realizaci opatření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Relativní přínos vzhledem k původnímu stavu, %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563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Úbytek surovin, kg Sb ekv.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0,12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3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563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Úbytek fosilních surovin, MJ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11393936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12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822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Acidifikace, kg SO</a:t>
                      </a:r>
                      <a:r>
                        <a:rPr lang="cs-CZ" sz="1200" baseline="-25000">
                          <a:effectLst/>
                        </a:rPr>
                        <a:t>2</a:t>
                      </a:r>
                      <a:r>
                        <a:rPr lang="cs-CZ" sz="1200">
                          <a:effectLst/>
                        </a:rPr>
                        <a:t> ekv.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6553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2835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Eutrofizace, kg PO</a:t>
                      </a:r>
                      <a:r>
                        <a:rPr lang="cs-CZ" sz="1200" baseline="-25000">
                          <a:effectLst/>
                        </a:rPr>
                        <a:t>4</a:t>
                      </a:r>
                      <a:r>
                        <a:rPr lang="cs-CZ" sz="1200" baseline="30000">
                          <a:effectLst/>
                        </a:rPr>
                        <a:t>3-</a:t>
                      </a:r>
                      <a:r>
                        <a:rPr lang="cs-CZ" sz="1200">
                          <a:effectLst/>
                        </a:rPr>
                        <a:t> ekv.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334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3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3471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Globální oteplování a klimatické změny, kg CO</a:t>
                      </a:r>
                      <a:r>
                        <a:rPr lang="cs-CZ" sz="1200" baseline="-25000">
                          <a:effectLst/>
                        </a:rPr>
                        <a:t>2</a:t>
                      </a:r>
                      <a:r>
                        <a:rPr lang="cs-CZ" sz="1200">
                          <a:effectLst/>
                        </a:rPr>
                        <a:t> ekv.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1173588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7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563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Vznik fotooxidantů, kg C</a:t>
                      </a:r>
                      <a:r>
                        <a:rPr lang="cs-CZ" sz="1200" baseline="-25000">
                          <a:effectLst/>
                        </a:rPr>
                        <a:t>2</a:t>
                      </a:r>
                      <a:r>
                        <a:rPr lang="cs-CZ" sz="1200">
                          <a:effectLst/>
                        </a:rPr>
                        <a:t>H</a:t>
                      </a:r>
                      <a:r>
                        <a:rPr lang="cs-CZ" sz="1200" baseline="-25000">
                          <a:effectLst/>
                        </a:rPr>
                        <a:t>4</a:t>
                      </a:r>
                      <a:r>
                        <a:rPr lang="cs-CZ" sz="1200">
                          <a:effectLst/>
                        </a:rPr>
                        <a:t> ekv.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388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4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822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Primární energie, MJ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16631387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8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370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OP2 - Úspory </a:t>
            </a:r>
            <a:r>
              <a:rPr lang="cs-CZ" b="1" dirty="0"/>
              <a:t>elektřiny plynoucí z výměny svítidel a redukce jejich počtu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Již probíhající postupná výměna svítidel a redukce jejich počtu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DB5DD44-67A6-4E4D-B4B5-5942E3AB2E1E}" type="slidenum">
              <a:rPr lang="cs-CZ" smtClean="0"/>
              <a:t>8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9709393"/>
              </p:ext>
            </p:extLst>
          </p:nvPr>
        </p:nvGraphicFramePr>
        <p:xfrm>
          <a:off x="899592" y="2708921"/>
          <a:ext cx="6365443" cy="3516943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2106474"/>
                <a:gridCol w="2226130"/>
                <a:gridCol w="2032839"/>
              </a:tblGrid>
              <a:tr h="62096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Kategorie dopadu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Výsledek indikátoru kategorie dopadu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Relativní přínos vzhledem k původnímu stavu, %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044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Úbytek surovin, kg Sb ekv.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0,13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044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Úbytek fosilních surovin, MJ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1276 6898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1652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Acidifikace, kg SO</a:t>
                      </a:r>
                      <a:r>
                        <a:rPr lang="cs-CZ" sz="1200" baseline="-25000">
                          <a:effectLst/>
                        </a:rPr>
                        <a:t>2</a:t>
                      </a:r>
                      <a:r>
                        <a:rPr lang="cs-CZ" sz="1200">
                          <a:effectLst/>
                        </a:rPr>
                        <a:t> ekv.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6520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404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Eutrofizace, kg PO</a:t>
                      </a:r>
                      <a:r>
                        <a:rPr lang="cs-CZ" sz="1200" baseline="-25000">
                          <a:effectLst/>
                        </a:rPr>
                        <a:t>4</a:t>
                      </a:r>
                      <a:r>
                        <a:rPr lang="cs-CZ" sz="1200" baseline="30000">
                          <a:effectLst/>
                        </a:rPr>
                        <a:t>3-</a:t>
                      </a:r>
                      <a:r>
                        <a:rPr lang="cs-CZ" sz="1200">
                          <a:effectLst/>
                        </a:rPr>
                        <a:t> ekv.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339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2096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Globální oteplování a klimatické změny, kg CO</a:t>
                      </a:r>
                      <a:r>
                        <a:rPr lang="cs-CZ" sz="1200" baseline="-25000">
                          <a:effectLst/>
                        </a:rPr>
                        <a:t>2</a:t>
                      </a:r>
                      <a:r>
                        <a:rPr lang="cs-CZ" sz="1200">
                          <a:effectLst/>
                        </a:rPr>
                        <a:t> ekv.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1 252 060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044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Vznik fotooxidantů, kg C</a:t>
                      </a:r>
                      <a:r>
                        <a:rPr lang="cs-CZ" sz="1200" baseline="-25000">
                          <a:effectLst/>
                        </a:rPr>
                        <a:t>2</a:t>
                      </a:r>
                      <a:r>
                        <a:rPr lang="cs-CZ" sz="1200">
                          <a:effectLst/>
                        </a:rPr>
                        <a:t>H</a:t>
                      </a:r>
                      <a:r>
                        <a:rPr lang="cs-CZ" sz="1200" baseline="-25000">
                          <a:effectLst/>
                        </a:rPr>
                        <a:t>4</a:t>
                      </a:r>
                      <a:r>
                        <a:rPr lang="cs-CZ" sz="1200">
                          <a:effectLst/>
                        </a:rPr>
                        <a:t> ekv.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396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1652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Primární energie, MJ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17 945 809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6166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OP3 - </a:t>
            </a:r>
            <a:r>
              <a:rPr lang="cs-CZ" b="1" dirty="0"/>
              <a:t>Zefektivnění chlazení datových center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zefektivnění chlazení osazením </a:t>
            </a:r>
            <a:r>
              <a:rPr lang="cs-CZ" sz="2000" dirty="0"/>
              <a:t>jednotek využívajících volného chlazení (tzv. </a:t>
            </a:r>
            <a:r>
              <a:rPr lang="cs-CZ" sz="2000" dirty="0" err="1"/>
              <a:t>freecooling</a:t>
            </a:r>
            <a:r>
              <a:rPr lang="cs-CZ" sz="2000" dirty="0"/>
              <a:t>) v zimních </a:t>
            </a:r>
            <a:r>
              <a:rPr lang="cs-CZ" sz="2000" dirty="0" smtClean="0"/>
              <a:t>měsících</a:t>
            </a:r>
          </a:p>
          <a:p>
            <a:r>
              <a:rPr lang="cs-CZ" sz="2000" dirty="0"/>
              <a:t>zlepšením distribuce chladu v jednotlivých </a:t>
            </a:r>
            <a:r>
              <a:rPr lang="cs-CZ" sz="2000" dirty="0" smtClean="0"/>
              <a:t>místnostech (</a:t>
            </a:r>
            <a:r>
              <a:rPr lang="cs-CZ" sz="2000" dirty="0"/>
              <a:t>volné chlazení venkovním </a:t>
            </a:r>
            <a:r>
              <a:rPr lang="cs-CZ" sz="2000" dirty="0" smtClean="0"/>
              <a:t>vzduchem)</a:t>
            </a:r>
          </a:p>
          <a:p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DB5DD44-67A6-4E4D-B4B5-5942E3AB2E1E}" type="slidenum">
              <a:rPr lang="cs-CZ" smtClean="0"/>
              <a:t>9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4357602"/>
              </p:ext>
            </p:extLst>
          </p:nvPr>
        </p:nvGraphicFramePr>
        <p:xfrm>
          <a:off x="611560" y="3112770"/>
          <a:ext cx="7200800" cy="34393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82913"/>
                <a:gridCol w="2518272"/>
                <a:gridCol w="2299615"/>
              </a:tblGrid>
              <a:tr h="59722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Kategorie dopadu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Výsledek indikátoru kategorie dopadu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Relativní přínos vzhledem k původnímu stavu, %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9814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Úbytek surovin, kg Sb ekv.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0,1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27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9814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Úbytek fosilních surovin, MJ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10275417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20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0475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Acidifikace, kg SO</a:t>
                      </a:r>
                      <a:r>
                        <a:rPr lang="cs-CZ" sz="1200" baseline="-25000">
                          <a:effectLst/>
                        </a:rPr>
                        <a:t>2</a:t>
                      </a:r>
                      <a:r>
                        <a:rPr lang="cs-CZ" sz="1200">
                          <a:effectLst/>
                        </a:rPr>
                        <a:t> ekv.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4767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28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9814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Eutrofizace, kg PO</a:t>
                      </a:r>
                      <a:r>
                        <a:rPr lang="cs-CZ" sz="1200" baseline="-25000">
                          <a:effectLst/>
                        </a:rPr>
                        <a:t>4</a:t>
                      </a:r>
                      <a:r>
                        <a:rPr lang="cs-CZ" sz="1200" baseline="30000">
                          <a:effectLst/>
                        </a:rPr>
                        <a:t>3-</a:t>
                      </a:r>
                      <a:r>
                        <a:rPr lang="cs-CZ" sz="1200">
                          <a:effectLst/>
                        </a:rPr>
                        <a:t> ekv.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256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26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9722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Globální oteplování a klimatické změny, kg CO</a:t>
                      </a:r>
                      <a:r>
                        <a:rPr lang="cs-CZ" sz="1200" baseline="-25000">
                          <a:effectLst/>
                        </a:rPr>
                        <a:t>2</a:t>
                      </a:r>
                      <a:r>
                        <a:rPr lang="cs-CZ" sz="1200">
                          <a:effectLst/>
                        </a:rPr>
                        <a:t> ekv.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1003277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21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9814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Vznik fotooxidantů, kg C</a:t>
                      </a:r>
                      <a:r>
                        <a:rPr lang="cs-CZ" sz="1200" baseline="-25000">
                          <a:effectLst/>
                        </a:rPr>
                        <a:t>2</a:t>
                      </a:r>
                      <a:r>
                        <a:rPr lang="cs-CZ" sz="1200">
                          <a:effectLst/>
                        </a:rPr>
                        <a:t>H</a:t>
                      </a:r>
                      <a:r>
                        <a:rPr lang="cs-CZ" sz="1200" baseline="-25000">
                          <a:effectLst/>
                        </a:rPr>
                        <a:t>4</a:t>
                      </a:r>
                      <a:r>
                        <a:rPr lang="cs-CZ" sz="1200">
                          <a:effectLst/>
                        </a:rPr>
                        <a:t> ekv.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297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26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0475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Primární energie, MJ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14051265</a:t>
                      </a:r>
                      <a:endParaRPr lang="cs-CZ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23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292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734</TotalTime>
  <Words>1819</Words>
  <Application>Microsoft Office PowerPoint</Application>
  <PresentationFormat>Předvádění na obrazovce (4:3)</PresentationFormat>
  <Paragraphs>573</Paragraphs>
  <Slides>31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7" baseType="lpstr">
      <vt:lpstr>Calibri</vt:lpstr>
      <vt:lpstr>Century Schoolbook</vt:lpstr>
      <vt:lpstr>Times New Roman</vt:lpstr>
      <vt:lpstr>Wingdings</vt:lpstr>
      <vt:lpstr>Wingdings 2</vt:lpstr>
      <vt:lpstr>Arkýř</vt:lpstr>
      <vt:lpstr>Environmentální dopady organizace – případová studie pro Ministerstvo práce a sociálních věcí ČR</vt:lpstr>
      <vt:lpstr>Řešitelský tým</vt:lpstr>
      <vt:lpstr>Cíle</vt:lpstr>
      <vt:lpstr>Současný stav provozu budovy</vt:lpstr>
      <vt:lpstr>Současný stav provozu kanceláří</vt:lpstr>
      <vt:lpstr>Návrhy úsporných opatření (OP)  provozu budovy</vt:lpstr>
      <vt:lpstr>OP1 - Úspory tepla na vytápění plynoucí z repase oken </vt:lpstr>
      <vt:lpstr>OP2 - Úspory elektřiny plynoucí z výměny svítidel a redukce jejich počtu </vt:lpstr>
      <vt:lpstr>OP3 - Zefektivnění chlazení datových center </vt:lpstr>
      <vt:lpstr>OP4 – Využití odpadního tepla</vt:lpstr>
      <vt:lpstr>Prezentace aplikace PowerPoint</vt:lpstr>
      <vt:lpstr>OP5 - Odstranění průtokových ohřívačů teplé vody </vt:lpstr>
      <vt:lpstr>OP6 -Úprava cirkulace teplé vody a snížení spotřeby vody </vt:lpstr>
      <vt:lpstr>OP7- Model prediktivního řízení otopné soustavy </vt:lpstr>
      <vt:lpstr>OP8 - Provozní opatření </vt:lpstr>
      <vt:lpstr>OP9 - Další možná opatření </vt:lpstr>
      <vt:lpstr>Přínosy jednotlivých opatření z pohledu životního prostředí</vt:lpstr>
      <vt:lpstr>Návrh komplexních variant kombinací jednotlivých opatření</vt:lpstr>
      <vt:lpstr>Přínosy jednotlivých variant z pohledu životního prostředí</vt:lpstr>
      <vt:lpstr>Návrhy úsporných opatření provozu kanceláří</vt:lpstr>
      <vt:lpstr>OP10 - Volba dodavatelů stolních počítačů a notebooků</vt:lpstr>
      <vt:lpstr>OP11 - Volba dodavatelů ekologicky šetrnějšího kancelářského nábytku</vt:lpstr>
      <vt:lpstr>Prezentace aplikace PowerPoint</vt:lpstr>
      <vt:lpstr>OP15 – Sušení rukou</vt:lpstr>
      <vt:lpstr>Doprava zaměstnanců do zaměstnání</vt:lpstr>
      <vt:lpstr>OP14 - Volba dodavatele elektrické energie</vt:lpstr>
      <vt:lpstr>Závěr</vt:lpstr>
      <vt:lpstr>Výstupy studie</vt:lpstr>
      <vt:lpstr>„Quick wins “ – provoz budovy</vt:lpstr>
      <vt:lpstr>„Quick wins “ – provoz kanceláří</vt:lpstr>
      <vt:lpstr>Děkujeme za pozornost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Studie ke snižování environmentálních dopadů organizace Ministerstvo práce a sociálních věcí ČR založená na principu posuzování životního cyklu</dc:title>
  <dc:creator>Zakuciova Kristina</dc:creator>
  <cp:lastModifiedBy>Vladimír Kočí</cp:lastModifiedBy>
  <cp:revision>64</cp:revision>
  <dcterms:created xsi:type="dcterms:W3CDTF">2015-10-05T07:31:17Z</dcterms:created>
  <dcterms:modified xsi:type="dcterms:W3CDTF">2016-03-08T18:37:56Z</dcterms:modified>
</cp:coreProperties>
</file>