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0"/>
  </p:notesMasterIdLst>
  <p:sldIdLst>
    <p:sldId id="256" r:id="rId2"/>
    <p:sldId id="316" r:id="rId3"/>
    <p:sldId id="317" r:id="rId4"/>
    <p:sldId id="318" r:id="rId5"/>
    <p:sldId id="319" r:id="rId6"/>
    <p:sldId id="320" r:id="rId7"/>
    <p:sldId id="321" r:id="rId8"/>
    <p:sldId id="322" r:id="rId9"/>
    <p:sldId id="323" r:id="rId10"/>
    <p:sldId id="324" r:id="rId11"/>
    <p:sldId id="325" r:id="rId12"/>
    <p:sldId id="328" r:id="rId13"/>
    <p:sldId id="330" r:id="rId14"/>
    <p:sldId id="329" r:id="rId15"/>
    <p:sldId id="354" r:id="rId16"/>
    <p:sldId id="338" r:id="rId17"/>
    <p:sldId id="355" r:id="rId18"/>
    <p:sldId id="356" r:id="rId19"/>
    <p:sldId id="357" r:id="rId20"/>
    <p:sldId id="343" r:id="rId21"/>
    <p:sldId id="332" r:id="rId22"/>
    <p:sldId id="333" r:id="rId23"/>
    <p:sldId id="358" r:id="rId24"/>
    <p:sldId id="334" r:id="rId25"/>
    <p:sldId id="336" r:id="rId26"/>
    <p:sldId id="281" r:id="rId27"/>
    <p:sldId id="313" r:id="rId28"/>
    <p:sldId id="298" r:id="rId29"/>
    <p:sldId id="293" r:id="rId30"/>
    <p:sldId id="297" r:id="rId31"/>
    <p:sldId id="337" r:id="rId32"/>
    <p:sldId id="359" r:id="rId33"/>
    <p:sldId id="305" r:id="rId34"/>
    <p:sldId id="304" r:id="rId35"/>
    <p:sldId id="302" r:id="rId36"/>
    <p:sldId id="306" r:id="rId37"/>
    <p:sldId id="352" r:id="rId38"/>
    <p:sldId id="353" r:id="rId3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80" d="100"/>
          <a:sy n="80" d="100"/>
        </p:scale>
        <p:origin x="12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5" d="100"/>
          <a:sy n="15" d="100"/>
        </p:scale>
        <p:origin x="-203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2789334136212E-2"/>
          <c:y val="0.16514838329491294"/>
          <c:w val="0.51621390203089279"/>
          <c:h val="0.66970323341017413"/>
        </c:manualLayout>
      </c:layout>
      <c:pieChart>
        <c:varyColors val="1"/>
        <c:ser>
          <c:idx val="0"/>
          <c:order val="0"/>
          <c:tx>
            <c:strRef>
              <c:f>Sheet1!$B$1</c:f>
              <c:strCache>
                <c:ptCount val="1"/>
                <c:pt idx="0">
                  <c:v>Impacts</c:v>
                </c:pt>
              </c:strCache>
            </c:strRef>
          </c:tx>
          <c:explosion val="29"/>
          <c:dPt>
            <c:idx val="0"/>
            <c:bubble3D val="0"/>
          </c:dPt>
          <c:dPt>
            <c:idx val="1"/>
            <c:bubble3D val="0"/>
          </c:dPt>
          <c:dPt>
            <c:idx val="2"/>
            <c:bubble3D val="0"/>
          </c:dPt>
          <c:dPt>
            <c:idx val="3"/>
            <c:bubble3D val="0"/>
          </c:dPt>
          <c:dPt>
            <c:idx val="4"/>
            <c:bubble3D val="0"/>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Technologies</c:v>
                </c:pt>
                <c:pt idx="1">
                  <c:v>Overheads</c:v>
                </c:pt>
                <c:pt idx="2">
                  <c:v>Services</c:v>
                </c:pt>
                <c:pt idx="3">
                  <c:v>Employers</c:v>
                </c:pt>
                <c:pt idx="4">
                  <c:v>Supplyers</c:v>
                </c:pt>
              </c:strCache>
            </c:strRef>
          </c:cat>
          <c:val>
            <c:numRef>
              <c:f>Sheet1!$B$2:$B$6</c:f>
              <c:numCache>
                <c:formatCode>General</c:formatCode>
                <c:ptCount val="5"/>
                <c:pt idx="0">
                  <c:v>50</c:v>
                </c:pt>
                <c:pt idx="1">
                  <c:v>20</c:v>
                </c:pt>
                <c:pt idx="2">
                  <c:v>5</c:v>
                </c:pt>
                <c:pt idx="3">
                  <c:v>5</c:v>
                </c:pt>
                <c:pt idx="4">
                  <c:v>20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txPr>
    <a:bodyPr/>
    <a:lstStyle/>
    <a:p>
      <a:pPr>
        <a:defRPr sz="16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1506789126649492E-2"/>
          <c:y val="3.6288664507010571E-2"/>
        </c:manualLayout>
      </c:layout>
      <c:overlay val="0"/>
    </c:title>
    <c:autoTitleDeleted val="0"/>
    <c:plotArea>
      <c:layout/>
      <c:pieChart>
        <c:varyColors val="1"/>
        <c:ser>
          <c:idx val="0"/>
          <c:order val="0"/>
          <c:tx>
            <c:strRef>
              <c:f>Sheet1!$B$1</c:f>
              <c:strCache>
                <c:ptCount val="1"/>
                <c:pt idx="0">
                  <c:v>Carbon footprint %</c:v>
                </c:pt>
              </c:strCache>
            </c:strRef>
          </c:tx>
          <c:explosion val="10"/>
          <c:dPt>
            <c:idx val="0"/>
            <c:bubble3D val="0"/>
          </c:dPt>
          <c:dPt>
            <c:idx val="1"/>
            <c:bubble3D val="0"/>
          </c:dPt>
          <c:dPt>
            <c:idx val="2"/>
            <c:bubble3D val="0"/>
          </c:dPt>
          <c:dPt>
            <c:idx val="3"/>
            <c:bubble3D val="0"/>
          </c:dPt>
          <c:dPt>
            <c:idx val="4"/>
            <c:bubble3D val="0"/>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Supply chain - upstream processes</c:v>
                </c:pt>
                <c:pt idx="1">
                  <c:v>Production</c:v>
                </c:pt>
                <c:pt idx="2">
                  <c:v>Transport</c:v>
                </c:pt>
                <c:pt idx="3">
                  <c:v>Use phase</c:v>
                </c:pt>
                <c:pt idx="4">
                  <c:v>End of life</c:v>
                </c:pt>
              </c:strCache>
            </c:strRef>
          </c:cat>
          <c:val>
            <c:numRef>
              <c:f>Sheet1!$B$2:$B$6</c:f>
              <c:numCache>
                <c:formatCode>General</c:formatCode>
                <c:ptCount val="5"/>
                <c:pt idx="0">
                  <c:v>20</c:v>
                </c:pt>
                <c:pt idx="1">
                  <c:v>15</c:v>
                </c:pt>
                <c:pt idx="2">
                  <c:v>5</c:v>
                </c:pt>
                <c:pt idx="3">
                  <c:v>45</c:v>
                </c:pt>
                <c:pt idx="4">
                  <c:v>15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647845300480224"/>
          <c:y val="1.9254292621711848E-2"/>
          <c:w val="0.31910276579471514"/>
          <c:h val="0.91806061116137494"/>
        </c:manualLayout>
      </c:layout>
      <c:overlay val="0"/>
      <c:txPr>
        <a:bodyPr/>
        <a:lstStyle/>
        <a:p>
          <a:pPr>
            <a:defRPr sz="1400"/>
          </a:pPr>
          <a:endParaRPr lang="cs-CZ"/>
        </a:p>
      </c:txPr>
    </c:legend>
    <c:plotVisOnly val="1"/>
    <c:dispBlanksAs val="zero"/>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5EB291C-526C-4558-AF9E-F9F53CBF8F56}" type="datetimeFigureOut">
              <a:rPr lang="cs-CZ"/>
              <a:pPr>
                <a:defRPr/>
              </a:pPr>
              <a:t>7. 3. 2016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9BD685D-2987-494F-9CCF-57430356B66E}" type="slidenum">
              <a:rPr lang="cs-CZ"/>
              <a:pPr>
                <a:defRPr/>
              </a:pPr>
              <a:t>‹#›</a:t>
            </a:fld>
            <a:endParaRPr lang="cs-CZ"/>
          </a:p>
        </p:txBody>
      </p:sp>
    </p:spTree>
    <p:extLst>
      <p:ext uri="{BB962C8B-B14F-4D97-AF65-F5344CB8AC3E}">
        <p14:creationId xmlns:p14="http://schemas.microsoft.com/office/powerpoint/2010/main" val="3270239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Products</a:t>
            </a:r>
            <a:r>
              <a:rPr lang="cs-CZ" dirty="0" smtClean="0"/>
              <a:t>, materials </a:t>
            </a:r>
            <a:r>
              <a:rPr lang="cs-CZ" dirty="0" err="1" smtClean="0"/>
              <a:t>etc</a:t>
            </a:r>
            <a:r>
              <a:rPr lang="cs-CZ" dirty="0" smtClean="0"/>
              <a:t>. </a:t>
            </a:r>
            <a:r>
              <a:rPr lang="cs-CZ" dirty="0" err="1" smtClean="0"/>
              <a:t>could</a:t>
            </a:r>
            <a:r>
              <a:rPr lang="cs-CZ" baseline="0" dirty="0" smtClean="0"/>
              <a:t> not </a:t>
            </a:r>
            <a:r>
              <a:rPr lang="cs-CZ" baseline="0" dirty="0" err="1" smtClean="0"/>
              <a:t>be</a:t>
            </a:r>
            <a:r>
              <a:rPr lang="cs-CZ" baseline="0" dirty="0" smtClean="0"/>
              <a:t> </a:t>
            </a:r>
            <a:r>
              <a:rPr lang="cs-CZ" baseline="0" dirty="0" err="1" smtClean="0"/>
              <a:t>sustainable</a:t>
            </a:r>
            <a:r>
              <a:rPr lang="cs-CZ" baseline="0" dirty="0" smtClean="0"/>
              <a:t>. Sustainable </a:t>
            </a:r>
            <a:r>
              <a:rPr lang="cs-CZ" baseline="0" dirty="0" err="1" smtClean="0"/>
              <a:t>could</a:t>
            </a:r>
            <a:r>
              <a:rPr lang="cs-CZ" baseline="0" dirty="0" smtClean="0"/>
              <a:t> </a:t>
            </a:r>
            <a:r>
              <a:rPr lang="cs-CZ" baseline="0" dirty="0" err="1" smtClean="0"/>
              <a:t>be</a:t>
            </a:r>
            <a:r>
              <a:rPr lang="cs-CZ" baseline="0" dirty="0" smtClean="0"/>
              <a:t> </a:t>
            </a:r>
            <a:r>
              <a:rPr lang="cs-CZ" baseline="0" dirty="0" err="1" smtClean="0"/>
              <a:t>their</a:t>
            </a:r>
            <a:r>
              <a:rPr lang="cs-CZ" baseline="0" dirty="0" smtClean="0"/>
              <a:t> </a:t>
            </a:r>
            <a:r>
              <a:rPr lang="cs-CZ" baseline="0" dirty="0" err="1" smtClean="0"/>
              <a:t>production</a:t>
            </a:r>
            <a:r>
              <a:rPr lang="cs-CZ" baseline="0" dirty="0" smtClean="0"/>
              <a:t>, use and end-</a:t>
            </a:r>
            <a:r>
              <a:rPr lang="cs-CZ" baseline="0" dirty="0" err="1" smtClean="0"/>
              <a:t>of</a:t>
            </a:r>
            <a:r>
              <a:rPr lang="cs-CZ" baseline="0" dirty="0" smtClean="0"/>
              <a:t>-</a:t>
            </a:r>
            <a:r>
              <a:rPr lang="cs-CZ" baseline="0" dirty="0" err="1" smtClean="0"/>
              <a:t>life</a:t>
            </a:r>
            <a:r>
              <a:rPr lang="cs-CZ" baseline="0" dirty="0" smtClean="0"/>
              <a:t>.</a:t>
            </a:r>
          </a:p>
          <a:p>
            <a:r>
              <a:rPr lang="cs-CZ" baseline="0" dirty="0" smtClean="0"/>
              <a:t>Sustainability as a term </a:t>
            </a:r>
            <a:r>
              <a:rPr lang="cs-CZ" baseline="0" dirty="0" err="1" smtClean="0"/>
              <a:t>is</a:t>
            </a:r>
            <a:r>
              <a:rPr lang="cs-CZ" baseline="0" dirty="0" smtClean="0"/>
              <a:t> </a:t>
            </a:r>
            <a:r>
              <a:rPr lang="cs-CZ" baseline="0" dirty="0" err="1" smtClean="0"/>
              <a:t>used</a:t>
            </a:r>
            <a:r>
              <a:rPr lang="cs-CZ" baseline="0" dirty="0" smtClean="0"/>
              <a:t> in business as „</a:t>
            </a:r>
            <a:r>
              <a:rPr lang="cs-CZ" baseline="0" dirty="0" err="1" smtClean="0"/>
              <a:t>mark</a:t>
            </a:r>
            <a:r>
              <a:rPr lang="cs-CZ" baseline="0" dirty="0" smtClean="0"/>
              <a:t>“ </a:t>
            </a:r>
            <a:r>
              <a:rPr lang="cs-CZ" baseline="0" dirty="0" err="1" smtClean="0"/>
              <a:t>for</a:t>
            </a:r>
            <a:r>
              <a:rPr lang="cs-CZ" baseline="0" dirty="0" smtClean="0"/>
              <a:t> </a:t>
            </a:r>
            <a:r>
              <a:rPr lang="cs-CZ" baseline="0" dirty="0" err="1" smtClean="0"/>
              <a:t>doing</a:t>
            </a:r>
            <a:r>
              <a:rPr lang="cs-CZ" baseline="0" dirty="0" smtClean="0"/>
              <a:t> </a:t>
            </a:r>
            <a:r>
              <a:rPr lang="cs-CZ" baseline="0" dirty="0" err="1" smtClean="0"/>
              <a:t>thigs</a:t>
            </a:r>
            <a:r>
              <a:rPr lang="cs-CZ" baseline="0" dirty="0" smtClean="0"/>
              <a:t> </a:t>
            </a:r>
            <a:r>
              <a:rPr lang="cs-CZ" baseline="0" dirty="0" err="1" smtClean="0"/>
              <a:t>with</a:t>
            </a:r>
            <a:r>
              <a:rPr lang="cs-CZ" baseline="0" dirty="0" smtClean="0"/>
              <a:t> as </a:t>
            </a:r>
            <a:r>
              <a:rPr lang="cs-CZ" baseline="0" dirty="0" err="1" smtClean="0"/>
              <a:t>small</a:t>
            </a:r>
            <a:r>
              <a:rPr lang="cs-CZ" baseline="0" dirty="0" smtClean="0"/>
              <a:t> </a:t>
            </a:r>
            <a:r>
              <a:rPr lang="cs-CZ" baseline="0" dirty="0" err="1" smtClean="0"/>
              <a:t>environmental</a:t>
            </a:r>
            <a:r>
              <a:rPr lang="cs-CZ" baseline="0" dirty="0" smtClean="0"/>
              <a:t> </a:t>
            </a:r>
            <a:r>
              <a:rPr lang="cs-CZ" baseline="0" dirty="0" err="1" smtClean="0"/>
              <a:t>impact</a:t>
            </a:r>
            <a:r>
              <a:rPr lang="cs-CZ" baseline="0" dirty="0" smtClean="0"/>
              <a:t> as </a:t>
            </a:r>
            <a:r>
              <a:rPr lang="cs-CZ" baseline="0" dirty="0" err="1" smtClean="0"/>
              <a:t>possible</a:t>
            </a:r>
            <a:r>
              <a:rPr lang="cs-CZ" baseline="0" dirty="0" smtClean="0"/>
              <a:t>.</a:t>
            </a:r>
            <a:endParaRPr lang="en-US" dirty="0"/>
          </a:p>
        </p:txBody>
      </p:sp>
      <p:sp>
        <p:nvSpPr>
          <p:cNvPr id="4" name="Zástupný symbol pro číslo snímku 3"/>
          <p:cNvSpPr>
            <a:spLocks noGrp="1"/>
          </p:cNvSpPr>
          <p:nvPr>
            <p:ph type="sldNum" sz="quarter" idx="10"/>
          </p:nvPr>
        </p:nvSpPr>
        <p:spPr/>
        <p:txBody>
          <a:bodyPr/>
          <a:lstStyle/>
          <a:p>
            <a:fld id="{0B5EC226-87E3-49A3-8F62-BB4028262F37}" type="slidenum">
              <a:rPr lang="en-US" smtClean="0"/>
              <a:pPr/>
              <a:t>8</a:t>
            </a:fld>
            <a:endParaRPr lang="en-US"/>
          </a:p>
        </p:txBody>
      </p:sp>
    </p:spTree>
    <p:extLst>
      <p:ext uri="{BB962C8B-B14F-4D97-AF65-F5344CB8AC3E}">
        <p14:creationId xmlns:p14="http://schemas.microsoft.com/office/powerpoint/2010/main" val="348381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22996E7D-41B3-4080-A630-E6C9D8DC11A1}" type="slidenum">
              <a:rPr lang="cs-CZ" smtClean="0"/>
              <a:pPr>
                <a:defRPr/>
              </a:pPr>
              <a:t>37</a:t>
            </a:fld>
            <a:endParaRPr lang="cs-CZ"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6991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EF1885B-B502-4826-928A-694FB5BB19C9}" type="slidenum">
              <a:rPr lang="cs-CZ" smtClean="0"/>
              <a:t>38</a:t>
            </a:fld>
            <a:endParaRPr lang="cs-CZ"/>
          </a:p>
        </p:txBody>
      </p:sp>
    </p:spTree>
    <p:extLst>
      <p:ext uri="{BB962C8B-B14F-4D97-AF65-F5344CB8AC3E}">
        <p14:creationId xmlns:p14="http://schemas.microsoft.com/office/powerpoint/2010/main" val="414391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3A501DF-D9F3-4EE3-969D-BBC9D55395BD}" type="slidenum">
              <a:rPr lang="cs-CZ" smtClean="0"/>
              <a:pPr/>
              <a:t>15</a:t>
            </a:fld>
            <a:endParaRPr lang="cs-CZ"/>
          </a:p>
        </p:txBody>
      </p:sp>
    </p:spTree>
    <p:extLst>
      <p:ext uri="{BB962C8B-B14F-4D97-AF65-F5344CB8AC3E}">
        <p14:creationId xmlns:p14="http://schemas.microsoft.com/office/powerpoint/2010/main" val="275323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3A501DF-D9F3-4EE3-969D-BBC9D55395BD}" type="slidenum">
              <a:rPr lang="cs-CZ" smtClean="0"/>
              <a:pPr/>
              <a:t>16</a:t>
            </a:fld>
            <a:endParaRPr lang="cs-CZ"/>
          </a:p>
        </p:txBody>
      </p:sp>
    </p:spTree>
    <p:extLst>
      <p:ext uri="{BB962C8B-B14F-4D97-AF65-F5344CB8AC3E}">
        <p14:creationId xmlns:p14="http://schemas.microsoft.com/office/powerpoint/2010/main" val="154897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r>
              <a:rPr lang="cs-CZ" dirty="0" smtClean="0"/>
              <a:t>Environmentální značení typu I podle ČSN ISO 14024 je označení informující, že daný výrobek splňuje určitá environmentální kritéria. Výrobek musí mít srovnatelné anebo lepší užitné vlastnosti ve srovnání s výrobky stejné kategorie výrobků. Zároveň však musí splňovat předepsaná environmentální kritéria. Environmentální značení typu I se často nazývá ekoznačkou. Mezi mezinárodně známé ekoznačky patří například </a:t>
            </a:r>
            <a:r>
              <a:rPr lang="cs-CZ" dirty="0" err="1" smtClean="0"/>
              <a:t>Ecolabel</a:t>
            </a:r>
            <a:r>
              <a:rPr lang="cs-CZ" dirty="0" smtClean="0"/>
              <a:t> EU (tzv. „kytička“), německý Modrý anděl (</a:t>
            </a:r>
            <a:r>
              <a:rPr lang="cs-CZ" dirty="0" err="1" smtClean="0"/>
              <a:t>Blaue</a:t>
            </a:r>
            <a:r>
              <a:rPr lang="cs-CZ" dirty="0" smtClean="0"/>
              <a:t> </a:t>
            </a:r>
            <a:r>
              <a:rPr lang="cs-CZ" dirty="0" err="1" smtClean="0"/>
              <a:t>Engel</a:t>
            </a:r>
            <a:r>
              <a:rPr lang="cs-CZ" dirty="0" smtClean="0"/>
              <a:t>), či známé značky týkající se udržitelného hospodaření se dřevem FSC nebo PEFC.</a:t>
            </a:r>
          </a:p>
          <a:p>
            <a:r>
              <a:rPr lang="cs-CZ" dirty="0" smtClean="0"/>
              <a:t>Úplný seznam výrobků, kterým byla propůjčena Ekoznačka EU, je uveden na stránkách: http://ec.europa.eu/</a:t>
            </a:r>
            <a:r>
              <a:rPr lang="cs-CZ" dirty="0" err="1" smtClean="0"/>
              <a:t>ecat</a:t>
            </a:r>
            <a:r>
              <a:rPr lang="cs-CZ" dirty="0" smtClean="0"/>
              <a:t>.</a:t>
            </a:r>
          </a:p>
          <a:p>
            <a:r>
              <a:rPr lang="cs-CZ" dirty="0" smtClean="0"/>
              <a:t>Českou ekoznačku nazvanou Ekologicky šetrný výrobek propůjčuje konkrétním výrobkům na určitou dobu CENIA, česká informační agentura životního prostředí. Jaká environmentální kritéria musí daný výrobek splnit, předepisují Technické směrnice pro určitou skupinu výrobků, vydané Ministerstvem životního prostředí. Jsou založena na rozhodnutích komise EU zveřejněných v Úředním věstníku Evropské unie. Problémem je, pokud kritéria pro danou výrobkovou skupinu nejsou dosud předepsána. Pak má národní autorita možnost inspirovat se pravidly v zahraničí (např. právě u zmíněné německé ekoznačky </a:t>
            </a:r>
            <a:r>
              <a:rPr lang="cs-CZ" dirty="0" err="1" smtClean="0"/>
              <a:t>Blaue</a:t>
            </a:r>
            <a:r>
              <a:rPr lang="cs-CZ" dirty="0" smtClean="0"/>
              <a:t> </a:t>
            </a:r>
            <a:r>
              <a:rPr lang="cs-CZ" dirty="0" err="1" smtClean="0"/>
              <a:t>Engel</a:t>
            </a:r>
            <a:r>
              <a:rPr lang="cs-CZ" dirty="0" smtClean="0"/>
              <a:t>), anebo výrobce může deklarovat vlastnosti na základě vlastního uvážení formou značení typu II (viz níže).</a:t>
            </a:r>
          </a:p>
          <a:p>
            <a:r>
              <a:rPr lang="cs-CZ" dirty="0" smtClean="0"/>
              <a:t>Jako příklad si uveďme nátěrové hmoty ředitelné vodou. Má-li výrobce takového výrobku zájem získat ekoznačku I. typu, musí prokázat, že vedle jiných kritérií není ve vodném výluhu zaschlého nátěru provedeného a analyzovaného podle předepsané metodiky více než 60 mg rtuti, 90 mg olova, 75 mg kadmia, 500 mg barya a 60 mg chromu.</a:t>
            </a:r>
          </a:p>
          <a:p>
            <a:r>
              <a:rPr lang="cs-CZ" dirty="0" smtClean="0"/>
              <a:t>Zásadním problémem </a:t>
            </a:r>
            <a:r>
              <a:rPr lang="cs-CZ" dirty="0" err="1" smtClean="0"/>
              <a:t>ekoznačení</a:t>
            </a:r>
            <a:r>
              <a:rPr lang="cs-CZ" dirty="0" smtClean="0"/>
              <a:t> typu I je obrovská inflace ekoznaček. Na trhu se jich objevují již stovky, či možná i tisíce, protože zavést novou ekoznačku je velmi snadné a marketingová oddělení firem z nejrůznějších oborů tuto možnost zpočátku velmi vítala. Problémem je také velmi vysoká variabilita vypovídající hodnoty těchto ekoznaček. Některé mohou být robustní a založené na hodnocení životního cyklu, jiné naopak mohou reflektovat pouze úzký výsek dopadů daného výrobku na životní prostředí. Pro spotřebitele se stává velmi těžké se v této změti orientovat. </a:t>
            </a:r>
          </a:p>
          <a:p>
            <a:endParaRPr lang="cs-CZ" dirty="0"/>
          </a:p>
        </p:txBody>
      </p:sp>
      <p:sp>
        <p:nvSpPr>
          <p:cNvPr id="4" name="Zástupný symbol pro číslo snímku 3"/>
          <p:cNvSpPr>
            <a:spLocks noGrp="1"/>
          </p:cNvSpPr>
          <p:nvPr>
            <p:ph type="sldNum" sz="quarter" idx="10"/>
          </p:nvPr>
        </p:nvSpPr>
        <p:spPr/>
        <p:txBody>
          <a:bodyPr/>
          <a:lstStyle/>
          <a:p>
            <a:pPr>
              <a:defRPr/>
            </a:pPr>
            <a:fld id="{E75925B4-3FEE-4EE8-831E-5F26F42B08FA}" type="slidenum">
              <a:rPr lang="cs-CZ" smtClean="0"/>
              <a:pPr>
                <a:defRPr/>
              </a:pPr>
              <a:t>17</a:t>
            </a:fld>
            <a:endParaRPr lang="cs-CZ"/>
          </a:p>
        </p:txBody>
      </p:sp>
    </p:spTree>
    <p:extLst>
      <p:ext uri="{BB962C8B-B14F-4D97-AF65-F5344CB8AC3E}">
        <p14:creationId xmlns:p14="http://schemas.microsoft.com/office/powerpoint/2010/main" val="319013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3A501DF-D9F3-4EE3-969D-BBC9D55395BD}" type="slidenum">
              <a:rPr lang="cs-CZ" smtClean="0"/>
              <a:pPr/>
              <a:t>18</a:t>
            </a:fld>
            <a:endParaRPr lang="cs-CZ"/>
          </a:p>
        </p:txBody>
      </p:sp>
    </p:spTree>
    <p:extLst>
      <p:ext uri="{BB962C8B-B14F-4D97-AF65-F5344CB8AC3E}">
        <p14:creationId xmlns:p14="http://schemas.microsoft.com/office/powerpoint/2010/main" val="15893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3A501DF-D9F3-4EE3-969D-BBC9D55395BD}" type="slidenum">
              <a:rPr lang="cs-CZ" smtClean="0"/>
              <a:pPr/>
              <a:t>19</a:t>
            </a:fld>
            <a:endParaRPr lang="cs-CZ"/>
          </a:p>
        </p:txBody>
      </p:sp>
    </p:spTree>
    <p:extLst>
      <p:ext uri="{BB962C8B-B14F-4D97-AF65-F5344CB8AC3E}">
        <p14:creationId xmlns:p14="http://schemas.microsoft.com/office/powerpoint/2010/main" val="287205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60C67-2CF5-4F6D-B62D-66E99D445903}" type="slidenum">
              <a:rPr lang="cs-CZ"/>
              <a:pPr/>
              <a:t>22</a:t>
            </a:fld>
            <a:endParaRPr lang="cs-CZ"/>
          </a:p>
        </p:txBody>
      </p:sp>
      <p:sp>
        <p:nvSpPr>
          <p:cNvPr id="328706" name="Rectangle 2"/>
          <p:cNvSpPr>
            <a:spLocks noGrp="1" noRot="1" noChangeAspect="1" noChangeArrowheads="1" noTextEdit="1"/>
          </p:cNvSpPr>
          <p:nvPr>
            <p:ph type="sldImg"/>
          </p:nvPr>
        </p:nvSpPr>
        <p:spPr>
          <a:xfrm>
            <a:off x="1144588" y="685800"/>
            <a:ext cx="4568825" cy="3427413"/>
          </a:xfrm>
          <a:ln/>
        </p:spPr>
      </p:sp>
      <p:sp>
        <p:nvSpPr>
          <p:cNvPr id="328707"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369498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5CE7D-E1CE-4549-9C01-63642B8D2BD6}" type="slidenum">
              <a:rPr lang="cs-CZ"/>
              <a:pPr/>
              <a:t>23</a:t>
            </a:fld>
            <a:endParaRPr lang="cs-CZ"/>
          </a:p>
        </p:txBody>
      </p:sp>
      <p:sp>
        <p:nvSpPr>
          <p:cNvPr id="322562" name="Rectangle 2"/>
          <p:cNvSpPr>
            <a:spLocks noGrp="1" noRot="1" noChangeAspect="1" noChangeArrowheads="1" noTextEdit="1"/>
          </p:cNvSpPr>
          <p:nvPr>
            <p:ph type="sldImg"/>
          </p:nvPr>
        </p:nvSpPr>
        <p:spPr>
          <a:xfrm>
            <a:off x="992188" y="768350"/>
            <a:ext cx="5114925" cy="3836988"/>
          </a:xfrm>
          <a:ln/>
        </p:spPr>
      </p:sp>
      <p:sp>
        <p:nvSpPr>
          <p:cNvPr id="32256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285910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9F0F8-A4D0-4EC4-9BB8-491BAE241FBE}" type="slidenum">
              <a:rPr lang="cs-CZ"/>
              <a:pPr/>
              <a:t>24</a:t>
            </a:fld>
            <a:endParaRPr lang="cs-CZ"/>
          </a:p>
        </p:txBody>
      </p:sp>
      <p:sp>
        <p:nvSpPr>
          <p:cNvPr id="329730" name="Rectangle 2"/>
          <p:cNvSpPr>
            <a:spLocks noGrp="1" noRot="1" noChangeAspect="1" noChangeArrowheads="1" noTextEdit="1"/>
          </p:cNvSpPr>
          <p:nvPr>
            <p:ph type="sldImg"/>
          </p:nvPr>
        </p:nvSpPr>
        <p:spPr>
          <a:xfrm>
            <a:off x="1144588" y="685800"/>
            <a:ext cx="4568825" cy="3427413"/>
          </a:xfrm>
          <a:ln/>
        </p:spPr>
      </p:sp>
      <p:sp>
        <p:nvSpPr>
          <p:cNvPr id="32973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417597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3">
        <a:schemeClr val="bg2"/>
      </p:bgRef>
    </p:bg>
    <p:spTree>
      <p:nvGrpSpPr>
        <p:cNvPr id="1" name=""/>
        <p:cNvGrpSpPr/>
        <p:nvPr/>
      </p:nvGrpSpPr>
      <p:grpSpPr>
        <a:xfrm>
          <a:off x="0" y="0"/>
          <a:ext cx="0" cy="0"/>
          <a:chOff x="0" y="0"/>
          <a:chExt cx="0" cy="0"/>
        </a:xfrm>
      </p:grpSpPr>
      <p:grpSp>
        <p:nvGrpSpPr>
          <p:cNvPr id="4" name="Group 16"/>
          <p:cNvGrpSpPr>
            <a:grpSpLocks/>
          </p:cNvGrpSpPr>
          <p:nvPr/>
        </p:nvGrpSpPr>
        <p:grpSpPr bwMode="auto">
          <a:xfrm>
            <a:off x="0" y="3268663"/>
            <a:ext cx="9144000" cy="146050"/>
            <a:chOff x="0" y="3268345"/>
            <a:chExt cx="9144000" cy="146304"/>
          </a:xfrm>
        </p:grpSpPr>
        <p:sp>
          <p:nvSpPr>
            <p:cNvPr id="5"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4"/>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5"/>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cs-CZ" smtClean="0"/>
              <a:t>Kliknutím lze upravit styl.</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9" name="Date Placeholder 3"/>
          <p:cNvSpPr>
            <a:spLocks noGrp="1"/>
          </p:cNvSpPr>
          <p:nvPr>
            <p:ph type="dt" sz="half" idx="10"/>
          </p:nvPr>
        </p:nvSpPr>
        <p:spPr/>
        <p:txBody>
          <a:bodyPr/>
          <a:lstStyle>
            <a:lvl1pPr>
              <a:defRPr/>
            </a:lvl1pPr>
          </a:lstStyle>
          <a:p>
            <a:pPr>
              <a:defRPr/>
            </a:pPr>
            <a:r>
              <a:rPr lang="cs-CZ"/>
              <a:t>20.3.2012</a:t>
            </a:r>
          </a:p>
        </p:txBody>
      </p:sp>
      <p:sp>
        <p:nvSpPr>
          <p:cNvPr id="10" name="Footer Placeholder 4"/>
          <p:cNvSpPr>
            <a:spLocks noGrp="1"/>
          </p:cNvSpPr>
          <p:nvPr>
            <p:ph type="ftr" sz="quarter" idx="11"/>
          </p:nvPr>
        </p:nvSpPr>
        <p:spPr/>
        <p:txBody>
          <a:bodyPr/>
          <a:lstStyle>
            <a:lvl1pPr>
              <a:defRPr/>
            </a:lvl1pPr>
          </a:lstStyle>
          <a:p>
            <a:pPr>
              <a:defRPr/>
            </a:pPr>
            <a:r>
              <a:rPr lang="cs-CZ"/>
              <a:t>www.lcastudio.cz</a:t>
            </a:r>
          </a:p>
        </p:txBody>
      </p:sp>
      <p:sp>
        <p:nvSpPr>
          <p:cNvPr id="11" name="Slide Number Placeholder 5"/>
          <p:cNvSpPr>
            <a:spLocks noGrp="1"/>
          </p:cNvSpPr>
          <p:nvPr>
            <p:ph type="sldNum" sz="quarter" idx="12"/>
          </p:nvPr>
        </p:nvSpPr>
        <p:spPr/>
        <p:txBody>
          <a:bodyPr/>
          <a:lstStyle>
            <a:lvl1pPr>
              <a:defRPr/>
            </a:lvl1pPr>
          </a:lstStyle>
          <a:p>
            <a:pPr>
              <a:defRPr/>
            </a:pPr>
            <a:fld id="{BDB2E4C3-E67C-4C42-83F3-39DD19B40821}"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dpis a svislý text">
    <p:bg>
      <p:bgRef idx="1003">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flipH="1">
            <a:off x="0" y="1371600"/>
            <a:ext cx="9144000" cy="73025"/>
            <a:chOff x="0" y="3268345"/>
            <a:chExt cx="9144000" cy="146304"/>
          </a:xfrm>
        </p:grpSpPr>
        <p:sp>
          <p:nvSpPr>
            <p:cNvPr id="5"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itle 6"/>
          <p:cNvSpPr>
            <a:spLocks noGrp="1"/>
          </p:cNvSpPr>
          <p:nvPr>
            <p:ph type="title"/>
          </p:nvPr>
        </p:nvSpPr>
        <p:spPr/>
        <p:txBody>
          <a:bodyPr/>
          <a:lstStyle/>
          <a:p>
            <a:r>
              <a:rPr lang="cs-CZ" smtClean="0"/>
              <a:t>Kliknutím lze upravit styl.</a:t>
            </a:r>
            <a:endParaRPr lang="en-US"/>
          </a:p>
        </p:txBody>
      </p:sp>
      <p:sp>
        <p:nvSpPr>
          <p:cNvPr id="10" name="Date Placeholder 3"/>
          <p:cNvSpPr>
            <a:spLocks noGrp="1"/>
          </p:cNvSpPr>
          <p:nvPr>
            <p:ph type="dt" sz="half" idx="10"/>
          </p:nvPr>
        </p:nvSpPr>
        <p:spPr/>
        <p:txBody>
          <a:bodyPr/>
          <a:lstStyle>
            <a:lvl1pPr>
              <a:defRPr/>
            </a:lvl1pPr>
          </a:lstStyle>
          <a:p>
            <a:pPr>
              <a:defRPr/>
            </a:pPr>
            <a:r>
              <a:rPr lang="cs-CZ"/>
              <a:t>20.3.2012</a:t>
            </a:r>
          </a:p>
        </p:txBody>
      </p:sp>
      <p:sp>
        <p:nvSpPr>
          <p:cNvPr id="11" name="Footer Placeholder 4"/>
          <p:cNvSpPr>
            <a:spLocks noGrp="1"/>
          </p:cNvSpPr>
          <p:nvPr>
            <p:ph type="ftr" sz="quarter" idx="11"/>
          </p:nvPr>
        </p:nvSpPr>
        <p:spPr/>
        <p:txBody>
          <a:bodyPr/>
          <a:lstStyle>
            <a:lvl1pPr>
              <a:defRPr/>
            </a:lvl1pPr>
          </a:lstStyle>
          <a:p>
            <a:pPr>
              <a:defRPr/>
            </a:pPr>
            <a:r>
              <a:rPr lang="cs-CZ"/>
              <a:t>www.lcastudio.cz</a:t>
            </a:r>
          </a:p>
        </p:txBody>
      </p:sp>
      <p:sp>
        <p:nvSpPr>
          <p:cNvPr id="12" name="Slide Number Placeholder 5"/>
          <p:cNvSpPr>
            <a:spLocks noGrp="1"/>
          </p:cNvSpPr>
          <p:nvPr>
            <p:ph type="sldNum" sz="quarter" idx="12"/>
          </p:nvPr>
        </p:nvSpPr>
        <p:spPr/>
        <p:txBody>
          <a:bodyPr/>
          <a:lstStyle>
            <a:lvl1pPr>
              <a:defRPr/>
            </a:lvl1pPr>
          </a:lstStyle>
          <a:p>
            <a:pPr>
              <a:defRPr/>
            </a:pPr>
            <a:fld id="{62ACD1B3-DF5A-4ED6-B895-51C015DEE15A}"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4" name="Group 6"/>
          <p:cNvGrpSpPr>
            <a:grpSpLocks/>
          </p:cNvGrpSpPr>
          <p:nvPr/>
        </p:nvGrpSpPr>
        <p:grpSpPr bwMode="auto">
          <a:xfrm rot="5400000" flipH="1">
            <a:off x="3332163" y="3384550"/>
            <a:ext cx="6867525" cy="73025"/>
            <a:chOff x="0" y="3268345"/>
            <a:chExt cx="9144000" cy="146304"/>
          </a:xfrm>
        </p:grpSpPr>
        <p:sp>
          <p:nvSpPr>
            <p:cNvPr id="5"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pPr>
              <a:defRPr/>
            </a:pPr>
            <a:r>
              <a:rPr lang="cs-CZ"/>
              <a:t>20.3.2012</a:t>
            </a:r>
          </a:p>
        </p:txBody>
      </p:sp>
      <p:sp>
        <p:nvSpPr>
          <p:cNvPr id="10" name="Footer Placeholder 4"/>
          <p:cNvSpPr>
            <a:spLocks noGrp="1"/>
          </p:cNvSpPr>
          <p:nvPr>
            <p:ph type="ftr" sz="quarter" idx="11"/>
          </p:nvPr>
        </p:nvSpPr>
        <p:spPr/>
        <p:txBody>
          <a:bodyPr/>
          <a:lstStyle>
            <a:lvl1pPr>
              <a:defRPr/>
            </a:lvl1pPr>
          </a:lstStyle>
          <a:p>
            <a:pPr>
              <a:defRPr/>
            </a:pPr>
            <a:r>
              <a:rPr lang="cs-CZ"/>
              <a:t>www.lcastudio.cz</a:t>
            </a:r>
          </a:p>
        </p:txBody>
      </p:sp>
      <p:sp>
        <p:nvSpPr>
          <p:cNvPr id="11" name="Slide Number Placeholder 5"/>
          <p:cNvSpPr>
            <a:spLocks noGrp="1"/>
          </p:cNvSpPr>
          <p:nvPr>
            <p:ph type="sldNum" sz="quarter" idx="12"/>
          </p:nvPr>
        </p:nvSpPr>
        <p:spPr/>
        <p:txBody>
          <a:bodyPr/>
          <a:lstStyle>
            <a:lvl1pPr>
              <a:defRPr/>
            </a:lvl1pPr>
          </a:lstStyle>
          <a:p>
            <a:pPr>
              <a:defRPr/>
            </a:pPr>
            <a:fld id="{234934B6-96DE-456C-8B75-35CF6B74DC22}"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smtClean="0"/>
              <a:t>Klepnutím lze upravit styl předlohy nadpisů.</a:t>
            </a:r>
            <a:endParaRPr lang="en-US"/>
          </a:p>
        </p:txBody>
      </p:sp>
      <p:sp>
        <p:nvSpPr>
          <p:cNvPr id="3" name="Zástupný symbol pro objekt SmartArt 2"/>
          <p:cNvSpPr>
            <a:spLocks noGrp="1"/>
          </p:cNvSpPr>
          <p:nvPr>
            <p:ph type="dgm" idx="1"/>
          </p:nvPr>
        </p:nvSpPr>
        <p:spPr>
          <a:xfrm>
            <a:off x="457200" y="1719263"/>
            <a:ext cx="8229600" cy="4411662"/>
          </a:xfrm>
        </p:spPr>
        <p:txBody>
          <a:bodyPr>
            <a:normAutofit/>
          </a:bodyPr>
          <a:lstStyle/>
          <a:p>
            <a:pPr lvl="0"/>
            <a:endParaRPr lang="en-US" noProof="0"/>
          </a:p>
        </p:txBody>
      </p:sp>
      <p:sp>
        <p:nvSpPr>
          <p:cNvPr id="4" name="Zástupný symbol pro datum 3"/>
          <p:cNvSpPr>
            <a:spLocks noGrp="1"/>
          </p:cNvSpPr>
          <p:nvPr>
            <p:ph type="dt" sz="half" idx="10"/>
          </p:nvPr>
        </p:nvSpPr>
        <p:spPr>
          <a:xfrm>
            <a:off x="457200" y="6248400"/>
            <a:ext cx="2133600" cy="457200"/>
          </a:xfrm>
        </p:spPr>
        <p:txBody>
          <a:bodyPr/>
          <a:lstStyle>
            <a:lvl1pPr>
              <a:defRPr/>
            </a:lvl1pPr>
          </a:lstStyle>
          <a:p>
            <a:pPr>
              <a:defRPr/>
            </a:pPr>
            <a:fld id="{292C66C3-BB65-4636-8E9C-1DCE16C32E6F}" type="datetime1">
              <a:rPr lang="cs-CZ" altLang="en-US" smtClean="0"/>
              <a:t>7. 3. 2016</a:t>
            </a:fld>
            <a:endParaRPr lang="cs-CZ" altLang="en-US"/>
          </a:p>
        </p:txBody>
      </p:sp>
      <p:sp>
        <p:nvSpPr>
          <p:cNvPr id="5" name="Zástupný symbol pro zápatí 4"/>
          <p:cNvSpPr>
            <a:spLocks noGrp="1"/>
          </p:cNvSpPr>
          <p:nvPr>
            <p:ph type="ftr" sz="quarter" idx="11"/>
          </p:nvPr>
        </p:nvSpPr>
        <p:spPr>
          <a:xfrm>
            <a:off x="3124200" y="6248400"/>
            <a:ext cx="2895600" cy="457200"/>
          </a:xfrm>
        </p:spPr>
        <p:txBody>
          <a:bodyPr/>
          <a:lstStyle>
            <a:lvl1pPr>
              <a:defRPr/>
            </a:lvl1pPr>
          </a:lstStyle>
          <a:p>
            <a:pPr>
              <a:defRPr/>
            </a:pPr>
            <a:endParaRPr lang="cs-CZ" altLang="en-US"/>
          </a:p>
        </p:txBody>
      </p:sp>
      <p:sp>
        <p:nvSpPr>
          <p:cNvPr id="6" name="Zástupný symbol pro číslo snímku 5"/>
          <p:cNvSpPr>
            <a:spLocks noGrp="1"/>
          </p:cNvSpPr>
          <p:nvPr>
            <p:ph type="sldNum" sz="quarter" idx="12"/>
          </p:nvPr>
        </p:nvSpPr>
        <p:spPr>
          <a:xfrm>
            <a:off x="6553200" y="6248400"/>
            <a:ext cx="2133600" cy="457200"/>
          </a:xfrm>
        </p:spPr>
        <p:txBody>
          <a:bodyPr/>
          <a:lstStyle>
            <a:lvl1pPr>
              <a:defRPr/>
            </a:lvl1pPr>
          </a:lstStyle>
          <a:p>
            <a:pPr>
              <a:defRPr/>
            </a:pPr>
            <a:fld id="{BA712B15-3AEF-46F0-8B7D-9C33A88C9D18}" type="slidenum">
              <a:rPr lang="cs-CZ" altLang="en-US"/>
              <a:pPr>
                <a:defRPr/>
              </a:pPr>
              <a:t>‹#›</a:t>
            </a:fld>
            <a:endParaRPr lang="cs-CZ" altLang="en-US"/>
          </a:p>
        </p:txBody>
      </p:sp>
    </p:spTree>
    <p:extLst>
      <p:ext uri="{BB962C8B-B14F-4D97-AF65-F5344CB8AC3E}">
        <p14:creationId xmlns:p14="http://schemas.microsoft.com/office/powerpoint/2010/main" val="353243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p>
            <a:fld id="{FA851F14-73AA-43E6-BE4A-34F04582F3B8}" type="datetime1">
              <a:rPr lang="cs-CZ" smtClean="0"/>
              <a:t>7. 3. 2016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464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0183524-2EA7-45D6-82A7-EFAA1D3D20B8}" type="datetime1">
              <a:rPr lang="cs-CZ" smtClean="0"/>
              <a:t>7. 3. 2016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EA859D-2F8F-4E7B-BFCE-41F26DD8FE83}"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953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grpSp>
        <p:nvGrpSpPr>
          <p:cNvPr id="4" name="Group 13"/>
          <p:cNvGrpSpPr>
            <a:grpSpLocks/>
          </p:cNvGrpSpPr>
          <p:nvPr/>
        </p:nvGrpSpPr>
        <p:grpSpPr bwMode="auto">
          <a:xfrm>
            <a:off x="0" y="1371600"/>
            <a:ext cx="9144000" cy="73025"/>
            <a:chOff x="0" y="3268345"/>
            <a:chExt cx="9144000" cy="146304"/>
          </a:xfrm>
        </p:grpSpPr>
        <p:sp>
          <p:nvSpPr>
            <p:cNvPr id="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499616"/>
            <a:ext cx="8229600" cy="462654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9" name="Title 18"/>
          <p:cNvSpPr>
            <a:spLocks noGrp="1"/>
          </p:cNvSpPr>
          <p:nvPr>
            <p:ph type="title"/>
          </p:nvPr>
        </p:nvSpPr>
        <p:spPr/>
        <p:txBody>
          <a:bodyPr/>
          <a:lstStyle/>
          <a:p>
            <a:r>
              <a:rPr lang="cs-CZ" smtClean="0"/>
              <a:t>Kliknutím lze upravit styl.</a:t>
            </a:r>
            <a:endParaRPr lang="en-US"/>
          </a:p>
        </p:txBody>
      </p:sp>
      <p:sp>
        <p:nvSpPr>
          <p:cNvPr id="9" name="Date Placeholder 3"/>
          <p:cNvSpPr>
            <a:spLocks noGrp="1"/>
          </p:cNvSpPr>
          <p:nvPr>
            <p:ph type="dt" sz="half" idx="10"/>
          </p:nvPr>
        </p:nvSpPr>
        <p:spPr/>
        <p:txBody>
          <a:bodyPr/>
          <a:lstStyle>
            <a:lvl1pPr>
              <a:defRPr/>
            </a:lvl1pPr>
          </a:lstStyle>
          <a:p>
            <a:pPr>
              <a:defRPr/>
            </a:pPr>
            <a:r>
              <a:rPr lang="cs-CZ"/>
              <a:t>20.3.2012</a:t>
            </a:r>
          </a:p>
        </p:txBody>
      </p:sp>
      <p:sp>
        <p:nvSpPr>
          <p:cNvPr id="10" name="Footer Placeholder 4"/>
          <p:cNvSpPr>
            <a:spLocks noGrp="1"/>
          </p:cNvSpPr>
          <p:nvPr>
            <p:ph type="ftr" sz="quarter" idx="11"/>
          </p:nvPr>
        </p:nvSpPr>
        <p:spPr/>
        <p:txBody>
          <a:bodyPr/>
          <a:lstStyle>
            <a:lvl1pPr>
              <a:defRPr/>
            </a:lvl1pPr>
          </a:lstStyle>
          <a:p>
            <a:pPr>
              <a:defRPr/>
            </a:pPr>
            <a:r>
              <a:rPr lang="cs-CZ"/>
              <a:t>www.lcastudio.cz</a:t>
            </a:r>
          </a:p>
        </p:txBody>
      </p:sp>
      <p:sp>
        <p:nvSpPr>
          <p:cNvPr id="11" name="Slide Number Placeholder 5"/>
          <p:cNvSpPr>
            <a:spLocks noGrp="1"/>
          </p:cNvSpPr>
          <p:nvPr>
            <p:ph type="sldNum" sz="quarter" idx="12"/>
          </p:nvPr>
        </p:nvSpPr>
        <p:spPr/>
        <p:txBody>
          <a:bodyPr/>
          <a:lstStyle>
            <a:lvl1pPr>
              <a:defRPr/>
            </a:lvl1pPr>
          </a:lstStyle>
          <a:p>
            <a:pPr>
              <a:defRPr/>
            </a:pPr>
            <a:fld id="{1ADCF2A0-E935-4A7A-9CBB-5E342A5137F7}"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4" name="Group 12"/>
          <p:cNvGrpSpPr>
            <a:grpSpLocks/>
          </p:cNvGrpSpPr>
          <p:nvPr/>
        </p:nvGrpSpPr>
        <p:grpSpPr bwMode="auto">
          <a:xfrm flipH="1">
            <a:off x="0" y="4229100"/>
            <a:ext cx="9144000" cy="146050"/>
            <a:chOff x="0" y="3268345"/>
            <a:chExt cx="9144000" cy="146304"/>
          </a:xfrm>
        </p:grpSpPr>
        <p:sp>
          <p:nvSpPr>
            <p:cNvPr id="5"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9" name="Date Placeholder 3"/>
          <p:cNvSpPr>
            <a:spLocks noGrp="1"/>
          </p:cNvSpPr>
          <p:nvPr>
            <p:ph type="dt" sz="half" idx="10"/>
          </p:nvPr>
        </p:nvSpPr>
        <p:spPr/>
        <p:txBody>
          <a:bodyPr/>
          <a:lstStyle>
            <a:lvl1pPr>
              <a:defRPr/>
            </a:lvl1pPr>
          </a:lstStyle>
          <a:p>
            <a:pPr>
              <a:defRPr/>
            </a:pPr>
            <a:r>
              <a:rPr lang="cs-CZ"/>
              <a:t>20.3.2012</a:t>
            </a:r>
          </a:p>
        </p:txBody>
      </p:sp>
      <p:sp>
        <p:nvSpPr>
          <p:cNvPr id="10" name="Footer Placeholder 4"/>
          <p:cNvSpPr>
            <a:spLocks noGrp="1"/>
          </p:cNvSpPr>
          <p:nvPr>
            <p:ph type="ftr" sz="quarter" idx="11"/>
          </p:nvPr>
        </p:nvSpPr>
        <p:spPr/>
        <p:txBody>
          <a:bodyPr/>
          <a:lstStyle>
            <a:lvl1pPr>
              <a:defRPr/>
            </a:lvl1pPr>
          </a:lstStyle>
          <a:p>
            <a:pPr>
              <a:defRPr/>
            </a:pPr>
            <a:r>
              <a:rPr lang="cs-CZ"/>
              <a:t>www.lcastudio.cz</a:t>
            </a:r>
          </a:p>
        </p:txBody>
      </p:sp>
      <p:sp>
        <p:nvSpPr>
          <p:cNvPr id="11" name="Slide Number Placeholder 5"/>
          <p:cNvSpPr>
            <a:spLocks noGrp="1"/>
          </p:cNvSpPr>
          <p:nvPr>
            <p:ph type="sldNum" sz="quarter" idx="12"/>
          </p:nvPr>
        </p:nvSpPr>
        <p:spPr/>
        <p:txBody>
          <a:bodyPr/>
          <a:lstStyle>
            <a:lvl1pPr>
              <a:defRPr/>
            </a:lvl1pPr>
          </a:lstStyle>
          <a:p>
            <a:pPr>
              <a:defRPr/>
            </a:pPr>
            <a:fld id="{DB2757D3-DC73-4B94-B70A-D6C40A99BAAF}"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grpSp>
        <p:nvGrpSpPr>
          <p:cNvPr id="5" name="Group 14"/>
          <p:cNvGrpSpPr>
            <a:grpSpLocks/>
          </p:cNvGrpSpPr>
          <p:nvPr/>
        </p:nvGrpSpPr>
        <p:grpSpPr bwMode="auto">
          <a:xfrm>
            <a:off x="0" y="1371600"/>
            <a:ext cx="9144000" cy="73025"/>
            <a:chOff x="0" y="3268345"/>
            <a:chExt cx="9144000" cy="146304"/>
          </a:xfrm>
        </p:grpSpPr>
        <p:sp>
          <p:nvSpPr>
            <p:cNvPr id="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4" name="Title 13"/>
          <p:cNvSpPr>
            <a:spLocks noGrp="1"/>
          </p:cNvSpPr>
          <p:nvPr>
            <p:ph type="title"/>
          </p:nvPr>
        </p:nvSpPr>
        <p:spPr/>
        <p:txBody>
          <a:bodyPr/>
          <a:lstStyle/>
          <a:p>
            <a:r>
              <a:rPr lang="cs-CZ" smtClean="0"/>
              <a:t>Kliknutím lze upravit styl.</a:t>
            </a:r>
            <a:endParaRPr lang="en-US"/>
          </a:p>
        </p:txBody>
      </p:sp>
      <p:sp>
        <p:nvSpPr>
          <p:cNvPr id="10" name="Date Placeholder 4"/>
          <p:cNvSpPr>
            <a:spLocks noGrp="1"/>
          </p:cNvSpPr>
          <p:nvPr>
            <p:ph type="dt" sz="half" idx="10"/>
          </p:nvPr>
        </p:nvSpPr>
        <p:spPr/>
        <p:txBody>
          <a:bodyPr/>
          <a:lstStyle>
            <a:lvl1pPr>
              <a:defRPr/>
            </a:lvl1pPr>
          </a:lstStyle>
          <a:p>
            <a:pPr>
              <a:defRPr/>
            </a:pPr>
            <a:r>
              <a:rPr lang="cs-CZ"/>
              <a:t>20.3.2012</a:t>
            </a:r>
          </a:p>
        </p:txBody>
      </p:sp>
      <p:sp>
        <p:nvSpPr>
          <p:cNvPr id="11" name="Footer Placeholder 5"/>
          <p:cNvSpPr>
            <a:spLocks noGrp="1"/>
          </p:cNvSpPr>
          <p:nvPr>
            <p:ph type="ftr" sz="quarter" idx="11"/>
          </p:nvPr>
        </p:nvSpPr>
        <p:spPr/>
        <p:txBody>
          <a:bodyPr/>
          <a:lstStyle>
            <a:lvl1pPr>
              <a:defRPr/>
            </a:lvl1pPr>
          </a:lstStyle>
          <a:p>
            <a:pPr>
              <a:defRPr/>
            </a:pPr>
            <a:r>
              <a:rPr lang="cs-CZ"/>
              <a:t>www.lcastudio.cz</a:t>
            </a:r>
          </a:p>
        </p:txBody>
      </p:sp>
      <p:sp>
        <p:nvSpPr>
          <p:cNvPr id="12" name="Slide Number Placeholder 6"/>
          <p:cNvSpPr>
            <a:spLocks noGrp="1"/>
          </p:cNvSpPr>
          <p:nvPr>
            <p:ph type="sldNum" sz="quarter" idx="12"/>
          </p:nvPr>
        </p:nvSpPr>
        <p:spPr/>
        <p:txBody>
          <a:bodyPr/>
          <a:lstStyle>
            <a:lvl1pPr>
              <a:defRPr/>
            </a:lvl1pPr>
          </a:lstStyle>
          <a:p>
            <a:pPr>
              <a:defRPr/>
            </a:pPr>
            <a:fld id="{AA9B1FE8-B44E-469F-B821-706DD0177E7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grpSp>
        <p:nvGrpSpPr>
          <p:cNvPr id="7" name="Group 16"/>
          <p:cNvGrpSpPr>
            <a:grpSpLocks/>
          </p:cNvGrpSpPr>
          <p:nvPr/>
        </p:nvGrpSpPr>
        <p:grpSpPr bwMode="auto">
          <a:xfrm>
            <a:off x="0" y="1371600"/>
            <a:ext cx="9144000" cy="73025"/>
            <a:chOff x="0" y="3268345"/>
            <a:chExt cx="9144000" cy="146304"/>
          </a:xfrm>
        </p:grpSpPr>
        <p:sp>
          <p:nvSpPr>
            <p:cNvPr id="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6" name="Title 15"/>
          <p:cNvSpPr>
            <a:spLocks noGrp="1"/>
          </p:cNvSpPr>
          <p:nvPr>
            <p:ph type="title"/>
          </p:nvPr>
        </p:nvSpPr>
        <p:spPr/>
        <p:txBody>
          <a:bodyPr/>
          <a:lstStyle/>
          <a:p>
            <a:r>
              <a:rPr lang="cs-CZ" smtClean="0"/>
              <a:t>Kliknutím lze upravit styl.</a:t>
            </a:r>
            <a:endParaRPr lang="en-US"/>
          </a:p>
        </p:txBody>
      </p:sp>
      <p:sp>
        <p:nvSpPr>
          <p:cNvPr id="12" name="Date Placeholder 6"/>
          <p:cNvSpPr>
            <a:spLocks noGrp="1"/>
          </p:cNvSpPr>
          <p:nvPr>
            <p:ph type="dt" sz="half" idx="10"/>
          </p:nvPr>
        </p:nvSpPr>
        <p:spPr/>
        <p:txBody>
          <a:bodyPr/>
          <a:lstStyle>
            <a:lvl1pPr>
              <a:defRPr/>
            </a:lvl1pPr>
          </a:lstStyle>
          <a:p>
            <a:pPr>
              <a:defRPr/>
            </a:pPr>
            <a:r>
              <a:rPr lang="cs-CZ"/>
              <a:t>20.3.2012</a:t>
            </a:r>
          </a:p>
        </p:txBody>
      </p:sp>
      <p:sp>
        <p:nvSpPr>
          <p:cNvPr id="13" name="Footer Placeholder 7"/>
          <p:cNvSpPr>
            <a:spLocks noGrp="1"/>
          </p:cNvSpPr>
          <p:nvPr>
            <p:ph type="ftr" sz="quarter" idx="11"/>
          </p:nvPr>
        </p:nvSpPr>
        <p:spPr/>
        <p:txBody>
          <a:bodyPr/>
          <a:lstStyle>
            <a:lvl1pPr>
              <a:defRPr/>
            </a:lvl1pPr>
          </a:lstStyle>
          <a:p>
            <a:pPr>
              <a:defRPr/>
            </a:pPr>
            <a:r>
              <a:rPr lang="cs-CZ"/>
              <a:t>www.lcastudio.cz</a:t>
            </a:r>
          </a:p>
        </p:txBody>
      </p:sp>
      <p:sp>
        <p:nvSpPr>
          <p:cNvPr id="14" name="Slide Number Placeholder 8"/>
          <p:cNvSpPr>
            <a:spLocks noGrp="1"/>
          </p:cNvSpPr>
          <p:nvPr>
            <p:ph type="sldNum" sz="quarter" idx="12"/>
          </p:nvPr>
        </p:nvSpPr>
        <p:spPr/>
        <p:txBody>
          <a:bodyPr/>
          <a:lstStyle>
            <a:lvl1pPr>
              <a:defRPr/>
            </a:lvl1pPr>
          </a:lstStyle>
          <a:p>
            <a:pPr>
              <a:defRPr/>
            </a:pPr>
            <a:fld id="{2AC02CF8-AB4A-4ACA-99CE-578F852C6433}"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1371600"/>
            <a:ext cx="9144000" cy="73025"/>
            <a:chOff x="0" y="3268345"/>
            <a:chExt cx="9144000" cy="146304"/>
          </a:xfrm>
        </p:grpSpPr>
        <p:sp>
          <p:nvSpPr>
            <p:cNvPr id="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Title 11"/>
          <p:cNvSpPr>
            <a:spLocks noGrp="1"/>
          </p:cNvSpPr>
          <p:nvPr>
            <p:ph type="title"/>
          </p:nvPr>
        </p:nvSpPr>
        <p:spPr/>
        <p:txBody>
          <a:bodyPr/>
          <a:lstStyle/>
          <a:p>
            <a:r>
              <a:rPr lang="cs-CZ" smtClean="0"/>
              <a:t>Kliknutím lze upravit styl.</a:t>
            </a:r>
            <a:endParaRPr lang="en-US"/>
          </a:p>
        </p:txBody>
      </p:sp>
      <p:sp>
        <p:nvSpPr>
          <p:cNvPr id="8" name="Date Placeholder 2"/>
          <p:cNvSpPr>
            <a:spLocks noGrp="1"/>
          </p:cNvSpPr>
          <p:nvPr>
            <p:ph type="dt" sz="half" idx="10"/>
          </p:nvPr>
        </p:nvSpPr>
        <p:spPr/>
        <p:txBody>
          <a:bodyPr/>
          <a:lstStyle>
            <a:lvl1pPr>
              <a:defRPr/>
            </a:lvl1pPr>
          </a:lstStyle>
          <a:p>
            <a:pPr>
              <a:defRPr/>
            </a:pPr>
            <a:r>
              <a:rPr lang="cs-CZ"/>
              <a:t>20.3.2012</a:t>
            </a:r>
          </a:p>
        </p:txBody>
      </p:sp>
      <p:sp>
        <p:nvSpPr>
          <p:cNvPr id="9" name="Footer Placeholder 3"/>
          <p:cNvSpPr>
            <a:spLocks noGrp="1"/>
          </p:cNvSpPr>
          <p:nvPr>
            <p:ph type="ftr" sz="quarter" idx="11"/>
          </p:nvPr>
        </p:nvSpPr>
        <p:spPr/>
        <p:txBody>
          <a:bodyPr/>
          <a:lstStyle>
            <a:lvl1pPr>
              <a:defRPr/>
            </a:lvl1pPr>
          </a:lstStyle>
          <a:p>
            <a:pPr>
              <a:defRPr/>
            </a:pPr>
            <a:r>
              <a:rPr lang="cs-CZ"/>
              <a:t>www.lcastudio.cz</a:t>
            </a:r>
          </a:p>
        </p:txBody>
      </p:sp>
      <p:sp>
        <p:nvSpPr>
          <p:cNvPr id="10" name="Slide Number Placeholder 4"/>
          <p:cNvSpPr>
            <a:spLocks noGrp="1"/>
          </p:cNvSpPr>
          <p:nvPr>
            <p:ph type="sldNum" sz="quarter" idx="12"/>
          </p:nvPr>
        </p:nvSpPr>
        <p:spPr/>
        <p:txBody>
          <a:bodyPr/>
          <a:lstStyle>
            <a:lvl1pPr>
              <a:defRPr/>
            </a:lvl1pPr>
          </a:lstStyle>
          <a:p>
            <a:pPr>
              <a:defRPr/>
            </a:pPr>
            <a:fld id="{48A856F4-8FC2-45F4-B4F9-F636F209738E}"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12"/>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3"/>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Date Placeholder 1"/>
          <p:cNvSpPr>
            <a:spLocks noGrp="1"/>
          </p:cNvSpPr>
          <p:nvPr>
            <p:ph type="dt" sz="half" idx="10"/>
          </p:nvPr>
        </p:nvSpPr>
        <p:spPr/>
        <p:txBody>
          <a:bodyPr/>
          <a:lstStyle>
            <a:lvl1pPr>
              <a:defRPr/>
            </a:lvl1pPr>
          </a:lstStyle>
          <a:p>
            <a:pPr>
              <a:defRPr/>
            </a:pPr>
            <a:r>
              <a:rPr lang="cs-CZ"/>
              <a:t>20.3.2012</a:t>
            </a:r>
          </a:p>
        </p:txBody>
      </p:sp>
      <p:sp>
        <p:nvSpPr>
          <p:cNvPr id="8" name="Footer Placeholder 2"/>
          <p:cNvSpPr>
            <a:spLocks noGrp="1"/>
          </p:cNvSpPr>
          <p:nvPr>
            <p:ph type="ftr" sz="quarter" idx="11"/>
          </p:nvPr>
        </p:nvSpPr>
        <p:spPr/>
        <p:txBody>
          <a:bodyPr/>
          <a:lstStyle>
            <a:lvl1pPr>
              <a:defRPr/>
            </a:lvl1pPr>
          </a:lstStyle>
          <a:p>
            <a:pPr>
              <a:defRPr/>
            </a:pPr>
            <a:r>
              <a:rPr lang="cs-CZ"/>
              <a:t>www.lcastudio.cz</a:t>
            </a:r>
          </a:p>
        </p:txBody>
      </p:sp>
      <p:sp>
        <p:nvSpPr>
          <p:cNvPr id="9" name="Slide Number Placeholder 3"/>
          <p:cNvSpPr>
            <a:spLocks noGrp="1"/>
          </p:cNvSpPr>
          <p:nvPr>
            <p:ph type="sldNum" sz="quarter" idx="12"/>
          </p:nvPr>
        </p:nvSpPr>
        <p:spPr/>
        <p:txBody>
          <a:bodyPr/>
          <a:lstStyle>
            <a:lvl1pPr>
              <a:defRPr/>
            </a:lvl1pPr>
          </a:lstStyle>
          <a:p>
            <a:pPr>
              <a:defRPr/>
            </a:pPr>
            <a:fld id="{1E2924FE-15ED-46DC-B662-73CADF524E7A}"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cs-CZ" smtClean="0"/>
              <a:t>Kliknutím lze upravit styl.</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Date Placeholder 4"/>
          <p:cNvSpPr>
            <a:spLocks noGrp="1"/>
          </p:cNvSpPr>
          <p:nvPr>
            <p:ph type="dt" sz="half" idx="10"/>
          </p:nvPr>
        </p:nvSpPr>
        <p:spPr/>
        <p:txBody>
          <a:bodyPr/>
          <a:lstStyle>
            <a:lvl1pPr>
              <a:defRPr/>
            </a:lvl1pPr>
          </a:lstStyle>
          <a:p>
            <a:pPr>
              <a:defRPr/>
            </a:pPr>
            <a:r>
              <a:rPr lang="cs-CZ"/>
              <a:t>20.3.2012</a:t>
            </a:r>
          </a:p>
        </p:txBody>
      </p:sp>
      <p:sp>
        <p:nvSpPr>
          <p:cNvPr id="11" name="Footer Placeholder 5"/>
          <p:cNvSpPr>
            <a:spLocks noGrp="1"/>
          </p:cNvSpPr>
          <p:nvPr>
            <p:ph type="ftr" sz="quarter" idx="11"/>
          </p:nvPr>
        </p:nvSpPr>
        <p:spPr/>
        <p:txBody>
          <a:bodyPr/>
          <a:lstStyle>
            <a:lvl1pPr>
              <a:defRPr/>
            </a:lvl1pPr>
          </a:lstStyle>
          <a:p>
            <a:pPr>
              <a:defRPr/>
            </a:pPr>
            <a:r>
              <a:rPr lang="cs-CZ"/>
              <a:t>www.lcastudio.cz</a:t>
            </a:r>
          </a:p>
        </p:txBody>
      </p:sp>
      <p:sp>
        <p:nvSpPr>
          <p:cNvPr id="12" name="Slide Number Placeholder 6"/>
          <p:cNvSpPr>
            <a:spLocks noGrp="1"/>
          </p:cNvSpPr>
          <p:nvPr>
            <p:ph type="sldNum" sz="quarter" idx="12"/>
          </p:nvPr>
        </p:nvSpPr>
        <p:spPr/>
        <p:txBody>
          <a:bodyPr/>
          <a:lstStyle>
            <a:lvl1pPr>
              <a:defRPr/>
            </a:lvl1pPr>
          </a:lstStyle>
          <a:p>
            <a:pPr>
              <a:defRPr/>
            </a:pPr>
            <a:fld id="{342190F9-14C6-4984-9E0B-572FCB26E7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grpSp>
        <p:nvGrpSpPr>
          <p:cNvPr id="5" name="Group 15"/>
          <p:cNvGrpSpPr>
            <a:grpSpLocks/>
          </p:cNvGrpSpPr>
          <p:nvPr/>
        </p:nvGrpSpPr>
        <p:grpSpPr bwMode="auto">
          <a:xfrm>
            <a:off x="-9525" y="-19050"/>
            <a:ext cx="9144000" cy="147638"/>
            <a:chOff x="0" y="3268345"/>
            <a:chExt cx="9144000" cy="146304"/>
          </a:xfrm>
        </p:grpSpPr>
        <p:sp>
          <p:nvSpPr>
            <p:cNvPr id="6"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7"/>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8"/>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9"/>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cs-CZ" noProof="0" smtClean="0"/>
              <a:t>Kliknutím na ikonu přidáte obrázek.</a:t>
            </a:r>
            <a:endParaRPr lang="en-US" noProof="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Kliknutím lze upravit styl.</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Date Placeholder 4"/>
          <p:cNvSpPr>
            <a:spLocks noGrp="1"/>
          </p:cNvSpPr>
          <p:nvPr>
            <p:ph type="dt" sz="half" idx="14"/>
          </p:nvPr>
        </p:nvSpPr>
        <p:spPr/>
        <p:txBody>
          <a:bodyPr/>
          <a:lstStyle>
            <a:lvl1pPr>
              <a:defRPr/>
            </a:lvl1pPr>
          </a:lstStyle>
          <a:p>
            <a:pPr>
              <a:defRPr/>
            </a:pPr>
            <a:r>
              <a:rPr lang="cs-CZ"/>
              <a:t>20.3.2012</a:t>
            </a:r>
          </a:p>
        </p:txBody>
      </p:sp>
      <p:sp>
        <p:nvSpPr>
          <p:cNvPr id="11" name="Footer Placeholder 5"/>
          <p:cNvSpPr>
            <a:spLocks noGrp="1"/>
          </p:cNvSpPr>
          <p:nvPr>
            <p:ph type="ftr" sz="quarter" idx="15"/>
          </p:nvPr>
        </p:nvSpPr>
        <p:spPr/>
        <p:txBody>
          <a:bodyPr/>
          <a:lstStyle>
            <a:lvl1pPr>
              <a:defRPr/>
            </a:lvl1pPr>
          </a:lstStyle>
          <a:p>
            <a:pPr>
              <a:defRPr/>
            </a:pPr>
            <a:r>
              <a:rPr lang="cs-CZ"/>
              <a:t>www.lcastudio.cz</a:t>
            </a:r>
          </a:p>
        </p:txBody>
      </p:sp>
      <p:sp>
        <p:nvSpPr>
          <p:cNvPr id="12" name="Slide Number Placeholder 6"/>
          <p:cNvSpPr>
            <a:spLocks noGrp="1"/>
          </p:cNvSpPr>
          <p:nvPr>
            <p:ph type="sldNum" sz="quarter" idx="16"/>
          </p:nvPr>
        </p:nvSpPr>
        <p:spPr/>
        <p:txBody>
          <a:bodyPr/>
          <a:lstStyle>
            <a:lvl1pPr>
              <a:defRPr/>
            </a:lvl1pPr>
          </a:lstStyle>
          <a:p>
            <a:pPr>
              <a:defRPr/>
            </a:pPr>
            <a:fld id="{A3000197-BE3F-4923-8002-2B400F88D61C}"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4096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6573838"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ysClr val="windowText" lastClr="000000"/>
                </a:solidFill>
                <a:latin typeface="+mn-lt"/>
              </a:defRPr>
            </a:lvl1pPr>
          </a:lstStyle>
          <a:p>
            <a:pPr>
              <a:defRPr/>
            </a:pPr>
            <a:r>
              <a:rPr lang="cs-CZ"/>
              <a:t>20.3.2012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ysClr val="windowText" lastClr="000000"/>
                </a:solidFill>
                <a:latin typeface="+mn-lt"/>
              </a:defRPr>
            </a:lvl1pPr>
          </a:lstStyle>
          <a:p>
            <a:pPr>
              <a:defRPr/>
            </a:pPr>
            <a:r>
              <a:rPr lang="cs-CZ"/>
              <a:t>www.lcastudio.cz</a:t>
            </a:r>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ysClr val="windowText" lastClr="000000"/>
                </a:solidFill>
                <a:latin typeface="+mn-lt"/>
              </a:defRPr>
            </a:lvl1pPr>
          </a:lstStyle>
          <a:p>
            <a:pPr>
              <a:defRPr/>
            </a:pPr>
            <a:fld id="{3B349A0D-9AFF-4EC9-BF4B-333B1C40B7FC}" type="slidenum">
              <a:rPr lang="cs-CZ"/>
              <a:pPr>
                <a:defRPr/>
              </a:pPr>
              <a:t>‹#›</a:t>
            </a:fld>
            <a:endParaRPr lang="cs-CZ"/>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2" r:id="rId14"/>
  </p:sldLayoutIdLst>
  <p:hf hdr="0"/>
  <p:txStyles>
    <p:titleStyle>
      <a:lvl1pPr algn="l" rtl="0" fontAlgn="base">
        <a:spcBef>
          <a:spcPct val="0"/>
        </a:spcBef>
        <a:spcAft>
          <a:spcPct val="0"/>
        </a:spcAft>
        <a:defRPr sz="4400" kern="1200">
          <a:solidFill>
            <a:srgbClr val="FFFFFF"/>
          </a:solidFill>
          <a:effectLst>
            <a:glow rad="101600">
              <a:schemeClr val="tx2"/>
            </a:glow>
          </a:effectLst>
          <a:latin typeface="+mj-lt"/>
          <a:ea typeface="+mj-ea"/>
          <a:cs typeface="+mj-cs"/>
        </a:defRPr>
      </a:lvl1pPr>
      <a:lvl2pPr algn="l" rtl="0" fontAlgn="base">
        <a:spcBef>
          <a:spcPct val="0"/>
        </a:spcBef>
        <a:spcAft>
          <a:spcPct val="0"/>
        </a:spcAft>
        <a:defRPr sz="4400">
          <a:solidFill>
            <a:srgbClr val="FFFFFF"/>
          </a:solidFill>
          <a:latin typeface="Gill Sans MT" pitchFamily="34" charset="0"/>
        </a:defRPr>
      </a:lvl2pPr>
      <a:lvl3pPr algn="l" rtl="0" fontAlgn="base">
        <a:spcBef>
          <a:spcPct val="0"/>
        </a:spcBef>
        <a:spcAft>
          <a:spcPct val="0"/>
        </a:spcAft>
        <a:defRPr sz="4400">
          <a:solidFill>
            <a:srgbClr val="FFFFFF"/>
          </a:solidFill>
          <a:latin typeface="Gill Sans MT" pitchFamily="34" charset="0"/>
        </a:defRPr>
      </a:lvl3pPr>
      <a:lvl4pPr algn="l" rtl="0" fontAlgn="base">
        <a:spcBef>
          <a:spcPct val="0"/>
        </a:spcBef>
        <a:spcAft>
          <a:spcPct val="0"/>
        </a:spcAft>
        <a:defRPr sz="4400">
          <a:solidFill>
            <a:srgbClr val="FFFFFF"/>
          </a:solidFill>
          <a:latin typeface="Gill Sans MT" pitchFamily="34" charset="0"/>
        </a:defRPr>
      </a:lvl4pPr>
      <a:lvl5pPr algn="l" rtl="0" fontAlgn="base">
        <a:spcBef>
          <a:spcPct val="0"/>
        </a:spcBef>
        <a:spcAft>
          <a:spcPct val="0"/>
        </a:spcAft>
        <a:defRPr sz="4400">
          <a:solidFill>
            <a:srgbClr val="FFFFFF"/>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notesSlide" Target="../notesSlides/notesSlide2.xml"/><Relationship Id="rId21" Type="http://schemas.openxmlformats.org/officeDocument/2006/relationships/image" Target="../media/image41.png"/><Relationship Id="rId34" Type="http://schemas.openxmlformats.org/officeDocument/2006/relationships/image" Target="../media/image52.png"/><Relationship Id="rId42" Type="http://schemas.openxmlformats.org/officeDocument/2006/relationships/image" Target="../media/image60.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23.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slideLayout" Target="../slideLayouts/slideLayout13.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7.png"/><Relationship Id="rId41" Type="http://schemas.openxmlformats.org/officeDocument/2006/relationships/image" Target="../media/image59.png"/><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oleObject" Target="../embeddings/oleObject1.bin"/><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jpeg"/><Relationship Id="rId5" Type="http://schemas.openxmlformats.org/officeDocument/2006/relationships/image" Target="../media/image25.jpe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49.png"/><Relationship Id="rId44" Type="http://schemas.openxmlformats.org/officeDocument/2006/relationships/image" Target="../media/image62.pn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hyperlink" Target="http://www.skoda-auto.cz/o-spolecnosti/zivotni-prostredi/skoda-stromk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Vlad.Koci@vscht.cz"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www.lca.c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smtClean="0"/>
              <a:t>Jsou zelené veřejné zakázky opravdu zelené</a:t>
            </a:r>
            <a:r>
              <a:rPr lang="cs-CZ" smtClean="0"/>
              <a:t>?</a:t>
            </a:r>
            <a:endParaRPr lang="en-US" dirty="0"/>
          </a:p>
        </p:txBody>
      </p:sp>
      <p:sp>
        <p:nvSpPr>
          <p:cNvPr id="14338" name="Podnadpis 2"/>
          <p:cNvSpPr>
            <a:spLocks noGrp="1"/>
          </p:cNvSpPr>
          <p:nvPr>
            <p:ph type="subTitle" idx="1"/>
          </p:nvPr>
        </p:nvSpPr>
        <p:spPr/>
        <p:txBody>
          <a:bodyPr/>
          <a:lstStyle/>
          <a:p>
            <a:r>
              <a:rPr lang="en-US" smtClean="0"/>
              <a:t>Vladimír Kočí</a:t>
            </a:r>
          </a:p>
          <a:p>
            <a:endParaRPr lang="en-US" smtClean="0"/>
          </a:p>
        </p:txBody>
      </p:sp>
      <p:pic>
        <p:nvPicPr>
          <p:cNvPr id="14340" name="Obrázek 4"/>
          <p:cNvPicPr>
            <a:picLocks noChangeAspect="1"/>
          </p:cNvPicPr>
          <p:nvPr/>
        </p:nvPicPr>
        <p:blipFill>
          <a:blip r:embed="rId2"/>
          <a:srcRect/>
          <a:stretch>
            <a:fillRect/>
          </a:stretch>
        </p:blipFill>
        <p:spPr bwMode="auto">
          <a:xfrm>
            <a:off x="3492500" y="5043140"/>
            <a:ext cx="2159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sz="half" idx="1"/>
          </p:nvPr>
        </p:nvSpPr>
        <p:spPr/>
        <p:txBody>
          <a:bodyPr/>
          <a:lstStyle/>
          <a:p>
            <a:r>
              <a:rPr lang="cs-CZ" dirty="0" smtClean="0"/>
              <a:t>V programových prohlášeních vlád se životnímu prostředí i konkurenceschopnosti věnuje pozornost </a:t>
            </a:r>
          </a:p>
          <a:p>
            <a:endParaRPr lang="cs-CZ" dirty="0" smtClean="0"/>
          </a:p>
          <a:p>
            <a:r>
              <a:rPr lang="cs-CZ" dirty="0" smtClean="0"/>
              <a:t>Životní prostředí - téma většiny politických stran</a:t>
            </a:r>
            <a:endParaRPr lang="cs-CZ" dirty="0"/>
          </a:p>
        </p:txBody>
      </p:sp>
      <p:sp>
        <p:nvSpPr>
          <p:cNvPr id="10" name="Zástupný symbol pro obsah 9"/>
          <p:cNvSpPr>
            <a:spLocks noGrp="1"/>
          </p:cNvSpPr>
          <p:nvPr>
            <p:ph sz="half" idx="2"/>
          </p:nvPr>
        </p:nvSpPr>
        <p:spPr>
          <a:xfrm>
            <a:off x="4576011" y="2132856"/>
            <a:ext cx="4038600" cy="1061856"/>
          </a:xfrm>
        </p:spPr>
        <p:txBody>
          <a:bodyPr>
            <a:noAutofit/>
          </a:bodyPr>
          <a:lstStyle/>
          <a:p>
            <a:pPr marL="45720" indent="0" algn="ctr">
              <a:buNone/>
            </a:pPr>
            <a:r>
              <a:rPr lang="cs-CZ" sz="3600" dirty="0" smtClean="0"/>
              <a:t>„Vládní“ a politické důvody</a:t>
            </a:r>
          </a:p>
        </p:txBody>
      </p:sp>
      <p:sp>
        <p:nvSpPr>
          <p:cNvPr id="7" name="Zástupný symbol pro číslo snímku 6"/>
          <p:cNvSpPr>
            <a:spLocks noGrp="1"/>
          </p:cNvSpPr>
          <p:nvPr>
            <p:ph type="sldNum" sz="quarter" idx="12"/>
          </p:nvPr>
        </p:nvSpPr>
        <p:spPr/>
        <p:txBody>
          <a:bodyPr/>
          <a:lstStyle/>
          <a:p>
            <a:fld id="{8E0F5DFD-629E-4B02-A834-ECDC78A3DDCB}" type="slidenum">
              <a:rPr lang="cs-CZ" smtClean="0"/>
              <a:pPr/>
              <a:t>10</a:t>
            </a:fld>
            <a:endParaRPr lang="cs-CZ"/>
          </a:p>
        </p:txBody>
      </p:sp>
      <p:sp>
        <p:nvSpPr>
          <p:cNvPr id="8" name="Nadpis 7"/>
          <p:cNvSpPr>
            <a:spLocks noGrp="1"/>
          </p:cNvSpPr>
          <p:nvPr>
            <p:ph type="title"/>
          </p:nvPr>
        </p:nvSpPr>
        <p:spPr/>
        <p:txBody>
          <a:bodyPr>
            <a:normAutofit fontScale="90000"/>
          </a:bodyPr>
          <a:lstStyle/>
          <a:p>
            <a:r>
              <a:rPr lang="cs-CZ" dirty="0"/>
              <a:t>Proč environmentální parametry </a:t>
            </a:r>
            <a:r>
              <a:rPr lang="cs-CZ" dirty="0" smtClean="0"/>
              <a:t>produktů?</a:t>
            </a:r>
            <a:endParaRPr lang="cs-CZ" dirty="0"/>
          </a:p>
        </p:txBody>
      </p:sp>
      <p:grpSp>
        <p:nvGrpSpPr>
          <p:cNvPr id="2" name="Skupina 1"/>
          <p:cNvGrpSpPr/>
          <p:nvPr/>
        </p:nvGrpSpPr>
        <p:grpSpPr>
          <a:xfrm>
            <a:off x="5292080" y="3513537"/>
            <a:ext cx="2667203" cy="2226840"/>
            <a:chOff x="3967523" y="3377151"/>
            <a:chExt cx="3961228" cy="3106896"/>
          </a:xfrm>
        </p:grpSpPr>
        <p:pic>
          <p:nvPicPr>
            <p:cNvPr id="3074" name="Picture 2" descr="http://cms.parlamentnilisty.cz/image.ashx?w=1600&amp;h=1200&amp;f=IMG_4216-635110362030404581.jpg&amp;id=1299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87760" y="3383356"/>
              <a:ext cx="1733988" cy="13004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novinky.cz/687/376873-gallery1-lk0u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7523" y="3377151"/>
              <a:ext cx="2315288" cy="13023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ct24.cz/cache/616x411/article/10/923/92236.jpg?124474097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42651" y="4750496"/>
              <a:ext cx="30861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eu2009.cz/assets/news-and-documents/news/mtopolanek_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76261" y="4750496"/>
              <a:ext cx="1182167" cy="17335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943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sz="half" idx="1"/>
          </p:nvPr>
        </p:nvSpPr>
        <p:spPr>
          <a:xfrm>
            <a:off x="457200" y="2083632"/>
            <a:ext cx="4618856" cy="4513719"/>
          </a:xfrm>
        </p:spPr>
        <p:txBody>
          <a:bodyPr>
            <a:normAutofit fontScale="85000" lnSpcReduction="10000"/>
          </a:bodyPr>
          <a:lstStyle/>
          <a:p>
            <a:r>
              <a:rPr lang="cs-CZ" dirty="0" smtClean="0"/>
              <a:t>Hlavní průmysloví hráči chápou problematiku udržitelnosti jako „business </a:t>
            </a:r>
            <a:r>
              <a:rPr lang="cs-CZ" dirty="0" err="1" smtClean="0"/>
              <a:t>chalenge</a:t>
            </a:r>
            <a:r>
              <a:rPr lang="cs-CZ" dirty="0" smtClean="0"/>
              <a:t>“</a:t>
            </a:r>
          </a:p>
          <a:p>
            <a:endParaRPr lang="cs-CZ" dirty="0" smtClean="0"/>
          </a:p>
          <a:p>
            <a:r>
              <a:rPr lang="cs-CZ" dirty="0" smtClean="0"/>
              <a:t>Dobrovolné certifikační systémy</a:t>
            </a:r>
          </a:p>
          <a:p>
            <a:pPr lvl="1"/>
            <a:r>
              <a:rPr lang="cs-CZ" dirty="0" smtClean="0"/>
              <a:t>BREAM, LEED, SBTOOL</a:t>
            </a:r>
          </a:p>
          <a:p>
            <a:endParaRPr lang="cs-CZ" dirty="0" smtClean="0"/>
          </a:p>
          <a:p>
            <a:r>
              <a:rPr lang="cs-CZ" dirty="0" smtClean="0"/>
              <a:t>Společenská odpovědnost</a:t>
            </a:r>
          </a:p>
          <a:p>
            <a:pPr lvl="1"/>
            <a:r>
              <a:rPr lang="cs-CZ" dirty="0" smtClean="0"/>
              <a:t>CSR, </a:t>
            </a:r>
            <a:r>
              <a:rPr lang="cs-CZ" dirty="0" err="1" smtClean="0"/>
              <a:t>Responsible</a:t>
            </a:r>
            <a:r>
              <a:rPr lang="cs-CZ" dirty="0" smtClean="0"/>
              <a:t> Care</a:t>
            </a:r>
          </a:p>
          <a:p>
            <a:endParaRPr lang="cs-CZ" dirty="0" smtClean="0"/>
          </a:p>
          <a:p>
            <a:r>
              <a:rPr lang="cs-CZ" dirty="0" smtClean="0"/>
              <a:t>Marketing a PR</a:t>
            </a:r>
            <a:endParaRPr lang="cs-CZ" dirty="0"/>
          </a:p>
        </p:txBody>
      </p:sp>
      <p:sp>
        <p:nvSpPr>
          <p:cNvPr id="10" name="Zástupný symbol pro obsah 9"/>
          <p:cNvSpPr>
            <a:spLocks noGrp="1"/>
          </p:cNvSpPr>
          <p:nvPr>
            <p:ph sz="half" idx="2"/>
          </p:nvPr>
        </p:nvSpPr>
        <p:spPr>
          <a:xfrm>
            <a:off x="4648200" y="1719072"/>
            <a:ext cx="2762101" cy="1054108"/>
          </a:xfrm>
        </p:spPr>
        <p:txBody>
          <a:bodyPr>
            <a:normAutofit/>
          </a:bodyPr>
          <a:lstStyle/>
          <a:p>
            <a:pPr marL="45720" indent="0" algn="ctr">
              <a:buNone/>
            </a:pPr>
            <a:r>
              <a:rPr lang="cs-CZ" sz="4800" dirty="0" smtClean="0"/>
              <a:t>Business</a:t>
            </a:r>
            <a:endParaRPr lang="cs-CZ" sz="4800" dirty="0"/>
          </a:p>
        </p:txBody>
      </p:sp>
      <p:sp>
        <p:nvSpPr>
          <p:cNvPr id="7" name="Zástupný symbol pro číslo snímku 6"/>
          <p:cNvSpPr>
            <a:spLocks noGrp="1"/>
          </p:cNvSpPr>
          <p:nvPr>
            <p:ph type="sldNum" sz="quarter" idx="12"/>
          </p:nvPr>
        </p:nvSpPr>
        <p:spPr/>
        <p:txBody>
          <a:bodyPr/>
          <a:lstStyle/>
          <a:p>
            <a:fld id="{8E0F5DFD-629E-4B02-A834-ECDC78A3DDCB}" type="slidenum">
              <a:rPr lang="cs-CZ" smtClean="0"/>
              <a:t>11</a:t>
            </a:fld>
            <a:endParaRPr lang="cs-CZ"/>
          </a:p>
        </p:txBody>
      </p:sp>
      <p:sp>
        <p:nvSpPr>
          <p:cNvPr id="8" name="Nadpis 7"/>
          <p:cNvSpPr>
            <a:spLocks noGrp="1"/>
          </p:cNvSpPr>
          <p:nvPr>
            <p:ph type="title"/>
          </p:nvPr>
        </p:nvSpPr>
        <p:spPr/>
        <p:txBody>
          <a:bodyPr>
            <a:normAutofit fontScale="90000"/>
          </a:bodyPr>
          <a:lstStyle/>
          <a:p>
            <a:r>
              <a:rPr lang="cs-CZ" dirty="0"/>
              <a:t>Proč environmentální parametry produktů?</a:t>
            </a:r>
          </a:p>
        </p:txBody>
      </p:sp>
      <p:pic>
        <p:nvPicPr>
          <p:cNvPr id="2050" name="Picture 2" descr="https://encrypted-tbn0.gstatic.com/images?q=tbn:ANd9GcRWmodmT5SsI6GGD9K4rH885kRbLdFkX0TdDFutefrG4BovHr50x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0061" y="2633693"/>
            <a:ext cx="2160240" cy="144016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hQXGRkaGRgXFxgcGBoYFxgaHxkaHBwcHCggHRomHB8aIjIhJSkrLi4uGCA1ODMsNyguLisBCgoKDg0OGxAQGy8lHyQsLDQvLC8tLCw0LDQsLSwsLCwsLCwsLCwsLCw2LCwsLCwsLCwsLCwsLCwsLCwsLCwsLP/AABEIAOEA4QMBIgACEQEDEQH/xAAbAAADAQEBAQEAAAAAAAAAAAAABQYEAwcBAv/EAEcQAAIAAwUEBgYIBAUEAgMAAAECAAMRBAUSITEGQVFhEyJxgZGhIzJCUrHBBxQzYnKCotGSsuHwFRYkwtI0Q3Pis/ElY6P/xAAZAQADAQEBAAAAAAAAAAAAAAAAAQIDBAX/xAAvEQACAgEDAgMIAgIDAAAAAAAAAQIRAxIhMUFRBCJxEzJhgZGhsfDB0RQzI1Lh/9oADAMBAAIRAxEAPwD3GCCCAAggggAIIIIACCPjNQVOQETN77Yy0qskdI3vewO/2u7LnETnGCtsTaRTEwptu0lnl5Y8Z4Jn56ecTiWC22zOaSks7m6q9yDM9p8Y2/4XYrN9s/SOPZP/AAX/AHRk8s3ulS7sVs+TNrZjmkmVnzqx8Fp84Fa3zPeUflT49aB9q0QYZEkAc6KP4V/eMM3aS0N7QXkqj51MYSyLrJv02Jv4jJbjtLevN8Xc/KOi7MvvmDwJ+cITeE1tZjn8x+FYBMJ1JPeYjXj7P6itD9tmW3TB/Cf3jm1w2hfUmj+Nx8oSlyNCfGPgt0xdJjj8zfvBrx/9fuFobslvl6FmHarfHOPyu1M6WaTpQ8GQ+dYwy9obQvt4hwYA+evnG6VtbUUnSgw34f8Ai37xcckekmvXcd/Ea2PaiQ+RYyz98UHiMvGkOEcEVBBB0I0iU+q2G0+o3ROd3q58MJ6p7oyTbktdlJaQ5ZeC696GoPdUxsss1u1a7oq2XEESV17ZKThtC4DpiUGlea6jz7oqpU1WAZSGU6EGoPfG0MkZ8DTTP3BBBFjCCCCAAggggAIIIIACCCCAAggggAIXXzfMqzLimHM+qo9ZuwcOZyjBtPtKtmGFaNOIyXco4t+2/wA4QXRcDzybTbWIQ9brGhYcT7icsu7fjPK70w5/BLl0R+DNtV4tQDBJB54B2nV25fCGYSyWDX0s/uLA9miDz7YXX1tbl0VkGCWMsYFCR90eyOevZEwDXM6xySyKL23ff+iLofXltPPnVAPRp7qHPvbU+Q5QqSPxIALAMaAkVNK0FczTfSLhbqs8hlTomnOwBqcxQncNPLviEpZN2xbskZK1IA1JAHfGy2WNpT4HyNAcs8jGjaOwCTOIQEIQCMjQHeATrTyrDDagYxJnDR0Fe3UfE+EL2dKV8odGW9ru6FlAbEGUGtKbz/TxjReNhWWkllr11qa8aKcsucdb361msznUDD25a/p846XrnZ7MeC08h+0XKC81dkOjPedjVJUlhXE4qc8tB+8KHijvqzO0qzhUZqJnhBNMl4QlkWRjNSWykFmFQQQaE5nPlWJyQ81JdhNbm59l5hUFWUkqCVORFRpvr5RP2mUyMVYEMMiDFRfc5mtPU9ZcKrTjr8TGTa+XjtSqvrFVH5ixpXupFZIR309H9QaJl433btBPkUCtiX3WzHdvHdG3axJaOkpFAMtBiYAVJNKV4mgr+aMN7XI8iXLdyOvuzqppWh7ojTKDddBbooFtlkt1FmL0U7QGoB7m0bsPhC2fZbVd7F0OOVXPI4T+JfZPMeO6JlooLi2seVSXOrMlaZ5so7/WHI/0i1kUn5tn3X8ju+SvuHaGVaRQdWYNUJz7QfaH9mkOIhL22dVgLTYG+9hQ+abwR7vhwhjsrtUJ1JU6izdAdA/7Ny37uEdcMrT0z+vctS6MqoIII3KCCCCAAggggAIIIIACJ7a3aMWVMK0M5h1RuUe8fkN/cY37QXutlkmY2Z0RfeY6Ds3k8BEbsvdZtDvbbWaoCW62jFdSfuLSlOXLPHLN3ojz+CZPojts9cYCm2W05euA+/gzcSdy9nIQo2k2je1NQVWSD1V3n7zcTy0HnH42p2ha1PRaiSp6q8fvHnwG4d8JlEcU5pLTHj8mTfRHRYdXhcrSpUucGEyW4zZdFY7vlXLMEZQ32UsdktEky3l+mSpJBOJhuYGum6mgPbDW4bFJAeVLnCbJeoaU+UxTvNMj2ig0rXKHDDa9SlEg1i9uW3TJtkAln0sshDpUruOfKmfIxJ35dLWabgOanNG4rz5jf/WOditsyWGEtyuKgNNTTTPd3RMJPHJpiWxV3/Mw2YS5zBpxYFRWpArqe6orzhbdl+GXL6N0WYgzAbd5HKEgNTU5k7402aQzmiKzH7oJ+EDyycriOxheN5tOIxABV9VRoP6x8a1OyKhNVXQUGXlWNFn2entqoX8TD5VMbpezMze6d1T8oejLLemFMxC+JyigmGg5L8xHD/FJnSrNJDOooKjKlDuFOJhq+zMzc6ef7RjtGzs8aKrfhYfOkNxzLuFM/bbT06wkS+k97+xXzjPs/NDWhp05xVQWzIqTTcN9FrpplC212V09dGXtBA8d8ZHifaytaugWx1ckjp572iblLQl2rpXVR2AZ9w4wwvUNbZFnKimOcw/Co6QVPYo7zEwLdMEtpQb0bGpGWo567h4Q9u6/kk2HCremBYAcMTE4uwDPtoN8aY5xacX23BNCnayZK6US5SqFlLgLAZsRrU76adtYQuIqrls8uTINsnLjJNJSne1TnnvqDnuCk6xpsF/C1FpNsWWqMuJW9WhypQsdc6gjhviHBSdt02KrJq477mWV8SZofWQ6N+zc4pb6uiXbZf1qyfae0oyJI1BG6YPPLkYiJq0JFa0NK8ecbrhvp7LMxrmpydNzD9xuP7wsc1WmXH4En0Za7G7TdN6CcfTDQn2wNQfvjfx14xWRA7U3Ws1Ft1kPBmw5HL2xwZTqOVdxrQ7JX8LVK61BNSgcceDDkfI1jtxTaeiXyfc0i+jHsEEEblhBBBAAR8ZgBUmgGpMfYj/pGvjo5IkKevN9blLGv8Ry7MUTOajG2JulYkmu16W3CKiQm/hLBzP4nPy4R025voZWSTQS5dA9NCV0TsXfz7I3y/8A8bYK6Wid4hiMh2IvdXtjz+u85neTHBkk4qur5/oybpfE0WOztMdUWmJiAKmgqecW9tsJky1sNnTHNmjFNmMuRA1oTlQHLllvNYl7xuRpMmTNdgDNqRLzxAag+FK6ULARRbN7V1XoLQ5AIwrOB6y1FOsT/N48YWOk9Mtmwj2ZOWSZNkTaqCsyWTUa0w+sDTdSteUNtorVIndHOl9Wa32iU0I9qvH4ihy3sp6y7tlsEYTLTMrRiPVSuRpn/U8hEisTK4LT+oHtsaHmsxqzFjpViSaDQVMbrru2ZPakta8SclHaflrDDZrZoz6TJlVlbuL9nBefhxi+s8hUUKihVGgEaYvDue8uBxjYiu3ZSWlDMPSNw0Ud2/v8IfSpYUUUAAbgKDyj9wR2xhGPCNEqCAwRMbV2s4llA9WmI8yTlXsp5wZJ6I2DdFMrV0zj7EZcNrKTlFeq5oRzOh7a0izicWT2isE7PjKCKEVHOEl47MSZmajo24r6veunhSHkEXKEZcoGrPMr3uabIPXFV3OM1/oe2FTR7A6AgggEHIg5giInaXZbADMkAldWTUjmvEcv7HFl8M47xIlHsZLttsibZhZrQxl4WLI+7Ouviddx4x82tvOQ8uXKl0mugAM2lKADQUABr4Dt0nDHJox9q9NEatjm0cmiquq5pKSRabYSEPqSxWr8NM89wFMsyY0yLJY7crpIlGTORcS1OTAZZ5ka0B35jXOGsTfr2DSLti7/APq8zo5h9DMOddFY5Buw6HuO6NN82ZrttazpQ9E5NBup7cv5ju4RIGL+4Jwt9iezTD6WWBhY65eo3d6p5dsXjepaeq4CLvYtLJaVmIsxDVWAIPIx2iD+ju9CjPZJmRBYoDuIPpE8c/4ovI7sc9cbNou0EEEEWM+Ex5tc6/X7yaac5Us4hwwqaSx3nrU/FFVtzeHQ2N6GjTPRr+b1v0hoQ3Afqd2TLRpMm1K8c+rL7RWrdhMc+V3NJ8LdkS5oRbcXr09qYA9SVVF7Qeue85diiFtyvKWdLM8EygasAK1ppUcK0ryrGARXWDZaT0co2m0dFMnZy0y30pWupzHDWkca1TlZkrbso7Xdkq0PMtbN9ZldHSXKStQQMwKGuKvYatyETN13PLFmm2i0BgvqylBoS9aV8ernwbLKMiyrTYrQySi2NSK4ASrAioqu/I90dNoL/mWnAHUJgrVRXN95odMsqZ0zzzi5Ti92tym0KwSdTXQdw0in2R2f6dukmD0SnT3yN34Rv8OMJbku5rROWWuVc2PBRqf73kR61ZrOstFRBRVFAOQg8Pi1PU+BwjZ0ApkNI+wQR6JqEEEZb0tBlyZjjVVJHbTLzhN0rA1RHbTj/UHmq/OMF239OltUuXB1VjXwO7ujRfF4LOmBlBACgZ0rWpO7tjiy5o5Ibcmbkmjld4rOlfjX4iL2IGxWgS5qOQSFNTTXSO18bRTJhpLJlpyNGPaRp2DzhYcsccXYRdIuIIT7K21psirmrKxWp1NACK9xp3Q4jtjLUk0aIIIIIoCG2y2ew1nyh1fbUbvvDlx8eMRjR7WygihFQdQY8r2puj6tOIH2bdZDy3r2j4Ujg8Ti0+ZGU49Rt0KW6yyEWasubIXCVbQigFf0g1HMRLXVb50p6yCQ7ClAoYkcKUPlGZ4sL3vEXYkuTIRTOdAzzWFd9MuOYNBWgy1rGaevzcV1/AudyNtNleXQOjJXQMpWviI07PXobNaEm+yDR+aH1vDXtAiouS85lus1qS00ZUTEszCBhajHdlUUB7K11iFMJrTUokvbdFttzZzZ7VKtkrRiDlpjX5MvwaPQLHaVmIsxc1dQw7CKxD2H/WXSyazJGQ41liq07U6vjG76NLwx2dpROcpsvwPUjzxeAjrxyqe3EtzSL39SwgggjpNDzz6TJ5mTpFnXXWn3pjYV+B8YPpInCXLs9mT1VGKnJBhT/d4Rzf0998VRvDopdf5/jCr6QLTjtzjcgRB4Yj5sY4cktpPu6+hi3s2I7Jgxr0lcGIYqa4a5050j0Y2Wz261SZ6WgES6ehIoeoSRQGhHWpXI1AiL2cuNrU7AMERBidzoo3ZcTQ+BjbcOy5tImlZqr0bhQaVVjnmCDkNKa6xnj1Lpd/wKN9ih2g2gt0l29EqSsRCvhLdWvVJYMQCeBAiHrXM5kwyvmbapdbNPdiFIYAnEDrQhjmV5ctKiMNis5mOiDV2VR+Y0rE5ZOUq3+YN2z0PYG7OjkmaR1punJBp4mp8I3bU7QrZEBpimPUKtaDLVieAqPEdobypaogUZKoAHAAD9o84+kxgbRKoa+i0r95s+/wCUdk/+LFSNH5Y7DbZrbR505ZU1EGOoVkqKGlQCCTWsWseLXHahKny5jVwqwJprSKKzbW2h7Spr6NnA6OgphJpStK4ufHllGeLxFLzdxRn3PR4z3jI6SVMTeysB2kZecaII62rVGh5XLjXKjftNd/RTiw9WZVhyPtDxz74Xy48mUXFtMxqjvbJRRip1HCMEyG9+j0z9vyEY7vsJnTVQaHU8FGp/veRA4+bSgor9k7Pgsy11YlvHTyAhxH5RQAAMgBQDkI/UerGOmKRqgiY2u2oayssuWqs7DES1aAVoMhSpNDvGkKtrdoZ8u0lJb4FTDlQHESASTUaZ0pyid2ovYWmYkwAqejVWH3gWJpyzjmy+IVNR5IlPsWuye1n1ljKmKEmgVGGuFgNaVzBHCpjdtddnT2dqDrp1145ajvFe+kedbGn/AF0jOnWb/wCNsu/Tvj15HB0IPZFYZe0xtSHF6lueItFHJ2jkTJSJbLP0pliiuDnTnmOArnnTSFm0Ni6G0TZY0DVX8LZgdwNO6OuyV2JaLSEmeoAWI96lMvE+UccNSlpRmrujre20hmp9Xs8oSZR9hBVm8BkOIGvGJ+12SZLoJiMhIqAylSRxoYrLZtq0sslmkypSAkCq55GlaCgB5ZxO3teM+0UmTiWAyDYQFFc6AgAbvKKm0+tv0FIf/RlbcNoeUdJiVH4kOX6S3hHXZX/TXpNkaK2NQOzrp+n4xN7NWno7XIf/APYoPY/VPkTFLtf6G85E0ZBuiYnsbC36QPGLhLyJ9n+Rp7eh6PBBBHoG55zsOMd5WmZ/5T3tNFPKsSl+zcdpntxmzPAMQPKkVn0W5zbQ33V82Y/KIm0NV2PFmPiTHmz/ANa9Wc791FLsXbpQWfZ5zYFnphD7gaMKE9+/LLnDGVsba1VpQnyxIcgsQWoQKdbDh1yG/drEQI6ygTRRU1PqiuZ7N5iVNVTQJlJtxeCTrQOjOJZaBMWtSCSc94z141g2Fs+O2J9wM3gKDzIieKkEgggjIgihB5iK/wCjZPTzDwl08WX9ocHrypvuNbyKH6QpbGwzMNciham9cQr3aHujydBHvM6UHUqwBVgQQdCCKEeEeR7UbOtZJmVWkseo3+1vvDz14gbeKg71FZF1Fz2cqqMdHBK/lYqQedR4EQ72MsnSWuXwSrn8un6sMYpIx2RuMiYG/JOAB8HVf4o63Bexszs6qCzIUFdxJU156aRzRpSTfBK5PTpl8SROEgt6Q7qZA0qATuJG79xCu9dqhKmmWsvHhyY4qZ8BkYhrumM0+W1SWMxTU6li4z8Ya7TWcpaplfaIYdjD96jujol4ibi2u5ep0Nb6v2XPlBQrBwwOdKDWuYMJ5cZZca5Uc05ubtkt2MNoPt5naP5RBcF6S5BcurEkADCBurUZkcvCPu0X28ztH8ohLMipSccja7sd0yoTbNcYBlEJXNsVSOdKfOHdtviTKmJLdqM+mWQqaCp3VMebypBmOqDViFHeY2baV+tzK6USnZgHzrG0fETUW33HqdGv6R7JSbLmD21KntQ/s3lEjZ7MZjYVpWjHPIAKpYk9wMNbzvp50iXKcVMsnr1zIpQA/vvyjhd4wSLRNO9RJXm031/CWG/ijKbUp2uCHuxI8egfRVLYJPb2CyAcMQBxd9CvlEddF0zLTNEuWObMdFXif23x7BdF2pZ5Syk0XedSTqTzJjXw0G5ah41vZD/SRZ6T5b+8lO9D+xETF2295E1ZqesvHQg5EHkRFr9JidWQeBceIX9ohJThWViAwBBKnQgHMHkdIzzbZXQpclPM2xlVLrYZQmnMuSpNePqVPjCi/NqZ9pTA+AJUGirvGmZJMUlzW9bS1JV2SKD1nOHCvaeizPIZxz2uveyLLeRJlS2mEULIihUO/rAZnkPGNHbjerb0qxu65ILGRmNRmO0Rd/SmtRZ5g3hx4hCPnEG0Xu3hxWGyNxwecqsRD3JL0JXDH3+YxxEEeX/4g0Ea/wCSV7Qr/osymWgfdTyLRET1ozDgxHgYttgjgvC0y+Uwd6TQPmYk76lYbTOXhNmDuxmnlGU/9a+ZL91HCXJYhmCkqtMRANFqaCp3VMUmydzWostpkqlFJw9IaBsiGAAz3kVyz7I1bISzNsVrkSiBPYg5mlUIUEdmTjli5xs2grK+oWRJgVkwlzioA3VAYnhXGYccaSUn+uxpdSYvydMe0TGnKFmV6yjQUAA38AM9+sUX0at6eYOMuvgw/eF+3c1Wtj4dyqrU94DPwFB3R02Cn4bWo99WXyxf7YUfLm+Y17xTfSDe82zyZYlNhZ2oWFKgAVoK7yaeBiKtm1donSDJm4GU0qxXr5EEaHDu4R6fft0JapRlPlvVhqrDQjzHYTHlt8bL2izE4kLp76AlacxqvflzMbeIU07XA53Z82cnKJ2B/s5oMp+QfIHubCa8o4TpDS3ZGyZSVPaD8IxpFFeo6aVLtQzbKXO/Go6rn8S07wI5OY+hC4Puy0nHapI4Ni/hBb4iLbaq6DOQOg9Im73l3jt3jv4xGbKW5JM7HMrQI1KCpxZUHfmI1WC1zbRa0bEQxcEUJoqg1IHLCD298bY5RUNL3tlpqqMMuNcmKraW6UZGmgBXXMke0N9efOJaRqIzyY3B0waoY7Rf9RM7v5VhJMh3tH/1Ezu/lWNWy90pMBmOMVGoFOlQASSN+ukNwc8jS7sKthsfc5r07imXUB56t4ZDtPKFv0gSaT0b3kHipNfIiOm2LTEtIYMw6oKEE5UyIHfn3xj2lvdbRLkH/uKGximhOHTkaVjSbioPH1X3B1VEzMhjfw6JJNn3oOkmf+SYAaHmqYR3x1uGzKXadM+ykDG3NvYTtLfCE9ttDTHZ2zZiWPaT8IwW0fUjobLm2jnWVXWUE65qSyksCBTI1HgaxT7AbQT50+ZLnOXGAuCQBhIZQQKAZHF5RI3bcs+0GkqWSPeOSDtY5dwqeUembKbNrZEOeKa9MTbstFXl8fADowKba7IqF2KPpMbqyBzc+AX94gkIxDEKioqOIrmPCLD6Sp9Z0pPdQn+Nqf7Ym7lu/wCsT5cqtAxzO8AAk050BiM2+VpBLeRVTNs7L0fRCzzBLpTCCqinDqtpCS8L3sLS3WXYyjlSFao6ppkdYZW297DImNJWxJMVCVLthxEqaGmIEnPfUQu2juqQZCWuy1WWzYWlt7LZ8zTMUpUjMUi5Sk1ynXwBtks0Xu3QpYLGv4PKUYgmFchrF59KLYUs0sbg5/hCAfExGP3JP0JXDIn6o3CCPSv8tcoIv/HY/ZieR6C+yNA7Hv6WXX+eE+3dmwW6bwfC471AP6gYdfSNLMq1We0LwH8UpsQ8QR4QfSbZw3QWhc1ZcNeXrJ5F4c15ZLs7+o2tmiKkzCpqpKkaEEg+Ij9M5JJJJJ1JNSe0x9saKzorthUsAzUrhBOZ7tYrRa7us32ctrVMHtP6le8U7wp7Y54xvl0QlYrviXZBLkmzuzOR6StdaDWoyNa5DL55LttXRTUmD2GVu0A5jvFRFZZrWl4SJ6vJSW8pcSOu7I0BNMhlmN4PKItYeRU1JFPue3owIBGYOYPIxC7SbazZNoaVKVMKUBLgksaAnQigzpDnYa8uls4QnrSuqfw+wfDL8sLNudl2mN9Ykir066DVqDJl4sBlTeAKZ69uSUpY1KBpJtq0RV42wTprTAiy8WqrpXee/WGGz1tVHZJv2M0YJnL3X7VOfjCRY0JHn6mnZkmMrwsLSJjS21Gh3Mp0YcjFBsYFQzZ75LLUDvY7ueVPzRju5hapQkMQJ8sehY+0o1ln5f0NWuytkEyRaJDdVqitdQaZVHJhG2OPnTXy/otLc53vtGZy4FXChOdTViBp2ecLZMcp9maW5RxRh/dRxEdZUZTlKTuQmxjtF9vM7v5RHG6b5azk5YlOq1pnxBjttD9vM7R/KITlSTQAknIAakxUpOORtd2N8j/aW0JabMs5K1R6MDqMQzHjhiOWWWYKoqxIAA3k6CLO3WD6vd7q/ruyk8jiXLuA+MKpCfU5XSt/1EwHolOstTq5HHgP600yxbknLtuDRhv9xKRbIhrhOKcw9qaRp2KMv6iECOAwJAYAglToQDmDyOkdZprmczxjO8YOVuyGyqs+384OoMuUJQIBVQwIXka0qOykelR5nsZsu011nzRSUpDKDq5GmXub674uNpby6Czu4PWPVT8TaeGZ7o78MpKLlM1i3Vs832ptnS2qaw0DYR2Jl5kE98ZbomTZcwTpSM3REE0UkAGoo1NARURlMPbtNtsssTpSHopgxHqhgQK0LAdYCmdchnHFHzStmfLEl723pprzcITGa4V0H7neTvNYZ33fcprNKs0hCqLRnLHMvQ1HMVJz5CmUMDtNZp//AFdlUk6zJfrfENT8xibvoSBNP1csZVBQtrUjPUA0GmfCLeybTuxPYLgs3SWqQnGYtewGreQMVG3HprxkSdQOjU/nfrfppGT6NbFjtRmUylIT+Z+qP0441XD/AKm95k3VULsOFFHRp8j3RcF5Eu7Glt6npEEEEegbk19INg6WyMwHWlETB2DJv0knuhNd4+uXS0vWZJyHGsvNKdqdXxi8mIGBUioIII4g6iPONlZhsV4TLM56jnACd51lN3g07WjnyKppvh7GcluRixS3NZLCJSzbTNZnNfQrkcjvpnnrWq6xj2tur6vaXUCiN104YWOncajsAhSI4fclujLhlReW04MoyLNJEmU2TaYmB1rTIV0OZPOJ9Y5rHRYUpOT3G3Y32cvU2ecr+weq44qd/aNe7nHrEtwwBBqCAQRoQdDHiixX7H7SCWOhmkldUKgsRxWigkjhw+G/hsul6XwXCVbFJfOzEi0Esy4X99Mie3ce/OJm07BzV+zmI/JgVPzHwirF7u32dmnNzYLLH6yD5R96W1tpLky/xOznwCgecdE4Y59C2kzzu0XXPkGry2WhqGGYBGhxLkDFhszeSTpgZqLPw4W4TVGjU94U8K7tGv1W0n1p6LySV82Y/CMf+VkLY2mPi1qgRM+PVXXnGccUoO4/ehKNcDO8rtSctHGY0Yaj++ESN43S8g55qdGHwI3GKoXXxnTj+enwAj5MudGFGaYw4NMYjwJi8uLX03G1YgvGwvOtMxUG8VJ0AoNYeXTcqSc/Wf3ju7Bujot0ICSGmAnUiY1TTjxj7/hnCdOH56/EGHDFpbk1uCRj2mtUuWEaZ1ipJSX7z7mPIZ+PZEI8ufapjMFaYxOZAyHAV0A74uLTswjvjM2YzcXwMPArSnKNaWS0IAEnSyBoGk0H6XHwiJ45Te/AmmyNs2w89/XZJY7cTeAy84obp2MkSiGes1xvYdUHkunjWGXS2pdZcl/wzGU+BUjzj5/izL9pZ5y81UTB/wDzJPlFxxY49Pr+0CikM48x2yvjp52FT6OXULwJ9pvkOQ5w72r2oXB0UljiYdYkFSF4AMAanyHlDNGPicyflQpy6HW77OsyaiMwVWYBmJoAN+Z30050ijvzayZKtJWzleilgJhIBRiup4jPLI+zEm0cjHPGbiqRF0VFqvOw2lGadKaROAJxS9HIGmlKn7w74kDHRo03Rd5tE5JS+0czwUZse4V8oHJzfxJbssbg/wBHdk2ecpk2pXjn1Zfdq3YY0/Rhd+GTMnEZzGwr+FK5/wARYfljBt/aMcyTYpI9XD1RpiYYZa8qLn2MIu7tsayZSSl0RQO2mp7Sc++O3HHz10ivuaxW/oaYIII6TQIiPpIuklVtKeslFemuGvVbub+blFvH4nyVdWVhVWBBB0IIoREZIa40Jq1RFXin+JWBZqis+VWoGpYAY1/MKMB2CPPliusE1rstrS3JMl6VPFCeq/auYPfyjntxcXQzOmlj0M01y0Vzn/CdR38o4ciclq6rn+zGStWT1issya2GUjO3BRWnadAO2Kq7dhJzUM51lDgOu3yUeJjX9Gd45TJB/wDIvYaBx3HCfzGKW8L3Mq0yJJUYJ2MB66MoqFpTflv3xeLDBxUpFRiqtmSw7G2WXqpmHjMNf0ii+UOLP0SHo06NTSuBcINBvwjd+8L9sZLNY52AlWC4gVJB6hxEZcQCKc4T7CWJKdKLIJQKjDNMzGz1rjNCaqNI6FUZKMUXw6RvtO2UhWZEWdOdSQVlSmJBBoRnTfH7v6/ZklpCSpPSPPxYcT4KFQpoQRrQ8RpE4Zy2e32gTLU0iUJiTsIWomlwGYZZ03GmteUMdobcJ8uy2qzK80S7QMkRsRUVxZUruA7xEe0bT33/APdydTGdy367zms9ok9DOC4wAwZWStKg9vz4GP1tdecyTKQSadLNmLKQnRS9et5ee+Md1WedPtn1ubKMlEl9GiMeu1SSSRuGZyPKGe0l0fWZOANgdWDo3uuuh8CR3xa1ODK3o43PdtqlTCZtq6aWV0aWA2LiCDkPHs3xJ3dOefaJsp7Va0bppir0dejCqTSrbtCKdnGKm6rJbulD2mdLwKpGCUDRyfaYsMjvy8s64bPcNslNN6G0S0SZNeZQy8RBc8TyA8Ilxbqk6/fiJo5bY2ppc2yS/rDyUImY5gOfVCUJ4mv80fjZy3zZk+fIS0mfL6KqzigrLmHID7280+72w3tNyPMnWWbMZW6FGDgr67OlCQNAK50j9XBczWaZPAK9BMbGiiuJGPrClKU0pn7Ih6Za76X/AAFOxHZHvA2mdZ1taMZQQlnlKAcYqBRRUZc4fJerm3tZwF6NZIcmhxYy1KVrSlDwj5dF2PLtVrnPTDOMvBQ1NEUg1yy3Rmsdkmpa7bPZDhKSxK0OIKhxAAGuoGXOBJqueftuCtGaRtbNYuVscx5auyB5RxE4T7tAdKeMPVveXjky2xLMnKWVGU1AAqQ1KhSOZ3Qg2I2d6KXKnOZqzSGLIWIXMkDEhGtKd8dZDCZes5z6tnkKnYznFXwJgjKdJvqCb6j53kzSZZMuYVyZDhYjtXdCq3bHWWZoplnjLNB/Car5RLbP3R9bYzZ1mxS50yY4niaVZMzRcIOYqKd8Pr4nTkm2ax2SZhYIzMzjF1EFFxVBOZBzGdaQtSkrlELtW0Jby2EnLnKdZg4HqN81PiIlbbZXlNhmoyNwYUr2HQ90ep7OXvMmtNkz0VZ8kqGweowYVVhXMZfEdgQfSbeGUuzjf6RuwVCDvOI/ljHJihp1xJlFVaIJou9j7Ktks0y2zRmy9Qb8G4Dm7U7gsINlLiNqnUI9ElC548FHM/CvKGu1Vua2WhLJZ6YFamXqlhq34UFfPlGeJaVr+hMdtzrsFYGnz5lsm50Jw85jesRyVTQdvKPQoy3ZYVkSklJ6qinMneTzJqe+NUd2KGiNGsVSCCCCNCgggggAS7VXGLVJoKCYtSh571PI/sd0TWyd6BlawWoZZquLXL/tngQfVPdwi/iT2z2Z6YdNJHplGYHtgafnG479OEYZYNPXH5/EiS6ol51ke7bZLc1MsNUN70s5MPxAHTiAeEWm2ViebIR5IxTZUxJksDfQ/Chr3QnuS9pdtlfVbX9porHIkjQg7pg8/ERps20i2OV0E4THmSSZfVXJlArLapNBVCuVScjGcNKi9/K/sJVXwGF3PbZr1ny5MqQQwMvEWmGoyzHV+EY7HsJJCqs2bOmquiFyqDOuSrmM+cKLZt3Ob7KWkscWJdvkB5wotF82iZ685zyBwjwWkTLNj9Qbiek2xLMr9JNEkPQDE+DFQaCpzjNN2nsq5dJi/CrHzAp5x5oqiHNy3WJyzXZiiS1rWlc9dN+QPlCXiZSdRQan0Kd9sZXsy5h7QoH81Y4Ntgd0nxf/ANYl7JZnmEhFLECpAFTSBYzfiMncWplN/muYdJaDvJj6Nppvup4N/wAon0jskT7fJ3DUx2dpZvup4N/yj5/mqYNZaHvIhM8cXg9vk7hqZQrtgd8nwf8A9Y7JtjK9qXMHYFI+NYkWMb7qujpQzu4lyk1Y8eA8vERcM+VukGplVJ2oszf9zCfvKw8yKecapIs80TMBlt0go5QjEwoRmVz0J7KxA3zZZKFehm9ICDWo07Tz4U+MKWURf+TJOpJMes9AkbIy5Tq0idPlAMCUWYSjAGpBBzz01jPbLvtku2TLTJSVNDqEUMxVkUU7s2FdfCJGzXzaJfqTnHInEPBqw4sm3c5ftJaTBxUlG+YPlDWbG9uAuJSbN3U8npZ09lM6c2J8PqqFBwqK8AT/AFpUwE1Jl4WxzLHrtkTostcgTwyoe084qrdtOtrlGRIDrOnES6OKAK1cbVFRQKG58o/NstUm7JPRSqNaGFST/M3ADcv9TDnpkkk/Kuf3uDp+hy2gvBLDIFks59IR1mHrDFqx++27gO6GWxGz31eX0kwemcZj3F3L27z3DdC/Y7Z1mb61aKlicSBtan2258B38KW8aYoNvW/khxXUIIII6CwggggAIIIIACCCCACU2r2V6Ws6RlN1I0D0313Pz3+cYLo2hSaps1uX7uJhTMbn3qw97xpqbqEu0Gzku0ivqTRo4GvJhvHmIwniaeqHzXclx6ojr/2VeRV5dZkrWvtKPvAaj7w76QiWKeyXlabAwlzlLStwrlT7jf7T5Qxm3RZbaC9nYS5mpWn8ybu0ZdscjxqXu7PsZ1fBGLFSfR3auH/uTOueABP/ABUd8JLxuedIPpENPeGanv3dhoY03Rfc2QCq0ZDqrCo7uERDytqW2wLYbXWOgscyccmm9ROzSo/UfyiDZWyI/SEqHdVGBGpQ68eYArurCy872mTyC9ABoq5Ac+2N1zWOW6VWcZc8HKpoKct/96RcZJySXCGuTRek2WVo0gyZwOQAAUjjoKj+6x9uqwoZbTpxOBTQAakxpv2bSQiTHWZODVqu4Z/Kg590fLsTprM0pSMatiAO8V/+x4RTj5++37Y+pmvFbOUxSiVatMBqa/GnjGq45YMh2WUkyarUAamYNN503+EdbZIWXZj0ktFmUCroWJyzrTXUxj2cmj0yFsOJPWrShGVa8c/KGlWRX1QdTbe9nmPZWM2WomKQVwDRcq17q+ULroTprJOkL9oDjA4jI/EU7xGiROk2UO3TdM7LSg0J55nxrxiXkzmRgyMVYaEawpzSkm+1MGzdZtn5jLMeZWUqAmrqc6bhmPGEbQyt97TpowzJhYcMgO8ACvfGexXdNnGktC3E7h2k5CMXT2iiX8DA0NLj2cm2k1HUlb3I15KN58vhFBZtnZFmUTLW6sdy+zXhTVz5coy2+/59qbobKjKmmWTEczoi/wB13RosSj7/ANA01yaLyvmTYkMiyAGZ7Ta0PFj7T8tB3Ug2Z2WZm+sWqpYnEEbM195+f3fHgGWzuyiSKPMo83cfZX8I48z5RRx1QxOW8/kuxaXcndoEZ5nR0r1ZRlqaYWJmkTSQVYHCuDMqcOOu+P3szUFk0ARCy0oJbln6tAAA2ELUAAVGKgx5ubTZkmCjqrAGoqAaHiOB5x+rPIVBhRQo4KABnrpvjXT5rHW9nSCCCLKCCCCAAggggAIIIIACCCCADlabOsxSrqGU6gioiSvLY9lOOyuQRmFJII/C/wC/jFlBETxxnyJpMiLPtLPkno7VLLbsxRqfysP7rGkWaw2n1G6Jzu9XPhhPVP5YqrRZ1cYXUMODAEecILbshJbOWWlnh6y+Bz84xljmtveXxJpiy07IzV9Rlcc+qfmPOF026ZyetKfuFR4iohstzWyT9k+IcFb/AGtlH7W+rXL+0l15lCPMZRhKEOqa+4qQhApkco7ymoag0PEQ9TaoHJpQP5vkVjoL8kHWR+lDEaIdJfYVLuIJ8wtmxJPM1+MZ2inN9yBpI/SkfhtqVX1ZI/iA+Ag0Q6y+wUu5Py7tmv6stzzwkDxOUb7NsnOb1yqDmcR8Bl5xra/rS/2crvCM3npHNrtt0713Kg8WoP4U+cVGEOibHSOhuyxWfOc/SOPZJrn+Bf8AdGe07Uu1JdklYdw6tW7kGQ8432PY6WM5jl+Q6q/v5iH9kscuUKS0VRyGvad/fG8cc+nlX3HTJGxbKTZzdJanIrurVzyroo5CvdFbYbDLkrhlqFHLU8ydSeZjRBG0MUYcFJJBBBBGgwggggAIIIIACCCCAAggggAIIIIACCCCAAggggAIIIIACCCCABTfMS0/WCCODxPJnI/MvWKW5t0fIIXh+QiPYIII9A0CCCCAAggggAIIIIACCCCAAggggAIIIIAP/9k="/>
          <p:cNvSpPr>
            <a:spLocks noChangeAspect="1" noChangeArrowheads="1"/>
          </p:cNvSpPr>
          <p:nvPr/>
        </p:nvSpPr>
        <p:spPr bwMode="auto">
          <a:xfrm>
            <a:off x="155575" y="-1477963"/>
            <a:ext cx="308610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6" descr="data:image/jpeg;base64,/9j/4AAQSkZJRgABAQAAAQABAAD/2wCEAAkGBxQTEhUUExQWFhQXGRkaGRgXFxgcGBoYFxgaHxkaHBwcHCggHRomHB8aIjIhJSkrLi4uGCA1ODMsNyguLisBCgoKDg0OGxAQGy8lHyQsLDQvLC8tLCw0LDQsLSwsLCwsLCwsLCwsLCw2LCwsLCwsLCwsLCwsLCwsLCwsLCwsLP/AABEIAOEA4QMBIgACEQEDEQH/xAAbAAADAQEBAQEAAAAAAAAAAAAABQYEAwcBAv/EAEcQAAIAAwUEBgYIBAUEAgMAAAECAAMRBAUSITEGQVFhEyJxgZGhIzJCUrHBBxQzYnKCotGSsuHwFRYkwtI0Q3Pis/ElY6P/xAAZAQADAQEBAAAAAAAAAAAAAAAAAQIDBAX/xAAvEQACAgEDAgMIAgIDAAAAAAAAAQIRAxIhMUFRBCJxEzJhgZGhsfDB0RQzI1Lh/9oADAMBAAIRAxEAPwD3GCCCAAggggAIIIIACCPjNQVOQETN77Yy0qskdI3vewO/2u7LnETnGCtsTaRTEwptu0lnl5Y8Z4Jn56ecTiWC22zOaSks7m6q9yDM9p8Y2/4XYrN9s/SOPZP/AAX/AHRk8s3ulS7sVs+TNrZjmkmVnzqx8Fp84Fa3zPeUflT49aB9q0QYZEkAc6KP4V/eMM3aS0N7QXkqj51MYSyLrJv02Jv4jJbjtLevN8Xc/KOi7MvvmDwJ+cITeE1tZjn8x+FYBMJ1JPeYjXj7P6itD9tmW3TB/Cf3jm1w2hfUmj+Nx8oSlyNCfGPgt0xdJjj8zfvBrx/9fuFobslvl6FmHarfHOPyu1M6WaTpQ8GQ+dYwy9obQvt4hwYA+evnG6VtbUUnSgw34f8Ai37xcckekmvXcd/Ea2PaiQ+RYyz98UHiMvGkOEcEVBBB0I0iU+q2G0+o3ROd3q58MJ6p7oyTbktdlJaQ5ZeC696GoPdUxsss1u1a7oq2XEESV17ZKThtC4DpiUGlea6jz7oqpU1WAZSGU6EGoPfG0MkZ8DTTP3BBBFjCCCCAAggggAIIIIACCCCAAggggAIXXzfMqzLimHM+qo9ZuwcOZyjBtPtKtmGFaNOIyXco4t+2/wA4QXRcDzybTbWIQ9brGhYcT7icsu7fjPK70w5/BLl0R+DNtV4tQDBJB54B2nV25fCGYSyWDX0s/uLA9miDz7YXX1tbl0VkGCWMsYFCR90eyOevZEwDXM6xySyKL23ff+iLofXltPPnVAPRp7qHPvbU+Q5QqSPxIALAMaAkVNK0FczTfSLhbqs8hlTomnOwBqcxQncNPLviEpZN2xbskZK1IA1JAHfGy2WNpT4HyNAcs8jGjaOwCTOIQEIQCMjQHeATrTyrDDagYxJnDR0Fe3UfE+EL2dKV8odGW9ru6FlAbEGUGtKbz/TxjReNhWWkllr11qa8aKcsucdb361msznUDD25a/p846XrnZ7MeC08h+0XKC81dkOjPedjVJUlhXE4qc8tB+8KHijvqzO0qzhUZqJnhBNMl4QlkWRjNSWykFmFQQQaE5nPlWJyQ81JdhNbm59l5hUFWUkqCVORFRpvr5RP2mUyMVYEMMiDFRfc5mtPU9ZcKrTjr8TGTa+XjtSqvrFVH5ixpXupFZIR309H9QaJl433btBPkUCtiX3WzHdvHdG3axJaOkpFAMtBiYAVJNKV4mgr+aMN7XI8iXLdyOvuzqppWh7ojTKDddBbooFtlkt1FmL0U7QGoB7m0bsPhC2fZbVd7F0OOVXPI4T+JfZPMeO6JlooLi2seVSXOrMlaZ5so7/WHI/0i1kUn5tn3X8ju+SvuHaGVaRQdWYNUJz7QfaH9mkOIhL22dVgLTYG+9hQ+abwR7vhwhjsrtUJ1JU6izdAdA/7Ny37uEdcMrT0z+vctS6MqoIII3KCCCCAAggggAIIIIACJ7a3aMWVMK0M5h1RuUe8fkN/cY37QXutlkmY2Z0RfeY6Ds3k8BEbsvdZtDvbbWaoCW62jFdSfuLSlOXLPHLN3ojz+CZPojts9cYCm2W05euA+/gzcSdy9nIQo2k2je1NQVWSD1V3n7zcTy0HnH42p2ha1PRaiSp6q8fvHnwG4d8JlEcU5pLTHj8mTfRHRYdXhcrSpUucGEyW4zZdFY7vlXLMEZQ32UsdktEky3l+mSpJBOJhuYGum6mgPbDW4bFJAeVLnCbJeoaU+UxTvNMj2ig0rXKHDDa9SlEg1i9uW3TJtkAln0sshDpUruOfKmfIxJ35dLWabgOanNG4rz5jf/WOditsyWGEtyuKgNNTTTPd3RMJPHJpiWxV3/Mw2YS5zBpxYFRWpArqe6orzhbdl+GXL6N0WYgzAbd5HKEgNTU5k7402aQzmiKzH7oJ+EDyycriOxheN5tOIxABV9VRoP6x8a1OyKhNVXQUGXlWNFn2entqoX8TD5VMbpezMze6d1T8oejLLemFMxC+JyigmGg5L8xHD/FJnSrNJDOooKjKlDuFOJhq+zMzc6ef7RjtGzs8aKrfhYfOkNxzLuFM/bbT06wkS+k97+xXzjPs/NDWhp05xVQWzIqTTcN9FrpplC212V09dGXtBA8d8ZHifaytaugWx1ckjp572iblLQl2rpXVR2AZ9w4wwvUNbZFnKimOcw/Co6QVPYo7zEwLdMEtpQb0bGpGWo567h4Q9u6/kk2HCremBYAcMTE4uwDPtoN8aY5xacX23BNCnayZK6US5SqFlLgLAZsRrU76adtYQuIqrls8uTINsnLjJNJSne1TnnvqDnuCk6xpsF/C1FpNsWWqMuJW9WhypQsdc6gjhviHBSdt02KrJq477mWV8SZofWQ6N+zc4pb6uiXbZf1qyfae0oyJI1BG6YPPLkYiJq0JFa0NK8ecbrhvp7LMxrmpydNzD9xuP7wsc1WmXH4En0Za7G7TdN6CcfTDQn2wNQfvjfx14xWRA7U3Ws1Ft1kPBmw5HL2xwZTqOVdxrQ7JX8LVK61BNSgcceDDkfI1jtxTaeiXyfc0i+jHsEEEblhBBBAAR8ZgBUmgGpMfYj/pGvjo5IkKevN9blLGv8Ry7MUTOajG2JulYkmu16W3CKiQm/hLBzP4nPy4R025voZWSTQS5dA9NCV0TsXfz7I3y/8A8bYK6Wid4hiMh2IvdXtjz+u85neTHBkk4qur5/oybpfE0WOztMdUWmJiAKmgqecW9tsJky1sNnTHNmjFNmMuRA1oTlQHLllvNYl7xuRpMmTNdgDNqRLzxAag+FK6ULARRbN7V1XoLQ5AIwrOB6y1FOsT/N48YWOk9Mtmwj2ZOWSZNkTaqCsyWTUa0w+sDTdSteUNtorVIndHOl9Wa32iU0I9qvH4ihy3sp6y7tlsEYTLTMrRiPVSuRpn/U8hEisTK4LT+oHtsaHmsxqzFjpViSaDQVMbrru2ZPakta8SclHaflrDDZrZoz6TJlVlbuL9nBefhxi+s8hUUKihVGgEaYvDue8uBxjYiu3ZSWlDMPSNw0Ud2/v8IfSpYUUUAAbgKDyj9wR2xhGPCNEqCAwRMbV2s4llA9WmI8yTlXsp5wZJ6I2DdFMrV0zj7EZcNrKTlFeq5oRzOh7a0izicWT2isE7PjKCKEVHOEl47MSZmajo24r6veunhSHkEXKEZcoGrPMr3uabIPXFV3OM1/oe2FTR7A6AgggEHIg5giInaXZbADMkAldWTUjmvEcv7HFl8M47xIlHsZLttsibZhZrQxl4WLI+7Ouviddx4x82tvOQ8uXKl0mugAM2lKADQUABr4Dt0nDHJox9q9NEatjm0cmiquq5pKSRabYSEPqSxWr8NM89wFMsyY0yLJY7crpIlGTORcS1OTAZZ5ka0B35jXOGsTfr2DSLti7/APq8zo5h9DMOddFY5Buw6HuO6NN82ZrttazpQ9E5NBup7cv5ju4RIGL+4Jwt9iezTD6WWBhY65eo3d6p5dsXjepaeq4CLvYtLJaVmIsxDVWAIPIx2iD+ju9CjPZJmRBYoDuIPpE8c/4ovI7sc9cbNou0EEEEWM+Ex5tc6/X7yaac5Us4hwwqaSx3nrU/FFVtzeHQ2N6GjTPRr+b1v0hoQ3Afqd2TLRpMm1K8c+rL7RWrdhMc+V3NJ8LdkS5oRbcXr09qYA9SVVF7Qeue85diiFtyvKWdLM8EygasAK1ppUcK0ryrGARXWDZaT0co2m0dFMnZy0y30pWupzHDWkca1TlZkrbso7Xdkq0PMtbN9ZldHSXKStQQMwKGuKvYatyETN13PLFmm2i0BgvqylBoS9aV8ernwbLKMiyrTYrQySi2NSK4ASrAioqu/I90dNoL/mWnAHUJgrVRXN95odMsqZ0zzzi5Ti92tym0KwSdTXQdw0in2R2f6dukmD0SnT3yN34Rv8OMJbku5rROWWuVc2PBRqf73kR61ZrOstFRBRVFAOQg8Pi1PU+BwjZ0ApkNI+wQR6JqEEEZb0tBlyZjjVVJHbTLzhN0rA1RHbTj/UHmq/OMF239OltUuXB1VjXwO7ujRfF4LOmBlBACgZ0rWpO7tjiy5o5Ibcmbkmjld4rOlfjX4iL2IGxWgS5qOQSFNTTXSO18bRTJhpLJlpyNGPaRp2DzhYcsccXYRdIuIIT7K21psirmrKxWp1NACK9xp3Q4jtjLUk0aIIIIIoCG2y2ew1nyh1fbUbvvDlx8eMRjR7WygihFQdQY8r2puj6tOIH2bdZDy3r2j4Ujg8Ti0+ZGU49Rt0KW6yyEWasubIXCVbQigFf0g1HMRLXVb50p6yCQ7ClAoYkcKUPlGZ4sL3vEXYkuTIRTOdAzzWFd9MuOYNBWgy1rGaevzcV1/AudyNtNleXQOjJXQMpWviI07PXobNaEm+yDR+aH1vDXtAiouS85lus1qS00ZUTEszCBhajHdlUUB7K11iFMJrTUokvbdFttzZzZ7VKtkrRiDlpjX5MvwaPQLHaVmIsxc1dQw7CKxD2H/WXSyazJGQ41liq07U6vjG76NLwx2dpROcpsvwPUjzxeAjrxyqe3EtzSL39SwgggjpNDzz6TJ5mTpFnXXWn3pjYV+B8YPpInCXLs9mT1VGKnJBhT/d4Rzf0998VRvDopdf5/jCr6QLTjtzjcgRB4Yj5sY4cktpPu6+hi3s2I7Jgxr0lcGIYqa4a5050j0Y2Wz261SZ6WgES6ehIoeoSRQGhHWpXI1AiL2cuNrU7AMERBidzoo3ZcTQ+BjbcOy5tImlZqr0bhQaVVjnmCDkNKa6xnj1Lpd/wKN9ih2g2gt0l29EqSsRCvhLdWvVJYMQCeBAiHrXM5kwyvmbapdbNPdiFIYAnEDrQhjmV5ctKiMNis5mOiDV2VR+Y0rE5ZOUq3+YN2z0PYG7OjkmaR1punJBp4mp8I3bU7QrZEBpimPUKtaDLVieAqPEdobypaogUZKoAHAAD9o84+kxgbRKoa+i0r95s+/wCUdk/+LFSNH5Y7DbZrbR505ZU1EGOoVkqKGlQCCTWsWseLXHahKny5jVwqwJprSKKzbW2h7Spr6NnA6OgphJpStK4ufHllGeLxFLzdxRn3PR4z3jI6SVMTeysB2kZecaII62rVGh5XLjXKjftNd/RTiw9WZVhyPtDxz74Xy48mUXFtMxqjvbJRRip1HCMEyG9+j0z9vyEY7vsJnTVQaHU8FGp/veRA4+bSgor9k7Pgsy11YlvHTyAhxH5RQAAMgBQDkI/UerGOmKRqgiY2u2oayssuWqs7DES1aAVoMhSpNDvGkKtrdoZ8u0lJb4FTDlQHESASTUaZ0pyid2ovYWmYkwAqejVWH3gWJpyzjmy+IVNR5IlPsWuye1n1ljKmKEmgVGGuFgNaVzBHCpjdtddnT2dqDrp1145ajvFe+kedbGn/AF0jOnWb/wCNsu/Tvj15HB0IPZFYZe0xtSHF6lueItFHJ2jkTJSJbLP0pliiuDnTnmOArnnTSFm0Ni6G0TZY0DVX8LZgdwNO6OuyV2JaLSEmeoAWI96lMvE+UccNSlpRmrujre20hmp9Xs8oSZR9hBVm8BkOIGvGJ+12SZLoJiMhIqAylSRxoYrLZtq0sslmkypSAkCq55GlaCgB5ZxO3teM+0UmTiWAyDYQFFc6AgAbvKKm0+tv0FIf/RlbcNoeUdJiVH4kOX6S3hHXZX/TXpNkaK2NQOzrp+n4xN7NWno7XIf/APYoPY/VPkTFLtf6G85E0ZBuiYnsbC36QPGLhLyJ9n+Rp7eh6PBBBHoG55zsOMd5WmZ/5T3tNFPKsSl+zcdpntxmzPAMQPKkVn0W5zbQ33V82Y/KIm0NV2PFmPiTHmz/ANa9Wc791FLsXbpQWfZ5zYFnphD7gaMKE9+/LLnDGVsba1VpQnyxIcgsQWoQKdbDh1yG/drEQI6ygTRRU1PqiuZ7N5iVNVTQJlJtxeCTrQOjOJZaBMWtSCSc94z141g2Fs+O2J9wM3gKDzIieKkEgggjIgihB5iK/wCjZPTzDwl08WX9ocHrypvuNbyKH6QpbGwzMNciham9cQr3aHujydBHvM6UHUqwBVgQQdCCKEeEeR7UbOtZJmVWkseo3+1vvDz14gbeKg71FZF1Fz2cqqMdHBK/lYqQedR4EQ72MsnSWuXwSrn8un6sMYpIx2RuMiYG/JOAB8HVf4o63Bexszs6qCzIUFdxJU156aRzRpSTfBK5PTpl8SROEgt6Q7qZA0qATuJG79xCu9dqhKmmWsvHhyY4qZ8BkYhrumM0+W1SWMxTU6li4z8Ya7TWcpaplfaIYdjD96jujol4ibi2u5ep0Nb6v2XPlBQrBwwOdKDWuYMJ5cZZca5Uc05ubtkt2MNoPt5naP5RBcF6S5BcurEkADCBurUZkcvCPu0X28ztH8ohLMipSccja7sd0yoTbNcYBlEJXNsVSOdKfOHdtviTKmJLdqM+mWQqaCp3VMebypBmOqDViFHeY2baV+tzK6USnZgHzrG0fETUW33HqdGv6R7JSbLmD21KntQ/s3lEjZ7MZjYVpWjHPIAKpYk9wMNbzvp50iXKcVMsnr1zIpQA/vvyjhd4wSLRNO9RJXm031/CWG/ijKbUp2uCHuxI8egfRVLYJPb2CyAcMQBxd9CvlEddF0zLTNEuWObMdFXif23x7BdF2pZ5Syk0XedSTqTzJjXw0G5ah41vZD/SRZ6T5b+8lO9D+xETF2295E1ZqesvHQg5EHkRFr9JidWQeBceIX9ohJThWViAwBBKnQgHMHkdIzzbZXQpclPM2xlVLrYZQmnMuSpNePqVPjCi/NqZ9pTA+AJUGirvGmZJMUlzW9bS1JV2SKD1nOHCvaeizPIZxz2uveyLLeRJlS2mEULIihUO/rAZnkPGNHbjerb0qxu65ILGRmNRmO0Rd/SmtRZ5g3hx4hCPnEG0Xu3hxWGyNxwecqsRD3JL0JXDH3+YxxEEeX/4g0Ea/wCSV7Qr/osymWgfdTyLRET1ozDgxHgYttgjgvC0y+Uwd6TQPmYk76lYbTOXhNmDuxmnlGU/9a+ZL91HCXJYhmCkqtMRANFqaCp3VMUmydzWostpkqlFJw9IaBsiGAAz3kVyz7I1bISzNsVrkSiBPYg5mlUIUEdmTjli5xs2grK+oWRJgVkwlzioA3VAYnhXGYccaSUn+uxpdSYvydMe0TGnKFmV6yjQUAA38AM9+sUX0at6eYOMuvgw/eF+3c1Wtj4dyqrU94DPwFB3R02Cn4bWo99WXyxf7YUfLm+Y17xTfSDe82zyZYlNhZ2oWFKgAVoK7yaeBiKtm1donSDJm4GU0qxXr5EEaHDu4R6fft0JapRlPlvVhqrDQjzHYTHlt8bL2izE4kLp76AlacxqvflzMbeIU07XA53Z82cnKJ2B/s5oMp+QfIHubCa8o4TpDS3ZGyZSVPaD8IxpFFeo6aVLtQzbKXO/Go6rn8S07wI5OY+hC4Puy0nHapI4Ni/hBb4iLbaq6DOQOg9Im73l3jt3jv4xGbKW5JM7HMrQI1KCpxZUHfmI1WC1zbRa0bEQxcEUJoqg1IHLCD298bY5RUNL3tlpqqMMuNcmKraW6UZGmgBXXMke0N9efOJaRqIzyY3B0waoY7Rf9RM7v5VhJMh3tH/1Ezu/lWNWy90pMBmOMVGoFOlQASSN+ukNwc8jS7sKthsfc5r07imXUB56t4ZDtPKFv0gSaT0b3kHipNfIiOm2LTEtIYMw6oKEE5UyIHfn3xj2lvdbRLkH/uKGximhOHTkaVjSbioPH1X3B1VEzMhjfw6JJNn3oOkmf+SYAaHmqYR3x1uGzKXadM+ykDG3NvYTtLfCE9ttDTHZ2zZiWPaT8IwW0fUjobLm2jnWVXWUE65qSyksCBTI1HgaxT7AbQT50+ZLnOXGAuCQBhIZQQKAZHF5RI3bcs+0GkqWSPeOSDtY5dwqeUembKbNrZEOeKa9MTbstFXl8fADowKba7IqF2KPpMbqyBzc+AX94gkIxDEKioqOIrmPCLD6Sp9Z0pPdQn+Nqf7Ym7lu/wCsT5cqtAxzO8AAk050BiM2+VpBLeRVTNs7L0fRCzzBLpTCCqinDqtpCS8L3sLS3WXYyjlSFao6ppkdYZW297DImNJWxJMVCVLthxEqaGmIEnPfUQu2juqQZCWuy1WWzYWlt7LZ8zTMUpUjMUi5Sk1ynXwBtks0Xu3QpYLGv4PKUYgmFchrF59KLYUs0sbg5/hCAfExGP3JP0JXDIn6o3CCPSv8tcoIv/HY/ZieR6C+yNA7Hv6WXX+eE+3dmwW6bwfC471AP6gYdfSNLMq1We0LwH8UpsQ8QR4QfSbZw3QWhc1ZcNeXrJ5F4c15ZLs7+o2tmiKkzCpqpKkaEEg+Ij9M5JJJJJ1JNSe0x9saKzorthUsAzUrhBOZ7tYrRa7us32ctrVMHtP6le8U7wp7Y54xvl0QlYrviXZBLkmzuzOR6StdaDWoyNa5DL55LttXRTUmD2GVu0A5jvFRFZZrWl4SJ6vJSW8pcSOu7I0BNMhlmN4PKItYeRU1JFPue3owIBGYOYPIxC7SbazZNoaVKVMKUBLgksaAnQigzpDnYa8uls4QnrSuqfw+wfDL8sLNudl2mN9Ykir066DVqDJl4sBlTeAKZ69uSUpY1KBpJtq0RV42wTprTAiy8WqrpXee/WGGz1tVHZJv2M0YJnL3X7VOfjCRY0JHn6mnZkmMrwsLSJjS21Gh3Mp0YcjFBsYFQzZ75LLUDvY7ueVPzRju5hapQkMQJ8sehY+0o1ln5f0NWuytkEyRaJDdVqitdQaZVHJhG2OPnTXy/otLc53vtGZy4FXChOdTViBp2ecLZMcp9maW5RxRh/dRxEdZUZTlKTuQmxjtF9vM7v5RHG6b5azk5YlOq1pnxBjttD9vM7R/KITlSTQAknIAakxUpOORtd2N8j/aW0JabMs5K1R6MDqMQzHjhiOWWWYKoqxIAA3k6CLO3WD6vd7q/ruyk8jiXLuA+MKpCfU5XSt/1EwHolOstTq5HHgP600yxbknLtuDRhv9xKRbIhrhOKcw9qaRp2KMv6iECOAwJAYAglToQDmDyOkdZprmczxjO8YOVuyGyqs+384OoMuUJQIBVQwIXka0qOykelR5nsZsu011nzRSUpDKDq5GmXub674uNpby6Czu4PWPVT8TaeGZ7o78MpKLlM1i3Vs832ptnS2qaw0DYR2Jl5kE98ZbomTZcwTpSM3REE0UkAGoo1NARURlMPbtNtsssTpSHopgxHqhgQK0LAdYCmdchnHFHzStmfLEl723pprzcITGa4V0H7neTvNYZ33fcprNKs0hCqLRnLHMvQ1HMVJz5CmUMDtNZp//AFdlUk6zJfrfENT8xibvoSBNP1csZVBQtrUjPUA0GmfCLeybTuxPYLgs3SWqQnGYtewGreQMVG3HprxkSdQOjU/nfrfppGT6NbFjtRmUylIT+Z+qP0441XD/AKm95k3VULsOFFHRp8j3RcF5Eu7Glt6npEEEEegbk19INg6WyMwHWlETB2DJv0knuhNd4+uXS0vWZJyHGsvNKdqdXxi8mIGBUioIII4g6iPONlZhsV4TLM56jnACd51lN3g07WjnyKppvh7GcluRixS3NZLCJSzbTNZnNfQrkcjvpnnrWq6xj2tur6vaXUCiN104YWOncajsAhSI4fclujLhlReW04MoyLNJEmU2TaYmB1rTIV0OZPOJ9Y5rHRYUpOT3G3Y32cvU2ecr+weq44qd/aNe7nHrEtwwBBqCAQRoQdDHiixX7H7SCWOhmkldUKgsRxWigkjhw+G/hsul6XwXCVbFJfOzEi0Esy4X99Mie3ce/OJm07BzV+zmI/JgVPzHwirF7u32dmnNzYLLH6yD5R96W1tpLky/xOznwCgecdE4Y59C2kzzu0XXPkGry2WhqGGYBGhxLkDFhszeSTpgZqLPw4W4TVGjU94U8K7tGv1W0n1p6LySV82Y/CMf+VkLY2mPi1qgRM+PVXXnGccUoO4/ehKNcDO8rtSctHGY0Yaj++ESN43S8g55qdGHwI3GKoXXxnTj+enwAj5MudGFGaYw4NMYjwJi8uLX03G1YgvGwvOtMxUG8VJ0AoNYeXTcqSc/Wf3ju7Bujot0ICSGmAnUiY1TTjxj7/hnCdOH56/EGHDFpbk1uCRj2mtUuWEaZ1ipJSX7z7mPIZ+PZEI8ufapjMFaYxOZAyHAV0A74uLTswjvjM2YzcXwMPArSnKNaWS0IAEnSyBoGk0H6XHwiJ45Te/AmmyNs2w89/XZJY7cTeAy84obp2MkSiGes1xvYdUHkunjWGXS2pdZcl/wzGU+BUjzj5/izL9pZ5y81UTB/wDzJPlFxxY49Pr+0CikM48x2yvjp52FT6OXULwJ9pvkOQ5w72r2oXB0UljiYdYkFSF4AMAanyHlDNGPicyflQpy6HW77OsyaiMwVWYBmJoAN+Z30050ijvzayZKtJWzleilgJhIBRiup4jPLI+zEm0cjHPGbiqRF0VFqvOw2lGadKaROAJxS9HIGmlKn7w74kDHRo03Rd5tE5JS+0czwUZse4V8oHJzfxJbssbg/wBHdk2ecpk2pXjn1Zfdq3YY0/Rhd+GTMnEZzGwr+FK5/wARYfljBt/aMcyTYpI9XD1RpiYYZa8qLn2MIu7tsayZSSl0RQO2mp7Sc++O3HHz10ivuaxW/oaYIII6TQIiPpIuklVtKeslFemuGvVbub+blFvH4nyVdWVhVWBBB0IIoREZIa40Jq1RFXin+JWBZqis+VWoGpYAY1/MKMB2CPPliusE1rstrS3JMl6VPFCeq/auYPfyjntxcXQzOmlj0M01y0Vzn/CdR38o4ciclq6rn+zGStWT1issya2GUjO3BRWnadAO2Kq7dhJzUM51lDgOu3yUeJjX9Gd45TJB/wDIvYaBx3HCfzGKW8L3Mq0yJJUYJ2MB66MoqFpTflv3xeLDBxUpFRiqtmSw7G2WXqpmHjMNf0ii+UOLP0SHo06NTSuBcINBvwjd+8L9sZLNY52AlWC4gVJB6hxEZcQCKc4T7CWJKdKLIJQKjDNMzGz1rjNCaqNI6FUZKMUXw6RvtO2UhWZEWdOdSQVlSmJBBoRnTfH7v6/ZklpCSpPSPPxYcT4KFQpoQRrQ8RpE4Zy2e32gTLU0iUJiTsIWomlwGYZZ03GmteUMdobcJ8uy2qzK80S7QMkRsRUVxZUruA7xEe0bT33/APdydTGdy367zms9ok9DOC4wAwZWStKg9vz4GP1tdecyTKQSadLNmLKQnRS9et5ee+Md1WedPtn1ubKMlEl9GiMeu1SSSRuGZyPKGe0l0fWZOANgdWDo3uuuh8CR3xa1ODK3o43PdtqlTCZtq6aWV0aWA2LiCDkPHs3xJ3dOefaJsp7Va0bppir0dejCqTSrbtCKdnGKm6rJbulD2mdLwKpGCUDRyfaYsMjvy8s64bPcNslNN6G0S0SZNeZQy8RBc8TyA8Ilxbqk6/fiJo5bY2ppc2yS/rDyUImY5gOfVCUJ4mv80fjZy3zZk+fIS0mfL6KqzigrLmHID7280+72w3tNyPMnWWbMZW6FGDgr67OlCQNAK50j9XBczWaZPAK9BMbGiiuJGPrClKU0pn7Ih6Za76X/AAFOxHZHvA2mdZ1taMZQQlnlKAcYqBRRUZc4fJerm3tZwF6NZIcmhxYy1KVrSlDwj5dF2PLtVrnPTDOMvBQ1NEUg1yy3Rmsdkmpa7bPZDhKSxK0OIKhxAAGuoGXOBJqueftuCtGaRtbNYuVscx5auyB5RxE4T7tAdKeMPVveXjky2xLMnKWVGU1AAqQ1KhSOZ3Qg2I2d6KXKnOZqzSGLIWIXMkDEhGtKd8dZDCZes5z6tnkKnYznFXwJgjKdJvqCb6j53kzSZZMuYVyZDhYjtXdCq3bHWWZoplnjLNB/Car5RLbP3R9bYzZ1mxS50yY4niaVZMzRcIOYqKd8Pr4nTkm2ax2SZhYIzMzjF1EFFxVBOZBzGdaQtSkrlELtW0Jby2EnLnKdZg4HqN81PiIlbbZXlNhmoyNwYUr2HQ90ep7OXvMmtNkz0VZ8kqGweowYVVhXMZfEdgQfSbeGUuzjf6RuwVCDvOI/ljHJihp1xJlFVaIJou9j7Ktks0y2zRmy9Qb8G4Dm7U7gsINlLiNqnUI9ElC548FHM/CvKGu1Vua2WhLJZ6YFamXqlhq34UFfPlGeJaVr+hMdtzrsFYGnz5lsm50Jw85jesRyVTQdvKPQoy3ZYVkSklJ6qinMneTzJqe+NUd2KGiNGsVSCCCCNCgggggAS7VXGLVJoKCYtSh571PI/sd0TWyd6BlawWoZZquLXL/tngQfVPdwi/iT2z2Z6YdNJHplGYHtgafnG479OEYZYNPXH5/EiS6ol51ke7bZLc1MsNUN70s5MPxAHTiAeEWm2ViebIR5IxTZUxJksDfQ/Chr3QnuS9pdtlfVbX9porHIkjQg7pg8/ERps20i2OV0E4THmSSZfVXJlArLapNBVCuVScjGcNKi9/K/sJVXwGF3PbZr1ny5MqQQwMvEWmGoyzHV+EY7HsJJCqs2bOmquiFyqDOuSrmM+cKLZt3Ob7KWkscWJdvkB5wotF82iZ685zyBwjwWkTLNj9Qbiek2xLMr9JNEkPQDE+DFQaCpzjNN2nsq5dJi/CrHzAp5x5oqiHNy3WJyzXZiiS1rWlc9dN+QPlCXiZSdRQan0Kd9sZXsy5h7QoH81Y4Ntgd0nxf/ANYl7JZnmEhFLECpAFTSBYzfiMncWplN/muYdJaDvJj6Nppvup4N/wAon0jskT7fJ3DUx2dpZvup4N/yj5/mqYNZaHvIhM8cXg9vk7hqZQrtgd8nwf8A9Y7JtjK9qXMHYFI+NYkWMb7qujpQzu4lyk1Y8eA8vERcM+VukGplVJ2oszf9zCfvKw8yKecapIs80TMBlt0go5QjEwoRmVz0J7KxA3zZZKFehm9ICDWo07Tz4U+MKWURf+TJOpJMes9AkbIy5Tq0idPlAMCUWYSjAGpBBzz01jPbLvtku2TLTJSVNDqEUMxVkUU7s2FdfCJGzXzaJfqTnHInEPBqw4sm3c5ftJaTBxUlG+YPlDWbG9uAuJSbN3U8npZ09lM6c2J8PqqFBwqK8AT/AFpUwE1Jl4WxzLHrtkTostcgTwyoe084qrdtOtrlGRIDrOnES6OKAK1cbVFRQKG58o/NstUm7JPRSqNaGFST/M3ADcv9TDnpkkk/Kuf3uDp+hy2gvBLDIFks59IR1mHrDFqx++27gO6GWxGz31eX0kwemcZj3F3L27z3DdC/Y7Z1mb61aKlicSBtan2258B38KW8aYoNvW/khxXUIIII6CwggggAIIIIACCCCACU2r2V6Ws6RlN1I0D0313Pz3+cYLo2hSaps1uX7uJhTMbn3qw97xpqbqEu0Gzku0ivqTRo4GvJhvHmIwniaeqHzXclx6ojr/2VeRV5dZkrWvtKPvAaj7w76QiWKeyXlabAwlzlLStwrlT7jf7T5Qxm3RZbaC9nYS5mpWn8ybu0ZdscjxqXu7PsZ1fBGLFSfR3auH/uTOueABP/ABUd8JLxuedIPpENPeGanv3dhoY03Rfc2QCq0ZDqrCo7uERDytqW2wLYbXWOgscyccmm9ROzSo/UfyiDZWyI/SEqHdVGBGpQ68eYArurCy872mTyC9ABoq5Ac+2N1zWOW6VWcZc8HKpoKct/96RcZJySXCGuTRek2WVo0gyZwOQAAUjjoKj+6x9uqwoZbTpxOBTQAakxpv2bSQiTHWZODVqu4Z/Kg590fLsTprM0pSMatiAO8V/+x4RTj5++37Y+pmvFbOUxSiVatMBqa/GnjGq45YMh2WUkyarUAamYNN503+EdbZIWXZj0ktFmUCroWJyzrTXUxj2cmj0yFsOJPWrShGVa8c/KGlWRX1QdTbe9nmPZWM2WomKQVwDRcq17q+ULroTprJOkL9oDjA4jI/EU7xGiROk2UO3TdM7LSg0J55nxrxiXkzmRgyMVYaEawpzSkm+1MGzdZtn5jLMeZWUqAmrqc6bhmPGEbQyt97TpowzJhYcMgO8ACvfGexXdNnGktC3E7h2k5CMXT2iiX8DA0NLj2cm2k1HUlb3I15KN58vhFBZtnZFmUTLW6sdy+zXhTVz5coy2+/59qbobKjKmmWTEczoi/wB13RosSj7/ANA01yaLyvmTYkMiyAGZ7Ta0PFj7T8tB3Ug2Z2WZm+sWqpYnEEbM195+f3fHgGWzuyiSKPMo83cfZX8I48z5RRx1QxOW8/kuxaXcndoEZ5nR0r1ZRlqaYWJmkTSQVYHCuDMqcOOu+P3szUFk0ARCy0oJbln6tAAA2ELUAAVGKgx5ubTZkmCjqrAGoqAaHiOB5x+rPIVBhRQo4KABnrpvjXT5rHW9nSCCCLKCCCCAAggggAIIIIACCCCADlabOsxSrqGU6gioiSvLY9lOOyuQRmFJII/C/wC/jFlBETxxnyJpMiLPtLPkno7VLLbsxRqfysP7rGkWaw2n1G6Jzu9XPhhPVP5YqrRZ1cYXUMODAEecILbshJbOWWlnh6y+Bz84xljmtveXxJpiy07IzV9Rlcc+qfmPOF026ZyetKfuFR4iohstzWyT9k+IcFb/AGtlH7W+rXL+0l15lCPMZRhKEOqa+4qQhApkco7ymoag0PEQ9TaoHJpQP5vkVjoL8kHWR+lDEaIdJfYVLuIJ8wtmxJPM1+MZ2inN9yBpI/SkfhtqVX1ZI/iA+Ag0Q6y+wUu5Py7tmv6stzzwkDxOUb7NsnOb1yqDmcR8Bl5xra/rS/2crvCM3npHNrtt0713Kg8WoP4U+cVGEOibHSOhuyxWfOc/SOPZJrn+Bf8AdGe07Uu1JdklYdw6tW7kGQ8432PY6WM5jl+Q6q/v5iH9kscuUKS0VRyGvad/fG8cc+nlX3HTJGxbKTZzdJanIrurVzyroo5CvdFbYbDLkrhlqFHLU8ydSeZjRBG0MUYcFJJBBBBGgwggggAIIIIACCCCAAggggAIIIIACCCCAAggggAIIIIACCCCABTfMS0/WCCODxPJnI/MvWKW5t0fIIXh+QiPYIII9A0CCCCAAggggAIIIIACCCCAAggggAIIIIAP/9k="/>
          <p:cNvSpPr>
            <a:spLocks noChangeAspect="1" noChangeArrowheads="1"/>
          </p:cNvSpPr>
          <p:nvPr/>
        </p:nvSpPr>
        <p:spPr bwMode="auto">
          <a:xfrm>
            <a:off x="307975" y="-1325563"/>
            <a:ext cx="308610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6" name="Picture 8" descr="LEED-Certification-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1742" y="4336317"/>
            <a:ext cx="1716878" cy="171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4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Životní cyklus stavebních výrobků</a:t>
            </a:r>
            <a:endParaRPr lang="cs-CZ" dirty="0"/>
          </a:p>
        </p:txBody>
      </p:sp>
      <p:pic>
        <p:nvPicPr>
          <p:cNvPr id="1026" name="Obráze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972165"/>
            <a:ext cx="5416274" cy="36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p:cNvSpPr/>
          <p:nvPr/>
        </p:nvSpPr>
        <p:spPr>
          <a:xfrm>
            <a:off x="5924275" y="3643860"/>
            <a:ext cx="2810453" cy="1131079"/>
          </a:xfrm>
          <a:prstGeom prst="rect">
            <a:avLst/>
          </a:prstGeom>
        </p:spPr>
        <p:txBody>
          <a:bodyPr wrap="square">
            <a:spAutoFit/>
          </a:bodyPr>
          <a:lstStyle/>
          <a:p>
            <a:r>
              <a:rPr lang="cs-CZ" sz="1350" dirty="0"/>
              <a:t>Relativní množství environmentálních dopadů během různých stadií životního cyklu budov (J. Hodková podle Kulhánek F. a kol. </a:t>
            </a:r>
          </a:p>
        </p:txBody>
      </p:sp>
      <p:sp>
        <p:nvSpPr>
          <p:cNvPr id="3" name="Zástupný symbol pro číslo snímku 2"/>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0051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
          <p:cNvGrpSpPr>
            <a:grpSpLocks/>
          </p:cNvGrpSpPr>
          <p:nvPr/>
        </p:nvGrpSpPr>
        <p:grpSpPr bwMode="auto">
          <a:xfrm>
            <a:off x="323850" y="2420938"/>
            <a:ext cx="1512888" cy="2376487"/>
            <a:chOff x="1746" y="1071"/>
            <a:chExt cx="816" cy="1043"/>
          </a:xfrm>
        </p:grpSpPr>
        <p:sp>
          <p:nvSpPr>
            <p:cNvPr id="37911" name="AutoShape 4"/>
            <p:cNvSpPr>
              <a:spLocks noChangeArrowheads="1"/>
            </p:cNvSpPr>
            <p:nvPr/>
          </p:nvSpPr>
          <p:spPr bwMode="auto">
            <a:xfrm>
              <a:off x="1746" y="1434"/>
              <a:ext cx="816" cy="318"/>
            </a:xfrm>
            <a:prstGeom prst="chevron">
              <a:avLst>
                <a:gd name="adj" fmla="val 12890"/>
              </a:avLst>
            </a:prstGeom>
            <a:solidFill>
              <a:schemeClr val="accent1"/>
            </a:solidFill>
            <a:ln w="50800">
              <a:solidFill>
                <a:schemeClr val="tx1"/>
              </a:solidFill>
              <a:miter lim="800000"/>
              <a:headEnd/>
              <a:tailEnd type="none" w="lg" len="lg"/>
            </a:ln>
          </p:spPr>
          <p:txBody>
            <a:bodyPr wrap="none" anchor="ctr"/>
            <a:lstStyle/>
            <a:p>
              <a:pPr algn="ctr"/>
              <a:r>
                <a:rPr lang="cs-CZ" sz="2200" b="1">
                  <a:latin typeface="Gill Sans MT" pitchFamily="34" charset="0"/>
                </a:rPr>
                <a:t>resouces</a:t>
              </a:r>
            </a:p>
          </p:txBody>
        </p:sp>
        <p:sp>
          <p:nvSpPr>
            <p:cNvPr id="37912" name="AutoShape 5"/>
            <p:cNvSpPr>
              <a:spLocks noChangeArrowheads="1"/>
            </p:cNvSpPr>
            <p:nvPr/>
          </p:nvSpPr>
          <p:spPr bwMode="auto">
            <a:xfrm>
              <a:off x="2064" y="1071"/>
              <a:ext cx="181" cy="272"/>
            </a:xfrm>
            <a:prstGeom prst="downArrow">
              <a:avLst>
                <a:gd name="adj1" fmla="val 50000"/>
                <a:gd name="adj2" fmla="val 37569"/>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sp>
          <p:nvSpPr>
            <p:cNvPr id="37913" name="AutoShape 6"/>
            <p:cNvSpPr>
              <a:spLocks noChangeArrowheads="1"/>
            </p:cNvSpPr>
            <p:nvPr/>
          </p:nvSpPr>
          <p:spPr bwMode="auto">
            <a:xfrm>
              <a:off x="2064" y="1842"/>
              <a:ext cx="181" cy="272"/>
            </a:xfrm>
            <a:prstGeom prst="downArrow">
              <a:avLst>
                <a:gd name="adj1" fmla="val 50000"/>
                <a:gd name="adj2" fmla="val 37569"/>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grpSp>
      <p:sp>
        <p:nvSpPr>
          <p:cNvPr id="37891" name="AutoShape 7"/>
          <p:cNvSpPr>
            <a:spLocks noChangeArrowheads="1"/>
          </p:cNvSpPr>
          <p:nvPr/>
        </p:nvSpPr>
        <p:spPr bwMode="auto">
          <a:xfrm>
            <a:off x="1922463" y="3248025"/>
            <a:ext cx="1765300" cy="723900"/>
          </a:xfrm>
          <a:prstGeom prst="chevron">
            <a:avLst>
              <a:gd name="adj" fmla="val 12249"/>
            </a:avLst>
          </a:prstGeom>
          <a:solidFill>
            <a:schemeClr val="accent1"/>
          </a:solidFill>
          <a:ln w="50800">
            <a:solidFill>
              <a:schemeClr val="tx1"/>
            </a:solidFill>
            <a:miter lim="800000"/>
            <a:headEnd/>
            <a:tailEnd type="none" w="lg" len="lg"/>
          </a:ln>
        </p:spPr>
        <p:txBody>
          <a:bodyPr wrap="none" anchor="ctr"/>
          <a:lstStyle/>
          <a:p>
            <a:pPr algn="ctr"/>
            <a:r>
              <a:rPr lang="cs-CZ" sz="2200" b="1">
                <a:latin typeface="Gill Sans MT" pitchFamily="34" charset="0"/>
              </a:rPr>
              <a:t>materials</a:t>
            </a:r>
          </a:p>
        </p:txBody>
      </p:sp>
      <p:sp>
        <p:nvSpPr>
          <p:cNvPr id="37892" name="AutoShape 8"/>
          <p:cNvSpPr>
            <a:spLocks noChangeArrowheads="1"/>
          </p:cNvSpPr>
          <p:nvPr/>
        </p:nvSpPr>
        <p:spPr bwMode="auto">
          <a:xfrm>
            <a:off x="2763838" y="2420938"/>
            <a:ext cx="336550" cy="619125"/>
          </a:xfrm>
          <a:prstGeom prst="downArrow">
            <a:avLst>
              <a:gd name="adj1" fmla="val 50000"/>
              <a:gd name="adj2" fmla="val 45991"/>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sp>
        <p:nvSpPr>
          <p:cNvPr id="37893" name="AutoShape 9"/>
          <p:cNvSpPr>
            <a:spLocks noChangeArrowheads="1"/>
          </p:cNvSpPr>
          <p:nvPr/>
        </p:nvSpPr>
        <p:spPr bwMode="auto">
          <a:xfrm>
            <a:off x="2763838" y="4178300"/>
            <a:ext cx="336550" cy="619125"/>
          </a:xfrm>
          <a:prstGeom prst="downArrow">
            <a:avLst>
              <a:gd name="adj1" fmla="val 50000"/>
              <a:gd name="adj2" fmla="val 45991"/>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grpSp>
        <p:nvGrpSpPr>
          <p:cNvPr id="37894" name="Group 10"/>
          <p:cNvGrpSpPr>
            <a:grpSpLocks/>
          </p:cNvGrpSpPr>
          <p:nvPr/>
        </p:nvGrpSpPr>
        <p:grpSpPr bwMode="auto">
          <a:xfrm>
            <a:off x="3771900" y="2420938"/>
            <a:ext cx="1512888" cy="2376487"/>
            <a:chOff x="1746" y="1071"/>
            <a:chExt cx="816" cy="1043"/>
          </a:xfrm>
        </p:grpSpPr>
        <p:sp>
          <p:nvSpPr>
            <p:cNvPr id="37908" name="AutoShape 11"/>
            <p:cNvSpPr>
              <a:spLocks noChangeArrowheads="1"/>
            </p:cNvSpPr>
            <p:nvPr/>
          </p:nvSpPr>
          <p:spPr bwMode="auto">
            <a:xfrm>
              <a:off x="1746" y="1434"/>
              <a:ext cx="816" cy="318"/>
            </a:xfrm>
            <a:prstGeom prst="chevron">
              <a:avLst>
                <a:gd name="adj" fmla="val 12890"/>
              </a:avLst>
            </a:prstGeom>
            <a:solidFill>
              <a:schemeClr val="accent1"/>
            </a:solidFill>
            <a:ln w="50800">
              <a:solidFill>
                <a:schemeClr val="tx1"/>
              </a:solidFill>
              <a:miter lim="800000"/>
              <a:headEnd/>
              <a:tailEnd type="none" w="lg" len="lg"/>
            </a:ln>
          </p:spPr>
          <p:txBody>
            <a:bodyPr wrap="none" anchor="ctr"/>
            <a:lstStyle/>
            <a:p>
              <a:pPr algn="ctr"/>
              <a:r>
                <a:rPr lang="cs-CZ" b="1" dirty="0" err="1">
                  <a:latin typeface="Gill Sans MT" pitchFamily="34" charset="0"/>
                </a:rPr>
                <a:t>production</a:t>
              </a:r>
              <a:endParaRPr lang="cs-CZ" b="1" dirty="0">
                <a:latin typeface="Gill Sans MT" pitchFamily="34" charset="0"/>
              </a:endParaRPr>
            </a:p>
          </p:txBody>
        </p:sp>
        <p:sp>
          <p:nvSpPr>
            <p:cNvPr id="37909" name="AutoShape 12"/>
            <p:cNvSpPr>
              <a:spLocks noChangeArrowheads="1"/>
            </p:cNvSpPr>
            <p:nvPr/>
          </p:nvSpPr>
          <p:spPr bwMode="auto">
            <a:xfrm>
              <a:off x="2064" y="1071"/>
              <a:ext cx="181" cy="272"/>
            </a:xfrm>
            <a:prstGeom prst="downArrow">
              <a:avLst>
                <a:gd name="adj1" fmla="val 50000"/>
                <a:gd name="adj2" fmla="val 37569"/>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sp>
          <p:nvSpPr>
            <p:cNvPr id="37910" name="AutoShape 13"/>
            <p:cNvSpPr>
              <a:spLocks noChangeArrowheads="1"/>
            </p:cNvSpPr>
            <p:nvPr/>
          </p:nvSpPr>
          <p:spPr bwMode="auto">
            <a:xfrm>
              <a:off x="2064" y="1842"/>
              <a:ext cx="181" cy="272"/>
            </a:xfrm>
            <a:prstGeom prst="downArrow">
              <a:avLst>
                <a:gd name="adj1" fmla="val 50000"/>
                <a:gd name="adj2" fmla="val 37569"/>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grpSp>
      <p:grpSp>
        <p:nvGrpSpPr>
          <p:cNvPr id="37895" name="Group 14"/>
          <p:cNvGrpSpPr>
            <a:grpSpLocks/>
          </p:cNvGrpSpPr>
          <p:nvPr/>
        </p:nvGrpSpPr>
        <p:grpSpPr bwMode="auto">
          <a:xfrm>
            <a:off x="5370513" y="2420938"/>
            <a:ext cx="1512887" cy="2376487"/>
            <a:chOff x="1746" y="1071"/>
            <a:chExt cx="816" cy="1043"/>
          </a:xfrm>
        </p:grpSpPr>
        <p:sp>
          <p:nvSpPr>
            <p:cNvPr id="37905" name="AutoShape 15"/>
            <p:cNvSpPr>
              <a:spLocks noChangeArrowheads="1"/>
            </p:cNvSpPr>
            <p:nvPr/>
          </p:nvSpPr>
          <p:spPr bwMode="auto">
            <a:xfrm>
              <a:off x="1746" y="1434"/>
              <a:ext cx="816" cy="318"/>
            </a:xfrm>
            <a:prstGeom prst="chevron">
              <a:avLst>
                <a:gd name="adj" fmla="val 12890"/>
              </a:avLst>
            </a:prstGeom>
            <a:solidFill>
              <a:schemeClr val="accent1"/>
            </a:solidFill>
            <a:ln w="50800">
              <a:solidFill>
                <a:schemeClr val="tx1"/>
              </a:solidFill>
              <a:miter lim="800000"/>
              <a:headEnd/>
              <a:tailEnd type="none" w="lg" len="lg"/>
            </a:ln>
          </p:spPr>
          <p:txBody>
            <a:bodyPr wrap="none" anchor="ctr"/>
            <a:lstStyle/>
            <a:p>
              <a:pPr algn="ctr"/>
              <a:r>
                <a:rPr lang="cs-CZ" sz="2200" b="1">
                  <a:latin typeface="Gill Sans MT" pitchFamily="34" charset="0"/>
                </a:rPr>
                <a:t>use</a:t>
              </a:r>
            </a:p>
          </p:txBody>
        </p:sp>
        <p:sp>
          <p:nvSpPr>
            <p:cNvPr id="37906" name="AutoShape 16"/>
            <p:cNvSpPr>
              <a:spLocks noChangeArrowheads="1"/>
            </p:cNvSpPr>
            <p:nvPr/>
          </p:nvSpPr>
          <p:spPr bwMode="auto">
            <a:xfrm>
              <a:off x="2064" y="1071"/>
              <a:ext cx="181" cy="272"/>
            </a:xfrm>
            <a:prstGeom prst="downArrow">
              <a:avLst>
                <a:gd name="adj1" fmla="val 50000"/>
                <a:gd name="adj2" fmla="val 37569"/>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sp>
          <p:nvSpPr>
            <p:cNvPr id="37907" name="AutoShape 17"/>
            <p:cNvSpPr>
              <a:spLocks noChangeArrowheads="1"/>
            </p:cNvSpPr>
            <p:nvPr/>
          </p:nvSpPr>
          <p:spPr bwMode="auto">
            <a:xfrm>
              <a:off x="2064" y="1842"/>
              <a:ext cx="181" cy="272"/>
            </a:xfrm>
            <a:prstGeom prst="downArrow">
              <a:avLst>
                <a:gd name="adj1" fmla="val 50000"/>
                <a:gd name="adj2" fmla="val 37569"/>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grpSp>
      <p:sp>
        <p:nvSpPr>
          <p:cNvPr id="37896" name="AutoShape 18"/>
          <p:cNvSpPr>
            <a:spLocks noChangeArrowheads="1"/>
          </p:cNvSpPr>
          <p:nvPr/>
        </p:nvSpPr>
        <p:spPr bwMode="auto">
          <a:xfrm>
            <a:off x="6969125" y="3248025"/>
            <a:ext cx="1851025" cy="723900"/>
          </a:xfrm>
          <a:prstGeom prst="chevron">
            <a:avLst>
              <a:gd name="adj" fmla="val 12844"/>
            </a:avLst>
          </a:prstGeom>
          <a:solidFill>
            <a:schemeClr val="accent1"/>
          </a:solidFill>
          <a:ln w="50800">
            <a:solidFill>
              <a:schemeClr val="tx1"/>
            </a:solidFill>
            <a:miter lim="800000"/>
            <a:headEnd/>
            <a:tailEnd type="none" w="lg" len="lg"/>
          </a:ln>
        </p:spPr>
        <p:txBody>
          <a:bodyPr wrap="none" anchor="ctr"/>
          <a:lstStyle/>
          <a:p>
            <a:pPr algn="ctr"/>
            <a:r>
              <a:rPr lang="cs-CZ" sz="2200" b="1">
                <a:latin typeface="Gill Sans MT" pitchFamily="34" charset="0"/>
              </a:rPr>
              <a:t>dispoal</a:t>
            </a:r>
          </a:p>
        </p:txBody>
      </p:sp>
      <p:sp>
        <p:nvSpPr>
          <p:cNvPr id="37897" name="AutoShape 19"/>
          <p:cNvSpPr>
            <a:spLocks noChangeArrowheads="1"/>
          </p:cNvSpPr>
          <p:nvPr/>
        </p:nvSpPr>
        <p:spPr bwMode="auto">
          <a:xfrm>
            <a:off x="7559675" y="2420938"/>
            <a:ext cx="334963" cy="619125"/>
          </a:xfrm>
          <a:prstGeom prst="downArrow">
            <a:avLst>
              <a:gd name="adj1" fmla="val 50000"/>
              <a:gd name="adj2" fmla="val 46208"/>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sp>
        <p:nvSpPr>
          <p:cNvPr id="37898" name="AutoShape 20"/>
          <p:cNvSpPr>
            <a:spLocks noChangeArrowheads="1"/>
          </p:cNvSpPr>
          <p:nvPr/>
        </p:nvSpPr>
        <p:spPr bwMode="auto">
          <a:xfrm>
            <a:off x="7559675" y="4178300"/>
            <a:ext cx="334963" cy="619125"/>
          </a:xfrm>
          <a:prstGeom prst="downArrow">
            <a:avLst>
              <a:gd name="adj1" fmla="val 50000"/>
              <a:gd name="adj2" fmla="val 46208"/>
            </a:avLst>
          </a:prstGeom>
          <a:solidFill>
            <a:schemeClr val="accent1"/>
          </a:solidFill>
          <a:ln w="50800">
            <a:solidFill>
              <a:schemeClr val="tx1"/>
            </a:solidFill>
            <a:miter lim="800000"/>
            <a:headEnd/>
            <a:tailEnd type="none" w="lg" len="lg"/>
          </a:ln>
        </p:spPr>
        <p:txBody>
          <a:bodyPr wrap="none" anchor="ctr"/>
          <a:lstStyle/>
          <a:p>
            <a:endParaRPr lang="en-US">
              <a:latin typeface="Gill Sans MT" pitchFamily="34" charset="0"/>
            </a:endParaRPr>
          </a:p>
        </p:txBody>
      </p:sp>
      <p:sp>
        <p:nvSpPr>
          <p:cNvPr id="37899" name="Oval 21"/>
          <p:cNvSpPr>
            <a:spLocks noChangeArrowheads="1"/>
          </p:cNvSpPr>
          <p:nvPr/>
        </p:nvSpPr>
        <p:spPr bwMode="auto">
          <a:xfrm>
            <a:off x="3851275" y="4076700"/>
            <a:ext cx="1368425" cy="935038"/>
          </a:xfrm>
          <a:prstGeom prst="ellipse">
            <a:avLst/>
          </a:prstGeom>
          <a:solidFill>
            <a:srgbClr val="FFCC99">
              <a:alpha val="0"/>
            </a:srgbClr>
          </a:solidFill>
          <a:ln w="50800">
            <a:solidFill>
              <a:srgbClr val="FF0000"/>
            </a:solidFill>
            <a:round/>
            <a:headEnd/>
            <a:tailEnd type="none" w="lg" len="lg"/>
          </a:ln>
        </p:spPr>
        <p:txBody>
          <a:bodyPr wrap="none" anchor="ctr"/>
          <a:lstStyle/>
          <a:p>
            <a:endParaRPr lang="en-US">
              <a:latin typeface="Gill Sans MT" pitchFamily="34" charset="0"/>
            </a:endParaRPr>
          </a:p>
        </p:txBody>
      </p:sp>
      <p:sp>
        <p:nvSpPr>
          <p:cNvPr id="37900" name="Oval 22"/>
          <p:cNvSpPr>
            <a:spLocks noChangeArrowheads="1"/>
          </p:cNvSpPr>
          <p:nvPr/>
        </p:nvSpPr>
        <p:spPr bwMode="auto">
          <a:xfrm>
            <a:off x="7019925" y="4076700"/>
            <a:ext cx="1368425" cy="865188"/>
          </a:xfrm>
          <a:prstGeom prst="ellipse">
            <a:avLst/>
          </a:prstGeom>
          <a:solidFill>
            <a:srgbClr val="FFCC99">
              <a:alpha val="0"/>
            </a:srgbClr>
          </a:solidFill>
          <a:ln w="50800">
            <a:solidFill>
              <a:srgbClr val="00B050"/>
            </a:solidFill>
            <a:round/>
            <a:headEnd/>
            <a:tailEnd type="none" w="lg" len="lg"/>
          </a:ln>
        </p:spPr>
        <p:txBody>
          <a:bodyPr wrap="none" anchor="ctr"/>
          <a:lstStyle/>
          <a:p>
            <a:endParaRPr lang="en-US">
              <a:latin typeface="Gill Sans MT" pitchFamily="34" charset="0"/>
            </a:endParaRPr>
          </a:p>
        </p:txBody>
      </p:sp>
      <p:sp>
        <p:nvSpPr>
          <p:cNvPr id="37901" name="Oval 21"/>
          <p:cNvSpPr>
            <a:spLocks noChangeArrowheads="1"/>
          </p:cNvSpPr>
          <p:nvPr/>
        </p:nvSpPr>
        <p:spPr bwMode="auto">
          <a:xfrm>
            <a:off x="417513" y="4071938"/>
            <a:ext cx="1368425" cy="935037"/>
          </a:xfrm>
          <a:prstGeom prst="ellipse">
            <a:avLst/>
          </a:prstGeom>
          <a:solidFill>
            <a:srgbClr val="FFCC99">
              <a:alpha val="0"/>
            </a:srgbClr>
          </a:solidFill>
          <a:ln w="50800">
            <a:solidFill>
              <a:srgbClr val="FFC000"/>
            </a:solidFill>
            <a:round/>
            <a:headEnd/>
            <a:tailEnd type="none" w="lg" len="lg"/>
          </a:ln>
        </p:spPr>
        <p:txBody>
          <a:bodyPr wrap="none" anchor="ctr"/>
          <a:lstStyle/>
          <a:p>
            <a:endParaRPr lang="en-US">
              <a:latin typeface="Gill Sans MT" pitchFamily="34" charset="0"/>
            </a:endParaRPr>
          </a:p>
        </p:txBody>
      </p:sp>
      <p:sp>
        <p:nvSpPr>
          <p:cNvPr id="2" name="Nadpis 1"/>
          <p:cNvSpPr>
            <a:spLocks noGrp="1"/>
          </p:cNvSpPr>
          <p:nvPr>
            <p:ph type="title"/>
          </p:nvPr>
        </p:nvSpPr>
        <p:spPr/>
        <p:txBody>
          <a:bodyPr/>
          <a:lstStyle/>
          <a:p>
            <a:r>
              <a:rPr lang="cs-CZ" dirty="0" smtClean="0"/>
              <a:t>Dopady produktů</a:t>
            </a:r>
            <a:endParaRPr lang="cs-CZ" dirty="0"/>
          </a:p>
        </p:txBody>
      </p:sp>
      <p:sp>
        <p:nvSpPr>
          <p:cNvPr id="37902" name="Zástupný symbol pro číslo snímku 2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14F62-29E0-41F8-B1AC-278C969C500E}" type="slidenum">
              <a:rPr lang="cs-CZ">
                <a:solidFill>
                  <a:srgbClr val="000000"/>
                </a:solidFill>
              </a:rPr>
              <a:pPr fontAlgn="base">
                <a:spcBef>
                  <a:spcPct val="0"/>
                </a:spcBef>
                <a:spcAft>
                  <a:spcPct val="0"/>
                </a:spcAft>
              </a:pPr>
              <a:t>13</a:t>
            </a:fld>
            <a:endParaRPr lang="cs-CZ">
              <a:solidFill>
                <a:srgbClr val="000000"/>
              </a:solidFill>
            </a:endParaRPr>
          </a:p>
        </p:txBody>
      </p:sp>
      <p:sp>
        <p:nvSpPr>
          <p:cNvPr id="27" name="Oval 21"/>
          <p:cNvSpPr>
            <a:spLocks noChangeArrowheads="1"/>
          </p:cNvSpPr>
          <p:nvPr/>
        </p:nvSpPr>
        <p:spPr bwMode="auto">
          <a:xfrm>
            <a:off x="0" y="1571625"/>
            <a:ext cx="9144000" cy="3816350"/>
          </a:xfrm>
          <a:prstGeom prst="ellipse">
            <a:avLst/>
          </a:prstGeom>
          <a:solidFill>
            <a:srgbClr val="FFCC99">
              <a:alpha val="0"/>
            </a:srgbClr>
          </a:solidFill>
          <a:ln w="50800">
            <a:solidFill>
              <a:srgbClr val="FF0000"/>
            </a:solidFill>
            <a:round/>
            <a:headEnd/>
            <a:tailEnd type="none" w="lg" len="lg"/>
          </a:ln>
        </p:spPr>
        <p:txBody>
          <a:bodyPr wrap="none" anchor="ctr"/>
          <a:lstStyle/>
          <a:p>
            <a:endParaRPr lang="en-US">
              <a:latin typeface="Gill Sans MT" pitchFamily="34" charset="0"/>
            </a:endParaRPr>
          </a:p>
        </p:txBody>
      </p:sp>
      <p:sp>
        <p:nvSpPr>
          <p:cNvPr id="28" name="Oval 22"/>
          <p:cNvSpPr>
            <a:spLocks noChangeArrowheads="1"/>
          </p:cNvSpPr>
          <p:nvPr/>
        </p:nvSpPr>
        <p:spPr bwMode="auto">
          <a:xfrm>
            <a:off x="4572000" y="3214688"/>
            <a:ext cx="1571625" cy="865187"/>
          </a:xfrm>
          <a:prstGeom prst="ellipse">
            <a:avLst/>
          </a:prstGeom>
          <a:solidFill>
            <a:srgbClr val="FFCC99">
              <a:alpha val="0"/>
            </a:srgbClr>
          </a:solidFill>
          <a:ln w="50800">
            <a:solidFill>
              <a:srgbClr val="FF0000">
                <a:alpha val="49000"/>
              </a:srgbClr>
            </a:solidFill>
            <a:round/>
            <a:headEnd/>
            <a:tailEnd type="none" w="lg" len="lg"/>
          </a:ln>
        </p:spPr>
        <p:txBody>
          <a:bodyPr wrap="none" anchor="ctr"/>
          <a:lstStyle/>
          <a:p>
            <a:endParaRPr lang="en-US">
              <a:latin typeface="Gill Sans MT" pitchFamily="34" charset="0"/>
            </a:endParaRPr>
          </a:p>
        </p:txBody>
      </p:sp>
    </p:spTree>
    <p:extLst>
      <p:ext uri="{BB962C8B-B14F-4D97-AF65-F5344CB8AC3E}">
        <p14:creationId xmlns:p14="http://schemas.microsoft.com/office/powerpoint/2010/main" val="42593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7901"/>
                                        </p:tgtEl>
                                      </p:cBhvr>
                                    </p:animEffect>
                                    <p:set>
                                      <p:cBhvr>
                                        <p:cTn id="7" dur="1" fill="hold">
                                          <p:stCondLst>
                                            <p:cond delay="1999"/>
                                          </p:stCondLst>
                                        </p:cTn>
                                        <p:tgtEl>
                                          <p:spTgt spid="37901"/>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37899"/>
                                        </p:tgtEl>
                                      </p:cBhvr>
                                    </p:animEffect>
                                    <p:set>
                                      <p:cBhvr>
                                        <p:cTn id="10" dur="1" fill="hold">
                                          <p:stCondLst>
                                            <p:cond delay="1999"/>
                                          </p:stCondLst>
                                        </p:cTn>
                                        <p:tgtEl>
                                          <p:spTgt spid="37899"/>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37900"/>
                                        </p:tgtEl>
                                      </p:cBhvr>
                                    </p:animEffect>
                                    <p:set>
                                      <p:cBhvr>
                                        <p:cTn id="13" dur="1" fill="hold">
                                          <p:stCondLst>
                                            <p:cond delay="1999"/>
                                          </p:stCondLst>
                                        </p:cTn>
                                        <p:tgtEl>
                                          <p:spTgt spid="3790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2000"/>
                                        <p:tgtEl>
                                          <p:spTgt spid="2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animBg="1"/>
      <p:bldP spid="37900" grpId="0" animBg="1"/>
      <p:bldP spid="37901"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mtClean="0"/>
              <a:t>Komunikace environmentálních souvislostí podnikání</a:t>
            </a:r>
            <a:endParaRPr lang="cs-CZ" dirty="0"/>
          </a:p>
        </p:txBody>
      </p:sp>
      <p:sp>
        <p:nvSpPr>
          <p:cNvPr id="3" name="Zástupný symbol pro obsah 2"/>
          <p:cNvSpPr>
            <a:spLocks noGrp="1"/>
          </p:cNvSpPr>
          <p:nvPr>
            <p:ph idx="1"/>
          </p:nvPr>
        </p:nvSpPr>
        <p:spPr/>
        <p:txBody>
          <a:bodyPr/>
          <a:lstStyle/>
          <a:p>
            <a:r>
              <a:rPr lang="cs-CZ" smtClean="0"/>
              <a:t>Povinný reporting</a:t>
            </a:r>
          </a:p>
          <a:p>
            <a:r>
              <a:rPr lang="cs-CZ" smtClean="0"/>
              <a:t>Dobrovolný reporting</a:t>
            </a:r>
          </a:p>
          <a:p>
            <a:pPr lvl="1"/>
            <a:r>
              <a:rPr lang="cs-CZ" smtClean="0"/>
              <a:t>Vlastní environmentální tvrzení, ČSN ISO 14021</a:t>
            </a:r>
          </a:p>
          <a:p>
            <a:pPr lvl="1"/>
            <a:r>
              <a:rPr lang="cs-CZ" smtClean="0"/>
              <a:t>Environmentální značení typu I, ČSN ISO 14024</a:t>
            </a:r>
          </a:p>
          <a:p>
            <a:r>
              <a:rPr lang="cs-CZ" smtClean="0"/>
              <a:t>Požadovaný reporting</a:t>
            </a:r>
          </a:p>
          <a:p>
            <a:pPr lvl="1"/>
            <a:r>
              <a:rPr lang="cs-CZ" smtClean="0"/>
              <a:t>EPD</a:t>
            </a:r>
          </a:p>
          <a:p>
            <a:pPr lvl="1"/>
            <a:r>
              <a:rPr lang="cs-CZ" smtClean="0"/>
              <a:t>GRI</a:t>
            </a:r>
          </a:p>
          <a:p>
            <a:pPr lvl="1"/>
            <a:r>
              <a:rPr lang="cs-CZ" smtClean="0"/>
              <a:t>LEED, BREAM, SBTool a další systémy certifikace budov</a:t>
            </a:r>
          </a:p>
          <a:p>
            <a:endParaRPr lang="cs-CZ" dirty="0" smtClean="0"/>
          </a:p>
        </p:txBody>
      </p:sp>
      <p:sp>
        <p:nvSpPr>
          <p:cNvPr id="4" name="Zástupný symbol pro číslo snímku 3"/>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143074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974265" y="3651732"/>
            <a:ext cx="4941951" cy="2210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onotype Sorts" charset="2"/>
              <a:buNone/>
            </a:pPr>
            <a:endParaRPr lang="cs-CZ" smtClean="0"/>
          </a:p>
          <a:p>
            <a:pPr>
              <a:buFont typeface="Monotype Sorts" charset="2"/>
              <a:buNone/>
            </a:pPr>
            <a:r>
              <a:rPr lang="cs-CZ" smtClean="0"/>
              <a:t>		</a:t>
            </a:r>
          </a:p>
        </p:txBody>
      </p:sp>
      <p:pic>
        <p:nvPicPr>
          <p:cNvPr id="5" name="Picture 1028" descr="etik2n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329" y="3380299"/>
            <a:ext cx="1394971" cy="282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9" descr="eti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9933" y="3535404"/>
            <a:ext cx="2305436" cy="271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0" descr="txt_poziti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111" y="4543584"/>
            <a:ext cx="1546378" cy="16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1" descr="B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111" y="3612956"/>
            <a:ext cx="1453515" cy="62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32"/>
          <p:cNvSpPr>
            <a:spLocks noChangeArrowheads="1"/>
          </p:cNvSpPr>
          <p:nvPr/>
        </p:nvSpPr>
        <p:spPr bwMode="auto">
          <a:xfrm>
            <a:off x="974265" y="3050702"/>
            <a:ext cx="4941951" cy="5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endParaRPr lang="en-US" sz="1600" b="0">
              <a:solidFill>
                <a:srgbClr val="0000FF"/>
              </a:solidFill>
              <a:latin typeface="Times New Roman" pitchFamily="18" charset="0"/>
            </a:endParaRPr>
          </a:p>
        </p:txBody>
      </p:sp>
      <p:sp>
        <p:nvSpPr>
          <p:cNvPr id="10" name="Rectangle 1033"/>
          <p:cNvSpPr>
            <a:spLocks noChangeArrowheads="1"/>
          </p:cNvSpPr>
          <p:nvPr/>
        </p:nvSpPr>
        <p:spPr bwMode="auto">
          <a:xfrm>
            <a:off x="635111" y="3419075"/>
            <a:ext cx="5474907" cy="286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bg2"/>
              </a:buClr>
              <a:buSzPct val="75000"/>
              <a:buFont typeface="Monotype Sorts" charset="2"/>
              <a:buNone/>
            </a:pPr>
            <a:endParaRPr lang="cs-CZ" sz="3200" b="0">
              <a:latin typeface="Times New Roman" pitchFamily="18" charset="0"/>
            </a:endParaRPr>
          </a:p>
          <a:p>
            <a:pPr marL="342900" indent="-342900">
              <a:spcBef>
                <a:spcPct val="20000"/>
              </a:spcBef>
              <a:buClr>
                <a:schemeClr val="bg2"/>
              </a:buClr>
              <a:buSzPct val="75000"/>
              <a:buFont typeface="Monotype Sorts" charset="2"/>
              <a:buNone/>
            </a:pPr>
            <a:r>
              <a:rPr lang="cs-CZ" sz="3200" b="0">
                <a:latin typeface="Times New Roman" pitchFamily="18" charset="0"/>
              </a:rPr>
              <a:t>		</a:t>
            </a:r>
          </a:p>
        </p:txBody>
      </p:sp>
      <p:pic>
        <p:nvPicPr>
          <p:cNvPr id="12" name="Picture 1034" descr="gm_dut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7909" y="3612956"/>
            <a:ext cx="887250" cy="8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35" descr="gm_fran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8067" y="2876209"/>
            <a:ext cx="1308164" cy="7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36" descr="gm_jap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5527" y="3457851"/>
            <a:ext cx="1017461" cy="80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7" descr="gm_kori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661" y="5357883"/>
            <a:ext cx="1114362" cy="81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38" descr="gm_newz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1008" y="5319107"/>
            <a:ext cx="981123" cy="9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39" descr="gm_nord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3691" y="2992537"/>
            <a:ext cx="998282" cy="7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40" descr="gm_odil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661" y="4363436"/>
            <a:ext cx="1308164" cy="86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41" descr="gm_roc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5384" y="5444322"/>
            <a:ext cx="726758" cy="92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43" descr="gm_u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91725" y="4349703"/>
            <a:ext cx="1005348" cy="98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44" descr="gm_us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7923" y="5435435"/>
            <a:ext cx="1260723" cy="77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45" descr="ZN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51438" y="4427255"/>
            <a:ext cx="1162812" cy="93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46" descr="Modrý anděl 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29745" y="5357883"/>
            <a:ext cx="1065911" cy="82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47" descr="indi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11151" y="3612956"/>
            <a:ext cx="683354" cy="5234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Rectangle 1048"/>
          <p:cNvSpPr>
            <a:spLocks noChangeArrowheads="1"/>
          </p:cNvSpPr>
          <p:nvPr/>
        </p:nvSpPr>
        <p:spPr bwMode="auto">
          <a:xfrm>
            <a:off x="974265" y="3047470"/>
            <a:ext cx="4941951" cy="5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endParaRPr lang="en-US" sz="1600" b="0">
              <a:solidFill>
                <a:srgbClr val="0000FF"/>
              </a:solidFill>
              <a:latin typeface="Times New Roman" pitchFamily="18" charset="0"/>
            </a:endParaRPr>
          </a:p>
        </p:txBody>
      </p:sp>
      <p:sp>
        <p:nvSpPr>
          <p:cNvPr id="26" name="Rectangle 1049"/>
          <p:cNvSpPr>
            <a:spLocks noChangeArrowheads="1"/>
          </p:cNvSpPr>
          <p:nvPr/>
        </p:nvSpPr>
        <p:spPr bwMode="auto">
          <a:xfrm>
            <a:off x="828913" y="3609725"/>
            <a:ext cx="4941951" cy="248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bg2"/>
              </a:buClr>
              <a:buSzPct val="75000"/>
              <a:buFont typeface="Monotype Sorts" charset="2"/>
              <a:buNone/>
            </a:pPr>
            <a:r>
              <a:rPr lang="cs-CZ" sz="3200" b="0">
                <a:latin typeface="Times New Roman" pitchFamily="18" charset="0"/>
              </a:rPr>
              <a:t>	</a:t>
            </a:r>
          </a:p>
        </p:txBody>
      </p:sp>
      <p:pic>
        <p:nvPicPr>
          <p:cNvPr id="27" name="Picture 1050" descr="kn_6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88626" y="4737464"/>
            <a:ext cx="1405065" cy="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5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1309" y="3651732"/>
            <a:ext cx="4318151" cy="11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9" name="Picture 105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96364" y="4889338"/>
            <a:ext cx="2259005" cy="62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30" name="Object 1053"/>
          <p:cNvGraphicFramePr>
            <a:graphicFrameLocks noChangeAspect="1"/>
          </p:cNvGraphicFramePr>
          <p:nvPr>
            <p:extLst>
              <p:ext uri="{D42A27DB-BD31-4B8C-83A1-F6EECF244321}">
                <p14:modId xmlns:p14="http://schemas.microsoft.com/office/powerpoint/2010/main" val="2402923685"/>
              </p:ext>
            </p:extLst>
          </p:nvPr>
        </p:nvGraphicFramePr>
        <p:xfrm>
          <a:off x="3639042" y="5509756"/>
          <a:ext cx="922578" cy="719783"/>
        </p:xfrm>
        <a:graphic>
          <a:graphicData uri="http://schemas.openxmlformats.org/presentationml/2006/ole">
            <mc:AlternateContent xmlns:mc="http://schemas.openxmlformats.org/markup-compatibility/2006">
              <mc:Choice xmlns:v="urn:schemas-microsoft-com:vml" Requires="v">
                <p:oleObj spid="_x0000_s3083" name="Photo Editor Photo" r:id="rId24" imgW="3095238" imgH="3019048" progId="">
                  <p:embed/>
                </p:oleObj>
              </mc:Choice>
              <mc:Fallback>
                <p:oleObj name="Photo Editor Photo" r:id="rId24" imgW="3095238" imgH="3019048"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39042" y="5509756"/>
                        <a:ext cx="922578" cy="719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Picture 105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2012" y="4385248"/>
            <a:ext cx="1323305" cy="197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5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559602" y="5711715"/>
            <a:ext cx="1695768" cy="65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56" descr="kn_9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268899" y="2876209"/>
            <a:ext cx="1695768" cy="111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57" descr="kn_0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040176" y="3031314"/>
            <a:ext cx="1441402" cy="80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1058"/>
          <p:cNvSpPr>
            <a:spLocks noChangeArrowheads="1"/>
          </p:cNvSpPr>
          <p:nvPr/>
        </p:nvSpPr>
        <p:spPr bwMode="auto">
          <a:xfrm>
            <a:off x="974265" y="3047470"/>
            <a:ext cx="4941951" cy="5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endParaRPr lang="en-US" sz="1600" b="0">
              <a:solidFill>
                <a:srgbClr val="0000FF"/>
              </a:solidFill>
              <a:latin typeface="Times New Roman" pitchFamily="18" charset="0"/>
            </a:endParaRPr>
          </a:p>
        </p:txBody>
      </p:sp>
      <p:sp>
        <p:nvSpPr>
          <p:cNvPr id="36" name="Rectangle 1059"/>
          <p:cNvSpPr>
            <a:spLocks noChangeArrowheads="1"/>
          </p:cNvSpPr>
          <p:nvPr/>
        </p:nvSpPr>
        <p:spPr bwMode="auto">
          <a:xfrm>
            <a:off x="828913" y="3609725"/>
            <a:ext cx="4941951" cy="248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bg2"/>
              </a:buClr>
              <a:buSzPct val="75000"/>
              <a:buFont typeface="Monotype Sorts" charset="2"/>
              <a:buNone/>
            </a:pPr>
            <a:endParaRPr lang="cs-CZ" sz="3600">
              <a:solidFill>
                <a:srgbClr val="FF0000"/>
              </a:solidFill>
              <a:latin typeface="Arial" charset="0"/>
            </a:endParaRPr>
          </a:p>
          <a:p>
            <a:pPr marL="342900" indent="-342900">
              <a:spcBef>
                <a:spcPct val="20000"/>
              </a:spcBef>
              <a:buClr>
                <a:schemeClr val="bg2"/>
              </a:buClr>
              <a:buSzPct val="75000"/>
              <a:buFont typeface="Monotype Sorts" charset="2"/>
              <a:buNone/>
            </a:pPr>
            <a:endParaRPr lang="cs-CZ" sz="3600">
              <a:solidFill>
                <a:srgbClr val="0033CC"/>
              </a:solidFill>
              <a:latin typeface="Arial" charset="0"/>
            </a:endParaRPr>
          </a:p>
          <a:p>
            <a:pPr marL="342900" indent="-342900">
              <a:spcBef>
                <a:spcPct val="20000"/>
              </a:spcBef>
              <a:buClr>
                <a:schemeClr val="bg2"/>
              </a:buClr>
              <a:buSzPct val="75000"/>
              <a:buFont typeface="Monotype Sorts" charset="2"/>
              <a:buNone/>
            </a:pPr>
            <a:r>
              <a:rPr lang="cs-CZ" sz="3200" b="0">
                <a:latin typeface="Times New Roman" pitchFamily="18" charset="0"/>
              </a:rPr>
              <a:t>		</a:t>
            </a:r>
          </a:p>
        </p:txBody>
      </p:sp>
      <p:pic>
        <p:nvPicPr>
          <p:cNvPr id="37" name="Picture 1060" descr="03-03_img_01_"/>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026646" y="5005666"/>
            <a:ext cx="865044" cy="5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62" descr="biopruhled"/>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83562" y="3768061"/>
            <a:ext cx="1264760" cy="55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63" descr="ekozn_natur-p"/>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766933" y="3651732"/>
            <a:ext cx="969010" cy="76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64" descr="logo_czech-made_bv"/>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54537" y="5280331"/>
            <a:ext cx="799433" cy="6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65" descr="zn_eco-pack_v"/>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97923" y="5086450"/>
            <a:ext cx="654082" cy="63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66" descr="zn_ekokuprospechu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313418" y="4388479"/>
            <a:ext cx="966991" cy="5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67" descr="zn_ekonezavad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476230" y="4582360"/>
            <a:ext cx="740889" cy="59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068" descr="zn_odhazujici_panacek_v"/>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216517" y="3263971"/>
            <a:ext cx="1114362" cy="87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69" descr="zn_recyklace_v"/>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704953" y="5629316"/>
            <a:ext cx="588472" cy="5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70" descr="zn_recyklaces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947206" y="4272151"/>
            <a:ext cx="974057" cy="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71" descr="zn_resy_v"/>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80463" y="5354652"/>
            <a:ext cx="813565" cy="63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72" descr="zn_zeleny_bod_v"/>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441804" y="2953761"/>
            <a:ext cx="813565" cy="65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73" descr="KEZ_BIO"/>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41309" y="2876209"/>
            <a:ext cx="1017461" cy="7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074" descr="gm_singp"/>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801854" y="4815017"/>
            <a:ext cx="1147672" cy="8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bdélník 50"/>
          <p:cNvSpPr/>
          <p:nvPr/>
        </p:nvSpPr>
        <p:spPr>
          <a:xfrm>
            <a:off x="416471" y="1396616"/>
            <a:ext cx="7704856" cy="369332"/>
          </a:xfrm>
          <a:prstGeom prst="rect">
            <a:avLst/>
          </a:prstGeom>
        </p:spPr>
        <p:txBody>
          <a:bodyPr wrap="square">
            <a:spAutoFit/>
          </a:bodyPr>
          <a:lstStyle/>
          <a:p>
            <a:r>
              <a:rPr lang="cs-CZ" b="1" dirty="0" smtClean="0"/>
              <a:t>Proč existuje tolik </a:t>
            </a:r>
            <a:r>
              <a:rPr lang="cs-CZ" b="1" dirty="0" err="1" smtClean="0"/>
              <a:t>ekoznaček</a:t>
            </a:r>
            <a:r>
              <a:rPr lang="cs-CZ" b="1" dirty="0" smtClean="0"/>
              <a:t> a </a:t>
            </a:r>
            <a:r>
              <a:rPr lang="cs-CZ" b="1" dirty="0" err="1" smtClean="0"/>
              <a:t>ekosymbolů</a:t>
            </a:r>
            <a:r>
              <a:rPr lang="cs-CZ" b="1" dirty="0" smtClean="0"/>
              <a:t>? Protože na to reaguje zákazník …</a:t>
            </a:r>
          </a:p>
        </p:txBody>
      </p:sp>
      <p:sp>
        <p:nvSpPr>
          <p:cNvPr id="2" name="Nadpis 1"/>
          <p:cNvSpPr>
            <a:spLocks noGrp="1"/>
          </p:cNvSpPr>
          <p:nvPr>
            <p:ph type="title"/>
          </p:nvPr>
        </p:nvSpPr>
        <p:spPr/>
        <p:txBody>
          <a:bodyPr>
            <a:normAutofit fontScale="90000"/>
          </a:bodyPr>
          <a:lstStyle/>
          <a:p>
            <a:r>
              <a:rPr lang="cs-CZ" smtClean="0"/>
              <a:t>Marketing a komunikace se zákazníkem</a:t>
            </a:r>
            <a:endParaRPr lang="cs-CZ" dirty="0"/>
          </a:p>
        </p:txBody>
      </p:sp>
      <p:sp>
        <p:nvSpPr>
          <p:cNvPr id="55" name="Zástupný symbol pro číslo snímku 54"/>
          <p:cNvSpPr>
            <a:spLocks noGrp="1"/>
          </p:cNvSpPr>
          <p:nvPr>
            <p:ph type="sldNum" sz="quarter" idx="12"/>
          </p:nvPr>
        </p:nvSpPr>
        <p:spPr/>
        <p:txBody>
          <a:bodyPr/>
          <a:lstStyle/>
          <a:p>
            <a:fld id="{D57F1E4F-1CFF-5643-939E-02111984F565}" type="slidenum">
              <a:rPr lang="en-US" smtClean="0"/>
              <a:t>15</a:t>
            </a:fld>
            <a:endParaRPr lang="en-US" dirty="0"/>
          </a:p>
        </p:txBody>
      </p:sp>
      <p:pic>
        <p:nvPicPr>
          <p:cNvPr id="54" name="Picture 2" descr="http://ehp.niehs.nih.gov/wp-content/uploads/118/6/ehp.118-a246.g002.png"/>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5182546" y="1862778"/>
            <a:ext cx="3810000" cy="350035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http://www.hunterdouglas.asia/greenguard/GEI-IAQ-Certified-logo.jpg"/>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943762" y="5405294"/>
            <a:ext cx="1830368" cy="91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83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mtClean="0"/>
              <a:t>Environmentální značky a prohlášení</a:t>
            </a:r>
            <a:endParaRPr lang="cs-CZ" dirty="0"/>
          </a:p>
        </p:txBody>
      </p:sp>
      <p:sp>
        <p:nvSpPr>
          <p:cNvPr id="7" name="Zástupný symbol pro obsah 6"/>
          <p:cNvSpPr>
            <a:spLocks noGrp="1"/>
          </p:cNvSpPr>
          <p:nvPr>
            <p:ph idx="1"/>
          </p:nvPr>
        </p:nvSpPr>
        <p:spPr/>
        <p:txBody>
          <a:bodyPr>
            <a:normAutofit fontScale="92500" lnSpcReduction="20000"/>
          </a:bodyPr>
          <a:lstStyle/>
          <a:p>
            <a:pPr lvl="0"/>
            <a:r>
              <a:rPr lang="cs-CZ" b="1" dirty="0" smtClean="0"/>
              <a:t>ISO 14020 (1999) Environmentální značky a prohlášení. Obecné zásady</a:t>
            </a:r>
          </a:p>
          <a:p>
            <a:pPr lvl="0"/>
            <a:endParaRPr lang="cs-CZ" dirty="0" smtClean="0"/>
          </a:p>
          <a:p>
            <a:pPr lvl="0"/>
            <a:r>
              <a:rPr lang="cs-CZ" dirty="0" smtClean="0"/>
              <a:t>Typ I : ISO 14024 (2000) Ekologicky šetrný výrobek – EŠV (Ekoznačka)</a:t>
            </a:r>
          </a:p>
          <a:p>
            <a:pPr lvl="0"/>
            <a:endParaRPr lang="cs-CZ" dirty="0" smtClean="0"/>
          </a:p>
          <a:p>
            <a:pPr lvl="0"/>
            <a:r>
              <a:rPr lang="cs-CZ" dirty="0" smtClean="0"/>
              <a:t>Typ II: ISO 14021 (2000) Vlastní environmentální tvrzení</a:t>
            </a:r>
          </a:p>
          <a:p>
            <a:pPr lvl="0"/>
            <a:endParaRPr lang="cs-CZ" dirty="0" smtClean="0"/>
          </a:p>
          <a:p>
            <a:pPr lvl="0"/>
            <a:r>
              <a:rPr lang="cs-CZ" dirty="0" smtClean="0"/>
              <a:t>Typ III: ISO 14025 (2006) (EPD)</a:t>
            </a:r>
          </a:p>
          <a:p>
            <a:endParaRPr lang="cs-CZ" dirty="0"/>
          </a:p>
        </p:txBody>
      </p:sp>
      <p:sp>
        <p:nvSpPr>
          <p:cNvPr id="3" name="Zástupný symbol pro číslo snímku 2"/>
          <p:cNvSpPr>
            <a:spLocks noGrp="1"/>
          </p:cNvSpPr>
          <p:nvPr>
            <p:ph type="sldNum" sz="quarter" idx="12"/>
          </p:nvPr>
        </p:nvSpPr>
        <p:spPr/>
        <p:txBody>
          <a:bodyPr/>
          <a:lstStyle/>
          <a:p>
            <a:pPr>
              <a:defRPr/>
            </a:pPr>
            <a:fld id="{AD3C455C-5635-4DA1-948F-327BC1C87223}" type="slidenum">
              <a:rPr lang="cs-CZ" smtClean="0"/>
              <a:pPr>
                <a:defRPr/>
              </a:pPr>
              <a:t>16</a:t>
            </a:fld>
            <a:endParaRPr lang="cs-CZ"/>
          </a:p>
        </p:txBody>
      </p:sp>
    </p:spTree>
    <p:extLst>
      <p:ext uri="{BB962C8B-B14F-4D97-AF65-F5344CB8AC3E}">
        <p14:creationId xmlns:p14="http://schemas.microsoft.com/office/powerpoint/2010/main" val="1110058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fontScale="90000"/>
          </a:bodyPr>
          <a:lstStyle/>
          <a:p>
            <a:r>
              <a:rPr lang="cs-CZ" dirty="0"/>
              <a:t>Environmentální značení typu I – ekoznačka</a:t>
            </a:r>
          </a:p>
        </p:txBody>
      </p:sp>
      <p:sp>
        <p:nvSpPr>
          <p:cNvPr id="8" name="Zástupný symbol pro obsah 7"/>
          <p:cNvSpPr>
            <a:spLocks noGrp="1"/>
          </p:cNvSpPr>
          <p:nvPr>
            <p:ph sz="half" idx="1"/>
          </p:nvPr>
        </p:nvSpPr>
        <p:spPr/>
        <p:txBody>
          <a:bodyPr>
            <a:normAutofit fontScale="92500" lnSpcReduction="20000"/>
          </a:bodyPr>
          <a:lstStyle/>
          <a:p>
            <a:r>
              <a:rPr lang="cs-CZ" dirty="0" smtClean="0"/>
              <a:t>Environmentální </a:t>
            </a:r>
            <a:r>
              <a:rPr lang="cs-CZ" dirty="0"/>
              <a:t>značení typu I podle ČSN ISO 14024 </a:t>
            </a:r>
            <a:endParaRPr lang="cs-CZ" dirty="0" smtClean="0"/>
          </a:p>
          <a:p>
            <a:r>
              <a:rPr lang="cs-CZ" dirty="0" smtClean="0"/>
              <a:t>výrobek </a:t>
            </a:r>
            <a:r>
              <a:rPr lang="cs-CZ" dirty="0"/>
              <a:t>splňuje určitá environmentální kritéria. Výrobek musí mít srovnatelné anebo lepší užitné vlastnosti ve srovnání s výrobky stejné kategorie výrobků. </a:t>
            </a:r>
            <a:endParaRPr lang="cs-CZ" dirty="0" smtClean="0"/>
          </a:p>
          <a:p>
            <a:r>
              <a:rPr lang="cs-CZ" dirty="0" smtClean="0"/>
              <a:t>Problémem </a:t>
            </a:r>
            <a:r>
              <a:rPr lang="cs-CZ" dirty="0" err="1"/>
              <a:t>ekoznačení</a:t>
            </a:r>
            <a:r>
              <a:rPr lang="cs-CZ" dirty="0"/>
              <a:t> typu I je obrovská inflace ekoznaček</a:t>
            </a:r>
            <a:r>
              <a:rPr lang="cs-CZ" dirty="0" smtClean="0"/>
              <a:t>.</a:t>
            </a:r>
            <a:endParaRPr lang="cs-CZ" dirty="0"/>
          </a:p>
        </p:txBody>
      </p:sp>
      <p:pic>
        <p:nvPicPr>
          <p:cNvPr id="10" name="Zástupný symbol pro obsah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92043" y="4653136"/>
            <a:ext cx="1800200" cy="1800200"/>
          </a:xfrm>
          <a:prstGeom prst="rect">
            <a:avLst/>
          </a:prstGeom>
        </p:spPr>
      </p:pic>
      <p:pic>
        <p:nvPicPr>
          <p:cNvPr id="11" name="Picture 2" descr="http://www.amwa.cz/deploy/img/fck/Image/System/ekologicky%20setrny%20vyrobe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1601229"/>
            <a:ext cx="2712095" cy="271209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24613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3"/>
          <p:cNvSpPr txBox="1">
            <a:spLocks/>
          </p:cNvSpPr>
          <p:nvPr/>
        </p:nvSpPr>
        <p:spPr>
          <a:xfrm>
            <a:off x="4648200" y="2037656"/>
            <a:ext cx="4038600" cy="3809999"/>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Nadpis 1"/>
          <p:cNvSpPr>
            <a:spLocks noGrp="1"/>
          </p:cNvSpPr>
          <p:nvPr>
            <p:ph type="title"/>
          </p:nvPr>
        </p:nvSpPr>
        <p:spPr/>
        <p:txBody>
          <a:bodyPr/>
          <a:lstStyle/>
          <a:p>
            <a:r>
              <a:rPr lang="cs-CZ" smtClean="0"/>
              <a:t>Vlastní environmentální tvrzení</a:t>
            </a:r>
            <a:endParaRPr lang="cs-CZ" dirty="0"/>
          </a:p>
        </p:txBody>
      </p:sp>
      <p:sp>
        <p:nvSpPr>
          <p:cNvPr id="8" name="Zástupný symbol pro obsah 7"/>
          <p:cNvSpPr>
            <a:spLocks noGrp="1"/>
          </p:cNvSpPr>
          <p:nvPr>
            <p:ph sz="half" idx="2"/>
          </p:nvPr>
        </p:nvSpPr>
        <p:spPr>
          <a:xfrm>
            <a:off x="554980" y="1615077"/>
            <a:ext cx="4010910" cy="4968552"/>
          </a:xfrm>
        </p:spPr>
        <p:txBody>
          <a:bodyPr/>
          <a:lstStyle/>
          <a:p>
            <a:pPr lvl="0"/>
            <a:r>
              <a:rPr lang="cs-CZ" sz="2400" dirty="0" smtClean="0"/>
              <a:t>Za každý prodaný vůz vysadíme strom</a:t>
            </a:r>
          </a:p>
          <a:p>
            <a:pPr lvl="0"/>
            <a:r>
              <a:rPr lang="cs-CZ" sz="2400" dirty="0" smtClean="0"/>
              <a:t>59 674 nových stromů pro Česko! Zahájili jsme sedmý ročník akce, kdy za každé prodané auto v Česku zasadíme jeden strom.</a:t>
            </a:r>
          </a:p>
          <a:p>
            <a:pPr lvl="0"/>
            <a:r>
              <a:rPr lang="cs-CZ" sz="2400" dirty="0" smtClean="0">
                <a:hlinkClick r:id="rId3"/>
              </a:rPr>
              <a:t>Strom v základní výbavě</a:t>
            </a:r>
            <a:endParaRPr lang="cs-CZ" sz="2400" dirty="0" smtClean="0"/>
          </a:p>
          <a:p>
            <a:r>
              <a:rPr lang="cs-CZ" sz="2400" dirty="0" smtClean="0"/>
              <a:t>http://www.skoda-auto.cz/o-spolecnosti/zivotni-prostredi</a:t>
            </a:r>
            <a:endParaRPr lang="cs-CZ" sz="2400" dirty="0"/>
          </a:p>
        </p:txBody>
      </p:sp>
      <p:sp>
        <p:nvSpPr>
          <p:cNvPr id="5" name="Zástupný symbol pro číslo snímku 4"/>
          <p:cNvSpPr>
            <a:spLocks noGrp="1"/>
          </p:cNvSpPr>
          <p:nvPr>
            <p:ph type="sldNum" sz="quarter" idx="12"/>
          </p:nvPr>
        </p:nvSpPr>
        <p:spPr/>
        <p:txBody>
          <a:bodyPr/>
          <a:lstStyle/>
          <a:p>
            <a:fld id="{D57F1E4F-1CFF-5643-939E-02111984F565}" type="slidenum">
              <a:rPr lang="en-US" smtClean="0"/>
              <a:t>18</a:t>
            </a:fld>
            <a:endParaRPr lang="en-US" dirty="0"/>
          </a:p>
        </p:txBody>
      </p:sp>
      <p:pic>
        <p:nvPicPr>
          <p:cNvPr id="7" name="Picture 2" descr="http://www.psdgraphics.com/wp-content/uploads/2010/08/zero-emissio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85429" y="1700808"/>
            <a:ext cx="1140565" cy="8285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encrypted-tbn3.gstatic.com/images?q=tbn:ANd9GcT0eyvsq5dj05CGd9lT_y7oSmwZUvD7ymfCIH5b4WjRZphvwEw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08304" y="1700808"/>
            <a:ext cx="1199404" cy="8835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32040" y="2529313"/>
            <a:ext cx="3940175" cy="405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81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570" y="1772818"/>
            <a:ext cx="3552545" cy="4654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1772816"/>
            <a:ext cx="3312368" cy="47030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ástupný symbol pro obsah 6"/>
          <p:cNvSpPr>
            <a:spLocks noGrp="1"/>
          </p:cNvSpPr>
          <p:nvPr>
            <p:ph sz="half" idx="1"/>
          </p:nvPr>
        </p:nvSpPr>
        <p:spPr/>
        <p:txBody>
          <a:bodyPr/>
          <a:lstStyle/>
          <a:p>
            <a:endParaRPr lang="cs-CZ"/>
          </a:p>
        </p:txBody>
      </p:sp>
      <p:sp>
        <p:nvSpPr>
          <p:cNvPr id="8" name="Zástupný symbol pro obsah 7"/>
          <p:cNvSpPr>
            <a:spLocks noGrp="1"/>
          </p:cNvSpPr>
          <p:nvPr>
            <p:ph sz="half" idx="2"/>
          </p:nvPr>
        </p:nvSpPr>
        <p:spPr/>
        <p:txBody>
          <a:bodyPr/>
          <a:lstStyle/>
          <a:p>
            <a:endParaRPr lang="cs-CZ"/>
          </a:p>
        </p:txBody>
      </p:sp>
      <p:sp>
        <p:nvSpPr>
          <p:cNvPr id="10" name="Nadpis 9"/>
          <p:cNvSpPr>
            <a:spLocks noGrp="1"/>
          </p:cNvSpPr>
          <p:nvPr>
            <p:ph type="title"/>
          </p:nvPr>
        </p:nvSpPr>
        <p:spPr/>
        <p:txBody>
          <a:bodyPr/>
          <a:lstStyle/>
          <a:p>
            <a:r>
              <a:rPr lang="cs-CZ" smtClean="0"/>
              <a:t>Environmentální prohlášení typu III</a:t>
            </a:r>
            <a:endParaRPr lang="cs-CZ" dirty="0"/>
          </a:p>
        </p:txBody>
      </p:sp>
      <p:sp>
        <p:nvSpPr>
          <p:cNvPr id="5" name="Zástupný symbol pro číslo snímku 4"/>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295895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ekologičtější?</a:t>
            </a:r>
          </a:p>
        </p:txBody>
      </p:sp>
      <p:pic>
        <p:nvPicPr>
          <p:cNvPr id="5122" name="Picture 2" descr="http://creativelife.cz/wp-content/uploads/2014/04/999411-img-lampa-zarovka.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17029" y="1724714"/>
            <a:ext cx="3298825" cy="24690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ed svítidlo trubice T5-100cm 9W teplá bílá"/>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05586" y="3687580"/>
            <a:ext cx="3935472" cy="1802842"/>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číslo snímku 6"/>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557711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72067" y="2675467"/>
            <a:ext cx="4348005" cy="3450696"/>
          </a:xfrm>
        </p:spPr>
        <p:txBody>
          <a:bodyPr>
            <a:normAutofit fontScale="77500" lnSpcReduction="20000"/>
          </a:bodyPr>
          <a:lstStyle/>
          <a:p>
            <a:r>
              <a:rPr lang="en-US" dirty="0" smtClean="0"/>
              <a:t>2013/179/EU</a:t>
            </a:r>
            <a:r>
              <a:rPr lang="cs-CZ" dirty="0" smtClean="0"/>
              <a:t> </a:t>
            </a:r>
            <a:r>
              <a:rPr lang="en-US" dirty="0" smtClean="0"/>
              <a:t>Commission </a:t>
            </a:r>
            <a:r>
              <a:rPr lang="en-US" dirty="0"/>
              <a:t>Recommendation of 9 April 2013 on the use of common methods to measure and communicate the life cycle environmental performance of products and </a:t>
            </a:r>
            <a:r>
              <a:rPr lang="en-US" dirty="0" err="1" smtClean="0"/>
              <a:t>organisations</a:t>
            </a:r>
            <a:endParaRPr lang="cs-CZ" dirty="0" smtClean="0"/>
          </a:p>
          <a:p>
            <a:endParaRPr lang="cs-CZ" dirty="0"/>
          </a:p>
          <a:p>
            <a:r>
              <a:rPr lang="cs-CZ" dirty="0" smtClean="0"/>
              <a:t>PEF a OEF</a:t>
            </a:r>
            <a:endParaRPr lang="cs-CZ" dirty="0"/>
          </a:p>
        </p:txBody>
      </p:sp>
      <p:sp>
        <p:nvSpPr>
          <p:cNvPr id="3" name="Zástupný symbol pro číslo snímku 2"/>
          <p:cNvSpPr>
            <a:spLocks noGrp="1"/>
          </p:cNvSpPr>
          <p:nvPr>
            <p:ph type="sldNum" sz="quarter" idx="12"/>
          </p:nvPr>
        </p:nvSpPr>
        <p:spPr/>
        <p:txBody>
          <a:bodyPr/>
          <a:lstStyle/>
          <a:p>
            <a:fld id="{B22CEFFC-8801-4B55-A7A9-6A7DC1631F23}" type="slidenum">
              <a:rPr lang="cs-CZ" smtClean="0"/>
              <a:t>20</a:t>
            </a:fld>
            <a:endParaRPr lang="cs-CZ"/>
          </a:p>
        </p:txBody>
      </p:sp>
      <p:sp>
        <p:nvSpPr>
          <p:cNvPr id="4" name="Nadpis 3"/>
          <p:cNvSpPr>
            <a:spLocks noGrp="1"/>
          </p:cNvSpPr>
          <p:nvPr>
            <p:ph type="title"/>
          </p:nvPr>
        </p:nvSpPr>
        <p:spPr>
          <a:xfrm>
            <a:off x="484710" y="452718"/>
            <a:ext cx="5496365" cy="1400530"/>
          </a:xfrm>
        </p:spPr>
        <p:txBody>
          <a:bodyPr>
            <a:normAutofit fontScale="90000"/>
          </a:bodyPr>
          <a:lstStyle/>
          <a:p>
            <a:r>
              <a:rPr lang="cs-CZ" dirty="0" err="1" smtClean="0"/>
              <a:t>Product</a:t>
            </a:r>
            <a:r>
              <a:rPr lang="cs-CZ" dirty="0" smtClean="0"/>
              <a:t> </a:t>
            </a:r>
            <a:r>
              <a:rPr lang="cs-CZ" dirty="0" err="1" smtClean="0"/>
              <a:t>Environmental</a:t>
            </a:r>
            <a:r>
              <a:rPr lang="cs-CZ" dirty="0" smtClean="0"/>
              <a:t> </a:t>
            </a:r>
            <a:r>
              <a:rPr lang="cs-CZ" dirty="0" err="1" smtClean="0"/>
              <a:t>Footprint</a:t>
            </a:r>
            <a:endParaRPr lang="cs-CZ" dirty="0"/>
          </a:p>
        </p:txBody>
      </p:sp>
      <p:pic>
        <p:nvPicPr>
          <p:cNvPr id="9218" name="Picture 2" descr="http://ecology2011tamara2011sp.files.wordpress.com/2011/03/fig1.jpg?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361" y="2075253"/>
            <a:ext cx="3404989" cy="33018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ncrypted-tbn2.gstatic.com/images?q=tbn:ANd9GcQu7Tf0kXHFhwjFDm877ifJY0dEDvYL9sPjG65ZvcREbMMtpb6M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32" y="5761131"/>
            <a:ext cx="52101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repare-net.com/sites/default/files/footpr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425" y="174703"/>
            <a:ext cx="2828925"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68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smtClean="0"/>
              <a:t>Environmentální dopady produktů</a:t>
            </a:r>
            <a:endParaRPr lang="en-US" dirty="0"/>
          </a:p>
        </p:txBody>
      </p:sp>
      <p:sp>
        <p:nvSpPr>
          <p:cNvPr id="6" name="Zástupný symbol pro číslo snímku 5"/>
          <p:cNvSpPr>
            <a:spLocks noGrp="1"/>
          </p:cNvSpPr>
          <p:nvPr>
            <p:ph type="sldNum" sz="quarter" idx="12"/>
          </p:nvPr>
        </p:nvSpPr>
        <p:spPr/>
        <p:txBody>
          <a:bodyPr/>
          <a:lstStyle/>
          <a:p>
            <a:pPr>
              <a:defRPr/>
            </a:pPr>
            <a:fld id="{1ADCF2A0-E935-4A7A-9CBB-5E342A5137F7}" type="slidenum">
              <a:rPr lang="en-US" smtClean="0"/>
              <a:pPr>
                <a:defRPr/>
              </a:pPr>
              <a:t>21</a:t>
            </a:fld>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3624776" cy="271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24744"/>
            <a:ext cx="3624776" cy="271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44744"/>
            <a:ext cx="3624776" cy="271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644744"/>
            <a:ext cx="3624776" cy="271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539552" y="2564904"/>
            <a:ext cx="6696744" cy="2862322"/>
          </a:xfrm>
          <a:prstGeom prst="rect">
            <a:avLst/>
          </a:prstGeom>
          <a:solidFill>
            <a:schemeClr val="bg2">
              <a:lumMod val="40000"/>
              <a:lumOff val="60000"/>
            </a:schemeClr>
          </a:solidFill>
        </p:spPr>
        <p:txBody>
          <a:bodyPr wrap="square" rtlCol="0">
            <a:spAutoFit/>
          </a:bodyPr>
          <a:lstStyle/>
          <a:p>
            <a:r>
              <a:rPr lang="cs-CZ" sz="3600" dirty="0" smtClean="0">
                <a:solidFill>
                  <a:srgbClr val="FF0000"/>
                </a:solidFill>
              </a:rPr>
              <a:t>Smysl má snižovat environmentální dopady v relevantních fázích životního cyklu a ve vztahu k funkci produktu.</a:t>
            </a:r>
            <a:endParaRPr lang="en-US" sz="3600" u="sng" dirty="0">
              <a:solidFill>
                <a:srgbClr val="FF0000"/>
              </a:solidFill>
            </a:endParaRPr>
          </a:p>
        </p:txBody>
      </p:sp>
    </p:spTree>
    <p:extLst>
      <p:ext uri="{BB962C8B-B14F-4D97-AF65-F5344CB8AC3E}">
        <p14:creationId xmlns:p14="http://schemas.microsoft.com/office/powerpoint/2010/main" val="112589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type="body" idx="1"/>
          </p:nvPr>
        </p:nvSpPr>
        <p:spPr>
          <a:xfrm>
            <a:off x="457200" y="1499616"/>
            <a:ext cx="5482952" cy="4626547"/>
          </a:xfrm>
        </p:spPr>
        <p:txBody>
          <a:bodyPr>
            <a:normAutofit/>
          </a:bodyPr>
          <a:lstStyle/>
          <a:p>
            <a:r>
              <a:rPr lang="cs-CZ" sz="2400" dirty="0" smtClean="0"/>
              <a:t>Porovnávané Systémy</a:t>
            </a:r>
          </a:p>
          <a:p>
            <a:r>
              <a:rPr lang="cs-CZ" sz="2400" dirty="0" smtClean="0"/>
              <a:t>Papírový ručník (A): Elektrický sušák (B)</a:t>
            </a:r>
          </a:p>
          <a:p>
            <a:pPr marL="0" indent="0">
              <a:buNone/>
            </a:pPr>
            <a:r>
              <a:rPr lang="cs-CZ" sz="2400" dirty="0" smtClean="0"/>
              <a:t>Funkce – osušení rukou</a:t>
            </a:r>
          </a:p>
          <a:p>
            <a:pPr marL="0" indent="0">
              <a:buNone/>
            </a:pPr>
            <a:r>
              <a:rPr lang="cs-CZ" sz="2400" dirty="0" smtClean="0"/>
              <a:t>Funkční jednotka – osušení 1 páru rukou</a:t>
            </a:r>
          </a:p>
          <a:p>
            <a:pPr marL="0" indent="0">
              <a:buNone/>
            </a:pPr>
            <a:r>
              <a:rPr lang="cs-CZ" sz="2400" dirty="0" smtClean="0"/>
              <a:t>Referenční tok</a:t>
            </a:r>
          </a:p>
          <a:p>
            <a:r>
              <a:rPr lang="cs-CZ" sz="2400" dirty="0" smtClean="0"/>
              <a:t>(A) – průměrná hmotnost papíru (např.10g)</a:t>
            </a:r>
          </a:p>
          <a:p>
            <a:r>
              <a:rPr lang="cs-CZ" sz="2400" dirty="0" smtClean="0"/>
              <a:t>(B) – průměrný objem horkého vzduchu (50l --- resp. XY kWh)</a:t>
            </a:r>
          </a:p>
          <a:p>
            <a:endParaRPr lang="cs-CZ" sz="2400" dirty="0"/>
          </a:p>
        </p:txBody>
      </p:sp>
      <p:sp>
        <p:nvSpPr>
          <p:cNvPr id="4" name="Zástupný symbol pro číslo snímku 3"/>
          <p:cNvSpPr>
            <a:spLocks noGrp="1"/>
          </p:cNvSpPr>
          <p:nvPr>
            <p:ph type="sldNum" sz="quarter" idx="12"/>
          </p:nvPr>
        </p:nvSpPr>
        <p:spPr>
          <a:xfrm>
            <a:off x="460375" y="6356350"/>
            <a:ext cx="2133600" cy="365125"/>
          </a:xfrm>
        </p:spPr>
        <p:txBody>
          <a:bodyPr/>
          <a:lstStyle/>
          <a:p>
            <a:fld id="{CFDE5DE7-8041-48F2-ADFD-CE2E2D90B67F}" type="slidenum">
              <a:rPr lang="cs-CZ" altLang="en-US" smtClean="0"/>
              <a:pPr/>
              <a:t>22</a:t>
            </a:fld>
            <a:endParaRPr lang="cs-CZ" altLang="en-US"/>
          </a:p>
        </p:txBody>
      </p:sp>
      <p:sp>
        <p:nvSpPr>
          <p:cNvPr id="293890" name="Rectangle 2"/>
          <p:cNvSpPr>
            <a:spLocks noGrp="1" noChangeArrowheads="1"/>
          </p:cNvSpPr>
          <p:nvPr>
            <p:ph type="title"/>
          </p:nvPr>
        </p:nvSpPr>
        <p:spPr/>
        <p:txBody>
          <a:bodyPr/>
          <a:lstStyle/>
          <a:p>
            <a:r>
              <a:rPr lang="cs-CZ" smtClean="0"/>
              <a:t>Příklad 1: Sušení rukou</a:t>
            </a:r>
            <a:endParaRPr lang="cs-CZ"/>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980728"/>
            <a:ext cx="2043311" cy="276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201" y="3861048"/>
            <a:ext cx="25527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86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a:bodyPr>
          <a:lstStyle/>
          <a:p>
            <a:r>
              <a:rPr lang="cs-CZ" dirty="0" smtClean="0"/>
              <a:t>Příklad 2: kelímky na pití</a:t>
            </a:r>
            <a:endParaRPr lang="cs-CZ" dirty="0"/>
          </a:p>
        </p:txBody>
      </p:sp>
      <p:graphicFrame>
        <p:nvGraphicFramePr>
          <p:cNvPr id="275599" name="Group 143"/>
          <p:cNvGraphicFramePr>
            <a:graphicFrameLocks noGrp="1"/>
          </p:cNvGraphicFramePr>
          <p:nvPr/>
        </p:nvGraphicFramePr>
        <p:xfrm>
          <a:off x="0" y="1844675"/>
          <a:ext cx="9144000" cy="3313114"/>
        </p:xfrm>
        <a:graphic>
          <a:graphicData uri="http://schemas.openxmlformats.org/drawingml/2006/table">
            <a:tbl>
              <a:tblPr/>
              <a:tblGrid>
                <a:gridCol w="1587500"/>
                <a:gridCol w="2057400"/>
                <a:gridCol w="2055813"/>
                <a:gridCol w="1662112"/>
                <a:gridCol w="1781175"/>
              </a:tblGrid>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Funkce</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triangle" w="med" len="lg"/>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Doprava nápoje k ústům spotřebitele</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triangle" w="med" len="lg"/>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Funkční jednotka</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Doprava nápoje k ústům spotřebitele po celý jeden rok ráno, v poledne a večer.</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Porovnávaný systém</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Polypropylénový kelímek</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Polystyrénový kelímek</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Keramický hrnek</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Porcelánový hrnek</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Referenční tok</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1095 kelímků</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1095 kelímků</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¼ keramického hrnku</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½ porcelánového hrnku</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triangle" w="med" len="lg"/>
                    </a:lnB>
                    <a:lnTlToBr>
                      <a:noFill/>
                    </a:lnTlToBr>
                    <a:lnBlToTr>
                      <a:noFill/>
                    </a:lnBlToTr>
                    <a:noFill/>
                  </a:tcPr>
                </a:tc>
              </a:tr>
              <a:tr h="955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Pomocné vstupy</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PE obal na sadu 50 kelímků</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PE obal na sadu 50 kelímků</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Horká voda</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detergent</a:t>
                      </a:r>
                      <a:endParaRPr kumimoji="0" lang="cs-CZ"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triangl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Horká voda</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cs typeface="Times New Roman" pitchFamily="18" charset="0"/>
                        </a:rPr>
                        <a:t>detergent</a:t>
                      </a:r>
                      <a:endParaRPr kumimoji="0" lang="cs-CZ"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lg"/>
                      <a:tailEnd type="triangl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triangle" w="med" len="lg"/>
                    </a:lnT>
                    <a:lnB w="12700" cap="flat" cmpd="sng" algn="ctr">
                      <a:solidFill>
                        <a:srgbClr val="000000"/>
                      </a:solidFill>
                      <a:prstDash val="solid"/>
                      <a:round/>
                      <a:headEnd type="none" w="med" len="lg"/>
                      <a:tailEnd type="none" w="med" len="lg"/>
                    </a:lnB>
                    <a:lnTlToBr>
                      <a:noFill/>
                    </a:lnTlToBr>
                    <a:lnBlToTr>
                      <a:noFill/>
                    </a:lnBlToTr>
                    <a:noFill/>
                  </a:tcPr>
                </a:tc>
              </a:tr>
            </a:tbl>
          </a:graphicData>
        </a:graphic>
      </p:graphicFrame>
      <p:pic>
        <p:nvPicPr>
          <p:cNvPr id="4098" name="Picture 2" descr="Plastový kelímek 0,5 l pivní - průhledn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9080"/>
            <a:ext cx="24765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breobaly.cz/fotky/maxi/termo-kelimek-na-kavu-0-2-l-polystyrenovy_259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678" y="4248497"/>
            <a:ext cx="2064544" cy="15484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keramicshop.cz/fotky95/fotos/_vyrn_946Hrnk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972992"/>
            <a:ext cx="2334837" cy="126432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ugs.cz/obrazek.php?id=1535-10-1-201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3390" y="4940840"/>
            <a:ext cx="1464097" cy="146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5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457200" y="1499616"/>
            <a:ext cx="5616422" cy="4626547"/>
          </a:xfrm>
        </p:spPr>
        <p:txBody>
          <a:bodyPr>
            <a:normAutofit/>
          </a:bodyPr>
          <a:lstStyle/>
          <a:p>
            <a:r>
              <a:rPr lang="cs-CZ" sz="2000" dirty="0" smtClean="0"/>
              <a:t>Porovnávané Systémy</a:t>
            </a:r>
          </a:p>
          <a:p>
            <a:r>
              <a:rPr lang="cs-CZ" sz="2000" dirty="0" smtClean="0"/>
              <a:t>Nátěrová barva (A): Tapeta (B)</a:t>
            </a:r>
          </a:p>
          <a:p>
            <a:r>
              <a:rPr lang="cs-CZ" sz="2000" dirty="0" smtClean="0"/>
              <a:t>Možné funkce – dekorace, ochrana povrchu, reklama, … zvolená relevantní funkce bude v tomto případě</a:t>
            </a:r>
          </a:p>
          <a:p>
            <a:pPr marL="0" indent="0">
              <a:buNone/>
            </a:pPr>
            <a:endParaRPr lang="cs-CZ" sz="2000" dirty="0" smtClean="0"/>
          </a:p>
          <a:p>
            <a:pPr marL="0" indent="0">
              <a:buNone/>
            </a:pPr>
            <a:r>
              <a:rPr lang="cs-CZ" sz="2000" dirty="0" smtClean="0"/>
              <a:t>Funkce - pokrytí zdi</a:t>
            </a:r>
          </a:p>
          <a:p>
            <a:pPr marL="0" indent="0">
              <a:buNone/>
            </a:pPr>
            <a:r>
              <a:rPr lang="cs-CZ" sz="2000" dirty="0" smtClean="0"/>
              <a:t>Funkční jednotka – pokrytí 20m2 zdi po dobu 10 let</a:t>
            </a:r>
          </a:p>
          <a:p>
            <a:pPr marL="0" indent="0">
              <a:buNone/>
            </a:pPr>
            <a:r>
              <a:rPr lang="cs-CZ" sz="2000" dirty="0" smtClean="0"/>
              <a:t>Referenční tok</a:t>
            </a:r>
          </a:p>
          <a:p>
            <a:r>
              <a:rPr lang="cs-CZ" sz="2000" dirty="0" smtClean="0"/>
              <a:t>(A) – 15 kg barvy (přemalování po 5ti letech)</a:t>
            </a:r>
          </a:p>
          <a:p>
            <a:r>
              <a:rPr lang="cs-CZ" sz="2000" dirty="0" smtClean="0"/>
              <a:t>(B) – 50 m2 tapety (výměna po 10ti letech)</a:t>
            </a:r>
            <a:endParaRPr lang="cs-CZ" sz="2000" dirty="0"/>
          </a:p>
        </p:txBody>
      </p:sp>
      <p:sp>
        <p:nvSpPr>
          <p:cNvPr id="4" name="Zástupný symbol pro číslo snímku 3"/>
          <p:cNvSpPr>
            <a:spLocks noGrp="1"/>
          </p:cNvSpPr>
          <p:nvPr>
            <p:ph type="sldNum" sz="quarter" idx="12"/>
          </p:nvPr>
        </p:nvSpPr>
        <p:spPr>
          <a:xfrm>
            <a:off x="460375" y="6356350"/>
            <a:ext cx="2133600" cy="365125"/>
          </a:xfrm>
        </p:spPr>
        <p:txBody>
          <a:bodyPr/>
          <a:lstStyle/>
          <a:p>
            <a:fld id="{CFDE5DE7-8041-48F2-ADFD-CE2E2D90B67F}" type="slidenum">
              <a:rPr lang="cs-CZ" altLang="en-US" smtClean="0"/>
              <a:pPr/>
              <a:t>24</a:t>
            </a:fld>
            <a:endParaRPr lang="cs-CZ" altLang="en-US"/>
          </a:p>
        </p:txBody>
      </p:sp>
      <p:sp>
        <p:nvSpPr>
          <p:cNvPr id="295938" name="Rectangle 2"/>
          <p:cNvSpPr>
            <a:spLocks noGrp="1" noChangeArrowheads="1"/>
          </p:cNvSpPr>
          <p:nvPr>
            <p:ph type="title"/>
          </p:nvPr>
        </p:nvSpPr>
        <p:spPr/>
        <p:txBody>
          <a:bodyPr/>
          <a:lstStyle/>
          <a:p>
            <a:r>
              <a:rPr lang="cs-CZ" dirty="0" smtClean="0"/>
              <a:t>Příklad </a:t>
            </a:r>
            <a:r>
              <a:rPr lang="cs-CZ" dirty="0" smtClean="0"/>
              <a:t>3: </a:t>
            </a:r>
            <a:r>
              <a:rPr lang="cs-CZ" dirty="0" smtClean="0"/>
              <a:t>Dekorace zdí</a:t>
            </a:r>
            <a:endParaRPr lang="cs-CZ"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622" y="1124744"/>
            <a:ext cx="281243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030" y="3429000"/>
            <a:ext cx="1783615" cy="289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39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fontScale="90000"/>
          </a:bodyPr>
          <a:lstStyle/>
          <a:p>
            <a:pPr fontAlgn="auto">
              <a:spcAft>
                <a:spcPts val="0"/>
              </a:spcAft>
              <a:defRPr/>
            </a:pPr>
            <a:r>
              <a:rPr lang="cs-CZ" dirty="0" smtClean="0"/>
              <a:t>Příklad </a:t>
            </a:r>
            <a:r>
              <a:rPr lang="cs-CZ" dirty="0" smtClean="0"/>
              <a:t>4: </a:t>
            </a:r>
            <a:r>
              <a:rPr lang="cs-CZ" dirty="0" smtClean="0"/>
              <a:t>Nákupní tašky – proč biologicky rozložitelné?</a:t>
            </a:r>
            <a:endParaRPr lang="cs-CZ" dirty="0"/>
          </a:p>
        </p:txBody>
      </p:sp>
      <p:sp>
        <p:nvSpPr>
          <p:cNvPr id="3" name="Zástupný symbol pro obsah 2"/>
          <p:cNvSpPr>
            <a:spLocks noGrp="1"/>
          </p:cNvSpPr>
          <p:nvPr>
            <p:ph idx="1"/>
          </p:nvPr>
        </p:nvSpPr>
        <p:spPr/>
        <p:txBody>
          <a:bodyPr/>
          <a:lstStyle/>
          <a:p>
            <a:endParaRPr lang="cs-CZ"/>
          </a:p>
        </p:txBody>
      </p:sp>
      <p:sp>
        <p:nvSpPr>
          <p:cNvPr id="48132" name="Zástupný symbol pro číslo snímk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F6538A-48EA-4C44-B774-74EB6596BE31}" type="slidenum">
              <a:rPr lang="cs-CZ">
                <a:solidFill>
                  <a:srgbClr val="000000"/>
                </a:solidFill>
              </a:rPr>
              <a:pPr fontAlgn="base">
                <a:spcBef>
                  <a:spcPct val="0"/>
                </a:spcBef>
                <a:spcAft>
                  <a:spcPct val="0"/>
                </a:spcAft>
              </a:pPr>
              <a:t>25</a:t>
            </a:fld>
            <a:endParaRPr lang="cs-CZ">
              <a:solidFill>
                <a:srgbClr val="000000"/>
              </a:solidFill>
            </a:endParaRPr>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4392488" cy="394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980" y="1721618"/>
            <a:ext cx="2851832" cy="392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331640" y="5805264"/>
            <a:ext cx="6624736" cy="461665"/>
          </a:xfrm>
          <a:prstGeom prst="rect">
            <a:avLst/>
          </a:prstGeom>
          <a:noFill/>
        </p:spPr>
        <p:txBody>
          <a:bodyPr wrap="square" rtlCol="0">
            <a:spAutoFit/>
          </a:bodyPr>
          <a:lstStyle/>
          <a:p>
            <a:r>
              <a:rPr lang="cs-CZ" sz="2400" dirty="0" smtClean="0"/>
              <a:t>Důležitá je funkčnost a celý životní cyklus</a:t>
            </a:r>
            <a:endParaRPr lang="cs-CZ" sz="24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804" y="3111773"/>
            <a:ext cx="3336744" cy="250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6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52400"/>
            <a:ext cx="8496944" cy="1143000"/>
          </a:xfrm>
        </p:spPr>
        <p:txBody>
          <a:bodyPr>
            <a:normAutofit fontScale="90000"/>
          </a:bodyPr>
          <a:lstStyle/>
          <a:p>
            <a:pPr fontAlgn="auto">
              <a:spcAft>
                <a:spcPts val="0"/>
              </a:spcAft>
              <a:defRPr/>
            </a:pPr>
            <a:r>
              <a:rPr lang="cs-CZ" dirty="0" smtClean="0"/>
              <a:t>Příklad 5: A co židle? Je dřevěná dost sexy pro vašeho ředitele?</a:t>
            </a:r>
            <a:endParaRPr lang="en-US" dirty="0"/>
          </a:p>
        </p:txBody>
      </p:sp>
      <p:sp>
        <p:nvSpPr>
          <p:cNvPr id="58370" name="Zástupný symbol pro text 3"/>
          <p:cNvSpPr>
            <a:spLocks noGrp="1"/>
          </p:cNvSpPr>
          <p:nvPr>
            <p:ph type="body" idx="1"/>
          </p:nvPr>
        </p:nvSpPr>
        <p:spPr>
          <a:xfrm>
            <a:off x="457200" y="1600200"/>
            <a:ext cx="4040188" cy="639763"/>
          </a:xfrm>
        </p:spPr>
        <p:txBody>
          <a:bodyPr/>
          <a:lstStyle/>
          <a:p>
            <a:r>
              <a:rPr lang="en-US" smtClean="0"/>
              <a:t>Wooden chair</a:t>
            </a:r>
          </a:p>
        </p:txBody>
      </p:sp>
      <p:sp>
        <p:nvSpPr>
          <p:cNvPr id="5" name="Zástupný symbol pro obsah 4"/>
          <p:cNvSpPr>
            <a:spLocks noGrp="1"/>
          </p:cNvSpPr>
          <p:nvPr>
            <p:ph sz="half" idx="2"/>
          </p:nvPr>
        </p:nvSpPr>
        <p:spPr>
          <a:xfrm>
            <a:off x="457200" y="2174875"/>
            <a:ext cx="4040188" cy="2182813"/>
          </a:xfrm>
        </p:spPr>
        <p:txBody>
          <a:bodyPr rtlCol="0">
            <a:normAutofit lnSpcReduction="10000"/>
          </a:bodyPr>
          <a:lstStyle/>
          <a:p>
            <a:pPr fontAlgn="auto">
              <a:spcAft>
                <a:spcPts val="0"/>
              </a:spcAft>
              <a:defRPr/>
            </a:pPr>
            <a:r>
              <a:rPr lang="en-US" smtClean="0"/>
              <a:t>Massive wood – 4 kg</a:t>
            </a:r>
          </a:p>
          <a:p>
            <a:pPr fontAlgn="auto">
              <a:spcAft>
                <a:spcPts val="0"/>
              </a:spcAft>
              <a:defRPr/>
            </a:pPr>
            <a:r>
              <a:rPr lang="en-US" smtClean="0"/>
              <a:t>Iron– 140 g</a:t>
            </a:r>
          </a:p>
          <a:p>
            <a:pPr fontAlgn="auto">
              <a:spcAft>
                <a:spcPts val="0"/>
              </a:spcAft>
              <a:defRPr/>
            </a:pPr>
            <a:r>
              <a:rPr lang="en-US" smtClean="0"/>
              <a:t>Paper– 250 g</a:t>
            </a:r>
          </a:p>
          <a:p>
            <a:pPr fontAlgn="auto">
              <a:spcAft>
                <a:spcPts val="0"/>
              </a:spcAft>
              <a:defRPr/>
            </a:pPr>
            <a:r>
              <a:rPr lang="en-US" smtClean="0"/>
              <a:t>Polyethylene– 50 g</a:t>
            </a:r>
          </a:p>
          <a:p>
            <a:pPr fontAlgn="auto">
              <a:spcAft>
                <a:spcPts val="0"/>
              </a:spcAft>
              <a:defRPr/>
            </a:pPr>
            <a:r>
              <a:rPr lang="en-US" smtClean="0"/>
              <a:t>Pigment oil – 50 g</a:t>
            </a:r>
            <a:endParaRPr lang="en-US"/>
          </a:p>
        </p:txBody>
      </p:sp>
      <p:sp>
        <p:nvSpPr>
          <p:cNvPr id="58372" name="Zástupný symbol pro text 5"/>
          <p:cNvSpPr>
            <a:spLocks noGrp="1"/>
          </p:cNvSpPr>
          <p:nvPr>
            <p:ph type="body" sz="quarter" idx="3"/>
          </p:nvPr>
        </p:nvSpPr>
        <p:spPr>
          <a:xfrm>
            <a:off x="4499992" y="1628800"/>
            <a:ext cx="4041775" cy="639763"/>
          </a:xfrm>
        </p:spPr>
        <p:txBody>
          <a:bodyPr/>
          <a:lstStyle/>
          <a:p>
            <a:r>
              <a:rPr lang="en-US" smtClean="0"/>
              <a:t>Composite chair</a:t>
            </a:r>
          </a:p>
        </p:txBody>
      </p:sp>
      <p:sp>
        <p:nvSpPr>
          <p:cNvPr id="58373" name="Zástupný symbol pro obsah 6"/>
          <p:cNvSpPr>
            <a:spLocks noGrp="1"/>
          </p:cNvSpPr>
          <p:nvPr>
            <p:ph sz="quarter" idx="4"/>
          </p:nvPr>
        </p:nvSpPr>
        <p:spPr>
          <a:xfrm>
            <a:off x="4427984" y="2174875"/>
            <a:ext cx="4572000" cy="2111375"/>
          </a:xfrm>
        </p:spPr>
        <p:txBody>
          <a:bodyPr/>
          <a:lstStyle/>
          <a:p>
            <a:r>
              <a:rPr lang="en-US" smtClean="0"/>
              <a:t>Iron – 4 kg</a:t>
            </a:r>
          </a:p>
          <a:p>
            <a:r>
              <a:rPr lang="en-US" smtClean="0"/>
              <a:t>Textile – 250 g</a:t>
            </a:r>
          </a:p>
          <a:p>
            <a:r>
              <a:rPr lang="en-US" smtClean="0"/>
              <a:t>Paper – 250 g</a:t>
            </a:r>
          </a:p>
          <a:p>
            <a:r>
              <a:rPr lang="en-US" smtClean="0"/>
              <a:t>Polyethylene – 50 g</a:t>
            </a:r>
          </a:p>
          <a:p>
            <a:endParaRPr lang="en-US" smtClean="0"/>
          </a:p>
        </p:txBody>
      </p:sp>
      <p:pic>
        <p:nvPicPr>
          <p:cNvPr id="58374" name="Picture 2"/>
          <p:cNvPicPr>
            <a:picLocks noChangeAspect="1" noChangeArrowheads="1"/>
          </p:cNvPicPr>
          <p:nvPr/>
        </p:nvPicPr>
        <p:blipFill>
          <a:blip r:embed="rId2"/>
          <a:srcRect/>
          <a:stretch>
            <a:fillRect/>
          </a:stretch>
        </p:blipFill>
        <p:spPr bwMode="auto">
          <a:xfrm>
            <a:off x="1143000" y="4357688"/>
            <a:ext cx="2381250" cy="2381250"/>
          </a:xfrm>
          <a:prstGeom prst="rect">
            <a:avLst/>
          </a:prstGeom>
          <a:noFill/>
          <a:ln w="9525">
            <a:noFill/>
            <a:miter lim="800000"/>
            <a:headEnd/>
            <a:tailEnd/>
          </a:ln>
        </p:spPr>
      </p:pic>
      <p:pic>
        <p:nvPicPr>
          <p:cNvPr id="58375" name="Picture 3"/>
          <p:cNvPicPr>
            <a:picLocks noChangeAspect="1" noChangeArrowheads="1"/>
          </p:cNvPicPr>
          <p:nvPr/>
        </p:nvPicPr>
        <p:blipFill>
          <a:blip r:embed="rId3"/>
          <a:srcRect/>
          <a:stretch>
            <a:fillRect/>
          </a:stretch>
        </p:blipFill>
        <p:spPr bwMode="auto">
          <a:xfrm>
            <a:off x="3643313" y="4786313"/>
            <a:ext cx="1905000" cy="333375"/>
          </a:xfrm>
          <a:prstGeom prst="rect">
            <a:avLst/>
          </a:prstGeom>
          <a:noFill/>
          <a:ln w="9525">
            <a:noFill/>
            <a:miter lim="800000"/>
            <a:headEnd/>
            <a:tailEnd/>
          </a:ln>
        </p:spPr>
      </p:pic>
      <p:pic>
        <p:nvPicPr>
          <p:cNvPr id="58376" name="Picture 4"/>
          <p:cNvPicPr>
            <a:picLocks noChangeAspect="1" noChangeArrowheads="1"/>
          </p:cNvPicPr>
          <p:nvPr/>
        </p:nvPicPr>
        <p:blipFill>
          <a:blip r:embed="rId4"/>
          <a:srcRect/>
          <a:stretch>
            <a:fillRect/>
          </a:stretch>
        </p:blipFill>
        <p:spPr bwMode="auto">
          <a:xfrm>
            <a:off x="5786438" y="4286250"/>
            <a:ext cx="2381250" cy="2381250"/>
          </a:xfrm>
          <a:prstGeom prst="rect">
            <a:avLst/>
          </a:prstGeom>
          <a:noFill/>
          <a:ln w="9525">
            <a:noFill/>
            <a:miter lim="800000"/>
            <a:headEnd/>
            <a:tailEnd/>
          </a:ln>
        </p:spPr>
      </p:pic>
      <p:sp>
        <p:nvSpPr>
          <p:cNvPr id="58379" name="Zástupný symbol pro číslo snímku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19E487-5E2B-4B0A-A8D6-733A4611FDB6}" type="slidenum">
              <a:rPr lang="en-US" smtClean="0">
                <a:solidFill>
                  <a:srgbClr val="000000"/>
                </a:solidFill>
              </a:rPr>
              <a:pPr fontAlgn="base">
                <a:spcBef>
                  <a:spcPct val="0"/>
                </a:spcBef>
                <a:spcAft>
                  <a:spcPct val="0"/>
                </a:spcAft>
              </a:pPr>
              <a:t>26</a:t>
            </a:fld>
            <a:endParaRPr lang="en-US">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symbol pro obsah 7"/>
          <p:cNvGraphicFramePr>
            <a:graphicFrameLocks noGrp="1"/>
          </p:cNvGraphicFramePr>
          <p:nvPr>
            <p:ph idx="1"/>
            <p:extLst>
              <p:ext uri="{D42A27DB-BD31-4B8C-83A1-F6EECF244321}">
                <p14:modId xmlns:p14="http://schemas.microsoft.com/office/powerpoint/2010/main" val="2887293714"/>
              </p:ext>
            </p:extLst>
          </p:nvPr>
        </p:nvGraphicFramePr>
        <p:xfrm>
          <a:off x="457200" y="1500188"/>
          <a:ext cx="7847440" cy="4962816"/>
        </p:xfrm>
        <a:graphic>
          <a:graphicData uri="http://schemas.openxmlformats.org/drawingml/2006/table">
            <a:tbl>
              <a:tblPr firstRow="1" firstCol="1">
                <a:tableStyleId>{5C22544A-7EE6-4342-B048-85BDC9FD1C3A}</a:tableStyleId>
              </a:tblPr>
              <a:tblGrid>
                <a:gridCol w="5760640"/>
                <a:gridCol w="1043400"/>
                <a:gridCol w="1043400"/>
              </a:tblGrid>
              <a:tr h="725633">
                <a:tc>
                  <a:txBody>
                    <a:bodyPr/>
                    <a:lstStyle/>
                    <a:p>
                      <a:pPr algn="r">
                        <a:lnSpc>
                          <a:spcPct val="115000"/>
                        </a:lnSpc>
                        <a:spcAft>
                          <a:spcPts val="0"/>
                        </a:spcAft>
                      </a:pPr>
                      <a:r>
                        <a:rPr lang="cs-CZ" sz="1600" dirty="0" smtClean="0">
                          <a:effectLst/>
                        </a:rPr>
                        <a:t>Epoxidová</a:t>
                      </a:r>
                      <a:r>
                        <a:rPr lang="cs-CZ" sz="1600" baseline="0" dirty="0" smtClean="0">
                          <a:effectLst/>
                        </a:rPr>
                        <a:t> pryskyřice </a:t>
                      </a:r>
                      <a:r>
                        <a:rPr lang="cs-CZ" sz="1600" dirty="0" smtClean="0">
                          <a:effectLst/>
                        </a:rPr>
                        <a:t>%</a:t>
                      </a:r>
                      <a:endParaRPr lang="cs-CZ"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cs-CZ" sz="1600" dirty="0">
                          <a:effectLst/>
                        </a:rPr>
                        <a:t>LER - G </a:t>
                      </a:r>
                      <a:r>
                        <a:rPr lang="cs-CZ" sz="1600" dirty="0" err="1" smtClean="0">
                          <a:effectLst/>
                        </a:rPr>
                        <a:t>suppliers</a:t>
                      </a:r>
                      <a:endParaRPr lang="cs-CZ"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cs-CZ" sz="1600" dirty="0">
                          <a:effectLst/>
                        </a:rPr>
                        <a:t>LER </a:t>
                      </a:r>
                      <a:r>
                        <a:rPr lang="cs-CZ" sz="1600" dirty="0" smtClean="0">
                          <a:effectLst/>
                        </a:rPr>
                        <a:t>– G</a:t>
                      </a:r>
                    </a:p>
                    <a:p>
                      <a:pPr algn="ctr">
                        <a:lnSpc>
                          <a:spcPct val="115000"/>
                        </a:lnSpc>
                        <a:spcAft>
                          <a:spcPts val="0"/>
                        </a:spcAft>
                      </a:pPr>
                      <a:r>
                        <a:rPr lang="cs-CZ" sz="1600" b="1" kern="1200" dirty="0" err="1" smtClean="0">
                          <a:solidFill>
                            <a:schemeClr val="lt1"/>
                          </a:solidFill>
                          <a:effectLst/>
                          <a:latin typeface="+mn-lt"/>
                          <a:ea typeface="+mn-ea"/>
                          <a:cs typeface="+mn-cs"/>
                        </a:rPr>
                        <a:t>core</a:t>
                      </a:r>
                      <a:endParaRPr lang="cs-CZ" sz="1600" b="1" kern="1200" dirty="0">
                        <a:solidFill>
                          <a:schemeClr val="lt1"/>
                        </a:solidFill>
                        <a:effectLst/>
                        <a:latin typeface="+mn-lt"/>
                        <a:ea typeface="+mn-ea"/>
                        <a:cs typeface="+mn-cs"/>
                      </a:endParaRPr>
                    </a:p>
                  </a:txBody>
                  <a:tcPr marL="68580" marR="68580" marT="0" marB="0"/>
                </a:tc>
              </a:tr>
              <a:tr h="451567">
                <a:tc>
                  <a:txBody>
                    <a:bodyPr/>
                    <a:lstStyle/>
                    <a:p>
                      <a:pPr algn="l" fontAlgn="b"/>
                      <a:r>
                        <a:rPr lang="en-US" sz="1600" u="none" strike="noStrike" dirty="0" smtClean="0">
                          <a:effectLst/>
                          <a:latin typeface="+mj-lt"/>
                        </a:rPr>
                        <a:t>Abiotic </a:t>
                      </a:r>
                      <a:r>
                        <a:rPr lang="en-US" sz="1600" u="none" strike="noStrike" dirty="0">
                          <a:effectLst/>
                          <a:latin typeface="+mj-lt"/>
                        </a:rPr>
                        <a:t>Depletion (ADP elements) [kg </a:t>
                      </a:r>
                      <a:r>
                        <a:rPr lang="en-US" sz="1600" u="none" strike="noStrike" dirty="0" err="1">
                          <a:effectLst/>
                          <a:latin typeface="+mj-lt"/>
                        </a:rPr>
                        <a:t>Sb</a:t>
                      </a:r>
                      <a:r>
                        <a:rPr lang="en-US" sz="1600" u="none" strike="noStrike" dirty="0">
                          <a:effectLst/>
                          <a:latin typeface="+mj-lt"/>
                        </a:rPr>
                        <a:t>-Equiv.]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5</a:t>
                      </a:r>
                      <a:endParaRPr lang="cs-CZ" sz="2400" b="1" dirty="0">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a:solidFill>
                            <a:srgbClr val="000000"/>
                          </a:solidFill>
                          <a:effectLst/>
                          <a:latin typeface="+mn-lt"/>
                          <a:ea typeface="Times New Roman"/>
                          <a:cs typeface="Times New Roman"/>
                        </a:rPr>
                        <a:t>95</a:t>
                      </a:r>
                      <a:endParaRPr lang="cs-CZ" sz="2400" b="1">
                        <a:solidFill>
                          <a:srgbClr val="000000"/>
                        </a:solidFill>
                        <a:effectLst/>
                        <a:latin typeface="+mn-lt"/>
                        <a:ea typeface="Calibri"/>
                        <a:cs typeface="Times New Roman"/>
                      </a:endParaRPr>
                    </a:p>
                  </a:txBody>
                  <a:tcPr marL="68580" marR="68580" marT="0" marB="0"/>
                </a:tc>
              </a:tr>
              <a:tr h="256571">
                <a:tc>
                  <a:txBody>
                    <a:bodyPr/>
                    <a:lstStyle/>
                    <a:p>
                      <a:pPr algn="l" fontAlgn="b"/>
                      <a:r>
                        <a:rPr lang="en-US" sz="1600" u="none" strike="noStrike" dirty="0" smtClean="0">
                          <a:effectLst/>
                          <a:latin typeface="+mj-lt"/>
                        </a:rPr>
                        <a:t>Abiotic </a:t>
                      </a:r>
                      <a:r>
                        <a:rPr lang="en-US" sz="1600" u="none" strike="noStrike" dirty="0">
                          <a:effectLst/>
                          <a:latin typeface="+mj-lt"/>
                        </a:rPr>
                        <a:t>Depletion (ADP fossil) [MJ]</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21</a:t>
                      </a:r>
                      <a:endParaRPr lang="cs-CZ" sz="2400" b="1" dirty="0">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79</a:t>
                      </a:r>
                      <a:endParaRPr lang="cs-CZ" sz="2400" b="1" dirty="0">
                        <a:solidFill>
                          <a:srgbClr val="000000"/>
                        </a:solidFill>
                        <a:effectLst/>
                        <a:latin typeface="+mn-lt"/>
                        <a:ea typeface="Calibri"/>
                        <a:cs typeface="Times New Roman"/>
                      </a:endParaRPr>
                    </a:p>
                  </a:txBody>
                  <a:tcPr marL="68580" marR="68580" marT="0" marB="0"/>
                </a:tc>
              </a:tr>
              <a:tr h="256571">
                <a:tc>
                  <a:txBody>
                    <a:bodyPr/>
                    <a:lstStyle/>
                    <a:p>
                      <a:pPr algn="l" fontAlgn="b"/>
                      <a:r>
                        <a:rPr lang="cs-CZ" sz="1600" u="none" strike="noStrike" dirty="0" err="1" smtClean="0">
                          <a:effectLst/>
                          <a:latin typeface="+mj-lt"/>
                        </a:rPr>
                        <a:t>Acidification</a:t>
                      </a:r>
                      <a:r>
                        <a:rPr lang="cs-CZ" sz="1600" u="none" strike="noStrike" dirty="0" smtClean="0">
                          <a:effectLst/>
                          <a:latin typeface="+mj-lt"/>
                        </a:rPr>
                        <a:t> </a:t>
                      </a:r>
                      <a:r>
                        <a:rPr lang="cs-CZ" sz="1600" u="none" strike="noStrike" dirty="0" err="1">
                          <a:effectLst/>
                          <a:latin typeface="+mj-lt"/>
                        </a:rPr>
                        <a:t>Potential</a:t>
                      </a:r>
                      <a:r>
                        <a:rPr lang="cs-CZ" sz="1600" u="none" strike="noStrike" dirty="0">
                          <a:effectLst/>
                          <a:latin typeface="+mj-lt"/>
                        </a:rPr>
                        <a:t> (AP) [kg SO2-Equiv.]</a:t>
                      </a:r>
                      <a:endParaRPr lang="cs-CZ"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72</a:t>
                      </a:r>
                      <a:endParaRPr lang="cs-CZ" sz="2400" b="1" dirty="0">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28</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en-US" sz="1600" u="none" strike="noStrike" dirty="0" smtClean="0">
                          <a:effectLst/>
                          <a:latin typeface="+mj-lt"/>
                        </a:rPr>
                        <a:t>Eutrophication </a:t>
                      </a:r>
                      <a:r>
                        <a:rPr lang="en-US" sz="1600" u="none" strike="noStrike" dirty="0">
                          <a:effectLst/>
                          <a:latin typeface="+mj-lt"/>
                        </a:rPr>
                        <a:t>Potential (EP) [kg Phosphate-Equiv.]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79</a:t>
                      </a:r>
                      <a:endParaRPr lang="cs-CZ" sz="2400" b="1" dirty="0">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21</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cs-CZ" sz="1600" u="none" strike="noStrike" dirty="0" err="1" smtClean="0">
                          <a:effectLst/>
                          <a:latin typeface="+mj-lt"/>
                        </a:rPr>
                        <a:t>Freshwater</a:t>
                      </a:r>
                      <a:r>
                        <a:rPr lang="cs-CZ" sz="1600" u="none" strike="noStrike" dirty="0" smtClean="0">
                          <a:effectLst/>
                          <a:latin typeface="+mj-lt"/>
                        </a:rPr>
                        <a:t> </a:t>
                      </a:r>
                      <a:r>
                        <a:rPr lang="cs-CZ" sz="1600" u="none" strike="noStrike" dirty="0" err="1">
                          <a:effectLst/>
                          <a:latin typeface="+mj-lt"/>
                        </a:rPr>
                        <a:t>Aquatic</a:t>
                      </a:r>
                      <a:r>
                        <a:rPr lang="cs-CZ" sz="1600" u="none" strike="noStrike" dirty="0">
                          <a:effectLst/>
                          <a:latin typeface="+mj-lt"/>
                        </a:rPr>
                        <a:t> </a:t>
                      </a:r>
                      <a:r>
                        <a:rPr lang="cs-CZ" sz="1600" u="none" strike="noStrike" dirty="0" err="1">
                          <a:effectLst/>
                          <a:latin typeface="+mj-lt"/>
                        </a:rPr>
                        <a:t>Ecotoxicity</a:t>
                      </a:r>
                      <a:r>
                        <a:rPr lang="cs-CZ" sz="1600" u="none" strike="noStrike" dirty="0">
                          <a:effectLst/>
                          <a:latin typeface="+mj-lt"/>
                        </a:rPr>
                        <a:t> </a:t>
                      </a:r>
                      <a:r>
                        <a:rPr lang="cs-CZ" sz="1600" u="none" strike="noStrike" dirty="0" smtClean="0">
                          <a:effectLst/>
                          <a:latin typeface="+mj-lt"/>
                        </a:rPr>
                        <a:t>[</a:t>
                      </a:r>
                      <a:r>
                        <a:rPr lang="cs-CZ" sz="1600" u="none" strike="noStrike" dirty="0">
                          <a:effectLst/>
                          <a:latin typeface="+mj-lt"/>
                        </a:rPr>
                        <a:t>kg DCB-</a:t>
                      </a:r>
                      <a:r>
                        <a:rPr lang="cs-CZ" sz="1600" u="none" strike="noStrike" dirty="0" err="1">
                          <a:effectLst/>
                          <a:latin typeface="+mj-lt"/>
                        </a:rPr>
                        <a:t>Equiv</a:t>
                      </a:r>
                      <a:r>
                        <a:rPr lang="cs-CZ" sz="1600" u="none" strike="noStrike" dirty="0">
                          <a:effectLst/>
                          <a:latin typeface="+mj-lt"/>
                        </a:rPr>
                        <a:t>.]</a:t>
                      </a:r>
                      <a:endParaRPr lang="cs-CZ"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a:solidFill>
                            <a:srgbClr val="000000"/>
                          </a:solidFill>
                          <a:effectLst/>
                          <a:latin typeface="+mn-lt"/>
                          <a:ea typeface="Times New Roman"/>
                          <a:cs typeface="Times New Roman"/>
                        </a:rPr>
                        <a:t>13</a:t>
                      </a:r>
                      <a:endParaRPr lang="cs-CZ" sz="2400" b="1">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87</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en-US" sz="1600" u="none" strike="noStrike" dirty="0" smtClean="0">
                          <a:effectLst/>
                          <a:latin typeface="+mj-lt"/>
                        </a:rPr>
                        <a:t>Global </a:t>
                      </a:r>
                      <a:r>
                        <a:rPr lang="en-US" sz="1600" u="none" strike="noStrike" dirty="0">
                          <a:effectLst/>
                          <a:latin typeface="+mj-lt"/>
                        </a:rPr>
                        <a:t>Warming </a:t>
                      </a:r>
                      <a:r>
                        <a:rPr lang="en-US" sz="1600" u="none" strike="noStrike" dirty="0" smtClean="0">
                          <a:effectLst/>
                          <a:latin typeface="+mj-lt"/>
                        </a:rPr>
                        <a:t>Potential [</a:t>
                      </a:r>
                      <a:r>
                        <a:rPr lang="en-US" sz="1600" u="none" strike="noStrike" dirty="0">
                          <a:effectLst/>
                          <a:latin typeface="+mj-lt"/>
                        </a:rPr>
                        <a:t>kg CO2-Equiv.]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a:solidFill>
                            <a:srgbClr val="000000"/>
                          </a:solidFill>
                          <a:effectLst/>
                          <a:latin typeface="+mn-lt"/>
                          <a:ea typeface="Times New Roman"/>
                          <a:cs typeface="Times New Roman"/>
                        </a:rPr>
                        <a:t>33</a:t>
                      </a:r>
                      <a:endParaRPr lang="cs-CZ" sz="2400" b="1">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67</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en-US" sz="1600" u="none" strike="noStrike" dirty="0" smtClean="0">
                          <a:effectLst/>
                          <a:latin typeface="+mj-lt"/>
                        </a:rPr>
                        <a:t>Human </a:t>
                      </a:r>
                      <a:r>
                        <a:rPr lang="en-US" sz="1600" u="none" strike="noStrike" dirty="0">
                          <a:effectLst/>
                          <a:latin typeface="+mj-lt"/>
                        </a:rPr>
                        <a:t>Toxicity Potential (HTP inf.) [kg DCB-Equiv.]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a:solidFill>
                            <a:srgbClr val="000000"/>
                          </a:solidFill>
                          <a:effectLst/>
                          <a:latin typeface="+mn-lt"/>
                          <a:ea typeface="Times New Roman"/>
                          <a:cs typeface="Times New Roman"/>
                        </a:rPr>
                        <a:t>52</a:t>
                      </a:r>
                      <a:endParaRPr lang="cs-CZ" sz="2400" b="1">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48</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en-US" sz="1600" u="none" strike="noStrike" dirty="0" smtClean="0">
                          <a:effectLst/>
                          <a:latin typeface="+mj-lt"/>
                        </a:rPr>
                        <a:t>Ozone </a:t>
                      </a:r>
                      <a:r>
                        <a:rPr lang="en-US" sz="1600" u="none" strike="noStrike" dirty="0">
                          <a:effectLst/>
                          <a:latin typeface="+mj-lt"/>
                        </a:rPr>
                        <a:t>Layer Depletion </a:t>
                      </a:r>
                      <a:r>
                        <a:rPr lang="en-US" sz="1600" u="none" strike="noStrike" dirty="0" smtClean="0">
                          <a:effectLst/>
                          <a:latin typeface="+mj-lt"/>
                        </a:rPr>
                        <a:t>Potential </a:t>
                      </a:r>
                      <a:r>
                        <a:rPr lang="en-US" sz="1600" u="none" strike="noStrike" dirty="0">
                          <a:effectLst/>
                          <a:latin typeface="+mj-lt"/>
                        </a:rPr>
                        <a:t>[kg R11-Equiv.]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a:solidFill>
                            <a:srgbClr val="000000"/>
                          </a:solidFill>
                          <a:effectLst/>
                          <a:latin typeface="+mn-lt"/>
                          <a:ea typeface="Times New Roman"/>
                          <a:cs typeface="Times New Roman"/>
                        </a:rPr>
                        <a:t>29</a:t>
                      </a:r>
                      <a:endParaRPr lang="cs-CZ" sz="2400" b="1">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71</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en-US" sz="1600" u="none" strike="noStrike" dirty="0" err="1" smtClean="0">
                          <a:effectLst/>
                          <a:latin typeface="+mj-lt"/>
                        </a:rPr>
                        <a:t>Photochem</a:t>
                      </a:r>
                      <a:r>
                        <a:rPr lang="en-US" sz="1600" u="none" strike="noStrike" dirty="0">
                          <a:effectLst/>
                          <a:latin typeface="+mj-lt"/>
                        </a:rPr>
                        <a:t>. Ozone Creation Potential </a:t>
                      </a:r>
                      <a:r>
                        <a:rPr lang="en-US" sz="1600" u="none" strike="noStrike" dirty="0" smtClean="0">
                          <a:effectLst/>
                          <a:latin typeface="+mj-lt"/>
                        </a:rPr>
                        <a:t>[</a:t>
                      </a:r>
                      <a:r>
                        <a:rPr lang="en-US" sz="1600" u="none" strike="noStrike" dirty="0">
                          <a:effectLst/>
                          <a:latin typeface="+mj-lt"/>
                        </a:rPr>
                        <a:t>kg </a:t>
                      </a:r>
                      <a:r>
                        <a:rPr lang="en-US" sz="1600" u="none" strike="noStrike" dirty="0" err="1">
                          <a:effectLst/>
                          <a:latin typeface="+mj-lt"/>
                        </a:rPr>
                        <a:t>Ethene</a:t>
                      </a:r>
                      <a:r>
                        <a:rPr lang="en-US" sz="1600" u="none" strike="noStrike" dirty="0">
                          <a:effectLst/>
                          <a:latin typeface="+mj-lt"/>
                        </a:rPr>
                        <a:t>-Equiv.]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a:solidFill>
                            <a:srgbClr val="000000"/>
                          </a:solidFill>
                          <a:effectLst/>
                          <a:latin typeface="+mn-lt"/>
                          <a:ea typeface="Times New Roman"/>
                          <a:cs typeface="Times New Roman"/>
                        </a:rPr>
                        <a:t>43</a:t>
                      </a:r>
                      <a:endParaRPr lang="cs-CZ" sz="2400" b="1">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57</a:t>
                      </a:r>
                      <a:endParaRPr lang="cs-CZ" sz="2400" b="1" dirty="0">
                        <a:solidFill>
                          <a:srgbClr val="000000"/>
                        </a:solidFill>
                        <a:effectLst/>
                        <a:latin typeface="+mn-lt"/>
                        <a:ea typeface="Calibri"/>
                        <a:cs typeface="Times New Roman"/>
                      </a:endParaRPr>
                    </a:p>
                  </a:txBody>
                  <a:tcPr marL="68580" marR="68580" marT="0" marB="0"/>
                </a:tc>
              </a:tr>
              <a:tr h="414681">
                <a:tc>
                  <a:txBody>
                    <a:bodyPr/>
                    <a:lstStyle/>
                    <a:p>
                      <a:pPr algn="l" fontAlgn="b"/>
                      <a:r>
                        <a:rPr lang="en-US" sz="1600" u="none" strike="noStrike" dirty="0" err="1" smtClean="0">
                          <a:effectLst/>
                          <a:latin typeface="+mj-lt"/>
                        </a:rPr>
                        <a:t>Terrestric</a:t>
                      </a:r>
                      <a:r>
                        <a:rPr lang="en-US" sz="1600" u="none" strike="noStrike" dirty="0" smtClean="0">
                          <a:effectLst/>
                          <a:latin typeface="+mj-lt"/>
                        </a:rPr>
                        <a:t> </a:t>
                      </a:r>
                      <a:r>
                        <a:rPr lang="en-US" sz="1600" u="none" strike="noStrike" dirty="0" err="1">
                          <a:effectLst/>
                          <a:latin typeface="+mj-lt"/>
                        </a:rPr>
                        <a:t>Ecotoxicity</a:t>
                      </a:r>
                      <a:r>
                        <a:rPr lang="en-US" sz="1600" u="none" strike="noStrike" dirty="0">
                          <a:effectLst/>
                          <a:latin typeface="+mj-lt"/>
                        </a:rPr>
                        <a:t> Potential (TETP inf.) [kg DCB-Equiv.]</a:t>
                      </a:r>
                      <a:endParaRPr lang="en-US" sz="1600" b="0" i="0" u="none" strike="noStrike" dirty="0">
                        <a:solidFill>
                          <a:srgbClr val="000000"/>
                        </a:solidFill>
                        <a:effectLst/>
                        <a:latin typeface="+mj-lt"/>
                      </a:endParaRPr>
                    </a:p>
                  </a:txBody>
                  <a:tcPr marL="9525" marR="9525" marT="9525" marB="0" anchor="b"/>
                </a:tc>
                <a:tc>
                  <a:txBody>
                    <a:bodyPr/>
                    <a:lstStyle/>
                    <a:p>
                      <a:pPr algn="ctr">
                        <a:lnSpc>
                          <a:spcPct val="115000"/>
                        </a:lnSpc>
                        <a:spcAft>
                          <a:spcPts val="0"/>
                        </a:spcAft>
                      </a:pPr>
                      <a:r>
                        <a:rPr lang="cs-CZ" sz="2400" b="1">
                          <a:solidFill>
                            <a:srgbClr val="000000"/>
                          </a:solidFill>
                          <a:effectLst/>
                          <a:latin typeface="+mn-lt"/>
                          <a:ea typeface="Times New Roman"/>
                          <a:cs typeface="Times New Roman"/>
                        </a:rPr>
                        <a:t>32</a:t>
                      </a:r>
                      <a:endParaRPr lang="cs-CZ" sz="2400" b="1">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cs-CZ" sz="2400" b="1" dirty="0">
                          <a:solidFill>
                            <a:srgbClr val="000000"/>
                          </a:solidFill>
                          <a:effectLst/>
                          <a:latin typeface="+mn-lt"/>
                          <a:ea typeface="Times New Roman"/>
                          <a:cs typeface="Times New Roman"/>
                        </a:rPr>
                        <a:t>68</a:t>
                      </a:r>
                      <a:endParaRPr lang="cs-CZ" sz="2400" b="1" dirty="0">
                        <a:solidFill>
                          <a:srgbClr val="000000"/>
                        </a:solidFill>
                        <a:effectLst/>
                        <a:latin typeface="+mn-lt"/>
                        <a:ea typeface="Calibri"/>
                        <a:cs typeface="Times New Roman"/>
                      </a:endParaRPr>
                    </a:p>
                  </a:txBody>
                  <a:tcPr marL="68580" marR="68580" marT="0" marB="0"/>
                </a:tc>
              </a:tr>
            </a:tbl>
          </a:graphicData>
        </a:graphic>
      </p:graphicFrame>
      <p:sp>
        <p:nvSpPr>
          <p:cNvPr id="67637" name="Zástupný symbol pro číslo snímk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61E4EA-C02D-456D-A46B-AFD91AB6ED2B}" type="slidenum">
              <a:rPr lang="en-US" smtClean="0">
                <a:solidFill>
                  <a:srgbClr val="000000"/>
                </a:solidFill>
              </a:rPr>
              <a:pPr fontAlgn="base">
                <a:spcBef>
                  <a:spcPct val="0"/>
                </a:spcBef>
                <a:spcAft>
                  <a:spcPct val="0"/>
                </a:spcAft>
              </a:pPr>
              <a:t>27</a:t>
            </a:fld>
            <a:endParaRPr lang="en-US">
              <a:solidFill>
                <a:srgbClr val="000000"/>
              </a:solidFill>
            </a:endParaRPr>
          </a:p>
        </p:txBody>
      </p:sp>
      <p:sp>
        <p:nvSpPr>
          <p:cNvPr id="6" name="Nadpis 5"/>
          <p:cNvSpPr>
            <a:spLocks noGrp="1"/>
          </p:cNvSpPr>
          <p:nvPr>
            <p:ph type="title"/>
          </p:nvPr>
        </p:nvSpPr>
        <p:spPr/>
        <p:txBody>
          <a:bodyPr>
            <a:normAutofit fontScale="90000"/>
          </a:bodyPr>
          <a:lstStyle/>
          <a:p>
            <a:pPr fontAlgn="auto">
              <a:spcAft>
                <a:spcPts val="0"/>
              </a:spcAft>
              <a:defRPr/>
            </a:pPr>
            <a:r>
              <a:rPr lang="cs-CZ" dirty="0" smtClean="0"/>
              <a:t>Kde se berou environmentální dopady?</a:t>
            </a:r>
            <a:endParaRPr lang="en-US" dirty="0"/>
          </a:p>
        </p:txBody>
      </p:sp>
      <p:sp>
        <p:nvSpPr>
          <p:cNvPr id="2" name="TextovéPole 1"/>
          <p:cNvSpPr txBox="1"/>
          <p:nvPr/>
        </p:nvSpPr>
        <p:spPr>
          <a:xfrm>
            <a:off x="683568" y="3068960"/>
            <a:ext cx="7848872" cy="1107996"/>
          </a:xfrm>
          <a:prstGeom prst="rect">
            <a:avLst/>
          </a:prstGeom>
          <a:solidFill>
            <a:schemeClr val="bg2">
              <a:lumMod val="20000"/>
              <a:lumOff val="80000"/>
            </a:schemeClr>
          </a:solidFill>
        </p:spPr>
        <p:txBody>
          <a:bodyPr wrap="square" rtlCol="0">
            <a:spAutoFit/>
          </a:bodyPr>
          <a:lstStyle/>
          <a:p>
            <a:r>
              <a:rPr lang="cs-CZ" sz="6600" dirty="0" smtClean="0">
                <a:solidFill>
                  <a:srgbClr val="FF0000"/>
                </a:solidFill>
              </a:rPr>
              <a:t>Podíl elektřiny</a:t>
            </a:r>
            <a:r>
              <a:rPr lang="en-US" sz="6600" dirty="0" smtClean="0">
                <a:solidFill>
                  <a:srgbClr val="FF0000"/>
                </a:solidFill>
              </a:rPr>
              <a:t>:</a:t>
            </a:r>
            <a:r>
              <a:rPr lang="cs-CZ" sz="6600" dirty="0" smtClean="0">
                <a:solidFill>
                  <a:srgbClr val="FF0000"/>
                </a:solidFill>
              </a:rPr>
              <a:t> </a:t>
            </a:r>
            <a:r>
              <a:rPr lang="en-US" sz="6600" dirty="0" smtClean="0">
                <a:solidFill>
                  <a:srgbClr val="FF0000"/>
                </a:solidFill>
              </a:rPr>
              <a:t>30</a:t>
            </a:r>
            <a:r>
              <a:rPr lang="en-US" sz="6600" dirty="0" smtClean="0">
                <a:solidFill>
                  <a:srgbClr val="FF0000"/>
                </a:solidFill>
              </a:rPr>
              <a:t>%</a:t>
            </a:r>
            <a:endParaRPr lang="en-US" sz="6600" dirty="0">
              <a:solidFill>
                <a:srgbClr val="FF0000"/>
              </a:solidFill>
            </a:endParaRPr>
          </a:p>
        </p:txBody>
      </p:sp>
    </p:spTree>
    <p:extLst>
      <p:ext uri="{BB962C8B-B14F-4D97-AF65-F5344CB8AC3E}">
        <p14:creationId xmlns:p14="http://schemas.microsoft.com/office/powerpoint/2010/main" val="32507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sah 1"/>
          <p:cNvSpPr>
            <a:spLocks noGrp="1"/>
          </p:cNvSpPr>
          <p:nvPr>
            <p:ph idx="1"/>
          </p:nvPr>
        </p:nvSpPr>
        <p:spPr>
          <a:xfrm>
            <a:off x="457200" y="1500188"/>
            <a:ext cx="5987008" cy="4625975"/>
          </a:xfrm>
        </p:spPr>
        <p:txBody>
          <a:bodyPr/>
          <a:lstStyle/>
          <a:p>
            <a:r>
              <a:rPr lang="cs-CZ" dirty="0" smtClean="0"/>
              <a:t>Výborně</a:t>
            </a:r>
            <a:r>
              <a:rPr lang="en-US" dirty="0" smtClean="0"/>
              <a:t>!</a:t>
            </a:r>
            <a:endParaRPr lang="en-US" dirty="0" smtClean="0"/>
          </a:p>
          <a:p>
            <a:pPr lvl="1"/>
            <a:r>
              <a:rPr lang="cs-CZ" dirty="0" smtClean="0"/>
              <a:t>Hlavně máte-li velkou spotřebu</a:t>
            </a:r>
            <a:endParaRPr lang="en-US" dirty="0" smtClean="0"/>
          </a:p>
          <a:p>
            <a:r>
              <a:rPr lang="cs-CZ" dirty="0" smtClean="0"/>
              <a:t>Ujistěte se, že váš dodavatel elektřiny je skutečně „zelený“</a:t>
            </a:r>
            <a:endParaRPr lang="en-US" dirty="0" smtClean="0"/>
          </a:p>
          <a:p>
            <a:pPr lvl="1"/>
            <a:r>
              <a:rPr lang="cs-CZ" dirty="0" smtClean="0"/>
              <a:t>Používá váš dodavatel offsety k eliminaci svých dopadů? (jen uhlíková stopa! Defensivní postup!</a:t>
            </a:r>
            <a:r>
              <a:rPr lang="en-US" dirty="0" smtClean="0"/>
              <a:t>)</a:t>
            </a:r>
            <a:endParaRPr lang="en-US" dirty="0" smtClean="0"/>
          </a:p>
          <a:p>
            <a:pPr lvl="1"/>
            <a:r>
              <a:rPr lang="cs-CZ" dirty="0"/>
              <a:t>Používá váš </a:t>
            </a:r>
            <a:r>
              <a:rPr lang="cs-CZ" dirty="0" smtClean="0"/>
              <a:t>dodavatel moderní technologie</a:t>
            </a:r>
            <a:r>
              <a:rPr lang="en-US" dirty="0" smtClean="0"/>
              <a:t>?</a:t>
            </a:r>
            <a:endParaRPr lang="en-US" dirty="0" smtClean="0"/>
          </a:p>
        </p:txBody>
      </p:sp>
      <p:sp>
        <p:nvSpPr>
          <p:cNvPr id="53250" name="Zástupný symbol pro datum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20.3.2012</a:t>
            </a:r>
            <a:endParaRPr lang="en-US">
              <a:solidFill>
                <a:srgbClr val="000000"/>
              </a:solidFill>
            </a:endParaRPr>
          </a:p>
        </p:txBody>
      </p:sp>
      <p:sp>
        <p:nvSpPr>
          <p:cNvPr id="53252" name="Zástupný symbol pro číslo snímk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C8A696-C948-4914-BB2B-A5D82027D856}" type="slidenum">
              <a:rPr lang="en-US" smtClean="0">
                <a:solidFill>
                  <a:srgbClr val="000000"/>
                </a:solidFill>
              </a:rPr>
              <a:pPr fontAlgn="base">
                <a:spcBef>
                  <a:spcPct val="0"/>
                </a:spcBef>
                <a:spcAft>
                  <a:spcPct val="0"/>
                </a:spcAft>
              </a:pPr>
              <a:t>28</a:t>
            </a:fld>
            <a:endParaRPr lang="en-US">
              <a:solidFill>
                <a:srgbClr val="000000"/>
              </a:solidFill>
            </a:endParaRPr>
          </a:p>
        </p:txBody>
      </p:sp>
      <p:sp>
        <p:nvSpPr>
          <p:cNvPr id="6" name="Nadpis 5"/>
          <p:cNvSpPr>
            <a:spLocks noGrp="1"/>
          </p:cNvSpPr>
          <p:nvPr>
            <p:ph type="title"/>
          </p:nvPr>
        </p:nvSpPr>
        <p:spPr/>
        <p:txBody>
          <a:bodyPr/>
          <a:lstStyle/>
          <a:p>
            <a:pPr fontAlgn="auto">
              <a:spcAft>
                <a:spcPts val="0"/>
              </a:spcAft>
              <a:defRPr/>
            </a:pPr>
            <a:r>
              <a:rPr lang="cs-CZ" dirty="0" smtClean="0"/>
              <a:t>Spotřeba zelené elektřiny?</a:t>
            </a:r>
            <a:endParaRPr lang="en-US" dirty="0"/>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838" y="2492896"/>
            <a:ext cx="1616968" cy="203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892" y="4655129"/>
            <a:ext cx="1122859" cy="11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ástupný symbol pro obsah 1"/>
          <p:cNvSpPr>
            <a:spLocks noGrp="1"/>
          </p:cNvSpPr>
          <p:nvPr>
            <p:ph idx="1"/>
          </p:nvPr>
        </p:nvSpPr>
        <p:spPr>
          <a:xfrm>
            <a:off x="457200" y="1500188"/>
            <a:ext cx="3898776" cy="4625975"/>
          </a:xfrm>
        </p:spPr>
        <p:txBody>
          <a:bodyPr/>
          <a:lstStyle/>
          <a:p>
            <a:r>
              <a:rPr lang="cs-CZ" sz="2400" dirty="0" smtClean="0"/>
              <a:t>Potřebujeme v ČR další stromy?</a:t>
            </a:r>
            <a:endParaRPr lang="en-US" sz="2400" dirty="0" smtClean="0"/>
          </a:p>
          <a:p>
            <a:pPr marL="0" indent="0">
              <a:buNone/>
            </a:pPr>
            <a:r>
              <a:rPr lang="cs-CZ" sz="2400" dirty="0" smtClean="0"/>
              <a:t>Plantáže smrků?</a:t>
            </a:r>
            <a:endParaRPr lang="en-US" sz="2400" dirty="0" smtClean="0"/>
          </a:p>
          <a:p>
            <a:pPr marL="0" indent="0">
              <a:buNone/>
            </a:pPr>
            <a:r>
              <a:rPr lang="cs-CZ" sz="2400" dirty="0" smtClean="0"/>
              <a:t>Monokultury</a:t>
            </a:r>
            <a:r>
              <a:rPr lang="en-US" sz="2400" dirty="0" smtClean="0"/>
              <a:t>?</a:t>
            </a:r>
            <a:endParaRPr lang="en-US" sz="2400" dirty="0" smtClean="0"/>
          </a:p>
          <a:p>
            <a:pPr marL="0" indent="0">
              <a:buNone/>
            </a:pPr>
            <a:r>
              <a:rPr lang="cs-CZ" sz="2400" dirty="0" smtClean="0"/>
              <a:t>Myslí někdo na mokřady?</a:t>
            </a:r>
            <a:endParaRPr lang="en-US" sz="2400" dirty="0" smtClean="0"/>
          </a:p>
        </p:txBody>
      </p:sp>
      <p:sp>
        <p:nvSpPr>
          <p:cNvPr id="49156" name="Zástupný symbol pro číslo snímk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3DFD46-7E2D-40B2-8929-884608A48B12}" type="slidenum">
              <a:rPr lang="en-US" smtClean="0">
                <a:solidFill>
                  <a:srgbClr val="000000"/>
                </a:solidFill>
              </a:rPr>
              <a:pPr fontAlgn="base">
                <a:spcBef>
                  <a:spcPct val="0"/>
                </a:spcBef>
                <a:spcAft>
                  <a:spcPct val="0"/>
                </a:spcAft>
              </a:pPr>
              <a:t>29</a:t>
            </a:fld>
            <a:endParaRPr lang="en-US">
              <a:solidFill>
                <a:srgbClr val="000000"/>
              </a:solidFill>
            </a:endParaRPr>
          </a:p>
        </p:txBody>
      </p:sp>
      <p:sp>
        <p:nvSpPr>
          <p:cNvPr id="6" name="Nadpis 5"/>
          <p:cNvSpPr>
            <a:spLocks noGrp="1"/>
          </p:cNvSpPr>
          <p:nvPr>
            <p:ph type="title"/>
          </p:nvPr>
        </p:nvSpPr>
        <p:spPr/>
        <p:txBody>
          <a:bodyPr>
            <a:normAutofit/>
          </a:bodyPr>
          <a:lstStyle/>
          <a:p>
            <a:pPr fontAlgn="auto">
              <a:spcAft>
                <a:spcPts val="0"/>
              </a:spcAft>
              <a:defRPr/>
            </a:pPr>
            <a:r>
              <a:rPr lang="cs-CZ" dirty="0" smtClean="0"/>
              <a:t>Offset – sázení stromků</a:t>
            </a:r>
            <a:endParaRPr lang="en-US" dirty="0"/>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861048"/>
            <a:ext cx="367909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76400"/>
            <a:ext cx="4451226" cy="33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Co je ekologičtější?</a:t>
            </a:r>
            <a:endParaRPr lang="cs-CZ" dirty="0"/>
          </a:p>
        </p:txBody>
      </p:sp>
      <p:pic>
        <p:nvPicPr>
          <p:cNvPr id="9" name="Zástupný symbol pro obsah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4710" y="1386590"/>
            <a:ext cx="3980635" cy="2985476"/>
          </a:xfrm>
        </p:spPr>
      </p:pic>
      <p:pic>
        <p:nvPicPr>
          <p:cNvPr id="4098" name="Picture 2" descr="http://stavba.tzb-info.cz/docu/clanky/0103/010378o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36673" y="3492708"/>
            <a:ext cx="4415087" cy="293750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9"/>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887435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Zástupný symbol pro obsah 1"/>
          <p:cNvSpPr>
            <a:spLocks noGrp="1"/>
          </p:cNvSpPr>
          <p:nvPr>
            <p:ph idx="1"/>
          </p:nvPr>
        </p:nvSpPr>
        <p:spPr>
          <a:xfrm>
            <a:off x="457200" y="1500188"/>
            <a:ext cx="6347048" cy="4625975"/>
          </a:xfrm>
        </p:spPr>
        <p:txBody>
          <a:bodyPr/>
          <a:lstStyle/>
          <a:p>
            <a:r>
              <a:rPr lang="cs-CZ" sz="2400" dirty="0" smtClean="0"/>
              <a:t>Investujme do zaměstnaneckých dovedností ne do odpustků.</a:t>
            </a:r>
          </a:p>
          <a:p>
            <a:r>
              <a:rPr lang="cs-CZ" sz="2400" dirty="0" smtClean="0"/>
              <a:t>Investice, které přinášejí další zisk.</a:t>
            </a:r>
            <a:endParaRPr lang="en-US" sz="2400" dirty="0" smtClean="0"/>
          </a:p>
          <a:p>
            <a:r>
              <a:rPr lang="en-US" sz="2400" dirty="0" smtClean="0"/>
              <a:t>Invest</a:t>
            </a:r>
            <a:r>
              <a:rPr lang="cs-CZ" sz="2400" dirty="0" err="1" smtClean="0"/>
              <a:t>ice</a:t>
            </a:r>
            <a:r>
              <a:rPr lang="cs-CZ" sz="2400" dirty="0" smtClean="0"/>
              <a:t> do skutečného environmentálního vzdělávání.</a:t>
            </a:r>
            <a:endParaRPr lang="en-US" sz="2400" dirty="0" smtClean="0"/>
          </a:p>
          <a:p>
            <a:r>
              <a:rPr lang="cs-CZ" sz="2400" dirty="0" smtClean="0"/>
              <a:t>Ofensivní akce</a:t>
            </a:r>
            <a:endParaRPr lang="en-US" sz="2400" dirty="0" smtClean="0"/>
          </a:p>
          <a:p>
            <a:endParaRPr lang="en-US" sz="2400" dirty="0" smtClean="0"/>
          </a:p>
        </p:txBody>
      </p:sp>
      <p:sp>
        <p:nvSpPr>
          <p:cNvPr id="54276" name="Zástupný symbol pro číslo snímk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3CFEBC-84D5-4BC9-957F-AFC09C8AF100}" type="slidenum">
              <a:rPr lang="en-US" smtClean="0">
                <a:solidFill>
                  <a:srgbClr val="000000"/>
                </a:solidFill>
              </a:rPr>
              <a:pPr fontAlgn="base">
                <a:spcBef>
                  <a:spcPct val="0"/>
                </a:spcBef>
                <a:spcAft>
                  <a:spcPct val="0"/>
                </a:spcAft>
              </a:pPr>
              <a:t>30</a:t>
            </a:fld>
            <a:endParaRPr lang="en-US">
              <a:solidFill>
                <a:srgbClr val="000000"/>
              </a:solidFill>
            </a:endParaRPr>
          </a:p>
        </p:txBody>
      </p:sp>
      <p:sp>
        <p:nvSpPr>
          <p:cNvPr id="6" name="Nadpis 5"/>
          <p:cNvSpPr>
            <a:spLocks noGrp="1"/>
          </p:cNvSpPr>
          <p:nvPr>
            <p:ph type="title"/>
          </p:nvPr>
        </p:nvSpPr>
        <p:spPr/>
        <p:txBody>
          <a:bodyPr/>
          <a:lstStyle/>
          <a:p>
            <a:pPr fontAlgn="auto">
              <a:spcAft>
                <a:spcPts val="0"/>
              </a:spcAft>
              <a:defRPr/>
            </a:pPr>
            <a:r>
              <a:rPr lang="en-US" dirty="0" smtClean="0"/>
              <a:t>Ecological driving</a:t>
            </a:r>
            <a:endParaRPr lang="en-US" dirty="0"/>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242" y="2056893"/>
            <a:ext cx="22860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510722"/>
            <a:ext cx="5614591" cy="112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646" y="179939"/>
            <a:ext cx="18097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7858" y="4133876"/>
            <a:ext cx="9187130" cy="1200329"/>
          </a:xfrm>
          <a:prstGeom prst="rect">
            <a:avLst/>
          </a:prstGeom>
          <a:solidFill>
            <a:schemeClr val="bg2">
              <a:lumMod val="20000"/>
              <a:lumOff val="80000"/>
            </a:schemeClr>
          </a:solidFill>
        </p:spPr>
        <p:txBody>
          <a:bodyPr wrap="none" rtlCol="0">
            <a:spAutoFit/>
          </a:bodyPr>
          <a:lstStyle/>
          <a:p>
            <a:r>
              <a:rPr lang="en-US" sz="3600" dirty="0" smtClean="0">
                <a:solidFill>
                  <a:srgbClr val="FF0000"/>
                </a:solidFill>
              </a:rPr>
              <a:t>„</a:t>
            </a:r>
            <a:r>
              <a:rPr lang="cs-CZ" sz="3600" dirty="0" smtClean="0">
                <a:solidFill>
                  <a:srgbClr val="FF0000"/>
                </a:solidFill>
              </a:rPr>
              <a:t>Nevýhoda v PR</a:t>
            </a:r>
            <a:r>
              <a:rPr lang="en-US" sz="3600" dirty="0" smtClean="0">
                <a:solidFill>
                  <a:srgbClr val="FF0000"/>
                </a:solidFill>
              </a:rPr>
              <a:t>“:</a:t>
            </a:r>
            <a:endParaRPr lang="en-US" sz="3600" dirty="0" smtClean="0">
              <a:solidFill>
                <a:srgbClr val="FF0000"/>
              </a:solidFill>
            </a:endParaRPr>
          </a:p>
          <a:p>
            <a:r>
              <a:rPr lang="en-US" sz="3600" dirty="0" smtClean="0">
                <a:solidFill>
                  <a:srgbClr val="FF0000"/>
                </a:solidFill>
              </a:rPr>
              <a:t>	</a:t>
            </a:r>
            <a:r>
              <a:rPr lang="cs-CZ" sz="3600" dirty="0" smtClean="0">
                <a:solidFill>
                  <a:srgbClr val="FF0000"/>
                </a:solidFill>
              </a:rPr>
              <a:t>Sázení stromků je víc v médiích vidět</a:t>
            </a:r>
            <a:r>
              <a:rPr lang="en-US" sz="3600" dirty="0" smtClean="0">
                <a:solidFill>
                  <a:srgbClr val="FF0000"/>
                </a:solidFill>
              </a:rPr>
              <a:t>…</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6"/>
          <p:cNvSpPr>
            <a:spLocks noGrp="1"/>
          </p:cNvSpPr>
          <p:nvPr>
            <p:ph type="body" idx="1"/>
          </p:nvPr>
        </p:nvSpPr>
        <p:spPr/>
        <p:txBody>
          <a:bodyPr/>
          <a:lstStyle/>
          <a:p>
            <a:r>
              <a:rPr lang="cs-CZ" smtClean="0"/>
              <a:t>Oblíbená druhy</a:t>
            </a:r>
            <a:endParaRPr lang="en-US" dirty="0"/>
          </a:p>
        </p:txBody>
      </p:sp>
      <p:sp>
        <p:nvSpPr>
          <p:cNvPr id="10" name="Zástupný symbol pro obsah 9"/>
          <p:cNvSpPr>
            <a:spLocks noGrp="1"/>
          </p:cNvSpPr>
          <p:nvPr>
            <p:ph sz="half" idx="2"/>
          </p:nvPr>
        </p:nvSpPr>
        <p:spPr/>
        <p:txBody>
          <a:bodyPr/>
          <a:lstStyle/>
          <a:p>
            <a:endParaRPr lang="cs-CZ"/>
          </a:p>
        </p:txBody>
      </p:sp>
      <p:sp>
        <p:nvSpPr>
          <p:cNvPr id="9" name="Zástupný symbol pro text 8"/>
          <p:cNvSpPr>
            <a:spLocks noGrp="1"/>
          </p:cNvSpPr>
          <p:nvPr>
            <p:ph type="body" sz="quarter" idx="3"/>
          </p:nvPr>
        </p:nvSpPr>
        <p:spPr/>
        <p:txBody>
          <a:bodyPr/>
          <a:lstStyle/>
          <a:p>
            <a:r>
              <a:rPr lang="cs-CZ" smtClean="0"/>
              <a:t>Užitečné druhy</a:t>
            </a:r>
            <a:endParaRPr lang="en-US" dirty="0"/>
          </a:p>
        </p:txBody>
      </p:sp>
      <p:sp>
        <p:nvSpPr>
          <p:cNvPr id="12" name="Zástupný symbol pro obsah 11"/>
          <p:cNvSpPr>
            <a:spLocks noGrp="1"/>
          </p:cNvSpPr>
          <p:nvPr>
            <p:ph sz="quarter" idx="4"/>
          </p:nvPr>
        </p:nvSpPr>
        <p:spPr/>
        <p:txBody>
          <a:bodyPr/>
          <a:lstStyle/>
          <a:p>
            <a:endParaRPr lang="cs-CZ"/>
          </a:p>
        </p:txBody>
      </p:sp>
      <p:sp>
        <p:nvSpPr>
          <p:cNvPr id="3" name="Nadpis 2"/>
          <p:cNvSpPr>
            <a:spLocks noGrp="1"/>
          </p:cNvSpPr>
          <p:nvPr>
            <p:ph type="title"/>
          </p:nvPr>
        </p:nvSpPr>
        <p:spPr/>
        <p:txBody>
          <a:bodyPr>
            <a:normAutofit/>
          </a:bodyPr>
          <a:lstStyle/>
          <a:p>
            <a:r>
              <a:rPr lang="cs-CZ" dirty="0" smtClean="0"/>
              <a:t>Marketing a „ekologie“</a:t>
            </a:r>
            <a:endParaRPr lang="en-US" dirty="0"/>
          </a:p>
        </p:txBody>
      </p:sp>
      <p:sp>
        <p:nvSpPr>
          <p:cNvPr id="6" name="Zástupný symbol pro číslo snímku 5"/>
          <p:cNvSpPr>
            <a:spLocks noGrp="1"/>
          </p:cNvSpPr>
          <p:nvPr>
            <p:ph type="sldNum" sz="quarter" idx="12"/>
          </p:nvPr>
        </p:nvSpPr>
        <p:spPr/>
        <p:txBody>
          <a:bodyPr/>
          <a:lstStyle/>
          <a:p>
            <a:fld id="{1ADCF2A0-E935-4A7A-9CBB-5E342A5137F7}" type="slidenum">
              <a:rPr lang="en-US" smtClean="0"/>
              <a:pPr/>
              <a:t>31</a:t>
            </a:fld>
            <a:endParaRPr lang="en-US"/>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740" y="2420888"/>
            <a:ext cx="240336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157" y="4134569"/>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289" y="4365104"/>
            <a:ext cx="22860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432" y="2405658"/>
            <a:ext cx="257171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ovéPole 10"/>
          <p:cNvSpPr txBox="1"/>
          <p:nvPr/>
        </p:nvSpPr>
        <p:spPr>
          <a:xfrm>
            <a:off x="539552" y="3068960"/>
            <a:ext cx="8136904" cy="830997"/>
          </a:xfrm>
          <a:prstGeom prst="rect">
            <a:avLst/>
          </a:prstGeom>
          <a:solidFill>
            <a:schemeClr val="bg2">
              <a:lumMod val="20000"/>
              <a:lumOff val="80000"/>
            </a:schemeClr>
          </a:solidFill>
        </p:spPr>
        <p:txBody>
          <a:bodyPr wrap="square" rtlCol="0">
            <a:spAutoFit/>
          </a:bodyPr>
          <a:lstStyle/>
          <a:p>
            <a:r>
              <a:rPr lang="cs-CZ" sz="4800" dirty="0" smtClean="0">
                <a:solidFill>
                  <a:srgbClr val="FF0000"/>
                </a:solidFill>
              </a:rPr>
              <a:t>Kdo by chránil baktérie</a:t>
            </a:r>
            <a:r>
              <a:rPr lang="en-US" sz="4800" dirty="0" smtClean="0">
                <a:solidFill>
                  <a:srgbClr val="FF0000"/>
                </a:solidFill>
              </a:rPr>
              <a:t>?</a:t>
            </a:r>
            <a:endParaRPr lang="en-US" sz="4800" dirty="0">
              <a:solidFill>
                <a:srgbClr val="FF0000"/>
              </a:solidFill>
            </a:endParaRPr>
          </a:p>
        </p:txBody>
      </p:sp>
    </p:spTree>
    <p:extLst>
      <p:ext uri="{BB962C8B-B14F-4D97-AF65-F5344CB8AC3E}">
        <p14:creationId xmlns:p14="http://schemas.microsoft.com/office/powerpoint/2010/main" val="17847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Životopis výrobku!</a:t>
            </a:r>
          </a:p>
          <a:p>
            <a:r>
              <a:rPr lang="cs-CZ" dirty="0" smtClean="0"/>
              <a:t>Dodavatelé hrají významnou roli – někde zásadní</a:t>
            </a:r>
          </a:p>
          <a:p>
            <a:r>
              <a:rPr lang="cs-CZ" dirty="0" smtClean="0"/>
              <a:t>Uživatelé – mysleme na ně ve fázi designu</a:t>
            </a:r>
          </a:p>
          <a:p>
            <a:r>
              <a:rPr lang="cs-CZ" dirty="0" smtClean="0"/>
              <a:t>Odstranění výrobku – ovlivňujeme složení odpadů</a:t>
            </a:r>
            <a:endParaRPr lang="cs-CZ" dirty="0"/>
          </a:p>
        </p:txBody>
      </p:sp>
      <p:sp>
        <p:nvSpPr>
          <p:cNvPr id="3" name="Nadpis 2"/>
          <p:cNvSpPr>
            <a:spLocks noGrp="1"/>
          </p:cNvSpPr>
          <p:nvPr>
            <p:ph type="title"/>
          </p:nvPr>
        </p:nvSpPr>
        <p:spPr/>
        <p:txBody>
          <a:bodyPr>
            <a:normAutofit fontScale="90000"/>
          </a:bodyPr>
          <a:lstStyle/>
          <a:p>
            <a:r>
              <a:rPr lang="cs-CZ" dirty="0"/>
              <a:t>Kde se berou environmentální dopady?</a:t>
            </a:r>
          </a:p>
        </p:txBody>
      </p:sp>
      <p:sp>
        <p:nvSpPr>
          <p:cNvPr id="6" name="Zástupný symbol pro číslo snímku 5"/>
          <p:cNvSpPr>
            <a:spLocks noGrp="1"/>
          </p:cNvSpPr>
          <p:nvPr>
            <p:ph type="sldNum" sz="quarter" idx="12"/>
          </p:nvPr>
        </p:nvSpPr>
        <p:spPr/>
        <p:txBody>
          <a:bodyPr/>
          <a:lstStyle/>
          <a:p>
            <a:pPr>
              <a:defRPr/>
            </a:pPr>
            <a:fld id="{1ADCF2A0-E935-4A7A-9CBB-5E342A5137F7}" type="slidenum">
              <a:rPr lang="cs-CZ" smtClean="0"/>
              <a:pPr>
                <a:defRPr/>
              </a:pPr>
              <a:t>32</a:t>
            </a:fld>
            <a:endParaRPr lang="cs-CZ"/>
          </a:p>
        </p:txBody>
      </p:sp>
    </p:spTree>
    <p:extLst>
      <p:ext uri="{BB962C8B-B14F-4D97-AF65-F5344CB8AC3E}">
        <p14:creationId xmlns:p14="http://schemas.microsoft.com/office/powerpoint/2010/main" val="3753433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6"/>
          <p:cNvSpPr>
            <a:spLocks noGrp="1"/>
          </p:cNvSpPr>
          <p:nvPr>
            <p:ph type="body" idx="1"/>
          </p:nvPr>
        </p:nvSpPr>
        <p:spPr/>
        <p:txBody>
          <a:bodyPr/>
          <a:lstStyle/>
          <a:p>
            <a:r>
              <a:rPr lang="cs-CZ" dirty="0" smtClean="0"/>
              <a:t>Dopady provozu organizace samotné</a:t>
            </a:r>
            <a:endParaRPr lang="en-US" dirty="0"/>
          </a:p>
        </p:txBody>
      </p:sp>
      <p:sp>
        <p:nvSpPr>
          <p:cNvPr id="8" name="Zástupný symbol pro text 7"/>
          <p:cNvSpPr>
            <a:spLocks noGrp="1"/>
          </p:cNvSpPr>
          <p:nvPr>
            <p:ph type="body" sz="quarter" idx="3"/>
          </p:nvPr>
        </p:nvSpPr>
        <p:spPr>
          <a:xfrm>
            <a:off x="4645025" y="1600200"/>
            <a:ext cx="4041775" cy="820688"/>
          </a:xfrm>
        </p:spPr>
        <p:txBody>
          <a:bodyPr/>
          <a:lstStyle/>
          <a:p>
            <a:r>
              <a:rPr lang="cs-CZ" dirty="0" smtClean="0"/>
              <a:t>Dopady životního cyklu vámi vyráběného produktu</a:t>
            </a:r>
            <a:endParaRPr lang="en-US" dirty="0"/>
          </a:p>
        </p:txBody>
      </p:sp>
      <p:sp>
        <p:nvSpPr>
          <p:cNvPr id="88066" name="Rectangle 2"/>
          <p:cNvSpPr>
            <a:spLocks noGrp="1"/>
          </p:cNvSpPr>
          <p:nvPr>
            <p:ph type="title"/>
          </p:nvPr>
        </p:nvSpPr>
        <p:spPr/>
        <p:txBody>
          <a:bodyPr>
            <a:normAutofit fontScale="90000"/>
          </a:bodyPr>
          <a:lstStyle/>
          <a:p>
            <a:r>
              <a:rPr lang="cs-CZ" dirty="0" smtClean="0"/>
              <a:t>Kde snížit environmentální dopady organizace</a:t>
            </a:r>
            <a:r>
              <a:rPr lang="en-US" dirty="0" smtClean="0"/>
              <a:t>?</a:t>
            </a:r>
            <a:endParaRPr lang="en-US" dirty="0" smtClean="0"/>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08" y="2824829"/>
            <a:ext cx="3787892" cy="240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706" y="2824829"/>
            <a:ext cx="3458694" cy="240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sz="half" idx="2"/>
            <p:extLst>
              <p:ext uri="{D42A27DB-BD31-4B8C-83A1-F6EECF244321}">
                <p14:modId xmlns:p14="http://schemas.microsoft.com/office/powerpoint/2010/main" val="2585474712"/>
              </p:ext>
            </p:extLst>
          </p:nvPr>
        </p:nvGraphicFramePr>
        <p:xfrm>
          <a:off x="0" y="2420888"/>
          <a:ext cx="4596796" cy="3543256"/>
        </p:xfrm>
        <a:graphic>
          <a:graphicData uri="http://schemas.openxmlformats.org/drawingml/2006/chart">
            <c:chart xmlns:c="http://schemas.openxmlformats.org/drawingml/2006/chart" xmlns:r="http://schemas.openxmlformats.org/officeDocument/2006/relationships" r:id="rId2"/>
          </a:graphicData>
        </a:graphic>
      </p:graphicFrame>
      <p:sp>
        <p:nvSpPr>
          <p:cNvPr id="5" name="Zástupný symbol pro text 4"/>
          <p:cNvSpPr>
            <a:spLocks noGrp="1"/>
          </p:cNvSpPr>
          <p:nvPr>
            <p:ph type="body" sz="quarter" idx="3"/>
          </p:nvPr>
        </p:nvSpPr>
        <p:spPr>
          <a:xfrm>
            <a:off x="179512" y="1628800"/>
            <a:ext cx="4041775" cy="639762"/>
          </a:xfrm>
        </p:spPr>
        <p:txBody>
          <a:bodyPr/>
          <a:lstStyle/>
          <a:p>
            <a:r>
              <a:rPr lang="cs-CZ" dirty="0" smtClean="0"/>
              <a:t>Co je správné? Kde mohu nejvíce ŽP pomoci?</a:t>
            </a:r>
            <a:endParaRPr lang="en-US" dirty="0"/>
          </a:p>
        </p:txBody>
      </p:sp>
      <p:sp>
        <p:nvSpPr>
          <p:cNvPr id="6" name="Zástupný symbol pro obsah 5"/>
          <p:cNvSpPr>
            <a:spLocks noGrp="1"/>
          </p:cNvSpPr>
          <p:nvPr>
            <p:ph sz="quarter" idx="4"/>
          </p:nvPr>
        </p:nvSpPr>
        <p:spPr>
          <a:xfrm>
            <a:off x="4645025" y="1628800"/>
            <a:ext cx="4041775" cy="4619600"/>
          </a:xfrm>
        </p:spPr>
        <p:txBody>
          <a:bodyPr/>
          <a:lstStyle/>
          <a:p>
            <a:pPr>
              <a:buFont typeface="+mj-lt"/>
              <a:buAutoNum type="arabicParenR"/>
            </a:pPr>
            <a:r>
              <a:rPr lang="cs-CZ" sz="2800" dirty="0" smtClean="0"/>
              <a:t>Udělat si seznam kde a jak organizace nejvíce škodí ŽO</a:t>
            </a:r>
            <a:endParaRPr lang="en-US" sz="2800" dirty="0" smtClean="0"/>
          </a:p>
          <a:p>
            <a:pPr>
              <a:buFont typeface="+mj-lt"/>
              <a:buAutoNum type="arabicParenR"/>
            </a:pPr>
            <a:r>
              <a:rPr lang="cs-CZ" sz="2800" dirty="0" smtClean="0"/>
              <a:t>Seřadit podle významu a míry</a:t>
            </a:r>
          </a:p>
          <a:p>
            <a:pPr>
              <a:buFont typeface="+mj-lt"/>
              <a:buAutoNum type="arabicParenR"/>
            </a:pPr>
            <a:r>
              <a:rPr lang="cs-CZ" sz="2800" dirty="0" smtClean="0"/>
              <a:t>Investice do zlepšení</a:t>
            </a:r>
            <a:endParaRPr lang="en-US" sz="2800" dirty="0" smtClean="0"/>
          </a:p>
          <a:p>
            <a:pPr>
              <a:buFont typeface="+mj-lt"/>
              <a:buAutoNum type="arabicParenR"/>
            </a:pPr>
            <a:r>
              <a:rPr lang="cs-CZ" sz="2800" dirty="0" smtClean="0"/>
              <a:t>Určit bod, kde to zlepšení bude nejvíce efektivní</a:t>
            </a:r>
            <a:endParaRPr lang="en-US" sz="2800" dirty="0" smtClean="0"/>
          </a:p>
          <a:p>
            <a:pPr lvl="1"/>
            <a:r>
              <a:rPr lang="cs-CZ" sz="2400" dirty="0" smtClean="0"/>
              <a:t>Ve vztahu k ŽP</a:t>
            </a:r>
          </a:p>
          <a:p>
            <a:pPr lvl="1"/>
            <a:r>
              <a:rPr lang="cs-CZ" sz="2400" dirty="0" smtClean="0"/>
              <a:t>Ve vztahu k PR</a:t>
            </a:r>
            <a:endParaRPr lang="en-US" sz="2400" dirty="0"/>
          </a:p>
        </p:txBody>
      </p:sp>
      <p:sp>
        <p:nvSpPr>
          <p:cNvPr id="87042" name="Rectangle 2"/>
          <p:cNvSpPr>
            <a:spLocks noGrp="1"/>
          </p:cNvSpPr>
          <p:nvPr>
            <p:ph type="title"/>
          </p:nvPr>
        </p:nvSpPr>
        <p:spPr/>
        <p:txBody>
          <a:bodyPr>
            <a:normAutofit fontScale="90000"/>
          </a:bodyPr>
          <a:lstStyle/>
          <a:p>
            <a:r>
              <a:rPr lang="cs-CZ" dirty="0" smtClean="0"/>
              <a:t>Environmentální dopady vaší organizace</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ástupný symbol pro obsah 1"/>
          <p:cNvSpPr>
            <a:spLocks noGrp="1"/>
          </p:cNvSpPr>
          <p:nvPr>
            <p:ph idx="1"/>
          </p:nvPr>
        </p:nvSpPr>
        <p:spPr>
          <a:xfrm>
            <a:off x="457200" y="1500188"/>
            <a:ext cx="4978896" cy="4625975"/>
          </a:xfrm>
        </p:spPr>
        <p:txBody>
          <a:bodyPr/>
          <a:lstStyle/>
          <a:p>
            <a:r>
              <a:rPr lang="cs-CZ" dirty="0" smtClean="0"/>
              <a:t>Doprava do zaměstnání</a:t>
            </a:r>
          </a:p>
          <a:p>
            <a:r>
              <a:rPr lang="cs-CZ" dirty="0" err="1" smtClean="0"/>
              <a:t>Home-office</a:t>
            </a:r>
            <a:endParaRPr lang="cs-CZ" dirty="0" smtClean="0"/>
          </a:p>
          <a:p>
            <a:r>
              <a:rPr lang="cs-CZ" dirty="0" smtClean="0"/>
              <a:t>Úspory energií </a:t>
            </a:r>
            <a:r>
              <a:rPr lang="en-US" dirty="0" smtClean="0"/>
              <a:t>(</a:t>
            </a:r>
            <a:r>
              <a:rPr lang="en-US" dirty="0" smtClean="0"/>
              <a:t>PC, </a:t>
            </a:r>
            <a:r>
              <a:rPr lang="cs-CZ" dirty="0" smtClean="0"/>
              <a:t>kuchyňka</a:t>
            </a:r>
            <a:r>
              <a:rPr lang="en-US" dirty="0" smtClean="0"/>
              <a:t>, </a:t>
            </a:r>
            <a:r>
              <a:rPr lang="en-US" dirty="0" smtClean="0"/>
              <a:t>…)</a:t>
            </a:r>
          </a:p>
          <a:p>
            <a:r>
              <a:rPr lang="cs-CZ" dirty="0" smtClean="0">
                <a:sym typeface="Wingdings" pitchFamily="2" charset="2"/>
              </a:rPr>
              <a:t>Pitná voda: z kohoutku?</a:t>
            </a:r>
          </a:p>
        </p:txBody>
      </p:sp>
      <p:sp>
        <p:nvSpPr>
          <p:cNvPr id="57348" name="Zástupný symbol pro číslo snímk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3CE78-232E-49BB-8C1B-4FDDB19D4F69}" type="slidenum">
              <a:rPr lang="en-US" smtClean="0">
                <a:solidFill>
                  <a:srgbClr val="000000"/>
                </a:solidFill>
              </a:rPr>
              <a:pPr fontAlgn="base">
                <a:spcBef>
                  <a:spcPct val="0"/>
                </a:spcBef>
                <a:spcAft>
                  <a:spcPct val="0"/>
                </a:spcAft>
              </a:pPr>
              <a:t>35</a:t>
            </a:fld>
            <a:endParaRPr lang="en-US">
              <a:solidFill>
                <a:srgbClr val="000000"/>
              </a:solidFill>
            </a:endParaRPr>
          </a:p>
        </p:txBody>
      </p:sp>
      <p:sp>
        <p:nvSpPr>
          <p:cNvPr id="6" name="Nadpis 5"/>
          <p:cNvSpPr>
            <a:spLocks noGrp="1"/>
          </p:cNvSpPr>
          <p:nvPr>
            <p:ph type="title"/>
          </p:nvPr>
        </p:nvSpPr>
        <p:spPr/>
        <p:txBody>
          <a:bodyPr/>
          <a:lstStyle/>
          <a:p>
            <a:pPr fontAlgn="auto">
              <a:spcAft>
                <a:spcPts val="0"/>
              </a:spcAft>
              <a:defRPr/>
            </a:pPr>
            <a:r>
              <a:rPr lang="cs-CZ" dirty="0" smtClean="0"/>
              <a:t>I vaši zaměstnanci hrají roli</a:t>
            </a:r>
            <a:endParaRPr lang="en-US" dirty="0"/>
          </a:p>
        </p:txBody>
      </p:sp>
      <p:pic>
        <p:nvPicPr>
          <p:cNvPr id="7" name="Picture 2" descr="C:\Users\kociv\AppData\Local\Microsoft\Windows\Temporary Internet Files\Content.IE5\SFCSTES8\MM90022373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87412" y="1468812"/>
            <a:ext cx="3826718" cy="2296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sz="half" idx="2"/>
            <p:extLst>
              <p:ext uri="{D42A27DB-BD31-4B8C-83A1-F6EECF244321}">
                <p14:modId xmlns:p14="http://schemas.microsoft.com/office/powerpoint/2010/main" val="2604792631"/>
              </p:ext>
            </p:extLst>
          </p:nvPr>
        </p:nvGraphicFramePr>
        <p:xfrm>
          <a:off x="35868" y="2852936"/>
          <a:ext cx="5284774" cy="3849687"/>
        </p:xfrm>
        <a:graphic>
          <a:graphicData uri="http://schemas.openxmlformats.org/drawingml/2006/chart">
            <c:chart xmlns:c="http://schemas.openxmlformats.org/drawingml/2006/chart" xmlns:r="http://schemas.openxmlformats.org/officeDocument/2006/relationships" r:id="rId2"/>
          </a:graphicData>
        </a:graphic>
      </p:graphicFrame>
      <p:sp>
        <p:nvSpPr>
          <p:cNvPr id="5" name="Zástupný symbol pro text 4"/>
          <p:cNvSpPr>
            <a:spLocks noGrp="1"/>
          </p:cNvSpPr>
          <p:nvPr>
            <p:ph type="body" sz="quarter" idx="3"/>
          </p:nvPr>
        </p:nvSpPr>
        <p:spPr>
          <a:xfrm>
            <a:off x="429997" y="1784975"/>
            <a:ext cx="4041775" cy="639762"/>
          </a:xfrm>
        </p:spPr>
        <p:txBody>
          <a:bodyPr/>
          <a:lstStyle/>
          <a:p>
            <a:r>
              <a:rPr lang="cs-CZ" dirty="0" smtClean="0"/>
              <a:t>Jak zlepšit váš výrobek?</a:t>
            </a:r>
            <a:endParaRPr lang="en-US" dirty="0"/>
          </a:p>
        </p:txBody>
      </p:sp>
      <p:sp>
        <p:nvSpPr>
          <p:cNvPr id="6" name="Zástupný symbol pro obsah 5"/>
          <p:cNvSpPr>
            <a:spLocks noGrp="1"/>
          </p:cNvSpPr>
          <p:nvPr>
            <p:ph sz="quarter" idx="4"/>
          </p:nvPr>
        </p:nvSpPr>
        <p:spPr>
          <a:xfrm>
            <a:off x="5796136" y="2297112"/>
            <a:ext cx="2890664" cy="3951288"/>
          </a:xfrm>
        </p:spPr>
        <p:txBody>
          <a:bodyPr/>
          <a:lstStyle/>
          <a:p>
            <a:r>
              <a:rPr lang="cs-CZ" sz="2000" dirty="0" smtClean="0"/>
              <a:t>Dodavatelský řetězec</a:t>
            </a:r>
            <a:endParaRPr lang="en-US" sz="2000" dirty="0"/>
          </a:p>
          <a:p>
            <a:r>
              <a:rPr lang="cs-CZ" sz="2000" dirty="0" smtClean="0"/>
              <a:t>Samotná výroba</a:t>
            </a:r>
            <a:endParaRPr lang="en-US" sz="2000" dirty="0"/>
          </a:p>
          <a:p>
            <a:r>
              <a:rPr lang="cs-CZ" sz="2000" dirty="0" smtClean="0"/>
              <a:t>Dopady během používání</a:t>
            </a:r>
            <a:endParaRPr lang="en-US" sz="2000" dirty="0"/>
          </a:p>
          <a:p>
            <a:r>
              <a:rPr lang="cs-CZ" sz="2000" dirty="0" smtClean="0"/>
              <a:t>Produkt a odpadové hospodářství</a:t>
            </a:r>
            <a:endParaRPr lang="en-US" sz="2000" dirty="0"/>
          </a:p>
        </p:txBody>
      </p:sp>
      <p:sp>
        <p:nvSpPr>
          <p:cNvPr id="90114" name="Rectangle 2"/>
          <p:cNvSpPr>
            <a:spLocks noGrp="1"/>
          </p:cNvSpPr>
          <p:nvPr>
            <p:ph type="title"/>
          </p:nvPr>
        </p:nvSpPr>
        <p:spPr/>
        <p:txBody>
          <a:bodyPr>
            <a:normAutofit fontScale="90000"/>
          </a:bodyPr>
          <a:lstStyle/>
          <a:p>
            <a:r>
              <a:rPr lang="cs-CZ" dirty="0"/>
              <a:t>Environmentální dopady </a:t>
            </a:r>
            <a:r>
              <a:rPr lang="cs-CZ" dirty="0" smtClean="0"/>
              <a:t>vašich produktů</a:t>
            </a:r>
            <a:endParaRPr lang="en-US" dirty="0" smtClean="0"/>
          </a:p>
        </p:txBody>
      </p:sp>
      <p:sp>
        <p:nvSpPr>
          <p:cNvPr id="10" name="Zástupný symbol pro text 4"/>
          <p:cNvSpPr>
            <a:spLocks noGrp="1"/>
          </p:cNvSpPr>
          <p:nvPr>
            <p:ph type="body" sz="quarter" idx="3"/>
          </p:nvPr>
        </p:nvSpPr>
        <p:spPr>
          <a:xfrm>
            <a:off x="4788024" y="1628800"/>
            <a:ext cx="4041775" cy="639762"/>
          </a:xfrm>
        </p:spPr>
        <p:txBody>
          <a:bodyPr/>
          <a:lstStyle/>
          <a:p>
            <a:r>
              <a:rPr lang="cs-CZ" dirty="0" smtClean="0"/>
              <a:t>Studie </a:t>
            </a:r>
            <a:r>
              <a:rPr lang="en-US" dirty="0" smtClean="0"/>
              <a:t>LCA</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cs-CZ" smtClean="0"/>
              <a:t>Závěrem</a:t>
            </a:r>
            <a:endParaRPr lang="cs-CZ"/>
          </a:p>
        </p:txBody>
      </p:sp>
      <p:sp>
        <p:nvSpPr>
          <p:cNvPr id="67587" name="Rectangle 3"/>
          <p:cNvSpPr>
            <a:spLocks noGrp="1" noChangeArrowheads="1"/>
          </p:cNvSpPr>
          <p:nvPr>
            <p:ph idx="1"/>
          </p:nvPr>
        </p:nvSpPr>
        <p:spPr/>
        <p:txBody>
          <a:bodyPr>
            <a:normAutofit/>
          </a:bodyPr>
          <a:lstStyle/>
          <a:p>
            <a:r>
              <a:rPr lang="cs-CZ" sz="2800" dirty="0" smtClean="0"/>
              <a:t>Je lepší aby byl výrobek z plastu nebo ze dřeva</a:t>
            </a:r>
            <a:r>
              <a:rPr lang="cs-CZ" sz="2800" dirty="0" smtClean="0"/>
              <a:t>? </a:t>
            </a:r>
            <a:endParaRPr lang="cs-CZ" sz="2800" dirty="0" smtClean="0"/>
          </a:p>
          <a:p>
            <a:r>
              <a:rPr lang="cs-CZ" sz="2800" dirty="0" smtClean="0"/>
              <a:t>Nejde o to z čeho je vyroben, ale který z nich bude mít pro naplnění funkce nižší environmentální dopady</a:t>
            </a:r>
            <a:r>
              <a:rPr lang="cs-CZ" sz="2800" dirty="0" smtClean="0"/>
              <a:t>.</a:t>
            </a:r>
          </a:p>
          <a:p>
            <a:r>
              <a:rPr lang="cs-CZ" sz="2800" dirty="0" smtClean="0"/>
              <a:t>Chtějme korektní marketing!</a:t>
            </a:r>
          </a:p>
          <a:p>
            <a:endParaRPr lang="cs-CZ" sz="2800" dirty="0"/>
          </a:p>
          <a:p>
            <a:r>
              <a:rPr lang="cs-CZ" sz="2800" dirty="0" smtClean="0"/>
              <a:t>Pro PR a CSR: </a:t>
            </a:r>
            <a:r>
              <a:rPr lang="cs-CZ" sz="2800" b="1" dirty="0" smtClean="0"/>
              <a:t>nejprve hledejte ekologičtější řešení v předmětu vaší hlavní činnosti, teprve poté začněte třídit papír v kancelářích…</a:t>
            </a:r>
            <a:endParaRPr lang="cs-CZ" sz="2800" b="1" dirty="0" smtClean="0"/>
          </a:p>
        </p:txBody>
      </p:sp>
      <p:sp>
        <p:nvSpPr>
          <p:cNvPr id="2" name="Zástupný symbol pro číslo snímku 1"/>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201831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Děkuji Vám za pozornost.</a:t>
            </a:r>
            <a:endParaRPr lang="cs-CZ" dirty="0"/>
          </a:p>
        </p:txBody>
      </p:sp>
      <p:sp>
        <p:nvSpPr>
          <p:cNvPr id="6" name="Zástupný symbol pro text 5"/>
          <p:cNvSpPr>
            <a:spLocks noGrp="1"/>
          </p:cNvSpPr>
          <p:nvPr>
            <p:ph type="body" sz="quarter" idx="13"/>
          </p:nvPr>
        </p:nvSpPr>
        <p:spPr/>
        <p:txBody>
          <a:bodyPr/>
          <a:lstStyle/>
          <a:p>
            <a:r>
              <a:rPr lang="cs-CZ" dirty="0" smtClean="0"/>
              <a:t>Kontakt:</a:t>
            </a:r>
            <a:endParaRPr lang="cs-CZ" dirty="0"/>
          </a:p>
        </p:txBody>
      </p:sp>
      <p:sp>
        <p:nvSpPr>
          <p:cNvPr id="5" name="Zástupný symbol pro text 4"/>
          <p:cNvSpPr>
            <a:spLocks noGrp="1"/>
          </p:cNvSpPr>
          <p:nvPr>
            <p:ph type="body" idx="1"/>
          </p:nvPr>
        </p:nvSpPr>
        <p:spPr>
          <a:xfrm>
            <a:off x="2196059" y="3695501"/>
            <a:ext cx="4761254" cy="2173155"/>
          </a:xfrm>
        </p:spPr>
        <p:txBody>
          <a:bodyPr>
            <a:noAutofit/>
          </a:bodyPr>
          <a:lstStyle/>
          <a:p>
            <a:pPr lvl="0">
              <a:buClr>
                <a:srgbClr val="90C226"/>
              </a:buClr>
            </a:pPr>
            <a:r>
              <a:rPr lang="cs-CZ" sz="2800" dirty="0">
                <a:solidFill>
                  <a:schemeClr val="tx1"/>
                </a:solidFill>
              </a:rPr>
              <a:t>Vladimír Kočí</a:t>
            </a:r>
          </a:p>
          <a:p>
            <a:r>
              <a:rPr lang="cs-CZ" sz="2000" dirty="0" smtClean="0">
                <a:solidFill>
                  <a:schemeClr val="tx1"/>
                </a:solidFill>
                <a:hlinkClick r:id="rId3"/>
              </a:rPr>
              <a:t>Vlad.Koci@vscht.cz</a:t>
            </a:r>
            <a:endParaRPr lang="cs-CZ" sz="2000" dirty="0" smtClean="0">
              <a:solidFill>
                <a:schemeClr val="tx1"/>
              </a:solidFill>
            </a:endParaRPr>
          </a:p>
          <a:p>
            <a:r>
              <a:rPr lang="cs-CZ" sz="2000" dirty="0" smtClean="0">
                <a:solidFill>
                  <a:schemeClr val="tx1"/>
                </a:solidFill>
                <a:hlinkClick r:id="rId4"/>
              </a:rPr>
              <a:t>www.lca.cz</a:t>
            </a:r>
            <a:endParaRPr lang="cs-CZ" sz="2000" dirty="0" smtClean="0">
              <a:solidFill>
                <a:schemeClr val="tx1"/>
              </a:solidFill>
            </a:endParaRPr>
          </a:p>
          <a:p>
            <a:r>
              <a:rPr lang="cs-CZ" sz="2000" dirty="0" smtClean="0">
                <a:solidFill>
                  <a:schemeClr val="tx1"/>
                </a:solidFill>
              </a:rPr>
              <a:t>Tel.: +420 220 444 171</a:t>
            </a:r>
            <a:endParaRPr lang="cs-CZ" sz="2000" dirty="0">
              <a:solidFill>
                <a:schemeClr val="tx1"/>
              </a:solidFill>
            </a:endParaRPr>
          </a:p>
        </p:txBody>
      </p:sp>
      <p:sp>
        <p:nvSpPr>
          <p:cNvPr id="3" name="Zástupný symbol pro číslo snímku 2"/>
          <p:cNvSpPr>
            <a:spLocks noGrp="1"/>
          </p:cNvSpPr>
          <p:nvPr>
            <p:ph type="sldNum" sz="quarter" idx="12"/>
          </p:nvPr>
        </p:nvSpPr>
        <p:spPr/>
        <p:txBody>
          <a:bodyPr/>
          <a:lstStyle/>
          <a:p>
            <a:fld id="{8AEA859D-2F8F-4E7B-BFCE-41F26DD8FE83}" type="slidenum">
              <a:rPr lang="cs-CZ" smtClean="0"/>
              <a:t>38</a:t>
            </a:fld>
            <a:endParaRPr lang="cs-CZ"/>
          </a:p>
        </p:txBody>
      </p:sp>
    </p:spTree>
    <p:extLst>
      <p:ext uri="{BB962C8B-B14F-4D97-AF65-F5344CB8AC3E}">
        <p14:creationId xmlns:p14="http://schemas.microsoft.com/office/powerpoint/2010/main" val="264327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ekologičtější?</a:t>
            </a:r>
          </a:p>
        </p:txBody>
      </p:sp>
      <p:pic>
        <p:nvPicPr>
          <p:cNvPr id="6146" name="Picture 2" descr="elektromobil"/>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97108" y="1681957"/>
            <a:ext cx="3298825" cy="24741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hadewallpaper.com/wp-content/uploads/2013/12/Dodge-Cummins-Off-Road-HD-Wallpaper.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095934" y="2845217"/>
            <a:ext cx="4576450" cy="343233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34571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ekologičtější?</a:t>
            </a:r>
          </a:p>
        </p:txBody>
      </p:sp>
      <p:pic>
        <p:nvPicPr>
          <p:cNvPr id="7170" name="Picture 2" descr="http://chardonnayghana.com/wordpress/wp-content/uploads/2012/01/Beef-steak-988x675.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13575" y="1450119"/>
            <a:ext cx="3783474" cy="25848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log.chinadiscovery.com/wp-content/uploads/2013/03/chengdu-vegetarian-foo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1104" y="3357797"/>
            <a:ext cx="4028794" cy="300145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607411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ekologičtější?</a:t>
            </a:r>
          </a:p>
        </p:txBody>
      </p:sp>
      <p:pic>
        <p:nvPicPr>
          <p:cNvPr id="8194" name="Picture 2" descr="http://olomouc.hnutiduha.cz/data/docs/Loga/spalovn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3575" y="1479764"/>
            <a:ext cx="3715504" cy="27924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a.ecn.cz/img_upload/e6ffb6c50bc1424ab10ecf09e063cd63/albums/userpics/10004/31skladk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15846" y="3387778"/>
            <a:ext cx="4164031" cy="2786430"/>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24232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cs-CZ" smtClean="0"/>
              <a:t>Ohnisko pro hodnocení materiálů a produktů – udržitelnost</a:t>
            </a:r>
            <a:endParaRPr lang="cs-CZ" dirty="0"/>
          </a:p>
        </p:txBody>
      </p:sp>
      <p:sp>
        <p:nvSpPr>
          <p:cNvPr id="12" name="Zástupný symbol pro číslo snímku 11"/>
          <p:cNvSpPr>
            <a:spLocks noGrp="1"/>
          </p:cNvSpPr>
          <p:nvPr>
            <p:ph type="sldNum" sz="quarter" idx="12"/>
          </p:nvPr>
        </p:nvSpPr>
        <p:spPr/>
        <p:txBody>
          <a:bodyPr/>
          <a:lstStyle/>
          <a:p>
            <a:fld id="{BA712B15-3AEF-46F0-8B7D-9C33A88C9D18}" type="slidenum">
              <a:rPr lang="cs-CZ" altLang="en-US" smtClean="0"/>
              <a:pPr/>
              <a:t>7</a:t>
            </a:fld>
            <a:endParaRPr lang="cs-CZ" altLang="en-US"/>
          </a:p>
        </p:txBody>
      </p:sp>
      <p:grpSp>
        <p:nvGrpSpPr>
          <p:cNvPr id="2" name="Diagram 3"/>
          <p:cNvGrpSpPr>
            <a:grpSpLocks/>
          </p:cNvGrpSpPr>
          <p:nvPr/>
        </p:nvGrpSpPr>
        <p:grpSpPr bwMode="auto">
          <a:xfrm>
            <a:off x="457200" y="1719263"/>
            <a:ext cx="8229600" cy="4411662"/>
            <a:chOff x="266" y="746"/>
            <a:chExt cx="5184" cy="2779"/>
          </a:xfrm>
        </p:grpSpPr>
        <p:sp>
          <p:nvSpPr>
            <p:cNvPr id="3" name="_s33796"/>
            <p:cNvSpPr>
              <a:spLocks noChangeArrowheads="1" noTextEdit="1"/>
            </p:cNvSpPr>
            <p:nvPr/>
          </p:nvSpPr>
          <p:spPr bwMode="auto">
            <a:xfrm>
              <a:off x="2337" y="1217"/>
              <a:ext cx="1042" cy="1042"/>
            </a:xfrm>
            <a:prstGeom prst="ellipse">
              <a:avLst/>
            </a:prstGeom>
            <a:solidFill>
              <a:srgbClr val="00B050">
                <a:alpha val="50000"/>
              </a:srgbClr>
            </a:solidFill>
            <a:ln w="4669">
              <a:solidFill>
                <a:srgbClr val="00B050"/>
              </a:solidFill>
              <a:round/>
              <a:headEnd/>
              <a:tailEnd/>
            </a:ln>
          </p:spPr>
          <p:txBody>
            <a:bodyPr vert="horz" wrap="square" lIns="91440" tIns="45720" rIns="91440" bIns="45720" numCol="1" anchor="ctr" anchorCtr="0" compatLnSpc="1">
              <a:prstTxWarp prst="textNoShape">
                <a:avLst/>
              </a:prstTxWarp>
            </a:bodyPr>
            <a:lstStyle/>
            <a:p>
              <a:endParaRPr lang="cs-CZ"/>
            </a:p>
          </p:txBody>
        </p:sp>
        <p:sp>
          <p:nvSpPr>
            <p:cNvPr id="4" name="_s33797"/>
            <p:cNvSpPr>
              <a:spLocks noChangeArrowheads="1"/>
            </p:cNvSpPr>
            <p:nvPr/>
          </p:nvSpPr>
          <p:spPr bwMode="auto">
            <a:xfrm>
              <a:off x="2337" y="853"/>
              <a:ext cx="104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smtClean="0">
                  <a:ln>
                    <a:noFill/>
                  </a:ln>
                  <a:solidFill>
                    <a:schemeClr val="tx1"/>
                  </a:solidFill>
                  <a:effectLst/>
                  <a:latin typeface="Arial" charset="0"/>
                  <a:cs typeface="Arial" charset="0"/>
                </a:rPr>
                <a:t>Životní prostředí</a:t>
              </a:r>
            </a:p>
          </p:txBody>
        </p:sp>
        <p:sp>
          <p:nvSpPr>
            <p:cNvPr id="5" name="_s33798"/>
            <p:cNvSpPr>
              <a:spLocks noChangeArrowheads="1" noTextEdit="1"/>
            </p:cNvSpPr>
            <p:nvPr/>
          </p:nvSpPr>
          <p:spPr bwMode="auto">
            <a:xfrm>
              <a:off x="2680" y="1812"/>
              <a:ext cx="1042" cy="1042"/>
            </a:xfrm>
            <a:prstGeom prst="ellipse">
              <a:avLst/>
            </a:prstGeom>
            <a:solidFill>
              <a:schemeClr val="hlink">
                <a:alpha val="50000"/>
              </a:schemeClr>
            </a:solidFill>
            <a:ln w="4669">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cs-CZ"/>
            </a:p>
          </p:txBody>
        </p:sp>
        <p:sp>
          <p:nvSpPr>
            <p:cNvPr id="6" name="_s33799"/>
            <p:cNvSpPr>
              <a:spLocks noChangeArrowheads="1"/>
            </p:cNvSpPr>
            <p:nvPr/>
          </p:nvSpPr>
          <p:spPr bwMode="auto">
            <a:xfrm>
              <a:off x="3743" y="2645"/>
              <a:ext cx="104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smtClean="0">
                  <a:ln>
                    <a:noFill/>
                  </a:ln>
                  <a:solidFill>
                    <a:schemeClr val="tx1"/>
                  </a:solidFill>
                  <a:effectLst/>
                  <a:latin typeface="Arial" charset="0"/>
                  <a:cs typeface="Arial" charset="0"/>
                </a:rPr>
                <a:t>Společnost</a:t>
              </a:r>
            </a:p>
          </p:txBody>
        </p:sp>
        <p:sp>
          <p:nvSpPr>
            <p:cNvPr id="7" name="_s33800"/>
            <p:cNvSpPr>
              <a:spLocks noChangeArrowheads="1" noTextEdit="1"/>
            </p:cNvSpPr>
            <p:nvPr/>
          </p:nvSpPr>
          <p:spPr bwMode="auto">
            <a:xfrm>
              <a:off x="1994" y="1812"/>
              <a:ext cx="1042" cy="1042"/>
            </a:xfrm>
            <a:prstGeom prst="ellipse">
              <a:avLst/>
            </a:prstGeom>
            <a:solidFill>
              <a:schemeClr val="accent1">
                <a:lumMod val="75000"/>
                <a:alpha val="50000"/>
              </a:schemeClr>
            </a:solidFill>
            <a:ln w="4669">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cs-CZ"/>
            </a:p>
          </p:txBody>
        </p:sp>
        <p:sp>
          <p:nvSpPr>
            <p:cNvPr id="8" name="_s33801"/>
            <p:cNvSpPr>
              <a:spLocks noChangeArrowheads="1"/>
            </p:cNvSpPr>
            <p:nvPr/>
          </p:nvSpPr>
          <p:spPr bwMode="auto">
            <a:xfrm>
              <a:off x="931" y="2646"/>
              <a:ext cx="104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smtClean="0">
                  <a:ln>
                    <a:noFill/>
                  </a:ln>
                  <a:solidFill>
                    <a:schemeClr val="tx1"/>
                  </a:solidFill>
                  <a:effectLst/>
                  <a:latin typeface="Arial" charset="0"/>
                  <a:cs typeface="Arial" charset="0"/>
                </a:rPr>
                <a:t>Ekonomika</a:t>
              </a:r>
            </a:p>
          </p:txBody>
        </p:sp>
      </p:grpSp>
    </p:spTree>
    <p:extLst>
      <p:ext uri="{BB962C8B-B14F-4D97-AF65-F5344CB8AC3E}">
        <p14:creationId xmlns:p14="http://schemas.microsoft.com/office/powerpoint/2010/main" val="63851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Co je to udržitelnost?</a:t>
            </a:r>
            <a:endParaRPr lang="cs-CZ" dirty="0"/>
          </a:p>
        </p:txBody>
      </p:sp>
      <p:sp>
        <p:nvSpPr>
          <p:cNvPr id="4" name="Zástupný symbol pro obsah 3"/>
          <p:cNvSpPr>
            <a:spLocks noGrp="1"/>
          </p:cNvSpPr>
          <p:nvPr>
            <p:ph sz="half" idx="1"/>
          </p:nvPr>
        </p:nvSpPr>
        <p:spPr/>
        <p:txBody>
          <a:bodyPr>
            <a:normAutofit fontScale="85000" lnSpcReduction="20000"/>
          </a:bodyPr>
          <a:lstStyle/>
          <a:p>
            <a:r>
              <a:rPr lang="cs-CZ" dirty="0" smtClean="0"/>
              <a:t>Žádný produkt nemůže být ve svém důsledku udržitelný.</a:t>
            </a:r>
          </a:p>
          <a:p>
            <a:endParaRPr lang="cs-CZ" dirty="0" smtClean="0"/>
          </a:p>
          <a:p>
            <a:r>
              <a:rPr lang="cs-CZ" dirty="0" smtClean="0"/>
              <a:t>Produkty mohou být více či méně udržitelné.</a:t>
            </a:r>
          </a:p>
          <a:p>
            <a:endParaRPr lang="cs-CZ" dirty="0" smtClean="0"/>
          </a:p>
          <a:p>
            <a:r>
              <a:rPr lang="cs-CZ" dirty="0" smtClean="0"/>
              <a:t>Udržitelnost je přístup, proces.</a:t>
            </a:r>
          </a:p>
          <a:p>
            <a:endParaRPr lang="cs-CZ" dirty="0" smtClean="0"/>
          </a:p>
          <a:p>
            <a:r>
              <a:rPr lang="cs-CZ" dirty="0" smtClean="0"/>
              <a:t>Lidé (zákazníci) či organizace se mohou chovat udržitelně.</a:t>
            </a:r>
          </a:p>
        </p:txBody>
      </p:sp>
      <p:sp>
        <p:nvSpPr>
          <p:cNvPr id="6" name="Zástupný symbol pro číslo snímku 5"/>
          <p:cNvSpPr>
            <a:spLocks noGrp="1"/>
          </p:cNvSpPr>
          <p:nvPr>
            <p:ph type="sldNum" sz="quarter" idx="12"/>
          </p:nvPr>
        </p:nvSpPr>
        <p:spPr/>
        <p:txBody>
          <a:bodyPr/>
          <a:lstStyle/>
          <a:p>
            <a:fld id="{8E0F5DFD-629E-4B02-A834-ECDC78A3DDCB}" type="slidenum">
              <a:rPr lang="cs-CZ" smtClean="0"/>
              <a:pPr/>
              <a:t>8</a:t>
            </a:fld>
            <a:endParaRPr lang="cs-CZ"/>
          </a:p>
        </p:txBody>
      </p:sp>
      <p:pic>
        <p:nvPicPr>
          <p:cNvPr id="65538" name="Picture 2" descr="C:\Users\kociv\AppData\Local\Microsoft\Windows\Temporary Internet Files\Content.IE5\DNCIYL0P\MC90043779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8733" y="2492896"/>
            <a:ext cx="401324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0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sz="half" idx="1"/>
          </p:nvPr>
        </p:nvSpPr>
        <p:spPr/>
        <p:txBody>
          <a:bodyPr>
            <a:normAutofit/>
          </a:bodyPr>
          <a:lstStyle/>
          <a:p>
            <a:r>
              <a:rPr lang="cs-CZ" dirty="0" smtClean="0"/>
              <a:t>Společnost začíná být na otázky životního prostředí ve vztahu k produktům citlivá.</a:t>
            </a:r>
          </a:p>
          <a:p>
            <a:endParaRPr lang="cs-CZ" dirty="0" smtClean="0"/>
          </a:p>
          <a:p>
            <a:r>
              <a:rPr lang="cs-CZ" dirty="0" smtClean="0"/>
              <a:t>Spotřebitelé se začínají zajímat o environmentálně šetrnější produkty</a:t>
            </a:r>
            <a:endParaRPr lang="cs-CZ" dirty="0"/>
          </a:p>
        </p:txBody>
      </p:sp>
      <p:sp>
        <p:nvSpPr>
          <p:cNvPr id="10" name="Zástupný symbol pro obsah 9"/>
          <p:cNvSpPr>
            <a:spLocks noGrp="1"/>
          </p:cNvSpPr>
          <p:nvPr>
            <p:ph sz="half" idx="2"/>
          </p:nvPr>
        </p:nvSpPr>
        <p:spPr>
          <a:xfrm>
            <a:off x="3928672" y="2484528"/>
            <a:ext cx="4038600" cy="1133864"/>
          </a:xfrm>
        </p:spPr>
        <p:txBody>
          <a:bodyPr>
            <a:normAutofit fontScale="85000" lnSpcReduction="20000"/>
          </a:bodyPr>
          <a:lstStyle/>
          <a:p>
            <a:pPr marL="45720" indent="0" algn="ctr">
              <a:buNone/>
            </a:pPr>
            <a:r>
              <a:rPr lang="cs-CZ" sz="4800" dirty="0" smtClean="0"/>
              <a:t>Společenské důvody</a:t>
            </a:r>
            <a:endParaRPr lang="cs-CZ" sz="4800" dirty="0"/>
          </a:p>
        </p:txBody>
      </p:sp>
      <p:sp>
        <p:nvSpPr>
          <p:cNvPr id="7" name="Zástupný symbol pro číslo snímku 6"/>
          <p:cNvSpPr>
            <a:spLocks noGrp="1"/>
          </p:cNvSpPr>
          <p:nvPr>
            <p:ph type="sldNum" sz="quarter" idx="12"/>
          </p:nvPr>
        </p:nvSpPr>
        <p:spPr/>
        <p:txBody>
          <a:bodyPr/>
          <a:lstStyle/>
          <a:p>
            <a:fld id="{8E0F5DFD-629E-4B02-A834-ECDC78A3DDCB}" type="slidenum">
              <a:rPr lang="cs-CZ" smtClean="0"/>
              <a:t>9</a:t>
            </a:fld>
            <a:endParaRPr lang="cs-CZ"/>
          </a:p>
        </p:txBody>
      </p:sp>
      <p:sp>
        <p:nvSpPr>
          <p:cNvPr id="8" name="Nadpis 7"/>
          <p:cNvSpPr>
            <a:spLocks noGrp="1"/>
          </p:cNvSpPr>
          <p:nvPr>
            <p:ph type="title"/>
          </p:nvPr>
        </p:nvSpPr>
        <p:spPr/>
        <p:txBody>
          <a:bodyPr>
            <a:normAutofit fontScale="90000"/>
          </a:bodyPr>
          <a:lstStyle/>
          <a:p>
            <a:r>
              <a:rPr lang="cs-CZ" dirty="0" smtClean="0"/>
              <a:t>Proč environmentální parametry produktů?</a:t>
            </a:r>
            <a:endParaRPr lang="cs-CZ" dirty="0"/>
          </a:p>
        </p:txBody>
      </p:sp>
      <p:pic>
        <p:nvPicPr>
          <p:cNvPr id="4098" name="Picture 2" descr="http://www.fieldassignment.com/wp-content/uploads/2011/09/sustainable-business-ma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6096" y="3884885"/>
            <a:ext cx="30861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thical Consumer Group - Australia  (Click to enlarge then move cursor to right of image to see if there are more imag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7904" y="4513065"/>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90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Horský motiv</Template>
  <TotalTime>1553</TotalTime>
  <Words>1256</Words>
  <Application>Microsoft Office PowerPoint</Application>
  <PresentationFormat>Předvádění na obrazovce (4:3)</PresentationFormat>
  <Paragraphs>296</Paragraphs>
  <Slides>38</Slides>
  <Notes>11</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38</vt:i4>
      </vt:variant>
    </vt:vector>
  </HeadingPairs>
  <TitlesOfParts>
    <vt:vector size="48" baseType="lpstr">
      <vt:lpstr>맑은 고딕</vt:lpstr>
      <vt:lpstr>Arial</vt:lpstr>
      <vt:lpstr>Calibri</vt:lpstr>
      <vt:lpstr>Gill Sans MT</vt:lpstr>
      <vt:lpstr>Monotype Sorts</vt:lpstr>
      <vt:lpstr>Times New Roman</vt:lpstr>
      <vt:lpstr>Wingdings</vt:lpstr>
      <vt:lpstr>Wingdings 2</vt:lpstr>
      <vt:lpstr>Mountain</vt:lpstr>
      <vt:lpstr>Photo Editor Photo</vt:lpstr>
      <vt:lpstr>Jsou zelené veřejné zakázky opravdu zelené?</vt:lpstr>
      <vt:lpstr>Co je ekologičtější?</vt:lpstr>
      <vt:lpstr>Co je ekologičtější?</vt:lpstr>
      <vt:lpstr>Co je ekologičtější?</vt:lpstr>
      <vt:lpstr>Co je ekologičtější?</vt:lpstr>
      <vt:lpstr>Co je ekologičtější?</vt:lpstr>
      <vt:lpstr>Ohnisko pro hodnocení materiálů a produktů – udržitelnost</vt:lpstr>
      <vt:lpstr>Co je to udržitelnost?</vt:lpstr>
      <vt:lpstr>Proč environmentální parametry produktů?</vt:lpstr>
      <vt:lpstr>Proč environmentální parametry produktů?</vt:lpstr>
      <vt:lpstr>Proč environmentální parametry produktů?</vt:lpstr>
      <vt:lpstr>Životní cyklus stavebních výrobků</vt:lpstr>
      <vt:lpstr>Dopady produktů</vt:lpstr>
      <vt:lpstr>Komunikace environmentálních souvislostí podnikání</vt:lpstr>
      <vt:lpstr>Marketing a komunikace se zákazníkem</vt:lpstr>
      <vt:lpstr>Environmentální značky a prohlášení</vt:lpstr>
      <vt:lpstr>Environmentální značení typu I – ekoznačka</vt:lpstr>
      <vt:lpstr>Vlastní environmentální tvrzení</vt:lpstr>
      <vt:lpstr>Environmentální prohlášení typu III</vt:lpstr>
      <vt:lpstr>Product Environmental Footprint</vt:lpstr>
      <vt:lpstr>Environmentální dopady produktů</vt:lpstr>
      <vt:lpstr>Příklad 1: Sušení rukou</vt:lpstr>
      <vt:lpstr>Příklad 2: kelímky na pití</vt:lpstr>
      <vt:lpstr>Příklad 3: Dekorace zdí</vt:lpstr>
      <vt:lpstr>Příklad 4: Nákupní tašky – proč biologicky rozložitelné?</vt:lpstr>
      <vt:lpstr>Příklad 5: A co židle? Je dřevěná dost sexy pro vašeho ředitele?</vt:lpstr>
      <vt:lpstr>Kde se berou environmentální dopady?</vt:lpstr>
      <vt:lpstr>Spotřeba zelené elektřiny?</vt:lpstr>
      <vt:lpstr>Offset – sázení stromků</vt:lpstr>
      <vt:lpstr>Ecological driving</vt:lpstr>
      <vt:lpstr>Marketing a „ekologie“</vt:lpstr>
      <vt:lpstr>Kde se berou environmentální dopady?</vt:lpstr>
      <vt:lpstr>Kde snížit environmentální dopady organizace?</vt:lpstr>
      <vt:lpstr>Environmentální dopady vaší organizace</vt:lpstr>
      <vt:lpstr>I vaši zaměstnanci hrají roli</vt:lpstr>
      <vt:lpstr>Environmentální dopady vašich produktů</vt:lpstr>
      <vt:lpstr>Závěrem</vt:lpstr>
      <vt:lpstr>Děkuji Vám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relevant for business Life Cycle Assessment</dc:title>
  <dc:creator>Vladimír Kočí</dc:creator>
  <cp:lastModifiedBy>Vladimír Kočí</cp:lastModifiedBy>
  <cp:revision>56</cp:revision>
  <dcterms:created xsi:type="dcterms:W3CDTF">2012-03-09T17:07:06Z</dcterms:created>
  <dcterms:modified xsi:type="dcterms:W3CDTF">2016-03-07T17:12:06Z</dcterms:modified>
</cp:coreProperties>
</file>