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1" r:id="rId6"/>
    <p:sldId id="273" r:id="rId7"/>
    <p:sldId id="272" r:id="rId8"/>
    <p:sldId id="261" r:id="rId9"/>
    <p:sldId id="274" r:id="rId10"/>
    <p:sldId id="262" r:id="rId11"/>
    <p:sldId id="275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636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0059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8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05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98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18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9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218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98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38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16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8C936-3573-4293-A91B-696BE1174414}" type="datetimeFigureOut">
              <a:rPr lang="cs-CZ" smtClean="0"/>
              <a:t>14.3.2016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D49A-EADD-4203-90D4-22B683294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2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lakwa.be/initiatieven/nutrientenplatform/leden/" TargetMode="External"/><Relationship Id="rId2" Type="http://schemas.openxmlformats.org/officeDocument/2006/relationships/hyperlink" Target="http://www.nutrientplatform.org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eutsche-phosphor-plattform.de/" TargetMode="External"/><Relationship Id="rId4" Type="http://schemas.openxmlformats.org/officeDocument/2006/relationships/hyperlink" Target="https://phosphorusplatform.e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growth/sectors/raw-materials/specific-interest/critical/index_en.htm" TargetMode="External"/><Relationship Id="rId2" Type="http://schemas.openxmlformats.org/officeDocument/2006/relationships/hyperlink" Target="http://ec.europaeu/priorities/jobs-growth-investment/circulareconom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enviweb.cz/clanek/covky/100247/pozvanka-na-workshop-vyuziti-recyklovanych-fosfatovych-hnojiv-v-zemedelstv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baltraps.ch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eip-water.eu/ARREA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p-rex.e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sforovaplatforma.cz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.eu/rapid/press-release_IP-14-599_en.ht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40279" y="724619"/>
            <a:ext cx="10248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/>
              <a:t>FOSFOROVÁ PLATFORMA V ČESKÉ REPUBLICE</a:t>
            </a:r>
            <a:endParaRPr lang="cs-CZ" sz="7200" b="1" dirty="0"/>
          </a:p>
        </p:txBody>
      </p:sp>
      <p:pic>
        <p:nvPicPr>
          <p:cNvPr id="1026" name="Picture 2" descr="http://media.treehugger.com/assets/images/2011/10/Pee-Separation-For-Recyc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088" y="3261593"/>
            <a:ext cx="44958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sphorusplatform.eu/images/vision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8" y="3206294"/>
            <a:ext cx="5339451" cy="31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7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69576" y="403412"/>
            <a:ext cx="1065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JAK SE PROBLÉM ŘEŠÍ VE SVĚTĚ?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2024" y="1703294"/>
            <a:ext cx="112148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 </a:t>
            </a:r>
            <a:r>
              <a:rPr lang="cs-CZ" sz="2200" b="1" dirty="0" smtClean="0"/>
              <a:t>- první vznikla Holandská </a:t>
            </a:r>
            <a:r>
              <a:rPr lang="cs-CZ" sz="2200" b="1" dirty="0" err="1" smtClean="0"/>
              <a:t>nutrientová</a:t>
            </a:r>
            <a:r>
              <a:rPr lang="cs-CZ" sz="2200" b="1" dirty="0" smtClean="0"/>
              <a:t> platforma v roce 2011 – </a:t>
            </a:r>
            <a:r>
              <a:rPr lang="cs-CZ" sz="2200" b="1" dirty="0" smtClean="0">
                <a:hlinkClick r:id="rId2"/>
              </a:rPr>
              <a:t>www.nutrientplatform.org</a:t>
            </a:r>
            <a:endParaRPr lang="cs-CZ" sz="2200" b="1" dirty="0" smtClean="0"/>
          </a:p>
          <a:p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následovaná vlámskou </a:t>
            </a:r>
            <a:r>
              <a:rPr lang="cs-CZ" sz="2200" b="1" dirty="0" err="1" smtClean="0">
                <a:solidFill>
                  <a:srgbClr val="00B050"/>
                </a:solidFill>
              </a:rPr>
              <a:t>nutrientovou</a:t>
            </a:r>
            <a:r>
              <a:rPr lang="cs-CZ" sz="2200" b="1" dirty="0" smtClean="0">
                <a:solidFill>
                  <a:srgbClr val="00B050"/>
                </a:solidFill>
              </a:rPr>
              <a:t> platformou - </a:t>
            </a:r>
            <a:r>
              <a:rPr lang="cs-CZ" sz="2200" b="1" dirty="0" smtClean="0">
                <a:hlinkClick r:id="rId3"/>
              </a:rPr>
              <a:t>http://www.vlakwa.be/initiatieven/nutrientenplatform/leden/</a:t>
            </a:r>
            <a:r>
              <a:rPr lang="cs-CZ" sz="2200" b="1" dirty="0" smtClean="0"/>
              <a:t> 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/>
              <a:t>a</a:t>
            </a:r>
            <a:r>
              <a:rPr lang="cs-CZ" sz="2200" b="1" dirty="0" smtClean="0"/>
              <a:t> v roce 2013 na konferenci </a:t>
            </a:r>
            <a:r>
              <a:rPr lang="cs-CZ" sz="2200" b="1" dirty="0" err="1" smtClean="0"/>
              <a:t>European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Sustainable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Phosphorus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Conference</a:t>
            </a:r>
            <a:r>
              <a:rPr lang="cs-CZ" sz="2200" b="1" dirty="0" smtClean="0"/>
              <a:t> v Bruselu podepsalo více než 150 organizací deklaraci vedoucí ke vzniku Evropské fosfátové platformy – </a:t>
            </a:r>
            <a:r>
              <a:rPr lang="cs-CZ" sz="2200" b="1" dirty="0" smtClean="0">
                <a:hlinkClick r:id="rId4"/>
              </a:rPr>
              <a:t>https://phosphorusplatform.eu</a:t>
            </a:r>
            <a:r>
              <a:rPr lang="cs-CZ" sz="2200" b="1" dirty="0" smtClean="0"/>
              <a:t>  </a:t>
            </a:r>
          </a:p>
          <a:p>
            <a:pPr marL="285750" indent="-285750">
              <a:buFontTx/>
              <a:buChar char="-"/>
            </a:pPr>
            <a:endParaRPr lang="cs-CZ" sz="22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V roce 2015 vznikla nejprve Německá fosfátová platforma - </a:t>
            </a:r>
            <a:r>
              <a:rPr lang="cs-CZ" sz="2200" b="1" dirty="0" smtClean="0">
                <a:solidFill>
                  <a:srgbClr val="00B050"/>
                </a:solidFill>
                <a:hlinkClick r:id="rId5"/>
              </a:rPr>
              <a:t>http://www.deutsche-phosphor-plattform.de/</a:t>
            </a:r>
            <a:r>
              <a:rPr lang="cs-CZ" sz="2200" b="1" dirty="0" smtClean="0">
                <a:solidFill>
                  <a:srgbClr val="00B050"/>
                </a:solidFill>
              </a:rPr>
              <a:t> , na podzim 2015 i Anglická fosfátová platforma </a:t>
            </a:r>
          </a:p>
          <a:p>
            <a:pPr marL="285750" indent="-285750">
              <a:buFontTx/>
              <a:buChar char="-"/>
            </a:pPr>
            <a:endParaRPr lang="cs-CZ" sz="22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v USA je </a:t>
            </a:r>
            <a:r>
              <a:rPr lang="cs-CZ" sz="2200" b="1" dirty="0" err="1" smtClean="0"/>
              <a:t>Nutrient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Partnership</a:t>
            </a:r>
            <a:r>
              <a:rPr lang="cs-CZ" sz="2200" b="1" dirty="0" smtClean="0"/>
              <a:t>, atd.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81029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26544" y="353683"/>
            <a:ext cx="97305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NÁVRH AKČNÍHO PLÁNU EVROPSKÉ UNIE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74453" y="1311215"/>
            <a:ext cx="11317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 smtClean="0"/>
              <a:t>zveřejněn 2.12. 2015 (</a:t>
            </a:r>
            <a:r>
              <a:rPr lang="cs-CZ" sz="2200" b="1" dirty="0" smtClean="0">
                <a:hlinkClick r:id="rId2"/>
              </a:rPr>
              <a:t>http://ec.europaeu/priorities/jobs-growth-investment/circulareconomy</a:t>
            </a:r>
            <a:r>
              <a:rPr lang="cs-CZ" sz="2200" b="1" dirty="0" smtClean="0"/>
              <a:t> )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>
                <a:solidFill>
                  <a:srgbClr val="00B050"/>
                </a:solidFill>
              </a:rPr>
              <a:t>p</a:t>
            </a:r>
            <a:r>
              <a:rPr lang="cs-CZ" sz="2200" b="1" dirty="0" smtClean="0">
                <a:solidFill>
                  <a:srgbClr val="00B050"/>
                </a:solidFill>
              </a:rPr>
              <a:t>ropojen se zařazením fosforu na seznam kriticky nedostatkových surovin ( </a:t>
            </a:r>
            <a:r>
              <a:rPr lang="cs-CZ" sz="2200" b="1" dirty="0" smtClean="0">
                <a:hlinkClick r:id="rId3"/>
              </a:rPr>
              <a:t>http://ec.europa.eu/growth/sectors/raw-materials/specific-interest/critical/index_en.htm</a:t>
            </a:r>
            <a:r>
              <a:rPr lang="cs-CZ" sz="2200" b="1" dirty="0" smtClean="0"/>
              <a:t> )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bude recyklován především z čistírenských kalů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>
                <a:solidFill>
                  <a:srgbClr val="00B050"/>
                </a:solidFill>
              </a:rPr>
              <a:t>r</a:t>
            </a:r>
            <a:r>
              <a:rPr lang="cs-CZ" sz="2200" b="1" dirty="0" smtClean="0">
                <a:solidFill>
                  <a:srgbClr val="00B050"/>
                </a:solidFill>
              </a:rPr>
              <a:t>ecyklace fosforu bude přímo akcentovaná v programu </a:t>
            </a:r>
            <a:r>
              <a:rPr lang="cs-CZ" sz="2200" b="1" dirty="0" err="1" smtClean="0">
                <a:solidFill>
                  <a:srgbClr val="00B050"/>
                </a:solidFill>
              </a:rPr>
              <a:t>Horizon</a:t>
            </a:r>
            <a:r>
              <a:rPr lang="cs-CZ" sz="2200" b="1" dirty="0" smtClean="0">
                <a:solidFill>
                  <a:srgbClr val="00B050"/>
                </a:solidFill>
              </a:rPr>
              <a:t> 2014 – 2020 – bude zde masivní podpora pro projekty zabývající se recyklací fosforu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08571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4424" y="340659"/>
            <a:ext cx="10945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AKTIVITY V ČESKÉ REPUBLICE – I.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32017" y="1110100"/>
            <a:ext cx="7317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První aktivita směřující ke vzniku České fosfátové platformy byla mezinárodní workshop organizovaný firmou Asio v roce 2013 v Poděbradech na téma Recyklace fosforu a využití těchto produktů v zemědělství (ca. 70 účastníků převážně ze zahraničí)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017" y="3155168"/>
            <a:ext cx="3553283" cy="32055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71" y="3155168"/>
            <a:ext cx="3640282" cy="27302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8" y="1110100"/>
            <a:ext cx="4538499" cy="57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82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30534" y="1166843"/>
            <a:ext cx="65566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/>
              <a:t>Další aktivita, kde byla oficiálně oznámena snaha o založení české fosfátové platformy byl </a:t>
            </a:r>
            <a:r>
              <a:rPr lang="cs-CZ" sz="2200" b="1" dirty="0"/>
              <a:t>workshop Využití recyklovaných fosfátových hnojiv v zemědělství </a:t>
            </a:r>
            <a:r>
              <a:rPr lang="cs-CZ" sz="2200" b="1" dirty="0" smtClean="0"/>
              <a:t>v Kobylí na podzim 2014 - </a:t>
            </a:r>
            <a:r>
              <a:rPr lang="cs-CZ" sz="2200" b="1" u="sng" dirty="0" smtClean="0">
                <a:hlinkClick r:id="rId2"/>
              </a:rPr>
              <a:t>http://www.enviweb.cz/clanek/covky/100247/pozvanka-na-workshop-vyuziti-recyklovanych-fosfatovych-hnojiv-v-zemedelstvi</a:t>
            </a:r>
            <a:endParaRPr lang="cs-CZ" sz="2200" b="1" u="sng" dirty="0" smtClean="0"/>
          </a:p>
          <a:p>
            <a:pPr marL="285750" indent="-285750">
              <a:buFontTx/>
              <a:buChar char="-"/>
            </a:pPr>
            <a:endParaRPr lang="cs-CZ" sz="2200" b="1" u="sng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572591" y="294946"/>
            <a:ext cx="79889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/>
              <a:t>AKTIVITY V ČESKÉ REPUBLICE – II.</a:t>
            </a:r>
            <a:endParaRPr lang="cs-CZ" sz="4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022" y="3307604"/>
            <a:ext cx="2348753" cy="35086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33" y="3732376"/>
            <a:ext cx="4416062" cy="295620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26" y="1432501"/>
            <a:ext cx="5119109" cy="525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879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97251" y="411487"/>
            <a:ext cx="81396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/>
              <a:t>AKTIVITY V ČESKÉ REPUBLICE – III.</a:t>
            </a:r>
            <a:endParaRPr lang="cs-CZ" sz="4400" b="1" dirty="0"/>
          </a:p>
        </p:txBody>
      </p:sp>
      <p:sp>
        <p:nvSpPr>
          <p:cNvPr id="3" name="Obdélník 2"/>
          <p:cNvSpPr/>
          <p:nvPr/>
        </p:nvSpPr>
        <p:spPr>
          <a:xfrm>
            <a:off x="466165" y="1306605"/>
            <a:ext cx="113493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/>
              <a:t>Asio již aktivní v evropských strukturách týkající se především recyklace fosforu - EIP </a:t>
            </a:r>
            <a:r>
              <a:rPr lang="cs-CZ" sz="2200" b="1" dirty="0" err="1" smtClean="0"/>
              <a:t>Arreau</a:t>
            </a:r>
            <a:r>
              <a:rPr lang="cs-CZ" sz="2200" b="1" dirty="0" smtClean="0"/>
              <a:t> (</a:t>
            </a:r>
            <a:r>
              <a:rPr lang="cs-CZ" sz="2200" b="1" u="sng" dirty="0" smtClean="0">
                <a:hlinkClick r:id="rId2"/>
              </a:rPr>
              <a:t>http://www.eip-water.eu/ARREAU</a:t>
            </a:r>
            <a:r>
              <a:rPr lang="cs-CZ" sz="2200" b="1" dirty="0" smtClean="0"/>
              <a:t>) a </a:t>
            </a:r>
            <a:r>
              <a:rPr lang="cs-CZ" sz="2200" b="1" dirty="0" err="1" smtClean="0"/>
              <a:t>Global</a:t>
            </a:r>
            <a:r>
              <a:rPr lang="cs-CZ" sz="2200" b="1" dirty="0" smtClean="0"/>
              <a:t> </a:t>
            </a:r>
            <a:r>
              <a:rPr lang="cs-CZ" sz="2200" b="1" dirty="0" err="1" smtClean="0"/>
              <a:t>TraPs</a:t>
            </a:r>
            <a:r>
              <a:rPr lang="cs-CZ" sz="2200" b="1" dirty="0" smtClean="0"/>
              <a:t> (</a:t>
            </a:r>
            <a:r>
              <a:rPr lang="cs-CZ" sz="2200" b="1" u="sng" dirty="0" smtClean="0">
                <a:hlinkClick r:id="rId3"/>
              </a:rPr>
              <a:t>http://www.globaltraps.ch/</a:t>
            </a:r>
            <a:r>
              <a:rPr lang="cs-CZ" sz="2200" b="1" dirty="0" smtClean="0"/>
              <a:t>) nebo v rámci velkého evropského projektu P-REX (</a:t>
            </a:r>
            <a:r>
              <a:rPr lang="cs-CZ" sz="2200" b="1" dirty="0" smtClean="0">
                <a:hlinkClick r:id="rId4"/>
              </a:rPr>
              <a:t>www.p-rex.eu</a:t>
            </a:r>
            <a:r>
              <a:rPr lang="cs-CZ" sz="2200" b="1" dirty="0" smtClean="0"/>
              <a:t>), který vyústil ve vznik Německé a Anglické fosfátové platformy</a:t>
            </a:r>
          </a:p>
        </p:txBody>
      </p:sp>
      <p:sp>
        <p:nvSpPr>
          <p:cNvPr id="4" name="Obdélník 3"/>
          <p:cNvSpPr/>
          <p:nvPr/>
        </p:nvSpPr>
        <p:spPr>
          <a:xfrm>
            <a:off x="466164" y="5894620"/>
            <a:ext cx="113493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/>
              <a:t>V říjnu 2015 na konferenci Vodní nádrže v Brně – přípravný výbor České fosforové platformy</a:t>
            </a:r>
            <a:endParaRPr lang="cs-CZ" sz="2200" b="1" dirty="0"/>
          </a:p>
        </p:txBody>
      </p:sp>
      <p:pic>
        <p:nvPicPr>
          <p:cNvPr id="5" name="Picture 2" descr="http://www.eip-water.eu/sites/default/files/2014-09-23%20group%20picture_compress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6" y="2738309"/>
            <a:ext cx="3180292" cy="29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068" y="2445257"/>
            <a:ext cx="3818465" cy="32917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316" y="3347909"/>
            <a:ext cx="3663951" cy="12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38401" y="0"/>
            <a:ext cx="75482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CÍLE FOSFOROVÉ PLATFORMY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88577" y="769441"/>
            <a:ext cx="1144792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Sdílení znalostí a přenos zkušeností mezi jednotlivými zainteresovanými sektory ve fosfátovém hospodářství</a:t>
            </a:r>
          </a:p>
          <a:p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Odstranění obchodních, legislativních a sociálních bariér při aplikaci recyklovaných produktů na trh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Ochrana životního prostředí – vodní nádrže, recipienty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Lobby při zavádění legislativy akcentující recyklaci fosforu a omezení plýtvání s ním</a:t>
            </a:r>
          </a:p>
          <a:p>
            <a:pPr marL="285750" indent="-285750">
              <a:buFontTx/>
              <a:buChar char="-"/>
            </a:pPr>
            <a:endParaRPr lang="cs-CZ" sz="22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Propagace informací na webových stránkách, konferencích, formou publikací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err="1" smtClean="0"/>
              <a:t>Networking</a:t>
            </a:r>
            <a:r>
              <a:rPr lang="cs-CZ" sz="2200" b="1" dirty="0" smtClean="0"/>
              <a:t> s existujícími platformami v Evropě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Tvorba dlouhodobé vize fosfátového hospodářství v České </a:t>
            </a:r>
            <a:r>
              <a:rPr lang="cs-CZ" sz="2200" b="1" dirty="0" smtClean="0">
                <a:solidFill>
                  <a:srgbClr val="00B050"/>
                </a:solidFill>
              </a:rPr>
              <a:t>republice</a:t>
            </a:r>
          </a:p>
          <a:p>
            <a:pPr marL="285750" indent="-285750">
              <a:buFontTx/>
              <a:buChar char="-"/>
            </a:pPr>
            <a:endParaRPr lang="cs-CZ" sz="2200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b="1" dirty="0"/>
              <a:t>Zajištění dlouhodobé surovinové bezpečnosti a soběstačnosti</a:t>
            </a:r>
            <a:endParaRPr lang="cs-CZ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49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6871" y="349624"/>
            <a:ext cx="11689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KOMU JE FOSFOROVÁ PLATFORMA URČENA?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0988" y="1488141"/>
            <a:ext cx="1105348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Organizace zabývající se těžbou fosfátových rud a obchodování s ní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Organizace spjaté s vodním hospodářstvím – čistírenství, vodárenství, limnologie, atd.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Organizace zabývající se extenzívním zemědělstvím – farmáři, zemědělská družstva, výrobci hnojiv, atd.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Organizace profilující se v znovuvyužití a recyklaci</a:t>
            </a:r>
          </a:p>
          <a:p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Nevládní organizace a znalostní instituce – univerzity, vysoké školy, výzkum, zájmová sdružení, atd.</a:t>
            </a:r>
          </a:p>
          <a:p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Ministerstva – MŽP, </a:t>
            </a:r>
            <a:r>
              <a:rPr lang="cs-CZ" sz="2200" b="1" dirty="0" err="1" smtClean="0"/>
              <a:t>MZe</a:t>
            </a:r>
            <a:r>
              <a:rPr lang="cs-CZ" sz="2200" b="1" dirty="0" smtClean="0"/>
              <a:t>, MPO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2670516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62000" y="296333"/>
            <a:ext cx="10481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SMYSL FOSFOROVÉ PLATFORMY </a:t>
            </a:r>
          </a:p>
          <a:p>
            <a:pPr algn="ctr"/>
            <a:r>
              <a:rPr lang="cs-CZ" sz="4400" b="1" dirty="0" smtClean="0"/>
              <a:t>aneb jak může pomoci každý z Vás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457200" y="1742883"/>
            <a:ext cx="112860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B050"/>
                </a:solidFill>
              </a:rPr>
              <a:t>Založení pracovních skupin z jednotlivých zainteresovaných sektorů a jejich zaštítění a sjednocení platformou</a:t>
            </a:r>
          </a:p>
          <a:p>
            <a:endParaRPr lang="cs-CZ" sz="2200" b="1" dirty="0"/>
          </a:p>
          <a:p>
            <a:r>
              <a:rPr lang="cs-CZ" sz="2200" b="1" dirty="0" smtClean="0"/>
              <a:t>Propagace problému mezi širokou veřejností a její zalarmování</a:t>
            </a:r>
          </a:p>
          <a:p>
            <a:endParaRPr lang="cs-CZ" sz="2200" b="1" dirty="0"/>
          </a:p>
          <a:p>
            <a:r>
              <a:rPr lang="cs-CZ" sz="2200" b="1" dirty="0" smtClean="0">
                <a:solidFill>
                  <a:srgbClr val="00B050"/>
                </a:solidFill>
              </a:rPr>
              <a:t>Zesílení v informovanosti, know-how, technologiích pro jednotlivé články řetězu</a:t>
            </a:r>
          </a:p>
          <a:p>
            <a:endParaRPr lang="cs-CZ" sz="2200" b="1" dirty="0"/>
          </a:p>
          <a:p>
            <a:r>
              <a:rPr lang="cs-CZ" sz="2200" b="1" dirty="0" smtClean="0"/>
              <a:t>Vytvoření funkční organizační struktury platformy</a:t>
            </a:r>
          </a:p>
          <a:p>
            <a:endParaRPr lang="cs-CZ" sz="2200" b="1" dirty="0"/>
          </a:p>
          <a:p>
            <a:r>
              <a:rPr lang="cs-CZ" sz="2200" b="1" dirty="0" smtClean="0">
                <a:solidFill>
                  <a:srgbClr val="00B050"/>
                </a:solidFill>
              </a:rPr>
              <a:t>Fórum názorů a nápadů k dané problematice</a:t>
            </a:r>
          </a:p>
          <a:p>
            <a:endParaRPr lang="cs-CZ" sz="2200" b="1" dirty="0"/>
          </a:p>
          <a:p>
            <a:r>
              <a:rPr lang="cs-CZ" sz="2200" b="1" dirty="0" smtClean="0"/>
              <a:t>Organizace workshopů, konferencí, reklamních a propagačních akcí</a:t>
            </a:r>
          </a:p>
          <a:p>
            <a:endParaRPr lang="cs-CZ" sz="2200" b="1" dirty="0">
              <a:solidFill>
                <a:srgbClr val="00B050"/>
              </a:solidFill>
            </a:endParaRPr>
          </a:p>
          <a:p>
            <a:r>
              <a:rPr lang="cs-CZ" sz="2200" b="1" dirty="0" smtClean="0">
                <a:solidFill>
                  <a:srgbClr val="00B050"/>
                </a:solidFill>
              </a:rPr>
              <a:t>Fundraisingové aktivity</a:t>
            </a:r>
            <a:endParaRPr lang="cs-CZ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6" y="711500"/>
            <a:ext cx="8039100" cy="599122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035170" y="181155"/>
            <a:ext cx="11792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MEMORANDUM FOSFOROVÉ PLATFORMY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39390" y="1213915"/>
            <a:ext cx="6909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Vodní hospodářství 2/2016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70740" y="2898475"/>
            <a:ext cx="62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0000"/>
                </a:solidFill>
                <a:hlinkClick r:id="rId3"/>
              </a:rPr>
              <a:t>www.fosforovaplatforma.cz</a:t>
            </a:r>
            <a:r>
              <a:rPr lang="cs-CZ" sz="4000" dirty="0" smtClean="0">
                <a:solidFill>
                  <a:srgbClr val="FF0000"/>
                </a:solidFill>
              </a:rPr>
              <a:t> 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41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62826" y="2612047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/>
              <a:t>DÍKY ZA POZORNOST</a:t>
            </a:r>
            <a:endParaRPr lang="cs-CZ" sz="7200" b="1" dirty="0"/>
          </a:p>
        </p:txBody>
      </p:sp>
    </p:spTree>
    <p:extLst>
      <p:ext uri="{BB962C8B-B14F-4D97-AF65-F5344CB8AC3E}">
        <p14:creationId xmlns:p14="http://schemas.microsoft.com/office/powerpoint/2010/main" val="99079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94965" y="188258"/>
            <a:ext cx="6849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FOSFOR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9976" y="957699"/>
            <a:ext cx="1164515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Esenciální </a:t>
            </a:r>
            <a:r>
              <a:rPr lang="cs-CZ" sz="2200" b="1" dirty="0" err="1" smtClean="0">
                <a:solidFill>
                  <a:srgbClr val="00B050"/>
                </a:solidFill>
              </a:rPr>
              <a:t>makronutrient</a:t>
            </a:r>
            <a:endParaRPr lang="cs-CZ" sz="2200" b="1" dirty="0" smtClean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Nenahraditelný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Postupně se vyčerpává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Poptávka závislá na fosilních zdrojích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Evropa závislá na importu (pouze ca. 9% fosforu, který se Evropě spotřebuje, se těží v Evropě)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Na listině 20 kritických surovin EU – (</a:t>
            </a:r>
            <a:r>
              <a:rPr lang="cs-CZ" sz="2200" b="1" dirty="0" smtClean="0">
                <a:hlinkClick r:id="rId2"/>
              </a:rPr>
              <a:t>http://europa.eu/rapid/press-release_IP-14-599_en.htm</a:t>
            </a:r>
            <a:r>
              <a:rPr lang="cs-CZ" sz="22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Geopoliticky citlivý (ložiska pouze v málo zemích)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Kritický zejména pro zemědělství jako hnojivo a pro jeho efektivní využití – nedostatek fosforu může vést k nedostatku potravin a vyústit v sociální nepokoje a hladomor 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30016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196" y="1120775"/>
            <a:ext cx="7958137" cy="538475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3533" y="177800"/>
            <a:ext cx="10651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FOSFOR A JEHO VYČERPÁVÁNÍ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101611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33718" y="268941"/>
            <a:ext cx="10327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BILANCE FOSFORU V EVROPĚ</a:t>
            </a:r>
            <a:endParaRPr lang="cs-CZ" sz="44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" y="2265219"/>
            <a:ext cx="1215202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50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58" y="902820"/>
            <a:ext cx="10205777" cy="562610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15788" y="170329"/>
            <a:ext cx="103273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ANTROPOGENNÍ KOLOBĚH FOSFORU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44778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37012" y="358588"/>
            <a:ext cx="637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FOSFOR</a:t>
            </a:r>
            <a:endParaRPr lang="cs-CZ" sz="4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8941" y="1353671"/>
            <a:ext cx="114120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 smtClean="0"/>
              <a:t>Evropa a potažmo i Česká republika nebude schopna zabezpečit potravu pro svoje obyvatele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Neplýtvat fosforem - je nutno akcentovat, aby lidé a zvířata neplýtvali potravou – přebytky potravy mizí v exkrementech, mrvě a odpadu. Nepoužívejme fosfor v chemikáliích tam, kde ho není potřeba a lze nahradit – např. detergenty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Více recyklovat – recyklujme fosfor z odpadních proudů – odpad, odpadní voda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Spolupracovat – komunikujme napříč všemi zainteresovanými sektory na regionální, národní i evropské úrovni</a:t>
            </a:r>
            <a:endParaRPr lang="cs-CZ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16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86753" y="134471"/>
            <a:ext cx="10157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ZPŮSOBY RECYKLACE FOSFORU</a:t>
            </a:r>
            <a:endParaRPr lang="cs-CZ" sz="4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68" y="903912"/>
            <a:ext cx="9586896" cy="577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53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899552"/>
            <a:ext cx="9196387" cy="57069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70848" y="130111"/>
            <a:ext cx="7691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RECYKLACE FOSFORU V EVROPĚ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351967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72353" y="179294"/>
            <a:ext cx="11519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JAK POKROČIT DÁLE?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91671" y="1010245"/>
            <a:ext cx="1107141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Fosfor limituje potenciál biomasy na Zemi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Změňme paradigma: „Z odpadu surovinou.“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Dejme zelenou technologiím na recyklaci fosforu</a:t>
            </a:r>
          </a:p>
          <a:p>
            <a:pPr marL="285750" indent="-285750">
              <a:buFontTx/>
              <a:buChar char="-"/>
            </a:pPr>
            <a:endParaRPr lang="cs-CZ" sz="22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Najděme portfolio recyklovaných produktů – rozdílné produkty o různé kvalitě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err="1" smtClean="0">
                <a:solidFill>
                  <a:srgbClr val="00B050"/>
                </a:solidFill>
              </a:rPr>
              <a:t>Struvit</a:t>
            </a:r>
            <a:r>
              <a:rPr lang="cs-CZ" sz="2200" b="1" dirty="0" smtClean="0">
                <a:solidFill>
                  <a:srgbClr val="00B050"/>
                </a:solidFill>
              </a:rPr>
              <a:t> dláždí cestu dalším potenciálním recyklovaným produktům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Využívejme stávající infrastrukturu a neobjevujme známé</a:t>
            </a:r>
          </a:p>
          <a:p>
            <a:pPr marL="285750" indent="-285750">
              <a:buFontTx/>
              <a:buChar char="-"/>
            </a:pPr>
            <a:endParaRPr lang="cs-CZ" sz="22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Pracujme s nejdostupnějším fosforem a postupně se zaměřujme na obtížněji získatelný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Koloběh recyklace </a:t>
            </a:r>
            <a:r>
              <a:rPr lang="cs-CZ" sz="2200" b="1" dirty="0" err="1" smtClean="0"/>
              <a:t>nutrientů</a:t>
            </a:r>
            <a:r>
              <a:rPr lang="cs-CZ" sz="2200" b="1" dirty="0" smtClean="0"/>
              <a:t> – mnoho hráčů na poli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Implementace technologií recyklace – pouze ve spojení s provozními výhodami</a:t>
            </a:r>
            <a:endParaRPr lang="cs-CZ" sz="2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018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784</Words>
  <Application>Microsoft Office PowerPoint</Application>
  <PresentationFormat>Širokoúhlá obrazovka</PresentationFormat>
  <Paragraphs>120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asio administrator</dc:creator>
  <cp:lastModifiedBy>asio administrator</cp:lastModifiedBy>
  <cp:revision>9</cp:revision>
  <dcterms:created xsi:type="dcterms:W3CDTF">2016-02-15T13:53:24Z</dcterms:created>
  <dcterms:modified xsi:type="dcterms:W3CDTF">2016-03-14T10:43:22Z</dcterms:modified>
</cp:coreProperties>
</file>