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7" r:id="rId4"/>
    <p:sldId id="276" r:id="rId5"/>
    <p:sldId id="257" r:id="rId6"/>
    <p:sldId id="279" r:id="rId7"/>
    <p:sldId id="258" r:id="rId8"/>
    <p:sldId id="259" r:id="rId9"/>
    <p:sldId id="281" r:id="rId10"/>
    <p:sldId id="261" r:id="rId11"/>
    <p:sldId id="262" r:id="rId12"/>
    <p:sldId id="263" r:id="rId13"/>
    <p:sldId id="270" r:id="rId14"/>
    <p:sldId id="269" r:id="rId15"/>
    <p:sldId id="271" r:id="rId16"/>
    <p:sldId id="272" r:id="rId17"/>
    <p:sldId id="280" r:id="rId18"/>
    <p:sldId id="282" r:id="rId19"/>
    <p:sldId id="274" r:id="rId20"/>
    <p:sldId id="275" r:id="rId21"/>
    <p:sldId id="264" r:id="rId22"/>
    <p:sldId id="283" r:id="rId23"/>
    <p:sldId id="26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93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VAS\TECHNICK&#221;%20ROZVOJ\Sr&#225;&#382;en&#237;%20fosforu\20150130_Sr&#225;&#382;en&#237;_vod_kalem_P&#345;ehled%20VM%20rok%202014.xlsx" TargetMode="Externa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nda\Documents\Konference\20160210_Semin&#225;&#345;_Aquatis\4_&#218;&#269;inn&#233;%20metody%20sr&#225;&#382;en&#237;%20fosforu%20nemus&#237;%20b&#253;t%20v&#382;dy%20investi&#269;n&#283;%20n&#225;kladn&#233;\20160207_VM_pr&#367;m&#283;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en-US">
                <a:solidFill>
                  <a:schemeClr val="tx1"/>
                </a:solidFill>
              </a:rPr>
              <a:t>Bilance celkového fosforu - ČOV Velké Meziříčí (2014)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'Velké Meziříčí tisk'!$B$102</c:f>
              <c:strCache>
                <c:ptCount val="1"/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'Velké Meziříčí tisk'!$A$103:$A$114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'Velké Meziříčí tisk'!$B$103:$B$114</c:f>
            </c:numRef>
          </c:val>
          <c:smooth val="0"/>
        </c:ser>
        <c:ser>
          <c:idx val="1"/>
          <c:order val="1"/>
          <c:tx>
            <c:strRef>
              <c:f>'Velké Meziříčí tisk'!$C$102</c:f>
              <c:strCache>
                <c:ptCount val="1"/>
                <c:pt idx="0">
                  <c:v>Pcelk. - přítok (mg/l)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'Velké Meziříčí tisk'!$A$103:$A$114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'Velké Meziříčí tisk'!$C$103:$C$114</c:f>
              <c:numCache>
                <c:formatCode>0.00</c:formatCode>
                <c:ptCount val="12"/>
                <c:pt idx="0">
                  <c:v>8.65</c:v>
                </c:pt>
                <c:pt idx="1">
                  <c:v>6.65</c:v>
                </c:pt>
                <c:pt idx="2">
                  <c:v>11.25</c:v>
                </c:pt>
                <c:pt idx="3">
                  <c:v>22.2</c:v>
                </c:pt>
                <c:pt idx="4">
                  <c:v>17.2</c:v>
                </c:pt>
                <c:pt idx="5">
                  <c:v>11.75</c:v>
                </c:pt>
                <c:pt idx="6">
                  <c:v>9.3699999999999992</c:v>
                </c:pt>
                <c:pt idx="7">
                  <c:v>6.35</c:v>
                </c:pt>
                <c:pt idx="8">
                  <c:v>19.850000000000001</c:v>
                </c:pt>
                <c:pt idx="9">
                  <c:v>7.15</c:v>
                </c:pt>
                <c:pt idx="10">
                  <c:v>8.65</c:v>
                </c:pt>
                <c:pt idx="11">
                  <c:v>13.5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'Velké Meziříčí tisk'!$D$102</c:f>
              <c:strCache>
                <c:ptCount val="1"/>
                <c:pt idx="0">
                  <c:v>Pcelk. - odtok (mg/l)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'Velké Meziříčí tisk'!$A$103:$A$114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'Velké Meziříčí tisk'!$D$103:$D$114</c:f>
              <c:numCache>
                <c:formatCode>0.00</c:formatCode>
                <c:ptCount val="12"/>
                <c:pt idx="0">
                  <c:v>1.18</c:v>
                </c:pt>
                <c:pt idx="1">
                  <c:v>2.5499999999999998</c:v>
                </c:pt>
                <c:pt idx="2">
                  <c:v>1.58</c:v>
                </c:pt>
                <c:pt idx="3">
                  <c:v>1.67</c:v>
                </c:pt>
                <c:pt idx="4">
                  <c:v>2.1</c:v>
                </c:pt>
                <c:pt idx="5">
                  <c:v>2.63</c:v>
                </c:pt>
                <c:pt idx="6">
                  <c:v>1.64</c:v>
                </c:pt>
                <c:pt idx="7">
                  <c:v>0.38</c:v>
                </c:pt>
                <c:pt idx="8">
                  <c:v>0.17</c:v>
                </c:pt>
                <c:pt idx="9">
                  <c:v>0.13</c:v>
                </c:pt>
                <c:pt idx="10">
                  <c:v>0.49</c:v>
                </c:pt>
                <c:pt idx="11">
                  <c:v>0.48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9210752"/>
        <c:axId val="80531456"/>
      </c:lineChart>
      <c:catAx>
        <c:axId val="7921075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80531456"/>
        <c:crosses val="autoZero"/>
        <c:auto val="1"/>
        <c:lblAlgn val="ctr"/>
        <c:lblOffset val="100"/>
        <c:noMultiLvlLbl val="0"/>
      </c:catAx>
      <c:valAx>
        <c:axId val="80531456"/>
        <c:scaling>
          <c:orientation val="minMax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79210752"/>
        <c:crosses val="autoZero"/>
        <c:crossBetween val="between"/>
      </c:valAx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spPr>
    <a:solidFill>
      <a:schemeClr val="bg1">
        <a:lumMod val="75000"/>
        <a:lumOff val="25000"/>
      </a:schemeClr>
    </a:solidFill>
  </c:spPr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Bilance srážení </a:t>
            </a:r>
            <a:r>
              <a:rPr lang="cs-CZ" dirty="0"/>
              <a:t>fosforu </a:t>
            </a:r>
            <a:r>
              <a:rPr lang="cs-CZ" dirty="0" smtClean="0"/>
              <a:t>na ČOV Velké Meziříčí v </a:t>
            </a:r>
            <a:r>
              <a:rPr lang="cs-CZ" dirty="0"/>
              <a:t>roce 2015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List1!$B$2</c:f>
              <c:strCache>
                <c:ptCount val="1"/>
                <c:pt idx="0">
                  <c:v>Přítok mg/l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List1!$A$3:$A$14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List1!$B$3:$B$14</c:f>
              <c:numCache>
                <c:formatCode>0.0</c:formatCode>
                <c:ptCount val="12"/>
                <c:pt idx="0" formatCode="General">
                  <c:v>14.9</c:v>
                </c:pt>
                <c:pt idx="1">
                  <c:v>6</c:v>
                </c:pt>
                <c:pt idx="2" formatCode="General">
                  <c:v>19.399999999999999</c:v>
                </c:pt>
                <c:pt idx="3" formatCode="General">
                  <c:v>6.2</c:v>
                </c:pt>
                <c:pt idx="4" formatCode="General">
                  <c:v>17.3</c:v>
                </c:pt>
                <c:pt idx="5" formatCode="General">
                  <c:v>14.7</c:v>
                </c:pt>
                <c:pt idx="6" formatCode="General">
                  <c:v>14.2</c:v>
                </c:pt>
                <c:pt idx="7" formatCode="General">
                  <c:v>11.5</c:v>
                </c:pt>
                <c:pt idx="8" formatCode="General">
                  <c:v>10.3</c:v>
                </c:pt>
                <c:pt idx="9" formatCode="General">
                  <c:v>13.1</c:v>
                </c:pt>
                <c:pt idx="10" formatCode="General">
                  <c:v>12.3</c:v>
                </c:pt>
                <c:pt idx="11" formatCode="General">
                  <c:v>9.3000000000000007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List1!$C$2</c:f>
              <c:strCache>
                <c:ptCount val="1"/>
                <c:pt idx="0">
                  <c:v>Odtok mg/l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List1!$A$3:$A$14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List1!$C$3:$C$14</c:f>
              <c:numCache>
                <c:formatCode>General</c:formatCode>
                <c:ptCount val="12"/>
                <c:pt idx="0">
                  <c:v>0.44</c:v>
                </c:pt>
                <c:pt idx="1">
                  <c:v>0.16</c:v>
                </c:pt>
                <c:pt idx="2">
                  <c:v>0.12</c:v>
                </c:pt>
                <c:pt idx="3">
                  <c:v>0.11</c:v>
                </c:pt>
                <c:pt idx="4">
                  <c:v>0.15</c:v>
                </c:pt>
                <c:pt idx="5">
                  <c:v>0.27</c:v>
                </c:pt>
                <c:pt idx="6">
                  <c:v>0.22</c:v>
                </c:pt>
                <c:pt idx="7">
                  <c:v>0.44</c:v>
                </c:pt>
                <c:pt idx="8">
                  <c:v>0.24</c:v>
                </c:pt>
                <c:pt idx="9">
                  <c:v>0.28999999999999998</c:v>
                </c:pt>
                <c:pt idx="10">
                  <c:v>0.41</c:v>
                </c:pt>
                <c:pt idx="11">
                  <c:v>0.23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570240"/>
        <c:axId val="80571776"/>
      </c:lineChart>
      <c:catAx>
        <c:axId val="80570240"/>
        <c:scaling>
          <c:orientation val="minMax"/>
        </c:scaling>
        <c:delete val="0"/>
        <c:axPos val="b"/>
        <c:majorTickMark val="out"/>
        <c:minorTickMark val="none"/>
        <c:tickLblPos val="nextTo"/>
        <c:crossAx val="80571776"/>
        <c:crosses val="autoZero"/>
        <c:auto val="1"/>
        <c:lblAlgn val="ctr"/>
        <c:lblOffset val="100"/>
        <c:noMultiLvlLbl val="0"/>
      </c:catAx>
      <c:valAx>
        <c:axId val="80571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5702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>
        <a:lumMod val="75000"/>
        <a:lumOff val="25000"/>
      </a:schemeClr>
    </a:solidFill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0.08859</cdr:x>
      <cdr:y>0.06376</cdr:y>
    </cdr:from>
    <cdr:to>
      <cdr:x>0.19879</cdr:x>
      <cdr:y>0.2256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735118" y="36027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>
            <a:solidFill>
              <a:srgbClr val="99FF99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Foller@vasgr.cz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Účinné metody srážení fosforu </a:t>
            </a:r>
            <a:r>
              <a:rPr lang="cs-CZ" b="1" dirty="0" smtClean="0">
                <a:solidFill>
                  <a:srgbClr val="FFC000"/>
                </a:solidFill>
              </a:rPr>
              <a:t>v odpadních vodách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4919214"/>
            <a:ext cx="6400800" cy="1515770"/>
          </a:xfrm>
        </p:spPr>
        <p:txBody>
          <a:bodyPr/>
          <a:lstStyle/>
          <a:p>
            <a:r>
              <a:rPr lang="cs-CZ" sz="2400" dirty="0" smtClean="0">
                <a:solidFill>
                  <a:srgbClr val="92D050"/>
                </a:solidFill>
              </a:rPr>
              <a:t>Ing. Jan Foller</a:t>
            </a:r>
          </a:p>
          <a:p>
            <a:r>
              <a:rPr lang="cs-CZ" sz="2400" i="1" dirty="0" smtClean="0">
                <a:solidFill>
                  <a:srgbClr val="92D050"/>
                </a:solidFill>
              </a:rPr>
              <a:t>foller@vasgr.cz</a:t>
            </a:r>
          </a:p>
          <a:p>
            <a:endParaRPr lang="cs-CZ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3534" y="300001"/>
            <a:ext cx="11054743" cy="1246617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Srážení fosforu železitými kaly z úpravy vody na vodu pitnou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845893"/>
            <a:ext cx="8534400" cy="4148508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Na základě dlouholetého studia procesů chemického srážení fosforu a na základě provozních zkušeností z některých ČOV, na které je přiváděna i část odpadních vod z praní vodárenských filtrů byla vypracována technologická hypotéza o možnosti řízeného srážení fosforu železitými kaly. Předpoklad byl založen na základě rozboru fyzikálně-chemických procesů srážecích reakcí, které mohou probíhat na ČOV. Tato hypotéza byla s výhodou otestována na ČOV Velké Meziříčí, kde díky vysokým nátokovým koncentracím fosforu z kanalizace výrazně stouply provozní náklady na </a:t>
            </a:r>
            <a:r>
              <a:rPr lang="cs-CZ" sz="2200" dirty="0" smtClean="0">
                <a:solidFill>
                  <a:srgbClr val="99FF99"/>
                </a:solidFill>
              </a:rPr>
              <a:t>srážení běžným způsobem. </a:t>
            </a:r>
            <a:endParaRPr lang="cs-CZ" sz="2200" dirty="0" smtClean="0">
              <a:solidFill>
                <a:srgbClr val="99FF99"/>
              </a:solidFill>
            </a:endParaRPr>
          </a:p>
          <a:p>
            <a:r>
              <a:rPr lang="cs-CZ" sz="2200" dirty="0" smtClean="0">
                <a:solidFill>
                  <a:srgbClr val="99FF99"/>
                </a:solidFill>
              </a:rPr>
              <a:t>V červenci 2014 bylo zahájeno experimentální srážení pomocí kalů z úpravny Mostiště za současných omezených dávek síranu železitého a v srpnu bylo dávkování síranu zcela zastaveno.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89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64" y="567888"/>
            <a:ext cx="7807897" cy="5678905"/>
          </a:xfrm>
          <a:prstGeom prst="rect">
            <a:avLst/>
          </a:prstGeom>
          <a:solidFill>
            <a:srgbClr val="99FF99"/>
          </a:solidFill>
        </p:spPr>
      </p:pic>
    </p:spTree>
    <p:extLst>
      <p:ext uri="{BB962C8B-B14F-4D97-AF65-F5344CB8AC3E}">
        <p14:creationId xmlns:p14="http://schemas.microsoft.com/office/powerpoint/2010/main" val="196394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803287"/>
              </p:ext>
            </p:extLst>
          </p:nvPr>
        </p:nvGraphicFramePr>
        <p:xfrm>
          <a:off x="760396" y="673768"/>
          <a:ext cx="9707078" cy="565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638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424351"/>
              </p:ext>
            </p:extLst>
          </p:nvPr>
        </p:nvGraphicFramePr>
        <p:xfrm>
          <a:off x="585537" y="1158065"/>
          <a:ext cx="8317830" cy="526679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72610"/>
                <a:gridCol w="2772610"/>
                <a:gridCol w="2772610"/>
              </a:tblGrid>
              <a:tr h="4004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Bilance srážení </a:t>
                      </a:r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fosforu </a:t>
                      </a:r>
                      <a:r>
                        <a:rPr lang="cs-CZ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ČOV Velké Meziříčí v roce 2015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04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Datum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Přítok mg/l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Odtok mg/l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8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leden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14,9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0,44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únor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6,0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0,16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březen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19,4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0,12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duben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6,2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0,11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květen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17,3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0,15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červen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14,7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0,27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červenec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14,2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0,22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srpen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11,5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0,44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září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10,3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0,24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říjen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13,1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0,29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696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listopad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12,3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0,41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  <a:tr h="38499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prosinec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9,3</a:t>
                      </a:r>
                      <a:endParaRPr lang="cs-CZ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0,23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1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076276"/>
              </p:ext>
            </p:extLst>
          </p:nvPr>
        </p:nvGraphicFramePr>
        <p:xfrm>
          <a:off x="427289" y="513347"/>
          <a:ext cx="9847679" cy="603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75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120" y="314534"/>
            <a:ext cx="8534401" cy="1368988"/>
          </a:xfrm>
        </p:spPr>
        <p:txBody>
          <a:bodyPr anchor="t"/>
          <a:lstStyle/>
          <a:p>
            <a:r>
              <a:rPr lang="cs-CZ" dirty="0" smtClean="0">
                <a:solidFill>
                  <a:srgbClr val="FFC000"/>
                </a:solidFill>
              </a:rPr>
              <a:t>Čov velké meziříčí – technologická data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965533"/>
            <a:ext cx="8534400" cy="4028867"/>
          </a:xfrm>
        </p:spPr>
        <p:txBody>
          <a:bodyPr>
            <a:normAutofit lnSpcReduction="10000"/>
          </a:bodyPr>
          <a:lstStyle/>
          <a:p>
            <a:pPr fontAlgn="b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srgbClr val="99FF99"/>
                </a:solidFill>
              </a:rPr>
              <a:t>Čistírna										Velké Meziříčí</a:t>
            </a:r>
          </a:p>
          <a:p>
            <a:pPr fontAlgn="b">
              <a:spcBef>
                <a:spcPts val="0"/>
              </a:spcBef>
              <a:spcAft>
                <a:spcPts val="0"/>
              </a:spcAft>
            </a:pPr>
            <a:endParaRPr lang="cs-CZ" sz="2200" dirty="0">
              <a:solidFill>
                <a:srgbClr val="99FF99"/>
              </a:solidFill>
            </a:endParaRPr>
          </a:p>
          <a:p>
            <a:pPr fontAlgn="b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srgbClr val="99FF99"/>
                </a:solidFill>
              </a:rPr>
              <a:t>projektovaná kapacita (EO) 					</a:t>
            </a:r>
            <a:r>
              <a:rPr lang="cs-CZ" sz="2200" dirty="0" smtClean="0">
                <a:solidFill>
                  <a:srgbClr val="99FF99"/>
                </a:solidFill>
              </a:rPr>
              <a:t>	22300</a:t>
            </a:r>
            <a:endParaRPr lang="cs-CZ" sz="2200" dirty="0">
              <a:solidFill>
                <a:srgbClr val="99FF99"/>
              </a:solidFill>
            </a:endParaRPr>
          </a:p>
          <a:p>
            <a:pPr fontAlgn="b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srgbClr val="99FF99"/>
                </a:solidFill>
              </a:rPr>
              <a:t>projektovaná hydraulická kapacita (l/s) 		</a:t>
            </a:r>
            <a:r>
              <a:rPr lang="cs-CZ" sz="2200" dirty="0" smtClean="0">
                <a:solidFill>
                  <a:srgbClr val="99FF99"/>
                </a:solidFill>
              </a:rPr>
              <a:t>	57,7</a:t>
            </a:r>
            <a:endParaRPr lang="cs-CZ" sz="2200" dirty="0">
              <a:solidFill>
                <a:srgbClr val="99FF99"/>
              </a:solidFill>
            </a:endParaRPr>
          </a:p>
          <a:p>
            <a:pPr fontAlgn="b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srgbClr val="99FF99"/>
                </a:solidFill>
              </a:rPr>
              <a:t>Objem selektoru m</a:t>
            </a:r>
            <a:r>
              <a:rPr lang="cs-CZ" sz="2200" baseline="30000" dirty="0">
                <a:solidFill>
                  <a:srgbClr val="99FF99"/>
                </a:solidFill>
              </a:rPr>
              <a:t>3</a:t>
            </a:r>
            <a:r>
              <a:rPr lang="cs-CZ" sz="2200" dirty="0">
                <a:solidFill>
                  <a:srgbClr val="99FF99"/>
                </a:solidFill>
              </a:rPr>
              <a:t>							</a:t>
            </a:r>
            <a:r>
              <a:rPr lang="cs-CZ" sz="2200" dirty="0" smtClean="0">
                <a:solidFill>
                  <a:srgbClr val="99FF99"/>
                </a:solidFill>
              </a:rPr>
              <a:t>	126</a:t>
            </a:r>
            <a:endParaRPr lang="cs-CZ" sz="2200" dirty="0">
              <a:solidFill>
                <a:srgbClr val="99FF99"/>
              </a:solidFill>
            </a:endParaRPr>
          </a:p>
          <a:p>
            <a:pPr fontAlgn="b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srgbClr val="99FF99"/>
                </a:solidFill>
              </a:rPr>
              <a:t>Objem aktivace (oběhová) m</a:t>
            </a:r>
            <a:r>
              <a:rPr lang="cs-CZ" sz="2200" baseline="30000" dirty="0">
                <a:solidFill>
                  <a:srgbClr val="99FF99"/>
                </a:solidFill>
              </a:rPr>
              <a:t>3</a:t>
            </a:r>
            <a:r>
              <a:rPr lang="cs-CZ" sz="2200" dirty="0">
                <a:solidFill>
                  <a:srgbClr val="99FF99"/>
                </a:solidFill>
              </a:rPr>
              <a:t> 				</a:t>
            </a:r>
            <a:r>
              <a:rPr lang="cs-CZ" sz="2200" dirty="0" smtClean="0">
                <a:solidFill>
                  <a:srgbClr val="99FF99"/>
                </a:solidFill>
              </a:rPr>
              <a:t>	6990</a:t>
            </a:r>
            <a:endParaRPr lang="cs-CZ" sz="2200" dirty="0">
              <a:solidFill>
                <a:srgbClr val="99FF99"/>
              </a:solidFill>
            </a:endParaRPr>
          </a:p>
          <a:p>
            <a:pPr fontAlgn="b">
              <a:spcBef>
                <a:spcPts val="0"/>
              </a:spcBef>
              <a:spcAft>
                <a:spcPts val="0"/>
              </a:spcAft>
            </a:pPr>
            <a:endParaRPr lang="cs-CZ" sz="2200" dirty="0">
              <a:solidFill>
                <a:srgbClr val="99FF99"/>
              </a:solidFill>
            </a:endParaRPr>
          </a:p>
          <a:p>
            <a:pPr fontAlgn="b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srgbClr val="99FF99"/>
                </a:solidFill>
              </a:rPr>
              <a:t>Kalové hospodářství je řešeno s řízenou aerobní stabilizací kalu</a:t>
            </a:r>
          </a:p>
          <a:p>
            <a:pPr fontAlgn="b">
              <a:spcBef>
                <a:spcPts val="0"/>
              </a:spcBef>
              <a:spcAft>
                <a:spcPts val="0"/>
              </a:spcAft>
            </a:pPr>
            <a:endParaRPr lang="cs-CZ" sz="2200" dirty="0">
              <a:solidFill>
                <a:srgbClr val="99FF99"/>
              </a:solidFill>
            </a:endParaRPr>
          </a:p>
          <a:p>
            <a:pPr fontAlgn="b"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solidFill>
                  <a:srgbClr val="99FF99"/>
                </a:solidFill>
              </a:rPr>
              <a:t>Na ČOV je realizována zjednodušená „písková linka“ na zpracování materiálů vytěžených z dešťových vpustí v komunikacích</a:t>
            </a:r>
          </a:p>
          <a:p>
            <a:r>
              <a:rPr lang="cs-CZ" sz="2000" dirty="0" smtClean="0">
                <a:solidFill>
                  <a:srgbClr val="92D050"/>
                </a:solidFill>
              </a:rPr>
              <a:t>				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6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4391" y="305987"/>
            <a:ext cx="8534401" cy="1206619"/>
          </a:xfrm>
        </p:spPr>
        <p:txBody>
          <a:bodyPr anchor="t"/>
          <a:lstStyle/>
          <a:p>
            <a:r>
              <a:rPr lang="cs-CZ" dirty="0" smtClean="0">
                <a:solidFill>
                  <a:srgbClr val="FFC000"/>
                </a:solidFill>
              </a:rPr>
              <a:t>Další aplikace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803163"/>
            <a:ext cx="8534400" cy="4191237"/>
          </a:xfrm>
        </p:spPr>
        <p:txBody>
          <a:bodyPr/>
          <a:lstStyle/>
          <a:p>
            <a:r>
              <a:rPr lang="cs-CZ" sz="2200" dirty="0" smtClean="0">
                <a:solidFill>
                  <a:srgbClr val="99FF99"/>
                </a:solidFill>
              </a:rPr>
              <a:t>V současné době jsou do projektu zařazeny další asi tři ČOV, kde se testují podmínky pro aplikaci železitých kalů ke srážení fosforu</a:t>
            </a:r>
            <a:endParaRPr lang="cs-CZ" sz="2200" dirty="0">
              <a:solidFill>
                <a:srgbClr val="99FF99"/>
              </a:solidFill>
            </a:endParaRPr>
          </a:p>
          <a:p>
            <a:r>
              <a:rPr lang="cs-CZ" sz="2200" dirty="0" smtClean="0">
                <a:solidFill>
                  <a:srgbClr val="99FF99"/>
                </a:solidFill>
              </a:rPr>
              <a:t>Experiment je realizován asi od října 2015</a:t>
            </a:r>
            <a:endParaRPr lang="cs-CZ" sz="2200" dirty="0">
              <a:solidFill>
                <a:srgbClr val="99FF99"/>
              </a:solidFill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404276"/>
              </p:ext>
            </p:extLst>
          </p:nvPr>
        </p:nvGraphicFramePr>
        <p:xfrm>
          <a:off x="844135" y="3787606"/>
          <a:ext cx="81280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sz="2200" b="1" dirty="0" smtClean="0">
                          <a:solidFill>
                            <a:srgbClr val="99FF99"/>
                          </a:solidFill>
                        </a:rPr>
                        <a:t>Průměrné výsledky Pcelk. za</a:t>
                      </a:r>
                      <a:r>
                        <a:rPr lang="cs-CZ" sz="2200" b="1" baseline="0" dirty="0" smtClean="0">
                          <a:solidFill>
                            <a:srgbClr val="99FF99"/>
                          </a:solidFill>
                        </a:rPr>
                        <a:t> období říjen – prosinec 2015</a:t>
                      </a:r>
                      <a:endParaRPr lang="cs-CZ" sz="2200" b="1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ČOV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Přítok mg/l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Odtok mg/l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Účinnost %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I.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4,76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1,05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77,94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II.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9,97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0,81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91,88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III.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8,97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0,39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rgbClr val="99FF99"/>
                          </a:solidFill>
                        </a:rPr>
                        <a:t>95,65</a:t>
                      </a:r>
                      <a:endParaRPr lang="cs-CZ" sz="2200" dirty="0">
                        <a:solidFill>
                          <a:srgbClr val="99FF99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7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615" y="329687"/>
            <a:ext cx="10882657" cy="1265867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Cena za odstranění fosforu při použití síranu železitého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2011680"/>
            <a:ext cx="9271637" cy="441799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solidFill>
                  <a:srgbClr val="99FF99"/>
                </a:solidFill>
              </a:rPr>
              <a:t>Síran železitý (41 %-ní roztok), je v současnosti nejdostupnější chemickou látkou na českém trhu pod označením </a:t>
            </a:r>
            <a:r>
              <a:rPr lang="cs-CZ" sz="2400" dirty="0" err="1" smtClean="0">
                <a:solidFill>
                  <a:srgbClr val="99FF99"/>
                </a:solidFill>
              </a:rPr>
              <a:t>Kemiflok</a:t>
            </a:r>
            <a:r>
              <a:rPr lang="cs-CZ" sz="2400" dirty="0" smtClean="0">
                <a:solidFill>
                  <a:srgbClr val="99FF99"/>
                </a:solidFill>
              </a:rPr>
              <a:t> PIX 113 (</a:t>
            </a:r>
            <a:r>
              <a:rPr lang="cs-CZ" sz="2400" dirty="0" err="1" smtClean="0">
                <a:solidFill>
                  <a:srgbClr val="99FF99"/>
                </a:solidFill>
              </a:rPr>
              <a:t>Preflok</a:t>
            </a:r>
            <a:r>
              <a:rPr lang="cs-CZ" sz="2400" dirty="0" smtClean="0">
                <a:solidFill>
                  <a:srgbClr val="99FF99"/>
                </a:solidFill>
              </a:rPr>
              <a:t>). Náklady při běžném použití této chemikálie za optimálních podmínek simultánního srážení se mohou pohybovat v rozmezí:</a:t>
            </a:r>
          </a:p>
          <a:p>
            <a:pPr algn="ctr"/>
            <a:r>
              <a:rPr lang="cs-CZ" sz="2400" b="1" dirty="0" smtClean="0">
                <a:solidFill>
                  <a:srgbClr val="99FF99"/>
                </a:solidFill>
              </a:rPr>
              <a:t>165,00  –  198,00 Kč/kg odstraněného fosforu</a:t>
            </a:r>
          </a:p>
          <a:p>
            <a:r>
              <a:rPr lang="cs-CZ" sz="2400" dirty="0" smtClean="0">
                <a:solidFill>
                  <a:srgbClr val="99FF99"/>
                </a:solidFill>
              </a:rPr>
              <a:t>Podle prvních výsledků odděleného srážení na III. Stupni ČOV lze tento náklad snížit přibližně na:</a:t>
            </a:r>
          </a:p>
          <a:p>
            <a:pPr algn="ctr"/>
            <a:r>
              <a:rPr lang="cs-CZ" sz="2400" b="1" dirty="0" smtClean="0">
                <a:solidFill>
                  <a:srgbClr val="99FF99"/>
                </a:solidFill>
              </a:rPr>
              <a:t>125,00  </a:t>
            </a:r>
            <a:r>
              <a:rPr lang="cs-CZ" sz="2400" b="1" dirty="0">
                <a:solidFill>
                  <a:srgbClr val="99FF99"/>
                </a:solidFill>
              </a:rPr>
              <a:t>–  </a:t>
            </a:r>
            <a:r>
              <a:rPr lang="cs-CZ" sz="2400" b="1" dirty="0" smtClean="0">
                <a:solidFill>
                  <a:srgbClr val="99FF99"/>
                </a:solidFill>
              </a:rPr>
              <a:t>130,00 </a:t>
            </a:r>
            <a:r>
              <a:rPr lang="cs-CZ" sz="2400" b="1" dirty="0">
                <a:solidFill>
                  <a:srgbClr val="99FF99"/>
                </a:solidFill>
              </a:rPr>
              <a:t>Kč/kg </a:t>
            </a:r>
            <a:r>
              <a:rPr lang="cs-CZ" sz="2400" b="1" dirty="0" smtClean="0">
                <a:solidFill>
                  <a:srgbClr val="99FF99"/>
                </a:solidFill>
              </a:rPr>
              <a:t>odstraněného fosforu</a:t>
            </a:r>
          </a:p>
          <a:p>
            <a:r>
              <a:rPr lang="cs-CZ" sz="2400" dirty="0" smtClean="0">
                <a:solidFill>
                  <a:srgbClr val="99FF99"/>
                </a:solidFill>
              </a:rPr>
              <a:t>Účinnost odstraňování fosforu se při běžných metodách srážení z ekonomických důvodů řídí v rozmezí 75 – 80 %, není-li předepsána vodoprávním rozhodnutím </a:t>
            </a:r>
            <a:r>
              <a:rPr lang="cs-CZ" sz="2400" dirty="0" smtClean="0">
                <a:solidFill>
                  <a:srgbClr val="99FF99"/>
                </a:solidFill>
              </a:rPr>
              <a:t>přímo). </a:t>
            </a:r>
            <a:r>
              <a:rPr lang="cs-CZ" sz="2400" dirty="0" smtClean="0">
                <a:solidFill>
                  <a:srgbClr val="99FF99"/>
                </a:solidFill>
              </a:rPr>
              <a:t>Účinnost odděleného srážení byla při uvedených nákladech dosahována </a:t>
            </a:r>
            <a:r>
              <a:rPr lang="cs-CZ" sz="2400" b="1" u="sng" dirty="0" smtClean="0">
                <a:solidFill>
                  <a:srgbClr val="99FF99"/>
                </a:solidFill>
              </a:rPr>
              <a:t>asi 93,5 %.</a:t>
            </a:r>
            <a:endParaRPr lang="cs-CZ" sz="2400" b="1" u="sng" dirty="0">
              <a:solidFill>
                <a:srgbClr val="99FF99"/>
              </a:solidFill>
            </a:endParaRPr>
          </a:p>
          <a:p>
            <a:pPr algn="ctr"/>
            <a:endParaRPr lang="cs-CZ" sz="2400" b="1" dirty="0">
              <a:solidFill>
                <a:srgbClr val="92D050"/>
              </a:solidFill>
            </a:endParaRPr>
          </a:p>
          <a:p>
            <a:endParaRPr lang="cs-CZ" dirty="0" smtClean="0">
              <a:solidFill>
                <a:srgbClr val="92D050"/>
              </a:solidFill>
            </a:endParaRPr>
          </a:p>
          <a:p>
            <a:pPr algn="ctr"/>
            <a:endParaRPr lang="cs-CZ" b="1" dirty="0">
              <a:solidFill>
                <a:srgbClr val="92D050"/>
              </a:solidFill>
            </a:endParaRPr>
          </a:p>
          <a:p>
            <a:endParaRPr lang="cs-CZ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2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028" y="305987"/>
            <a:ext cx="10750062" cy="1223710"/>
          </a:xfrm>
        </p:spPr>
        <p:txBody>
          <a:bodyPr anchor="t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Náklady spojené s aplikací železitých kalů na srážení fosforu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2759" y="3298676"/>
            <a:ext cx="8534400" cy="2085173"/>
          </a:xfrm>
        </p:spPr>
        <p:txBody>
          <a:bodyPr/>
          <a:lstStyle/>
          <a:p>
            <a:r>
              <a:rPr lang="cs-CZ" sz="2200" dirty="0" smtClean="0">
                <a:solidFill>
                  <a:srgbClr val="99FF99"/>
                </a:solidFill>
              </a:rPr>
              <a:t>Akumulace </a:t>
            </a:r>
            <a:r>
              <a:rPr lang="cs-CZ" sz="2200" dirty="0" smtClean="0">
                <a:solidFill>
                  <a:srgbClr val="99FF99"/>
                </a:solidFill>
              </a:rPr>
              <a:t>na vlastní úpravně </a:t>
            </a:r>
            <a:r>
              <a:rPr lang="cs-CZ" sz="2200" dirty="0" smtClean="0">
                <a:solidFill>
                  <a:srgbClr val="99FF99"/>
                </a:solidFill>
              </a:rPr>
              <a:t>vody – úprava na optimální koncentraci (zahuštění)</a:t>
            </a:r>
          </a:p>
          <a:p>
            <a:r>
              <a:rPr lang="cs-CZ" sz="2200" dirty="0">
                <a:solidFill>
                  <a:srgbClr val="99FF99"/>
                </a:solidFill>
              </a:rPr>
              <a:t>Přeprava od zdroje – úpravny vody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Dávkování – lidská práce</a:t>
            </a:r>
            <a:endParaRPr lang="cs-CZ" sz="2200" dirty="0">
              <a:solidFill>
                <a:srgbClr val="99FF9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61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028" y="305987"/>
            <a:ext cx="10750062" cy="1223710"/>
          </a:xfrm>
        </p:spPr>
        <p:txBody>
          <a:bodyPr anchor="t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úspory spojené s aplikací železitých kalů na srážení fosforu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2965391"/>
            <a:ext cx="8534400" cy="2555192"/>
          </a:xfrm>
        </p:spPr>
        <p:txBody>
          <a:bodyPr/>
          <a:lstStyle/>
          <a:p>
            <a:r>
              <a:rPr lang="cs-CZ" sz="2200" dirty="0" smtClean="0">
                <a:solidFill>
                  <a:srgbClr val="99FF99"/>
                </a:solidFill>
              </a:rPr>
              <a:t>Nákup chemikálií na srážení fosforu na ČOV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Náklady na likvidaci odpadů z úpravny </a:t>
            </a:r>
            <a:r>
              <a:rPr lang="cs-CZ" sz="2200" dirty="0" smtClean="0">
                <a:solidFill>
                  <a:srgbClr val="99FF99"/>
                </a:solidFill>
              </a:rPr>
              <a:t>vody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Investiční náklady na zásobník srážedla se zvláštním zabezpečením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Vyšší stabilita procesu nitrifikace při nárazových nátocích vyšších koncentrací amoniakálního dusíku</a:t>
            </a:r>
            <a:endParaRPr lang="cs-CZ" sz="2200" dirty="0">
              <a:solidFill>
                <a:srgbClr val="99FF9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5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119" y="391445"/>
            <a:ext cx="8534401" cy="1420263"/>
          </a:xfrm>
        </p:spPr>
        <p:txBody>
          <a:bodyPr anchor="t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Zdroje fosforu v </a:t>
            </a:r>
            <a:r>
              <a:rPr lang="cs-CZ" dirty="0" smtClean="0">
                <a:solidFill>
                  <a:srgbClr val="FFC000"/>
                </a:solidFill>
              </a:rPr>
              <a:t>přírodě a významné sloučeniny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029" y="2187723"/>
            <a:ext cx="9040901" cy="3854153"/>
          </a:xfrm>
          <a:noFill/>
        </p:spPr>
        <p:txBody>
          <a:bodyPr>
            <a:noAutofit/>
          </a:bodyPr>
          <a:lstStyle/>
          <a:p>
            <a:r>
              <a:rPr lang="cs-CZ" sz="2200" dirty="0">
                <a:solidFill>
                  <a:srgbClr val="99FF99"/>
                </a:solidFill>
              </a:rPr>
              <a:t>Fosfor se v přírodě nachází v řadě minerálů – nerozpustných, většinou podvojných sloučenin jejichž složkou jsou ortofosforečnany ve vazbě na hydratované oxidy, halogenidy a podobně. Typickým představitelem jsou </a:t>
            </a:r>
            <a:r>
              <a:rPr lang="cs-CZ" sz="2200" dirty="0">
                <a:solidFill>
                  <a:srgbClr val="99FF99"/>
                </a:solidFill>
              </a:rPr>
              <a:t>apatity </a:t>
            </a:r>
            <a:r>
              <a:rPr lang="cs-CZ" sz="2200" b="1" dirty="0">
                <a:solidFill>
                  <a:srgbClr val="99FF99"/>
                </a:solidFill>
              </a:rPr>
              <a:t>(3Ca</a:t>
            </a:r>
            <a:r>
              <a:rPr lang="cs-CZ" sz="2200" b="1" baseline="-25000" dirty="0">
                <a:solidFill>
                  <a:srgbClr val="99FF99"/>
                </a:solidFill>
              </a:rPr>
              <a:t>3</a:t>
            </a:r>
            <a:r>
              <a:rPr lang="cs-CZ" sz="2200" b="1" dirty="0">
                <a:solidFill>
                  <a:srgbClr val="99FF99"/>
                </a:solidFill>
              </a:rPr>
              <a:t>(PO</a:t>
            </a:r>
            <a:r>
              <a:rPr lang="cs-CZ" sz="2200" b="1" baseline="-25000" dirty="0">
                <a:solidFill>
                  <a:srgbClr val="99FF99"/>
                </a:solidFill>
              </a:rPr>
              <a:t>4</a:t>
            </a:r>
            <a:r>
              <a:rPr lang="cs-CZ" sz="2200" b="1" dirty="0">
                <a:solidFill>
                  <a:srgbClr val="99FF99"/>
                </a:solidFill>
              </a:rPr>
              <a:t>)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.CaF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; 3Ca</a:t>
            </a:r>
            <a:r>
              <a:rPr lang="cs-CZ" sz="2200" b="1" baseline="-25000" dirty="0">
                <a:solidFill>
                  <a:srgbClr val="99FF99"/>
                </a:solidFill>
              </a:rPr>
              <a:t>3</a:t>
            </a:r>
            <a:r>
              <a:rPr lang="cs-CZ" sz="2200" b="1" dirty="0">
                <a:solidFill>
                  <a:srgbClr val="99FF99"/>
                </a:solidFill>
              </a:rPr>
              <a:t>(PO</a:t>
            </a:r>
            <a:r>
              <a:rPr lang="cs-CZ" sz="2200" b="1" baseline="-25000" dirty="0">
                <a:solidFill>
                  <a:srgbClr val="99FF99"/>
                </a:solidFill>
              </a:rPr>
              <a:t>4</a:t>
            </a:r>
            <a:r>
              <a:rPr lang="cs-CZ" sz="2200" b="1" dirty="0">
                <a:solidFill>
                  <a:srgbClr val="99FF99"/>
                </a:solidFill>
              </a:rPr>
              <a:t>)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.CaCl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; 3Ca</a:t>
            </a:r>
            <a:r>
              <a:rPr lang="cs-CZ" sz="2200" b="1" baseline="-25000" dirty="0">
                <a:solidFill>
                  <a:srgbClr val="99FF99"/>
                </a:solidFill>
              </a:rPr>
              <a:t>3</a:t>
            </a:r>
            <a:r>
              <a:rPr lang="cs-CZ" sz="2200" b="1" dirty="0">
                <a:solidFill>
                  <a:srgbClr val="99FF99"/>
                </a:solidFill>
              </a:rPr>
              <a:t>(PO</a:t>
            </a:r>
            <a:r>
              <a:rPr lang="cs-CZ" sz="2200" b="1" baseline="-25000" dirty="0">
                <a:solidFill>
                  <a:srgbClr val="99FF99"/>
                </a:solidFill>
              </a:rPr>
              <a:t>4</a:t>
            </a:r>
            <a:r>
              <a:rPr lang="cs-CZ" sz="2200" b="1" dirty="0">
                <a:solidFill>
                  <a:srgbClr val="99FF99"/>
                </a:solidFill>
              </a:rPr>
              <a:t>)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.Ca(OH)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)</a:t>
            </a:r>
          </a:p>
          <a:p>
            <a:r>
              <a:rPr lang="cs-CZ" sz="2200" dirty="0">
                <a:solidFill>
                  <a:srgbClr val="99FF99"/>
                </a:solidFill>
              </a:rPr>
              <a:t>Dalšími </a:t>
            </a:r>
            <a:r>
              <a:rPr lang="cs-CZ" sz="2200" dirty="0">
                <a:solidFill>
                  <a:srgbClr val="99FF99"/>
                </a:solidFill>
              </a:rPr>
              <a:t>minerály s obsahem fosforu jsou např. </a:t>
            </a:r>
            <a:r>
              <a:rPr lang="cs-CZ" sz="2200" dirty="0">
                <a:solidFill>
                  <a:srgbClr val="99FF99"/>
                </a:solidFill>
              </a:rPr>
              <a:t>fosforit </a:t>
            </a:r>
            <a:r>
              <a:rPr lang="cs-CZ" sz="2200" b="1" dirty="0">
                <a:solidFill>
                  <a:srgbClr val="99FF99"/>
                </a:solidFill>
              </a:rPr>
              <a:t>Ca</a:t>
            </a:r>
            <a:r>
              <a:rPr lang="cs-CZ" sz="2200" b="1" baseline="-25000" dirty="0">
                <a:solidFill>
                  <a:srgbClr val="99FF99"/>
                </a:solidFill>
              </a:rPr>
              <a:t>3</a:t>
            </a:r>
            <a:r>
              <a:rPr lang="cs-CZ" sz="2200" b="1" dirty="0">
                <a:solidFill>
                  <a:srgbClr val="99FF99"/>
                </a:solidFill>
              </a:rPr>
              <a:t>(PO</a:t>
            </a:r>
            <a:r>
              <a:rPr lang="cs-CZ" sz="2200" b="1" baseline="-25000" dirty="0">
                <a:solidFill>
                  <a:srgbClr val="99FF99"/>
                </a:solidFill>
              </a:rPr>
              <a:t>4</a:t>
            </a:r>
            <a:r>
              <a:rPr lang="cs-CZ" sz="2200" b="1" dirty="0">
                <a:solidFill>
                  <a:srgbClr val="99FF99"/>
                </a:solidFill>
              </a:rPr>
              <a:t>)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dirty="0">
                <a:solidFill>
                  <a:srgbClr val="99FF99"/>
                </a:solidFill>
              </a:rPr>
              <a:t>, a</a:t>
            </a:r>
            <a:r>
              <a:rPr lang="cs-CZ" sz="2200" dirty="0">
                <a:solidFill>
                  <a:srgbClr val="99FF99"/>
                </a:solidFill>
              </a:rPr>
              <a:t> méně </a:t>
            </a:r>
            <a:r>
              <a:rPr lang="cs-CZ" sz="2200" dirty="0">
                <a:solidFill>
                  <a:srgbClr val="99FF99"/>
                </a:solidFill>
              </a:rPr>
              <a:t>významné: wavellit </a:t>
            </a:r>
            <a:r>
              <a:rPr lang="cs-CZ" sz="2200" b="1" dirty="0">
                <a:solidFill>
                  <a:srgbClr val="99FF99"/>
                </a:solidFill>
              </a:rPr>
              <a:t>3 Al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O</a:t>
            </a:r>
            <a:r>
              <a:rPr lang="cs-CZ" sz="2200" b="1" baseline="-25000" dirty="0">
                <a:solidFill>
                  <a:srgbClr val="99FF99"/>
                </a:solidFill>
              </a:rPr>
              <a:t>3</a:t>
            </a:r>
            <a:r>
              <a:rPr lang="cs-CZ" sz="2200" b="1" dirty="0">
                <a:solidFill>
                  <a:srgbClr val="99FF99"/>
                </a:solidFill>
              </a:rPr>
              <a:t>.2 P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O</a:t>
            </a:r>
            <a:r>
              <a:rPr lang="cs-CZ" sz="2200" b="1" baseline="-25000" dirty="0">
                <a:solidFill>
                  <a:srgbClr val="99FF99"/>
                </a:solidFill>
              </a:rPr>
              <a:t>5</a:t>
            </a:r>
            <a:r>
              <a:rPr lang="cs-CZ" sz="2200" b="1" dirty="0">
                <a:solidFill>
                  <a:srgbClr val="99FF99"/>
                </a:solidFill>
              </a:rPr>
              <a:t>. 12 </a:t>
            </a:r>
            <a:r>
              <a:rPr lang="cs-CZ" sz="2200" b="1" dirty="0">
                <a:solidFill>
                  <a:srgbClr val="99FF99"/>
                </a:solidFill>
              </a:rPr>
              <a:t>H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O</a:t>
            </a:r>
            <a:r>
              <a:rPr lang="cs-CZ" sz="2200" dirty="0">
                <a:solidFill>
                  <a:srgbClr val="99FF99"/>
                </a:solidFill>
              </a:rPr>
              <a:t>,</a:t>
            </a:r>
            <a:r>
              <a:rPr lang="cs-CZ" sz="2200" dirty="0">
                <a:solidFill>
                  <a:srgbClr val="99FF99"/>
                </a:solidFill>
              </a:rPr>
              <a:t> </a:t>
            </a:r>
            <a:r>
              <a:rPr lang="cs-CZ" sz="2200" dirty="0">
                <a:solidFill>
                  <a:srgbClr val="99FF99"/>
                </a:solidFill>
              </a:rPr>
              <a:t>vivianit </a:t>
            </a:r>
            <a:r>
              <a:rPr lang="cs-CZ" sz="2200" b="1" dirty="0">
                <a:solidFill>
                  <a:srgbClr val="99FF99"/>
                </a:solidFill>
              </a:rPr>
              <a:t>Fe</a:t>
            </a:r>
            <a:r>
              <a:rPr lang="cs-CZ" sz="2200" b="1" baseline="-25000" dirty="0">
                <a:solidFill>
                  <a:srgbClr val="99FF99"/>
                </a:solidFill>
              </a:rPr>
              <a:t>3</a:t>
            </a:r>
            <a:r>
              <a:rPr lang="cs-CZ" sz="2200" b="1" dirty="0">
                <a:solidFill>
                  <a:srgbClr val="99FF99"/>
                </a:solidFill>
              </a:rPr>
              <a:t>(PO</a:t>
            </a:r>
            <a:r>
              <a:rPr lang="cs-CZ" sz="2200" b="1" baseline="-25000" dirty="0">
                <a:solidFill>
                  <a:srgbClr val="99FF99"/>
                </a:solidFill>
              </a:rPr>
              <a:t>4</a:t>
            </a:r>
            <a:r>
              <a:rPr lang="cs-CZ" sz="2200" b="1" dirty="0">
                <a:solidFill>
                  <a:srgbClr val="99FF99"/>
                </a:solidFill>
              </a:rPr>
              <a:t>)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.8 </a:t>
            </a:r>
            <a:r>
              <a:rPr lang="cs-CZ" sz="2200" b="1" dirty="0">
                <a:solidFill>
                  <a:srgbClr val="99FF99"/>
                </a:solidFill>
              </a:rPr>
              <a:t>H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O</a:t>
            </a:r>
            <a:r>
              <a:rPr lang="cs-CZ" sz="2200" b="1" dirty="0">
                <a:solidFill>
                  <a:srgbClr val="99FF99"/>
                </a:solidFill>
              </a:rPr>
              <a:t> </a:t>
            </a:r>
            <a:r>
              <a:rPr lang="cs-CZ" sz="2200" dirty="0">
                <a:solidFill>
                  <a:srgbClr val="99FF99"/>
                </a:solidFill>
              </a:rPr>
              <a:t>a struvit </a:t>
            </a:r>
            <a:r>
              <a:rPr lang="cs-CZ" sz="2200" b="1" dirty="0">
                <a:solidFill>
                  <a:srgbClr val="99FF99"/>
                </a:solidFill>
              </a:rPr>
              <a:t>NH</a:t>
            </a:r>
            <a:r>
              <a:rPr lang="cs-CZ" sz="2200" b="1" baseline="-25000" dirty="0">
                <a:solidFill>
                  <a:srgbClr val="99FF99"/>
                </a:solidFill>
              </a:rPr>
              <a:t>4</a:t>
            </a:r>
            <a:r>
              <a:rPr lang="cs-CZ" sz="2200" b="1" dirty="0">
                <a:solidFill>
                  <a:srgbClr val="99FF99"/>
                </a:solidFill>
              </a:rPr>
              <a:t>MgPO</a:t>
            </a:r>
            <a:r>
              <a:rPr lang="cs-CZ" sz="2200" b="1" baseline="-25000" dirty="0">
                <a:solidFill>
                  <a:srgbClr val="99FF99"/>
                </a:solidFill>
              </a:rPr>
              <a:t>4</a:t>
            </a:r>
            <a:r>
              <a:rPr lang="cs-CZ" sz="2200" b="1" dirty="0">
                <a:solidFill>
                  <a:srgbClr val="99FF99"/>
                </a:solidFill>
              </a:rPr>
              <a:t>.6H</a:t>
            </a:r>
            <a:r>
              <a:rPr lang="cs-CZ" sz="2200" b="1" baseline="-25000" dirty="0">
                <a:solidFill>
                  <a:srgbClr val="99FF99"/>
                </a:solidFill>
              </a:rPr>
              <a:t>2</a:t>
            </a:r>
            <a:r>
              <a:rPr lang="cs-CZ" sz="2200" b="1" dirty="0">
                <a:solidFill>
                  <a:srgbClr val="99FF99"/>
                </a:solidFill>
              </a:rPr>
              <a:t>O.</a:t>
            </a:r>
          </a:p>
          <a:p>
            <a:r>
              <a:rPr lang="cs-CZ" sz="2200" dirty="0">
                <a:solidFill>
                  <a:srgbClr val="99FF99"/>
                </a:solidFill>
              </a:rPr>
              <a:t>Vápník a hliník bývají nahrazeny alkalickými kovy, železem, amoniem, prvky alkalických zemin, fosfor potom arzénem a podobně.</a:t>
            </a:r>
          </a:p>
          <a:p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1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028" y="305987"/>
            <a:ext cx="10750062" cy="1223710"/>
          </a:xfrm>
        </p:spPr>
        <p:txBody>
          <a:bodyPr anchor="t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výhody spojené s aplikací železitých kalů na srážení fosforu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667" y="3016666"/>
            <a:ext cx="8534400" cy="2469734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Nehrozí riziko ovlivnění kyselinové neutralizační kapacity odpadních vod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Vysoká dosahovaná účinnost procesu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Vyšší stabilita odtokových koncentrací v parametru P</a:t>
            </a:r>
            <a:r>
              <a:rPr lang="cs-CZ" sz="2200" baseline="-25000" dirty="0" smtClean="0">
                <a:solidFill>
                  <a:srgbClr val="99FF99"/>
                </a:solidFill>
              </a:rPr>
              <a:t>celk.</a:t>
            </a:r>
            <a:endParaRPr lang="cs-CZ" sz="2200" dirty="0" smtClean="0">
              <a:solidFill>
                <a:srgbClr val="99FF99"/>
              </a:solidFill>
            </a:endParaRPr>
          </a:p>
          <a:p>
            <a:r>
              <a:rPr lang="cs-CZ" sz="2200" dirty="0" smtClean="0">
                <a:solidFill>
                  <a:srgbClr val="99FF99"/>
                </a:solidFill>
              </a:rPr>
              <a:t>Snížení bezpečnostních rizik při manipulaci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Vlastní zdroj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860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957" y="683394"/>
            <a:ext cx="8534401" cy="7076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závěry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828800"/>
            <a:ext cx="8534400" cy="2965391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Pokud chceme dosahovat trvale nízké koncentrace fosforu na odtoku z ČOV, musíme problematiku procesu srážení fosforu akcentovat již při návrhu úprav biologického stupně s cílem: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Maximální konverze vázaného fosforu na rozpustné ortofosforečnany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Zajištění optimálních podmínek pro vlastní proces srážení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Zajištění podmínek pro efektivní proces koagulace a separace sraženin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957" y="683394"/>
            <a:ext cx="8534401" cy="70760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Konstatování závěrem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828800"/>
            <a:ext cx="8534400" cy="424726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99FF99"/>
                </a:solidFill>
              </a:rPr>
              <a:t>Proces odstraňování fosforu z odpadních vod chemickým srážením není dostatečně popsán například rovnicí:</a:t>
            </a:r>
          </a:p>
          <a:p>
            <a:endParaRPr lang="cs-CZ" sz="2200" dirty="0">
              <a:solidFill>
                <a:srgbClr val="99FF99"/>
              </a:solidFill>
            </a:endParaRPr>
          </a:p>
          <a:p>
            <a:pPr algn="ctr">
              <a:spcAft>
                <a:spcPts val="0"/>
              </a:spcAft>
            </a:pPr>
            <a:r>
              <a:rPr lang="cs-CZ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H</a:t>
            </a:r>
            <a:r>
              <a:rPr lang="cs-CZ" sz="3600" b="1" baseline="-25000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3</a:t>
            </a:r>
            <a:r>
              <a:rPr lang="cs-CZ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PO</a:t>
            </a:r>
            <a:r>
              <a:rPr lang="cs-CZ" sz="3600" b="1" baseline="-25000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4</a:t>
            </a:r>
            <a:r>
              <a:rPr lang="cs-CZ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 + </a:t>
            </a:r>
            <a:r>
              <a:rPr lang="cs-CZ" sz="36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FeCl</a:t>
            </a:r>
            <a:r>
              <a:rPr lang="cs-CZ" sz="3600" b="1" baseline="-25000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3</a:t>
            </a:r>
            <a:r>
              <a:rPr lang="cs-CZ" sz="36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= FePO</a:t>
            </a:r>
            <a:r>
              <a:rPr lang="cs-CZ" sz="3600" b="1" baseline="-25000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4</a:t>
            </a:r>
            <a:r>
              <a:rPr lang="cs-CZ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 + </a:t>
            </a:r>
            <a:r>
              <a:rPr lang="cs-CZ" sz="36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3HCl</a:t>
            </a:r>
            <a:endParaRPr lang="cs-CZ" sz="36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endParaRPr lang="cs-CZ" sz="2200" dirty="0" smtClean="0">
              <a:solidFill>
                <a:srgbClr val="99FF99"/>
              </a:solidFill>
            </a:endParaRPr>
          </a:p>
          <a:p>
            <a:r>
              <a:rPr lang="cs-CZ" sz="2800" dirty="0" smtClean="0">
                <a:solidFill>
                  <a:srgbClr val="99FF99"/>
                </a:solidFill>
              </a:rPr>
              <a:t>Potvrzuje se, že všechno je jinak</a:t>
            </a:r>
            <a:endParaRPr lang="cs-CZ" sz="28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34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0839" y="1867300"/>
            <a:ext cx="8534401" cy="82310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99FF99"/>
                </a:solidFill>
              </a:rPr>
              <a:t>Ing. Jan Foller</a:t>
            </a:r>
          </a:p>
          <a:p>
            <a:r>
              <a:rPr lang="cs-CZ" dirty="0" smtClean="0">
                <a:solidFill>
                  <a:srgbClr val="99FF99"/>
                </a:solidFill>
                <a:hlinkClick r:id="rId2"/>
              </a:rPr>
              <a:t>foller@vasgr.cz</a:t>
            </a:r>
            <a:r>
              <a:rPr lang="cs-CZ" dirty="0" smtClean="0">
                <a:solidFill>
                  <a:srgbClr val="99FF99"/>
                </a:solidFill>
              </a:rPr>
              <a:t> </a:t>
            </a:r>
            <a:endParaRPr lang="cs-CZ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44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119" y="391445"/>
            <a:ext cx="8534401" cy="1420263"/>
          </a:xfrm>
        </p:spPr>
        <p:txBody>
          <a:bodyPr anchor="t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Zdroje fosforu v odpadních vodách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030" y="2401367"/>
            <a:ext cx="8534400" cy="3649055"/>
          </a:xfrm>
          <a:noFill/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Splaškové odpadní vody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Odpadní vody z prádelen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Obecně </a:t>
            </a:r>
            <a:r>
              <a:rPr lang="cs-CZ" sz="2200" dirty="0" err="1" smtClean="0">
                <a:solidFill>
                  <a:srgbClr val="99FF99"/>
                </a:solidFill>
              </a:rPr>
              <a:t>komplexotvorné</a:t>
            </a:r>
            <a:r>
              <a:rPr lang="cs-CZ" sz="2200" dirty="0" smtClean="0">
                <a:solidFill>
                  <a:srgbClr val="99FF99"/>
                </a:solidFill>
              </a:rPr>
              <a:t> sloučeniny fosforu na změkčování vody a prevenci tvorby inkrustací a vodního kamene (různé druhy polyfosfátů)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Fosfor vázaný v biomase, fosfolipidy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Fosfor z provozů povrchové úpravy kovů (</a:t>
            </a:r>
            <a:r>
              <a:rPr lang="cs-CZ" sz="2200" dirty="0" err="1" smtClean="0">
                <a:solidFill>
                  <a:srgbClr val="99FF99"/>
                </a:solidFill>
              </a:rPr>
              <a:t>ortofosfáty</a:t>
            </a:r>
            <a:r>
              <a:rPr lang="cs-CZ" sz="2200" dirty="0" smtClean="0">
                <a:solidFill>
                  <a:srgbClr val="99FF99"/>
                </a:solidFill>
              </a:rPr>
              <a:t>, fosfornany)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Odpadní vody z vybraných odvětví potravinářského průmyslu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Splachy, zbytky hnojiv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9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119" y="391445"/>
            <a:ext cx="9980941" cy="1445901"/>
          </a:xfrm>
        </p:spPr>
        <p:txBody>
          <a:bodyPr anchor="t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Přehled dějů a procesů </a:t>
            </a:r>
            <a:r>
              <a:rPr lang="cs-CZ" dirty="0" smtClean="0">
                <a:solidFill>
                  <a:srgbClr val="FFC000"/>
                </a:solidFill>
              </a:rPr>
              <a:t>ovlivňujících </a:t>
            </a:r>
            <a:r>
              <a:rPr lang="cs-CZ" dirty="0">
                <a:solidFill>
                  <a:srgbClr val="FFC000"/>
                </a:solidFill>
              </a:rPr>
              <a:t>odtokové koncentrace fosforu </a:t>
            </a:r>
            <a:r>
              <a:rPr lang="cs-CZ" dirty="0" smtClean="0">
                <a:solidFill>
                  <a:srgbClr val="FFC000"/>
                </a:solidFill>
              </a:rPr>
              <a:t>z čov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2758" y="2033898"/>
            <a:ext cx="9032355" cy="4170347"/>
          </a:xfrm>
          <a:noFill/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Potlačování zápachu na stokových sítích (železité soli)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Fyzikálně - chemická </a:t>
            </a:r>
            <a:r>
              <a:rPr lang="cs-CZ" sz="2200" dirty="0" smtClean="0">
                <a:solidFill>
                  <a:srgbClr val="99FF99"/>
                </a:solidFill>
              </a:rPr>
              <a:t>předúprava odpadních vod na stupni mechanického předčištění (železité a hlinité soli</a:t>
            </a:r>
            <a:r>
              <a:rPr lang="cs-CZ" sz="2200" dirty="0" smtClean="0">
                <a:solidFill>
                  <a:srgbClr val="99FF99"/>
                </a:solidFill>
              </a:rPr>
              <a:t>) nebo předsrážení</a:t>
            </a:r>
            <a:endParaRPr lang="cs-CZ" sz="2200" dirty="0" smtClean="0">
              <a:solidFill>
                <a:srgbClr val="99FF99"/>
              </a:solidFill>
            </a:endParaRPr>
          </a:p>
          <a:p>
            <a:r>
              <a:rPr lang="cs-CZ" sz="2200" dirty="0" smtClean="0">
                <a:solidFill>
                  <a:srgbClr val="99FF99"/>
                </a:solidFill>
              </a:rPr>
              <a:t>Simultánní srážení během čištění odpadních vod v biologickém stupni (železité a hlinité soli)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Zvýšená biologická akumulace fosforu v biomase zařazením anaerobní nádrže do technologické linky ČOV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Oddělené srážení fosforu spojené s filtrací nebo jinou separací chemického kalu v terciálním stupni ČOV (železité nebo hlinité soli)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Jiné chemické procesy podmiňující vznik nerozpustných sraženin fosforu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668" y="347767"/>
            <a:ext cx="9570740" cy="832731"/>
          </a:xfrm>
        </p:spPr>
        <p:txBody>
          <a:bodyPr anchor="t">
            <a:no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Sloučeniny železa vznikající v kanalizaci při potlačování zápachu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974080"/>
            <a:ext cx="8534400" cy="4264350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Reakcí síranu, chloridu nebo dusičnanu železitého při potlačování zápachu mohou v kanalizaci vznikat následující nerozpustné sloučeniny</a:t>
            </a:r>
            <a:endParaRPr lang="cs-CZ" sz="2200" dirty="0">
              <a:solidFill>
                <a:srgbClr val="99FF99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50830"/>
              </p:ext>
            </p:extLst>
          </p:nvPr>
        </p:nvGraphicFramePr>
        <p:xfrm>
          <a:off x="684213" y="3121570"/>
          <a:ext cx="8534400" cy="307848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843662"/>
                <a:gridCol w="2845369"/>
                <a:gridCol w="2845369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</a:rPr>
                        <a:t>Sloučenina</a:t>
                      </a:r>
                      <a:endParaRPr lang="cs-CZ" sz="24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</a:rPr>
                        <a:t>Rozpustnost v mol/l</a:t>
                      </a:r>
                      <a:endParaRPr lang="cs-CZ" sz="24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</a:rPr>
                        <a:t>Součin rozpustnosti (K</a:t>
                      </a:r>
                      <a:r>
                        <a:rPr lang="cs-CZ" sz="2400" baseline="-25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</a:rPr>
                        <a:t>S</a:t>
                      </a:r>
                      <a:r>
                        <a:rPr lang="cs-CZ" sz="24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</a:rPr>
                        <a:t>)</a:t>
                      </a:r>
                      <a:endParaRPr lang="cs-CZ" sz="24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Hydroxid železnatý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1,0.10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-5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1,0.10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-15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Uhličitan železnatý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8,0.10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-6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3,4.10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-11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Sulfid železnatý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5,0.10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-9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5,0.10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-18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Hydroxid železitý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1,0.10</a:t>
                      </a:r>
                      <a:r>
                        <a:rPr lang="cs-CZ" sz="2200" baseline="300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-10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3,2.10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-38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Fosforečnan železitý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1,3.10</a:t>
                      </a:r>
                      <a:r>
                        <a:rPr lang="cs-CZ" sz="2200" baseline="30000" dirty="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-11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1,3.10</a:t>
                      </a:r>
                      <a:r>
                        <a:rPr lang="cs-CZ" sz="2200" baseline="30000">
                          <a:ln>
                            <a:solidFill>
                              <a:srgbClr val="0070C0"/>
                            </a:solidFill>
                          </a:ln>
                          <a:effectLst/>
                        </a:rPr>
                        <a:t>-22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Hydroxid hlinitý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1,0.10</a:t>
                      </a:r>
                      <a:r>
                        <a:rPr lang="cs-CZ" sz="2200" baseline="30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-8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1,0.10</a:t>
                      </a:r>
                      <a:r>
                        <a:rPr lang="cs-CZ" sz="2200" baseline="30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-32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Fosforečnan hlinitý</a:t>
                      </a:r>
                      <a:endParaRPr lang="cs-CZ" sz="220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5,8.10</a:t>
                      </a:r>
                      <a:r>
                        <a:rPr lang="cs-CZ" sz="2200" baseline="30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-10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2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5,8.10</a:t>
                      </a:r>
                      <a:r>
                        <a:rPr lang="cs-CZ" sz="2200" baseline="30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-19</a:t>
                      </a:r>
                      <a:endParaRPr lang="cs-CZ" sz="22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81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668" y="347767"/>
            <a:ext cx="9570740" cy="832731"/>
          </a:xfrm>
        </p:spPr>
        <p:txBody>
          <a:bodyPr anchor="t">
            <a:no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Standardní postup srážení fosforu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866222"/>
            <a:ext cx="8534400" cy="3534720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Fosfor obsažený v odpadní vodě se biologickým procesem v aktivačních nádržích biologického stupně a kalového hospodářství převede do chemicky srazitelné formy ortofosforečnanů a z asi 35 % - 70 % se váže do biomasy aktivovaného kalu.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Dávkováním solí trojmocného železa nebo solí hliníku, do různých míst technologické linky ČOV se sráží nerozpustné fosforečnany </a:t>
            </a:r>
            <a:r>
              <a:rPr lang="cs-CZ" sz="2200" dirty="0" err="1" smtClean="0">
                <a:solidFill>
                  <a:srgbClr val="99FF99"/>
                </a:solidFill>
              </a:rPr>
              <a:t>Fe</a:t>
            </a:r>
            <a:r>
              <a:rPr lang="cs-CZ" sz="2200" dirty="0" smtClean="0">
                <a:solidFill>
                  <a:srgbClr val="99FF99"/>
                </a:solidFill>
              </a:rPr>
              <a:t>, Al, jako chemický kal.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Chemický kal se potom společně s přebytečným aktivovaným kalem odstraňuje v kalovém hospodářství ČOV.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667" y="383210"/>
            <a:ext cx="10997888" cy="880857"/>
          </a:xfrm>
        </p:spPr>
        <p:txBody>
          <a:bodyPr anchor="t">
            <a:no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Technologické varianty srážení fosforu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3749" y="2162086"/>
            <a:ext cx="8534400" cy="3509353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Předsrážení – roztoky solí dávkujeme v mechanickém předčištění, na přítoku odpadní vody z kanalizace. Tato metoda se používá většinou v kombinaci se simultánním dosrážením v aktivaci.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Simultánní srážení dávkováním srážedla do aktivačních nádrží, většinou se dávkuje srážedlo do aktivace na konci nádrže nebo do odtoku z aktivace do dosazovacích nádrží.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Oddělené srážení fosforu. Srážedlo se dávkuje do nátoku biologicky vyčištěné odpadní vody do samostatné egalizační nádrže. Odsazená voda odtéká do recipientu a chemický kal se zpracuje na ČOV.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6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121" y="483692"/>
            <a:ext cx="10732969" cy="1285118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Použitá technologie srážení fosforu a hospodárnost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67122" y="2641369"/>
            <a:ext cx="8534400" cy="3315049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Na hospodárnost srážení fosforu mají vliv různé faktory. Jsou to především: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99FF99"/>
                </a:solidFill>
              </a:rPr>
              <a:t>Použité chemikálie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99FF99"/>
                </a:solidFill>
              </a:rPr>
              <a:t>Použitá technologie srážení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99FF99"/>
                </a:solidFill>
              </a:rPr>
              <a:t>Technologická konfigurace ČOV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99FF99"/>
                </a:solidFill>
              </a:rPr>
              <a:t>Způsob provozování ČOV – koncentrace kalu v aktivaci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Zásadní dopad na hospodárnost srážení fosforu má první fáze srážení – tvorba krystalizačních jader </a:t>
            </a:r>
            <a:r>
              <a:rPr lang="cs-CZ" sz="2200" dirty="0" err="1" smtClean="0">
                <a:solidFill>
                  <a:srgbClr val="99FF99"/>
                </a:solidFill>
              </a:rPr>
              <a:t>ortofosforečnanu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3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121" y="483692"/>
            <a:ext cx="10732969" cy="1285118"/>
          </a:xfrm>
        </p:spPr>
        <p:txBody>
          <a:bodyPr anchor="t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Metody odděleného srážení fosforu v biologicky vyčištěné odpadní vodě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8575" y="1956987"/>
            <a:ext cx="8690523" cy="4383992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99FF99"/>
                </a:solidFill>
              </a:rPr>
              <a:t>Srážení v míchané nádrži s následnou pískovou filtrací (klasické řešení s vysokou účinností)</a:t>
            </a:r>
          </a:p>
          <a:p>
            <a:r>
              <a:rPr lang="cs-CZ" sz="2200" dirty="0" smtClean="0">
                <a:solidFill>
                  <a:srgbClr val="99FF99"/>
                </a:solidFill>
              </a:rPr>
              <a:t>Srážení v míchané </a:t>
            </a:r>
            <a:r>
              <a:rPr lang="cs-CZ" sz="2200" dirty="0">
                <a:solidFill>
                  <a:srgbClr val="99FF99"/>
                </a:solidFill>
              </a:rPr>
              <a:t>egalizační </a:t>
            </a:r>
            <a:r>
              <a:rPr lang="cs-CZ" sz="2200" dirty="0" smtClean="0">
                <a:solidFill>
                  <a:srgbClr val="99FF99"/>
                </a:solidFill>
              </a:rPr>
              <a:t>nádrži s řízenou koagulací a následnou separací chemického kalu s využitím sedimentace v různých typech usazovacích nádrží</a:t>
            </a:r>
          </a:p>
          <a:p>
            <a:r>
              <a:rPr lang="cs-CZ" sz="2200" dirty="0">
                <a:solidFill>
                  <a:srgbClr val="99FF99"/>
                </a:solidFill>
              </a:rPr>
              <a:t>Srážení v míchané egalizační nádrži s řízenou koagulací a následnou separací chemického kalu s využitím </a:t>
            </a:r>
            <a:r>
              <a:rPr lang="cs-CZ" sz="2200" dirty="0" smtClean="0">
                <a:solidFill>
                  <a:srgbClr val="99FF99"/>
                </a:solidFill>
              </a:rPr>
              <a:t>tlakové flotace</a:t>
            </a:r>
          </a:p>
          <a:p>
            <a:r>
              <a:rPr lang="cs-CZ" sz="2200" dirty="0">
                <a:solidFill>
                  <a:srgbClr val="99FF99"/>
                </a:solidFill>
              </a:rPr>
              <a:t>Srážení v míchané egalizační nádrži s řízenou koagulací a následnou separací chemického kalu s využitím </a:t>
            </a:r>
            <a:r>
              <a:rPr lang="cs-CZ" sz="2200" dirty="0" smtClean="0">
                <a:solidFill>
                  <a:srgbClr val="99FF99"/>
                </a:solidFill>
              </a:rPr>
              <a:t>dosazovacích nádrží biologického stupně čistírny odpadních vod</a:t>
            </a:r>
          </a:p>
          <a:p>
            <a:r>
              <a:rPr lang="cs-CZ" sz="2200" dirty="0">
                <a:solidFill>
                  <a:srgbClr val="99FF99"/>
                </a:solidFill>
              </a:rPr>
              <a:t>Srážení v míchané egalizační nádrži s </a:t>
            </a:r>
            <a:r>
              <a:rPr lang="cs-CZ" sz="2200" dirty="0" smtClean="0">
                <a:solidFill>
                  <a:srgbClr val="99FF99"/>
                </a:solidFill>
              </a:rPr>
              <a:t>následnou membránovou filtrací chemického kalu</a:t>
            </a:r>
            <a:endParaRPr lang="cs-CZ" sz="2200" dirty="0">
              <a:solidFill>
                <a:srgbClr val="99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1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</TotalTime>
  <Words>1169</Words>
  <Application>Microsoft Office PowerPoint</Application>
  <PresentationFormat>Vlastní</PresentationFormat>
  <Paragraphs>183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Řez</vt:lpstr>
      <vt:lpstr>Účinné metody srážení fosforu v odpadních vodách</vt:lpstr>
      <vt:lpstr>Zdroje fosforu v přírodě a významné sloučeniny</vt:lpstr>
      <vt:lpstr>Zdroje fosforu v odpadních vodách</vt:lpstr>
      <vt:lpstr>Přehled dějů a procesů ovlivňujících odtokové koncentrace fosforu z čov</vt:lpstr>
      <vt:lpstr>Sloučeniny železa vznikající v kanalizaci při potlačování zápachu</vt:lpstr>
      <vt:lpstr>Standardní postup srážení fosforu</vt:lpstr>
      <vt:lpstr>Technologické varianty srážení fosforu</vt:lpstr>
      <vt:lpstr>Použitá technologie srážení fosforu a hospodárnost</vt:lpstr>
      <vt:lpstr>Metody odděleného srážení fosforu v biologicky vyčištěné odpadní vodě</vt:lpstr>
      <vt:lpstr>Srážení fosforu železitými kaly z úpravy vody na vodu pitnou</vt:lpstr>
      <vt:lpstr>Prezentace aplikace PowerPoint</vt:lpstr>
      <vt:lpstr>Prezentace aplikace PowerPoint</vt:lpstr>
      <vt:lpstr>Prezentace aplikace PowerPoint</vt:lpstr>
      <vt:lpstr>Prezentace aplikace PowerPoint</vt:lpstr>
      <vt:lpstr>Čov velké meziříčí – technologická data</vt:lpstr>
      <vt:lpstr>Další aplikace</vt:lpstr>
      <vt:lpstr>Cena za odstranění fosforu při použití síranu železitého</vt:lpstr>
      <vt:lpstr>Náklady spojené s aplikací železitých kalů na srážení fosforu</vt:lpstr>
      <vt:lpstr>úspory spojené s aplikací železitých kalů na srážení fosforu</vt:lpstr>
      <vt:lpstr>výhody spojené s aplikací železitých kalů na srážení fosforu</vt:lpstr>
      <vt:lpstr>závěry</vt:lpstr>
      <vt:lpstr>Konstatování závěrem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zkušenosti s řízeným srážením fosforu železitými kaly</dc:title>
  <dc:creator>Foller Jan</dc:creator>
  <cp:lastModifiedBy>Jenda</cp:lastModifiedBy>
  <cp:revision>51</cp:revision>
  <dcterms:created xsi:type="dcterms:W3CDTF">2015-02-03T07:44:23Z</dcterms:created>
  <dcterms:modified xsi:type="dcterms:W3CDTF">2016-03-15T07:51:25Z</dcterms:modified>
</cp:coreProperties>
</file>