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0" r:id="rId6"/>
    <p:sldId id="282" r:id="rId7"/>
    <p:sldId id="263" r:id="rId8"/>
    <p:sldId id="278" r:id="rId9"/>
    <p:sldId id="275" r:id="rId10"/>
    <p:sldId id="277" r:id="rId11"/>
    <p:sldId id="279" r:id="rId12"/>
    <p:sldId id="265" r:id="rId13"/>
    <p:sldId id="262" r:id="rId14"/>
    <p:sldId id="264" r:id="rId15"/>
    <p:sldId id="280" r:id="rId16"/>
    <p:sldId id="273" r:id="rId17"/>
    <p:sldId id="272" r:id="rId18"/>
    <p:sldId id="281" r:id="rId19"/>
    <p:sldId id="266" r:id="rId20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5916" autoAdjust="0"/>
  </p:normalViewPr>
  <p:slideViewPr>
    <p:cSldViewPr>
      <p:cViewPr varScale="1">
        <p:scale>
          <a:sx n="88" d="100"/>
          <a:sy n="88" d="100"/>
        </p:scale>
        <p:origin x="22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DECE9-1E76-47FA-8550-2C430384FF0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2321B9B-30DD-4064-B3C1-3EF9C4843F43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cs-CZ" b="1" dirty="0" smtClean="0"/>
            <a:t>Veřejné zdroje chceme využít s maximálním užitkem:</a:t>
          </a:r>
          <a:endParaRPr lang="cs-CZ" b="1" dirty="0"/>
        </a:p>
      </dgm:t>
    </dgm:pt>
    <dgm:pt modelId="{ED015317-F0EC-47A1-9EF6-1FC9D4DDD8C2}" type="parTrans" cxnId="{0A9B7821-51D3-4B2E-8740-61226708F4E0}">
      <dgm:prSet/>
      <dgm:spPr/>
      <dgm:t>
        <a:bodyPr/>
        <a:lstStyle/>
        <a:p>
          <a:endParaRPr lang="cs-CZ"/>
        </a:p>
      </dgm:t>
    </dgm:pt>
    <dgm:pt modelId="{33E09D6B-B75D-4E9F-892C-01A3E095931B}" type="sibTrans" cxnId="{0A9B7821-51D3-4B2E-8740-61226708F4E0}">
      <dgm:prSet/>
      <dgm:spPr/>
      <dgm:t>
        <a:bodyPr/>
        <a:lstStyle/>
        <a:p>
          <a:endParaRPr lang="cs-CZ"/>
        </a:p>
      </dgm:t>
    </dgm:pt>
    <dgm:pt modelId="{353599CD-27C1-4C51-8EDB-46D985652EA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získat, co potřebujeme a zároveň</a:t>
          </a:r>
          <a:endParaRPr lang="cs-CZ" dirty="0"/>
        </a:p>
      </dgm:t>
    </dgm:pt>
    <dgm:pt modelId="{7D3ABEE8-BAE9-4B15-8688-9831141281FC}" type="parTrans" cxnId="{D7D8E5C9-56F6-4C79-8A17-A43E1A1BF809}">
      <dgm:prSet/>
      <dgm:spPr/>
      <dgm:t>
        <a:bodyPr/>
        <a:lstStyle/>
        <a:p>
          <a:endParaRPr lang="cs-CZ"/>
        </a:p>
      </dgm:t>
    </dgm:pt>
    <dgm:pt modelId="{7A17F191-B099-45B4-AC15-D67F6A22E94B}" type="sibTrans" cxnId="{D7D8E5C9-56F6-4C79-8A17-A43E1A1BF809}">
      <dgm:prSet/>
      <dgm:spPr/>
      <dgm:t>
        <a:bodyPr/>
        <a:lstStyle/>
        <a:p>
          <a:endParaRPr lang="cs-CZ"/>
        </a:p>
      </dgm:t>
    </dgm:pt>
    <dgm:pt modelId="{11517AC8-34F5-4C13-94A2-015ED8E2BFBA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přispět ke zlepšení života těch, kteří to potřebují a chtějí</a:t>
          </a:r>
          <a:endParaRPr lang="cs-CZ" dirty="0"/>
        </a:p>
      </dgm:t>
    </dgm:pt>
    <dgm:pt modelId="{C1DF336D-F694-4BF7-BEE0-9B3A0836378C}" type="parTrans" cxnId="{F5734532-D20A-4050-886B-9E3FC909B4D4}">
      <dgm:prSet/>
      <dgm:spPr/>
      <dgm:t>
        <a:bodyPr/>
        <a:lstStyle/>
        <a:p>
          <a:endParaRPr lang="cs-CZ"/>
        </a:p>
      </dgm:t>
    </dgm:pt>
    <dgm:pt modelId="{434F5E96-6539-498B-BD03-6C0696C3959A}" type="sibTrans" cxnId="{F5734532-D20A-4050-886B-9E3FC909B4D4}">
      <dgm:prSet/>
      <dgm:spPr/>
      <dgm:t>
        <a:bodyPr/>
        <a:lstStyle/>
        <a:p>
          <a:endParaRPr lang="cs-CZ"/>
        </a:p>
      </dgm:t>
    </dgm:pt>
    <dgm:pt modelId="{24B9EC10-1087-475C-B474-D8C9EC3E5864}" type="pres">
      <dgm:prSet presAssocID="{E03DECE9-1E76-47FA-8550-2C430384FF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59B7A92-B4A5-41A5-BBC3-6D06F84CCA1E}" type="pres">
      <dgm:prSet presAssocID="{92321B9B-30DD-4064-B3C1-3EF9C4843F43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2CC561-240C-4BA4-9DB9-9D9FEA4DE0B5}" type="pres">
      <dgm:prSet presAssocID="{33E09D6B-B75D-4E9F-892C-01A3E095931B}" presName="space" presStyleCnt="0"/>
      <dgm:spPr/>
    </dgm:pt>
    <dgm:pt modelId="{CFDA38A5-E02A-4870-B699-D1F090916036}" type="pres">
      <dgm:prSet presAssocID="{353599CD-27C1-4C51-8EDB-46D985652EAF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B7F058-A565-4661-A0AC-32B510E7D23E}" type="pres">
      <dgm:prSet presAssocID="{7A17F191-B099-45B4-AC15-D67F6A22E94B}" presName="space" presStyleCnt="0"/>
      <dgm:spPr/>
    </dgm:pt>
    <dgm:pt modelId="{295E6D9C-FF68-47C3-8BE7-233F16610D77}" type="pres">
      <dgm:prSet presAssocID="{11517AC8-34F5-4C13-94A2-015ED8E2BFBA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9F85794-28C1-472E-9CF2-F7EC8D1A62EA}" type="presOf" srcId="{353599CD-27C1-4C51-8EDB-46D985652EAF}" destId="{CFDA38A5-E02A-4870-B699-D1F090916036}" srcOrd="0" destOrd="0" presId="urn:microsoft.com/office/officeart/2005/8/layout/venn3"/>
    <dgm:cxn modelId="{D77BA1C8-9937-4172-A208-9C86EF4653BE}" type="presOf" srcId="{92321B9B-30DD-4064-B3C1-3EF9C4843F43}" destId="{359B7A92-B4A5-41A5-BBC3-6D06F84CCA1E}" srcOrd="0" destOrd="0" presId="urn:microsoft.com/office/officeart/2005/8/layout/venn3"/>
    <dgm:cxn modelId="{8D19D56B-7F7E-4CCE-AC13-ED452E1A9FDB}" type="presOf" srcId="{11517AC8-34F5-4C13-94A2-015ED8E2BFBA}" destId="{295E6D9C-FF68-47C3-8BE7-233F16610D77}" srcOrd="0" destOrd="0" presId="urn:microsoft.com/office/officeart/2005/8/layout/venn3"/>
    <dgm:cxn modelId="{D7D8E5C9-56F6-4C79-8A17-A43E1A1BF809}" srcId="{E03DECE9-1E76-47FA-8550-2C430384FF01}" destId="{353599CD-27C1-4C51-8EDB-46D985652EAF}" srcOrd="1" destOrd="0" parTransId="{7D3ABEE8-BAE9-4B15-8688-9831141281FC}" sibTransId="{7A17F191-B099-45B4-AC15-D67F6A22E94B}"/>
    <dgm:cxn modelId="{5A807E24-1AB6-4C7E-9BBB-70B255A780AE}" type="presOf" srcId="{E03DECE9-1E76-47FA-8550-2C430384FF01}" destId="{24B9EC10-1087-475C-B474-D8C9EC3E5864}" srcOrd="0" destOrd="0" presId="urn:microsoft.com/office/officeart/2005/8/layout/venn3"/>
    <dgm:cxn modelId="{F5734532-D20A-4050-886B-9E3FC909B4D4}" srcId="{E03DECE9-1E76-47FA-8550-2C430384FF01}" destId="{11517AC8-34F5-4C13-94A2-015ED8E2BFBA}" srcOrd="2" destOrd="0" parTransId="{C1DF336D-F694-4BF7-BEE0-9B3A0836378C}" sibTransId="{434F5E96-6539-498B-BD03-6C0696C3959A}"/>
    <dgm:cxn modelId="{0A9B7821-51D3-4B2E-8740-61226708F4E0}" srcId="{E03DECE9-1E76-47FA-8550-2C430384FF01}" destId="{92321B9B-30DD-4064-B3C1-3EF9C4843F43}" srcOrd="0" destOrd="0" parTransId="{ED015317-F0EC-47A1-9EF6-1FC9D4DDD8C2}" sibTransId="{33E09D6B-B75D-4E9F-892C-01A3E095931B}"/>
    <dgm:cxn modelId="{C751B70B-64AF-4959-AD4F-A5A2C8F5701E}" type="presParOf" srcId="{24B9EC10-1087-475C-B474-D8C9EC3E5864}" destId="{359B7A92-B4A5-41A5-BBC3-6D06F84CCA1E}" srcOrd="0" destOrd="0" presId="urn:microsoft.com/office/officeart/2005/8/layout/venn3"/>
    <dgm:cxn modelId="{AC468082-A9C1-4C13-B299-3FDE839DCADF}" type="presParOf" srcId="{24B9EC10-1087-475C-B474-D8C9EC3E5864}" destId="{9D2CC561-240C-4BA4-9DB9-9D9FEA4DE0B5}" srcOrd="1" destOrd="0" presId="urn:microsoft.com/office/officeart/2005/8/layout/venn3"/>
    <dgm:cxn modelId="{E9839B7C-8611-4342-8AC3-4DD87F705D21}" type="presParOf" srcId="{24B9EC10-1087-475C-B474-D8C9EC3E5864}" destId="{CFDA38A5-E02A-4870-B699-D1F090916036}" srcOrd="2" destOrd="0" presId="urn:microsoft.com/office/officeart/2005/8/layout/venn3"/>
    <dgm:cxn modelId="{4350D800-509F-4113-B1D1-30CC8159D9AD}" type="presParOf" srcId="{24B9EC10-1087-475C-B474-D8C9EC3E5864}" destId="{78B7F058-A565-4661-A0AC-32B510E7D23E}" srcOrd="3" destOrd="0" presId="urn:microsoft.com/office/officeart/2005/8/layout/venn3"/>
    <dgm:cxn modelId="{E98D1FDB-096B-4A52-89AD-3F5BA35432E9}" type="presParOf" srcId="{24B9EC10-1087-475C-B474-D8C9EC3E5864}" destId="{295E6D9C-FF68-47C3-8BE7-233F16610D77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B7A92-B4A5-41A5-BBC3-6D06F84CCA1E}">
      <dsp:nvSpPr>
        <dsp:cNvPr id="0" name=""/>
        <dsp:cNvSpPr/>
      </dsp:nvSpPr>
      <dsp:spPr>
        <a:xfrm>
          <a:off x="756797" y="225"/>
          <a:ext cx="2104300" cy="2104300"/>
        </a:xfrm>
        <a:prstGeom prst="ellipse">
          <a:avLst/>
        </a:prstGeom>
        <a:solidFill>
          <a:schemeClr val="lt1"/>
        </a:solidFill>
        <a:ln w="571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5807" tIns="21590" rIns="115807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Veřejné zdroje chceme využít s maximálním užitkem:</a:t>
          </a:r>
          <a:endParaRPr lang="cs-CZ" sz="1700" b="1" kern="1200" dirty="0"/>
        </a:p>
      </dsp:txBody>
      <dsp:txXfrm>
        <a:off x="1064965" y="308393"/>
        <a:ext cx="1487964" cy="1487964"/>
      </dsp:txXfrm>
    </dsp:sp>
    <dsp:sp modelId="{CFDA38A5-E02A-4870-B699-D1F090916036}">
      <dsp:nvSpPr>
        <dsp:cNvPr id="0" name=""/>
        <dsp:cNvSpPr/>
      </dsp:nvSpPr>
      <dsp:spPr>
        <a:xfrm>
          <a:off x="2440237" y="225"/>
          <a:ext cx="2104300" cy="21043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5807" tIns="21590" rIns="115807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získat, co potřebujeme a zároveň</a:t>
          </a:r>
          <a:endParaRPr lang="cs-CZ" sz="1700" kern="1200" dirty="0"/>
        </a:p>
      </dsp:txBody>
      <dsp:txXfrm>
        <a:off x="2748405" y="308393"/>
        <a:ext cx="1487964" cy="1487964"/>
      </dsp:txXfrm>
    </dsp:sp>
    <dsp:sp modelId="{295E6D9C-FF68-47C3-8BE7-233F16610D77}">
      <dsp:nvSpPr>
        <dsp:cNvPr id="0" name=""/>
        <dsp:cNvSpPr/>
      </dsp:nvSpPr>
      <dsp:spPr>
        <a:xfrm>
          <a:off x="4123678" y="225"/>
          <a:ext cx="2104300" cy="21043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5807" tIns="21590" rIns="115807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přispět ke zlepšení života těch, kteří to potřebují a chtějí</a:t>
          </a:r>
          <a:endParaRPr lang="cs-CZ" sz="1700" kern="1200" dirty="0"/>
        </a:p>
      </dsp:txBody>
      <dsp:txXfrm>
        <a:off x="4431846" y="308393"/>
        <a:ext cx="1487964" cy="1487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05470-A44C-43A4-AA49-D7DE9D0BCAD3}" type="datetimeFigureOut">
              <a:rPr lang="cs-CZ" smtClean="0"/>
              <a:t>15. 3. 2016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B4516-E74D-4C78-BC46-03D4463FB3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350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A07FD1-F8CE-40F6-8C37-A6950E860C44}" type="datetimeFigureOut">
              <a:rPr lang="cs-CZ"/>
              <a:pPr>
                <a:defRPr/>
              </a:pPr>
              <a:t>15. 3. 2016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542F49-E594-4072-88F1-402FB90760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299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42F49-E594-4072-88F1-402FB9076041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777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/>
              <a:t> </a:t>
            </a:r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10C23-32E8-4104-BD00-0366E515D03E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295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00CB9-4DE2-4234-9B16-2D8F79DDBE7D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9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4A5398-4139-4182-84DA-A5D1398DD87A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211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FFB95C-47BB-43FB-9748-08B131CE768C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88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FC0CB4-CC06-44FD-AD1A-EBFBAF75F72F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54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C15992-2312-4A9C-B803-E26B0B343F44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35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9B6FD-30C7-4ED7-8D8B-458C558A5525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26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6593F8-AA6B-4E3D-9D56-9E2B3F50C6C4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703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defRPr/>
            </a:pPr>
            <a:endParaRPr lang="cs-CZ" altLang="cs-CZ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6B069C-BC02-4A2B-B910-B547BAE61E31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921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43ED9E-6DE6-4474-881C-F3207D0E7A1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622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177629-128E-4C5F-A889-DDF0634FEF81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450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CC616-D49E-4E4B-9F74-DA3FDBBB59E3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47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3" descr="Image_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dnadpis 2"/>
          <p:cNvSpPr>
            <a:spLocks noGrp="1"/>
          </p:cNvSpPr>
          <p:nvPr>
            <p:ph type="subTitle" idx="4294967295"/>
          </p:nvPr>
        </p:nvSpPr>
        <p:spPr bwMode="auto">
          <a:xfrm>
            <a:off x="395288" y="38608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/>
              <a:t>Nadpis </a:t>
            </a:r>
            <a:r>
              <a:rPr lang="cs-CZ" dirty="0" err="1" smtClean="0"/>
              <a:t>powerpointové</a:t>
            </a:r>
            <a:endParaRPr lang="cs-CZ" dirty="0" smtClean="0"/>
          </a:p>
          <a:p>
            <a:r>
              <a:rPr lang="cs-CZ" dirty="0" smtClean="0"/>
              <a:t>prezentace</a:t>
            </a:r>
          </a:p>
          <a:p>
            <a:r>
              <a:rPr lang="cs-CZ" dirty="0" smtClean="0"/>
              <a:t>ve třech řádcích</a:t>
            </a:r>
          </a:p>
        </p:txBody>
      </p:sp>
    </p:spTree>
    <p:extLst>
      <p:ext uri="{BB962C8B-B14F-4D97-AF65-F5344CB8AC3E}">
        <p14:creationId xmlns:p14="http://schemas.microsoft.com/office/powerpoint/2010/main" val="343250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070992"/>
          </a:xfrm>
        </p:spPr>
        <p:txBody>
          <a:bodyPr/>
          <a:lstStyle>
            <a:lvl1pPr>
              <a:defRPr sz="3200"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780928"/>
            <a:ext cx="4040188" cy="3096344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096344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A22C9-A3F8-4776-9BD0-C0C28EEAB919}" type="datetime1">
              <a:rPr lang="cs-CZ"/>
              <a:pPr>
                <a:defRPr/>
              </a:pPr>
              <a:t>15. 3. 2016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7FAD-A327-49AB-ABE1-F33FC9D881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7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7BB0-BF24-4D29-8C30-BAC611329EDA}" type="datetime1">
              <a:rPr lang="cs-CZ"/>
              <a:pPr>
                <a:defRPr/>
              </a:pPr>
              <a:t>15. 3. 2016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C8D31-852B-4E84-A2E6-93DDDC7EB0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36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1089A-3C1C-4BBA-A550-D7577F4CB25B}" type="datetime1">
              <a:rPr lang="cs-CZ"/>
              <a:pPr>
                <a:defRPr/>
              </a:pPr>
              <a:t>15. 3. 2016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B8D6-D286-4DF7-8DE6-6D1A0F8994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555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04056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060849"/>
            <a:ext cx="3008313" cy="3888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5768-1E10-4EBE-A336-E60DF0F2DE7E}" type="datetime1">
              <a:rPr lang="cs-CZ"/>
              <a:pPr>
                <a:defRPr/>
              </a:pPr>
              <a:t>15. 3. 2016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9ECC-E12D-4A03-AB36-1EBC05F510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560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>
                <a:solidFill>
                  <a:srgbClr val="92D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7426E-EC91-4545-92D9-4458AA22D03F}" type="datetime1">
              <a:rPr lang="cs-CZ"/>
              <a:pPr>
                <a:defRPr/>
              </a:pPr>
              <a:t>15. 3. 2016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1E1D-0AF0-4BB2-866C-3354F27602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12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C7AB-6162-4102-AF1A-DC74385C5FFB}" type="datetime1">
              <a:rPr lang="cs-CZ"/>
              <a:pPr>
                <a:defRPr/>
              </a:pPr>
              <a:t>15. 3. 2016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12D3E-A8E7-4EF1-A85F-C59708B782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225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08721"/>
            <a:ext cx="2057400" cy="5040560"/>
          </a:xfrm>
        </p:spPr>
        <p:txBody>
          <a:bodyPr vert="eaVert"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08721"/>
            <a:ext cx="6019800" cy="5040560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1C35-9AAC-403E-8573-B2E84F8728C4}" type="datetime1">
              <a:rPr lang="cs-CZ"/>
              <a:pPr>
                <a:defRPr/>
              </a:pPr>
              <a:t>15. 3. 2016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A052-C847-4B48-9E4E-E2E87B0250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72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 userDrawn="1"/>
        </p:nvSpPr>
        <p:spPr>
          <a:xfrm>
            <a:off x="395288" y="6165850"/>
            <a:ext cx="784225" cy="5667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4" descr="Image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5256584" cy="172819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80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 userDrawn="1"/>
        </p:nvSpPr>
        <p:spPr>
          <a:xfrm>
            <a:off x="395288" y="6165850"/>
            <a:ext cx="784225" cy="5667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4" descr="Image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5256584" cy="172819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66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 userDrawn="1"/>
        </p:nvSpPr>
        <p:spPr>
          <a:xfrm>
            <a:off x="395288" y="6165850"/>
            <a:ext cx="784225" cy="5667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4" descr="Image_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5256584" cy="172819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650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395536" y="1628800"/>
            <a:ext cx="3528392" cy="4032448"/>
          </a:xfrm>
          <a:prstGeom prst="rect">
            <a:avLst/>
          </a:prstGeom>
        </p:spPr>
        <p:txBody>
          <a:bodyPr/>
          <a:lstStyle>
            <a:lvl1pPr>
              <a:buClr>
                <a:srgbClr val="92D050"/>
              </a:buClr>
              <a:buFont typeface="Arial" pitchFamily="34" charset="0"/>
              <a:buChar char="|"/>
              <a:defRPr sz="145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/>
          </p:nvPr>
        </p:nvSpPr>
        <p:spPr>
          <a:xfrm>
            <a:off x="395536" y="1052736"/>
            <a:ext cx="8424936" cy="504056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92D050"/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283968" y="1628800"/>
            <a:ext cx="4535487" cy="2303462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 baseline="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</a:t>
            </a:r>
          </a:p>
          <a:p>
            <a:pPr lvl="0"/>
            <a:r>
              <a:rPr lang="cs-CZ" dirty="0" smtClean="0"/>
              <a:t>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A658-06EF-4FED-BA45-F7B330392AD7}" type="datetime1">
              <a:rPr lang="cs-CZ"/>
              <a:pPr>
                <a:defRPr/>
              </a:pPr>
              <a:t>15. 3. 2016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7C86-8B07-4DC3-A785-9D90DFDC2D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36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4427538" y="1484313"/>
            <a:ext cx="4032250" cy="37449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OBR.</a:t>
            </a:r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395536" y="1628800"/>
            <a:ext cx="3528392" cy="4032448"/>
          </a:xfrm>
          <a:prstGeom prst="rect">
            <a:avLst/>
          </a:prstGeom>
        </p:spPr>
        <p:txBody>
          <a:bodyPr/>
          <a:lstStyle>
            <a:lvl1pPr>
              <a:buClr>
                <a:srgbClr val="92D050"/>
              </a:buClr>
              <a:buFont typeface="Arial" pitchFamily="34" charset="0"/>
              <a:buChar char="|"/>
              <a:defRPr sz="145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9" name="Zástupný symbol pro text 10"/>
          <p:cNvSpPr>
            <a:spLocks noGrp="1"/>
          </p:cNvSpPr>
          <p:nvPr>
            <p:ph type="body" sz="quarter" idx="11"/>
          </p:nvPr>
        </p:nvSpPr>
        <p:spPr>
          <a:xfrm>
            <a:off x="395536" y="1052736"/>
            <a:ext cx="3528392" cy="504056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92D050"/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C9DC27-BBEE-430F-A550-6F2E6BEA6306}" type="datetime1">
              <a:rPr lang="cs-CZ"/>
              <a:pPr>
                <a:defRPr/>
              </a:pPr>
              <a:t>15. 3. 2016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1C01022-0E40-4076-BD19-88C72DF8AE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32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D65CE-12DD-49CF-BB80-3C5969C49614}" type="datetime1">
              <a:rPr lang="cs-CZ"/>
              <a:pPr>
                <a:defRPr/>
              </a:pPr>
              <a:t>15. 3. 2016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A8A1-0B1B-41EE-8A80-A86C644E9B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50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B0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B4E7-1CBD-4EBC-874C-B6D166C2EE66}" type="datetime1">
              <a:rPr lang="cs-CZ"/>
              <a:pPr>
                <a:defRPr/>
              </a:pPr>
              <a:t>15. 3. 2016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36551-BC18-4DBA-B42D-6AE0F9E141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48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926976"/>
          </a:xfrm>
        </p:spPr>
        <p:txBody>
          <a:bodyPr/>
          <a:lstStyle>
            <a:lvl1pPr>
              <a:defRPr sz="3200"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8839"/>
            <a:ext cx="4038600" cy="381642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8839"/>
            <a:ext cx="4038600" cy="381642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C08FE-559F-412F-B575-40A96BAFA9F9}" type="datetime1">
              <a:rPr lang="cs-CZ"/>
              <a:pPr>
                <a:defRPr/>
              </a:pPr>
              <a:t>15. 3. 2016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C7590-7ACE-4994-8E8A-03DA0582AA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05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1062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2349500"/>
            <a:ext cx="82296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CF3AB4-9C2A-4070-BFD4-CBF893FEACA3}" type="datetime1">
              <a:rPr lang="cs-CZ"/>
              <a:pPr>
                <a:defRPr/>
              </a:pPr>
              <a:t>15. 3. 2016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18DF82-A81E-456F-9E3D-D96EBE72F3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29" r:id="rId5"/>
    <p:sldLayoutId id="2147483944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http://www.etickespotrebitelstvi.cz/obrazky/certifikaty/certifikace-fairtrade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imi.cz/data/foto2/rozmer-2/T0101012PB2.jpg" TargetMode="External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hyperlink" Target="http://www.google.cz/url?sa=i&amp;rct=j&amp;q=&amp;esrc=s&amp;frm=1&amp;source=images&amp;cd=&amp;cad=rja&amp;uact=8&amp;ved=0ahUKEwiJqsCMz-3KAhVJPBQKHd5yCWEQjRwIBw&amp;url=http://www.earthpositive.se/&amp;psig=AFQjCNEKJBiN4M8n18NwcI3ihiW3DraDLw&amp;ust=1455208190257775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konicek.martin@kr-jihomoravsky.cz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dnadpis 2"/>
          <p:cNvSpPr>
            <a:spLocks noGrp="1"/>
          </p:cNvSpPr>
          <p:nvPr>
            <p:ph type="subTitle" idx="4294967295"/>
          </p:nvPr>
        </p:nvSpPr>
        <p:spPr>
          <a:xfrm>
            <a:off x="395288" y="3860800"/>
            <a:ext cx="8208962" cy="1752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altLang="cs-CZ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Odpovědné nakupování v praxi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krajského úřadu</a:t>
            </a:r>
          </a:p>
          <a:p>
            <a:pPr marL="0" indent="0" eaLnBrk="1" hangingPunct="1">
              <a:buFont typeface="Arial" charset="0"/>
              <a:buNone/>
            </a:pPr>
            <a:endParaRPr lang="cs-CZ" altLang="cs-CZ" sz="18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cs-CZ" altLang="cs-CZ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TVIP 2016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15. 3. 2016</a:t>
            </a:r>
          </a:p>
        </p:txBody>
      </p:sp>
      <p:pic>
        <p:nvPicPr>
          <p:cNvPr id="7171" name="Picture 2" descr="O:\OI\FOTO\KrÚ\budovaJMK\budova_vne\kraj_urad49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488"/>
            <a:ext cx="442753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D:\Grafika\FOTO\Foto prezentace\vankovka_dokumenty\budova_jmk\Cejl\okKrUradCejl_01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852488"/>
            <a:ext cx="5435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179388" y="1062038"/>
            <a:ext cx="8785225" cy="782637"/>
          </a:xfrm>
        </p:spPr>
        <p:txBody>
          <a:bodyPr/>
          <a:lstStyle/>
          <a:p>
            <a:r>
              <a:rPr lang="cs-CZ" altLang="cs-CZ" sz="2800" b="1" smtClean="0">
                <a:latin typeface="Arial" charset="0"/>
                <a:cs typeface="Arial" charset="0"/>
              </a:rPr>
              <a:t>Fairtradové fotbalové míče 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650875" y="1989138"/>
            <a:ext cx="8135938" cy="2587625"/>
          </a:xfrm>
        </p:spPr>
        <p:txBody>
          <a:bodyPr/>
          <a:lstStyle/>
          <a:p>
            <a:pPr marL="742950" lvl="2" indent="-342900"/>
            <a:r>
              <a:rPr lang="cs-CZ" altLang="cs-CZ" sz="1400" smtClean="0">
                <a:latin typeface="Arial" charset="0"/>
                <a:cs typeface="Arial" charset="0"/>
              </a:rPr>
              <a:t>určené jako dar např. pro oceněné sportovce a významné sportovní události (např. Olympiáda dětí a mládeže, Sportovec JMK apod.)</a:t>
            </a:r>
          </a:p>
          <a:p>
            <a:pPr marL="742950" lvl="2" indent="-342900"/>
            <a:endParaRPr lang="cs-CZ" altLang="cs-CZ" sz="1400" smtClean="0">
              <a:latin typeface="Arial" charset="0"/>
              <a:cs typeface="Arial" charset="0"/>
            </a:endParaRPr>
          </a:p>
          <a:p>
            <a:pPr marL="742950" lvl="2" indent="-342900"/>
            <a:r>
              <a:rPr lang="cs-CZ" altLang="cs-CZ" sz="1400" smtClean="0">
                <a:latin typeface="Arial" charset="0"/>
                <a:cs typeface="Arial" charset="0"/>
              </a:rPr>
              <a:t>míče jsou ručně šité a vyrobeny z přírodního kaučuku</a:t>
            </a:r>
          </a:p>
          <a:p>
            <a:pPr marL="742950" lvl="2" indent="-342900"/>
            <a:r>
              <a:rPr lang="cs-CZ" altLang="cs-CZ" sz="1400" smtClean="0">
                <a:latin typeface="Arial" charset="0"/>
                <a:cs typeface="Arial" charset="0"/>
              </a:rPr>
              <a:t>10 % z výnosu je určeno pro zlepšení životních podmínek </a:t>
            </a:r>
            <a:br>
              <a:rPr lang="cs-CZ" altLang="cs-CZ" sz="1400" smtClean="0">
                <a:latin typeface="Arial" charset="0"/>
                <a:cs typeface="Arial" charset="0"/>
              </a:rPr>
            </a:br>
            <a:r>
              <a:rPr lang="cs-CZ" altLang="cs-CZ" sz="1400" smtClean="0">
                <a:latin typeface="Arial" charset="0"/>
                <a:cs typeface="Arial" charset="0"/>
              </a:rPr>
              <a:t>zaměstnanců výrobce a jejich rodin. </a:t>
            </a:r>
          </a:p>
          <a:p>
            <a:pPr marL="742950" lvl="2" indent="-342900"/>
            <a:endParaRPr lang="cs-CZ" altLang="cs-CZ" sz="1400" smtClean="0">
              <a:latin typeface="Arial" charset="0"/>
              <a:cs typeface="Arial" charset="0"/>
            </a:endParaRPr>
          </a:p>
          <a:p>
            <a:pPr marL="742950" lvl="2" indent="-342900"/>
            <a:r>
              <a:rPr lang="cs-CZ" altLang="cs-CZ" sz="1400" smtClean="0">
                <a:latin typeface="Arial" charset="0"/>
                <a:cs typeface="Arial" charset="0"/>
              </a:rPr>
              <a:t>cena: cca 1 000 Kč</a:t>
            </a:r>
          </a:p>
          <a:p>
            <a:pPr marL="742950" lvl="2" indent="-342900"/>
            <a:endParaRPr lang="cs-CZ" altLang="cs-CZ" sz="1400" smtClean="0">
              <a:latin typeface="Arial" charset="0"/>
              <a:cs typeface="Arial" charset="0"/>
            </a:endParaRPr>
          </a:p>
          <a:p>
            <a:pPr marL="742950" lvl="2" indent="-342900"/>
            <a:endParaRPr lang="cs-CZ" altLang="cs-CZ" sz="1400" smtClean="0">
              <a:latin typeface="Arial" charset="0"/>
              <a:cs typeface="Arial" charset="0"/>
            </a:endParaRPr>
          </a:p>
          <a:p>
            <a:pPr marL="742950" lvl="2" indent="-342900"/>
            <a:endParaRPr lang="cs-CZ" altLang="cs-CZ" sz="1400" smtClean="0">
              <a:latin typeface="Arial" charset="0"/>
              <a:cs typeface="Arial" charset="0"/>
            </a:endParaRPr>
          </a:p>
        </p:txBody>
      </p:sp>
      <p:pic>
        <p:nvPicPr>
          <p:cNvPr id="16388" name="Obrázek 3" descr="http://www.etickespotrebitelstvi.cz/obrazky/certifikaty/certifikace-fairtrade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4630738"/>
            <a:ext cx="94456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Obrázek 4" descr="_vyr_1028fotbalovy-m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t="12021" r="13194" b="16206"/>
          <a:stretch>
            <a:fillRect/>
          </a:stretch>
        </p:blipFill>
        <p:spPr bwMode="auto">
          <a:xfrm>
            <a:off x="6569075" y="2636838"/>
            <a:ext cx="16748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ovéPole 1"/>
          <p:cNvSpPr txBox="1">
            <a:spLocks noChangeArrowheads="1"/>
          </p:cNvSpPr>
          <p:nvPr/>
        </p:nvSpPr>
        <p:spPr bwMode="auto">
          <a:xfrm>
            <a:off x="1835150" y="4689475"/>
            <a:ext cx="6421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indent="31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chemeClr val="tx2"/>
                </a:solidFill>
              </a:rPr>
              <a:t>Fairtrade – způsob obchodu, který dává pěstitelům, zaměstnancům a řemeslníkům ze zemí globálního Jihu možnost uživit se vlastní prací za důstojných podmínek. Certifikace zaručuje férové obchodní podmínky, dodržování lidských a pracovních práv i šetrnost k životnímu prostředí.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495300"/>
          </a:xfrm>
        </p:spPr>
        <p:txBody>
          <a:bodyPr/>
          <a:lstStyle/>
          <a:p>
            <a:r>
              <a:rPr lang="cs-CZ" altLang="cs-CZ" sz="2800" b="1" smtClean="0">
                <a:latin typeface="Arial" charset="0"/>
                <a:cs typeface="Arial" charset="0"/>
              </a:rPr>
              <a:t>Bio textil s ekologickým potiskem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0463" y="1773238"/>
            <a:ext cx="6219825" cy="4535487"/>
          </a:xfrm>
        </p:spPr>
        <p:txBody>
          <a:bodyPr/>
          <a:lstStyle/>
          <a:p>
            <a:pPr marL="622300" lvl="2" indent="-342900">
              <a:defRPr/>
            </a:pPr>
            <a:r>
              <a:rPr lang="cs-CZ" sz="1400" b="1" dirty="0"/>
              <a:t>t</a:t>
            </a:r>
            <a:r>
              <a:rPr lang="cs-CZ" sz="1400" b="1" dirty="0" smtClean="0"/>
              <a:t>rička a tašky </a:t>
            </a:r>
            <a:r>
              <a:rPr lang="cs-CZ" sz="1400" dirty="0" smtClean="0"/>
              <a:t>- reklamní předměty nejrůznějšího využití (sportovní, dětské, kulturní, vzdělávací akce atd.)</a:t>
            </a:r>
          </a:p>
          <a:p>
            <a:pPr marL="742950" lvl="2" indent="-342900">
              <a:defRPr/>
            </a:pPr>
            <a:endParaRPr lang="cs-CZ" sz="1400" dirty="0"/>
          </a:p>
          <a:p>
            <a:pPr marL="622300" lvl="2" indent="-342900">
              <a:defRPr/>
            </a:pPr>
            <a:r>
              <a:rPr lang="cs-CZ" sz="1400" dirty="0" smtClean="0"/>
              <a:t>100 % bio bavlna, ekologické certifikované barvy, standard GOTS a Fair </a:t>
            </a:r>
            <a:r>
              <a:rPr lang="cs-CZ" sz="1400" dirty="0" err="1" smtClean="0"/>
              <a:t>Wear</a:t>
            </a:r>
            <a:r>
              <a:rPr lang="cs-CZ" sz="1400" dirty="0" smtClean="0"/>
              <a:t> Foundation</a:t>
            </a:r>
          </a:p>
          <a:p>
            <a:pPr marL="742950" lvl="2" indent="-342900">
              <a:defRPr/>
            </a:pPr>
            <a:endParaRPr lang="cs-CZ" sz="1400" dirty="0" smtClean="0"/>
          </a:p>
          <a:p>
            <a:pPr marL="622300" lvl="2" indent="-342900">
              <a:defRPr/>
            </a:pPr>
            <a:r>
              <a:rPr lang="cs-CZ" sz="1400" dirty="0"/>
              <a:t>z</a:t>
            </a:r>
            <a:r>
              <a:rPr lang="cs-CZ" sz="1400" dirty="0" smtClean="0"/>
              <a:t>načka </a:t>
            </a:r>
            <a:r>
              <a:rPr lang="cs-CZ" sz="1400" dirty="0" err="1" smtClean="0"/>
              <a:t>EarthPositive</a:t>
            </a:r>
            <a:r>
              <a:rPr lang="cs-CZ" sz="1400" dirty="0" smtClean="0"/>
              <a:t> - výrobce využívá pracovní postup s využitím obnovitelných zdrojů energie </a:t>
            </a:r>
            <a:r>
              <a:rPr lang="cs-CZ" sz="1400" dirty="0" smtClean="0">
                <a:sym typeface="Wingdings"/>
              </a:rPr>
              <a:t></a:t>
            </a:r>
            <a:r>
              <a:rPr lang="cs-CZ" sz="1400" dirty="0" smtClean="0"/>
              <a:t> snížení množství emisí skleníkových plynů z výroby (</a:t>
            </a:r>
            <a:r>
              <a:rPr lang="cs-CZ" sz="1400" dirty="0"/>
              <a:t>u</a:t>
            </a:r>
            <a:r>
              <a:rPr lang="cs-CZ" sz="1400" dirty="0" smtClean="0"/>
              <a:t> </a:t>
            </a:r>
            <a:r>
              <a:rPr lang="cs-CZ" sz="1400" dirty="0"/>
              <a:t>obyčejného trička jde o cca 6 </a:t>
            </a:r>
            <a:r>
              <a:rPr lang="cs-CZ" sz="1400" dirty="0" smtClean="0"/>
              <a:t>kg plynů, u bio trička </a:t>
            </a:r>
            <a:r>
              <a:rPr lang="cs-CZ" sz="1400" dirty="0"/>
              <a:t>je uhlíková </a:t>
            </a:r>
            <a:r>
              <a:rPr lang="cs-CZ" sz="1400" dirty="0" smtClean="0"/>
              <a:t>stopa cca </a:t>
            </a:r>
            <a:r>
              <a:rPr lang="cs-CZ" sz="1400" dirty="0"/>
              <a:t>600 </a:t>
            </a:r>
            <a:r>
              <a:rPr lang="cs-CZ" sz="1400" dirty="0" smtClean="0"/>
              <a:t>g)</a:t>
            </a:r>
          </a:p>
          <a:p>
            <a:pPr marL="742950" lvl="2" indent="-342900">
              <a:defRPr/>
            </a:pPr>
            <a:endParaRPr lang="cs-CZ" sz="1400" dirty="0"/>
          </a:p>
          <a:p>
            <a:pPr marL="622300" lvl="2" indent="-342900">
              <a:defRPr/>
            </a:pPr>
            <a:r>
              <a:rPr lang="cs-CZ" sz="1400" dirty="0" smtClean="0"/>
              <a:t>cena vč. tisku: tričko cca 140 Kč, taška cca 100 Kč </a:t>
            </a:r>
            <a:r>
              <a:rPr lang="cs-CZ" sz="1000" dirty="0" smtClean="0"/>
              <a:t>(dle velikosti potisku)</a:t>
            </a:r>
            <a:endParaRPr lang="cs-CZ" sz="1000" dirty="0"/>
          </a:p>
          <a:p>
            <a:pPr marL="400050" lvl="2" indent="0">
              <a:buFont typeface="Arial" charset="0"/>
              <a:buNone/>
              <a:defRPr/>
            </a:pPr>
            <a:endParaRPr lang="cs-CZ" sz="1400" dirty="0" smtClean="0"/>
          </a:p>
          <a:p>
            <a:pPr marL="268288" lvl="2" indent="0">
              <a:buFont typeface="Arial" charset="0"/>
              <a:buNone/>
              <a:defRPr/>
            </a:pPr>
            <a:endParaRPr lang="cs-CZ" sz="1200" dirty="0" smtClean="0"/>
          </a:p>
          <a:p>
            <a:pPr marL="268288" lvl="2" indent="0">
              <a:buFont typeface="Arial" charset="0"/>
              <a:buNone/>
              <a:defRPr/>
            </a:pPr>
            <a:r>
              <a:rPr lang="cs-CZ" sz="1200" dirty="0" smtClean="0"/>
              <a:t>GOTS - nejkomplexnější standard </a:t>
            </a:r>
            <a:r>
              <a:rPr lang="cs-CZ" sz="1200" dirty="0"/>
              <a:t>bio </a:t>
            </a:r>
            <a:r>
              <a:rPr lang="cs-CZ" sz="1200" dirty="0" smtClean="0"/>
              <a:t>textilu, který má v sobě zakotveny etické a ekologické požadavky od semínka, přes pěstování, textilní zpracování, balení až po distribuci, zajišťuje kontrolu výroby z ekologického hlediska i dodržování sociální podmínek ve výrobě v souladu s fair trade </a:t>
            </a:r>
          </a:p>
          <a:p>
            <a:pPr marL="400050" lvl="2" indent="0">
              <a:buFont typeface="Arial" charset="0"/>
              <a:buNone/>
              <a:defRPr/>
            </a:pPr>
            <a:endParaRPr lang="cs-CZ" sz="1200" dirty="0" smtClean="0"/>
          </a:p>
        </p:txBody>
      </p:sp>
      <p:pic>
        <p:nvPicPr>
          <p:cNvPr id="17412" name="Obrázek 3" descr="http://www.global-standard.org/images/stories/label-application_095-1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b="30043"/>
          <a:stretch>
            <a:fillRect/>
          </a:stretch>
        </p:blipFill>
        <p:spPr bwMode="auto">
          <a:xfrm>
            <a:off x="198438" y="4948238"/>
            <a:ext cx="115728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4" descr="http://www.coromoro.com/image/1021-2-0060a1-biotaska-ep7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4" t="1495" r="35307" b="3740"/>
          <a:stretch>
            <a:fillRect/>
          </a:stretch>
        </p:blipFill>
        <p:spPr bwMode="auto">
          <a:xfrm>
            <a:off x="7483475" y="3284538"/>
            <a:ext cx="1366838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Obrázek 5" descr="Tričko SLAZENGER RETURN ACE T-SHIRT 200 královská modrá S"/>
          <p:cNvPicPr>
            <a:picLocks noChangeAspect="1" noChangeArrowheads="1"/>
          </p:cNvPicPr>
          <p:nvPr/>
        </p:nvPicPr>
        <p:blipFill>
          <a:blip r:embed="rId5" r:link="rId6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1557338"/>
            <a:ext cx="1512888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ovéPole 6"/>
          <p:cNvSpPr txBox="1">
            <a:spLocks noChangeArrowheads="1"/>
          </p:cNvSpPr>
          <p:nvPr/>
        </p:nvSpPr>
        <p:spPr bwMode="auto">
          <a:xfrm>
            <a:off x="7596188" y="4606925"/>
            <a:ext cx="119221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  <a:defRPr/>
            </a:pPr>
            <a:r>
              <a:rPr lang="cs-CZ" sz="3400" kern="2000" spc="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SU</a:t>
            </a:r>
            <a:r>
              <a:rPr lang="cs-CZ" sz="9600" kern="2000" spc="-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cs-CZ" sz="9600" kern="2000" spc="-3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cs-CZ" sz="3000" kern="2000" dirty="0" smtClean="0">
                <a:solidFill>
                  <a:srgbClr val="00994A"/>
                </a:solidFill>
                <a:latin typeface="Arial Black" panose="020B0A04020102020204" pitchFamily="34" charset="0"/>
              </a:rPr>
              <a:t>B</a:t>
            </a:r>
            <a:r>
              <a:rPr lang="cs-CZ" sz="3000" kern="2000" dirty="0" smtClean="0">
                <a:solidFill>
                  <a:srgbClr val="00994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IO</a:t>
            </a:r>
            <a:r>
              <a:rPr lang="cs-CZ" sz="9600" kern="2000" spc="-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cs-CZ" sz="9600" kern="2000" spc="-3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cs-CZ" sz="2500" b="1" kern="2000" spc="-150" dirty="0" smtClean="0">
                <a:solidFill>
                  <a:srgbClr val="F0CB00"/>
                </a:solidFill>
                <a:latin typeface="Arial Narrow" panose="020B0606020202030204" pitchFamily="34" charset="0"/>
              </a:rPr>
              <a:t>TAŠKA</a:t>
            </a:r>
            <a:endParaRPr lang="cs-CZ" altLang="cs-CZ" sz="2500" b="1" kern="400" spc="-100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6" name="Obrázek 7" descr="https://www.getdigital.eu/web/getdigital/gfx/fairwearfoundati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559175"/>
            <a:ext cx="706437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Obrázek 12" descr="C:\Users\necasova.lenka\Desktop\logo JMK\LOGO\LOGO_CZ_RICNI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32085" r="6332" b="38876"/>
          <a:stretch>
            <a:fillRect/>
          </a:stretch>
        </p:blipFill>
        <p:spPr bwMode="auto">
          <a:xfrm>
            <a:off x="8151813" y="2058988"/>
            <a:ext cx="307975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1" descr="http://www.earthpositive.se/img/ep_logo_2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159000"/>
            <a:ext cx="8778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711200"/>
          </a:xfrm>
        </p:spPr>
        <p:txBody>
          <a:bodyPr/>
          <a:lstStyle/>
          <a:p>
            <a:r>
              <a:rPr lang="cs-CZ" altLang="cs-CZ" sz="2800" b="1" smtClean="0">
                <a:latin typeface="Arial" charset="0"/>
                <a:cs typeface="Arial" charset="0"/>
              </a:rPr>
              <a:t>Dále svými nákupy podporujeme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19587"/>
          </a:xfrm>
        </p:spPr>
        <p:txBody>
          <a:bodyPr/>
          <a:lstStyle/>
          <a:p>
            <a:pPr>
              <a:defRPr/>
            </a:pPr>
            <a:r>
              <a:rPr lang="cs-CZ" altLang="cs-CZ" sz="2400" dirty="0" smtClean="0">
                <a:latin typeface="Arial" charset="0"/>
                <a:cs typeface="Arial" charset="0"/>
              </a:rPr>
              <a:t>Zapojení příspěvkových organizací zřizovaných JMK</a:t>
            </a:r>
          </a:p>
          <a:p>
            <a:pPr lvl="1">
              <a:defRPr/>
            </a:pPr>
            <a:r>
              <a:rPr lang="cs-CZ" altLang="cs-CZ" sz="2000" dirty="0">
                <a:latin typeface="Arial" charset="0"/>
                <a:cs typeface="Arial" charset="0"/>
              </a:rPr>
              <a:t>š</a:t>
            </a:r>
            <a:r>
              <a:rPr lang="cs-CZ" altLang="cs-CZ" sz="2000" dirty="0" smtClean="0">
                <a:latin typeface="Arial" charset="0"/>
                <a:cs typeface="Arial" charset="0"/>
              </a:rPr>
              <a:t>koly:</a:t>
            </a:r>
            <a:r>
              <a:rPr lang="cs-CZ" altLang="cs-CZ" sz="2000" dirty="0">
                <a:latin typeface="Arial" charset="0"/>
                <a:cs typeface="Arial" charset="0"/>
              </a:rPr>
              <a:t>	</a:t>
            </a:r>
            <a:r>
              <a:rPr lang="cs-CZ" altLang="cs-CZ" sz="2000" dirty="0" smtClean="0">
                <a:latin typeface="Arial" charset="0"/>
                <a:cs typeface="Arial" charset="0"/>
              </a:rPr>
              <a:t>		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cs-CZ" altLang="cs-CZ" sz="2000" dirty="0">
                <a:latin typeface="Arial" charset="0"/>
                <a:cs typeface="Arial" charset="0"/>
              </a:rPr>
              <a:t>	</a:t>
            </a:r>
            <a:r>
              <a:rPr lang="cs-CZ" altLang="cs-CZ" sz="2000" dirty="0" smtClean="0">
                <a:latin typeface="Arial" charset="0"/>
                <a:cs typeface="Arial" charset="0"/>
              </a:rPr>
              <a:t>- nákup občerstvení 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cs-CZ" altLang="cs-CZ" sz="2000" dirty="0" smtClean="0">
                <a:latin typeface="Arial" charset="0"/>
                <a:cs typeface="Arial" charset="0"/>
              </a:rPr>
              <a:t>	- nákup květin a květinové výzdoby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cs-CZ" altLang="cs-CZ" sz="2000" dirty="0">
                <a:latin typeface="Arial" charset="0"/>
                <a:cs typeface="Arial" charset="0"/>
              </a:rPr>
              <a:t>	</a:t>
            </a:r>
            <a:r>
              <a:rPr lang="cs-CZ" altLang="cs-CZ" sz="2000" dirty="0" smtClean="0">
                <a:latin typeface="Arial" charset="0"/>
                <a:cs typeface="Arial" charset="0"/>
              </a:rPr>
              <a:t>- tiskové práce 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cs-CZ" altLang="cs-CZ" sz="2000" dirty="0">
                <a:latin typeface="Arial" charset="0"/>
                <a:cs typeface="Arial" charset="0"/>
              </a:rPr>
              <a:t>	</a:t>
            </a:r>
            <a:r>
              <a:rPr lang="cs-CZ" altLang="cs-CZ" sz="2000" dirty="0" smtClean="0">
                <a:latin typeface="Arial" charset="0"/>
                <a:cs typeface="Arial" charset="0"/>
              </a:rPr>
              <a:t>- výrobky žáků 	</a:t>
            </a:r>
            <a:r>
              <a:rPr lang="cs-CZ" altLang="cs-CZ" sz="1800" dirty="0" smtClean="0">
                <a:latin typeface="Arial" charset="0"/>
                <a:cs typeface="Arial" charset="0"/>
              </a:rPr>
              <a:t>- např. návrh a výroba ceny hejtmana za 				  společenskou odpovědnost </a:t>
            </a:r>
          </a:p>
          <a:p>
            <a:pPr lvl="2">
              <a:defRPr/>
            </a:pPr>
            <a:endParaRPr lang="cs-CZ" altLang="cs-CZ" sz="700" dirty="0" smtClean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cs-CZ" altLang="cs-CZ" sz="2000" dirty="0" smtClean="0">
                <a:latin typeface="Arial" charset="0"/>
                <a:cs typeface="Arial" charset="0"/>
              </a:rPr>
              <a:t>sociální oblast:	- výrobky klientů (např. domovy pro seniory, 			  chráněné dílny…) </a:t>
            </a:r>
          </a:p>
          <a:p>
            <a:pPr marL="457200" lvl="1" indent="0">
              <a:buFont typeface="Arial" charset="0"/>
              <a:buNone/>
              <a:defRPr/>
            </a:pPr>
            <a:endParaRPr lang="cs-CZ" altLang="cs-CZ" sz="20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cs-CZ" altLang="cs-CZ" sz="24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cs-CZ" alt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200150" y="5157788"/>
            <a:ext cx="6913563" cy="86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cs-CZ" dirty="0">
                <a:latin typeface="Arial" charset="0"/>
                <a:cs typeface="Arial" charset="0"/>
              </a:rPr>
              <a:t>Náš motiv: chceme dát studentům a žákům možnost praxe a zkušenost reálné „akce“!!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711200"/>
          </a:xfrm>
        </p:spPr>
        <p:txBody>
          <a:bodyPr/>
          <a:lstStyle/>
          <a:p>
            <a:r>
              <a:rPr lang="cs-CZ" altLang="cs-CZ" sz="2800" b="1" smtClean="0">
                <a:latin typeface="Arial" charset="0"/>
                <a:cs typeface="Arial" charset="0"/>
              </a:rPr>
              <a:t>Zhodnocení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816350"/>
          </a:xfrm>
        </p:spPr>
        <p:txBody>
          <a:bodyPr/>
          <a:lstStyle/>
          <a:p>
            <a:r>
              <a:rPr lang="cs-CZ" altLang="cs-CZ" sz="2400" smtClean="0">
                <a:latin typeface="Arial" charset="0"/>
                <a:cs typeface="Arial" charset="0"/>
              </a:rPr>
              <a:t>Vedení JMK nákupy podporuje</a:t>
            </a:r>
          </a:p>
          <a:p>
            <a:r>
              <a:rPr lang="cs-CZ" altLang="cs-CZ" sz="2400" smtClean="0">
                <a:latin typeface="Arial" charset="0"/>
                <a:cs typeface="Arial" charset="0"/>
              </a:rPr>
              <a:t>Názor, že sociálně odpovědné nakupování je nutně dražší, se nepotvrdil (naopak bylo dosaženo i úspory)</a:t>
            </a:r>
          </a:p>
          <a:p>
            <a:r>
              <a:rPr lang="cs-CZ" altLang="cs-CZ" sz="2400" smtClean="0">
                <a:latin typeface="Arial" charset="0"/>
                <a:cs typeface="Arial" charset="0"/>
              </a:rPr>
              <a:t>Dodavatelé jsou schopni a ochotni dodávat certifikované zboží</a:t>
            </a:r>
          </a:p>
          <a:p>
            <a:endParaRPr lang="cs-CZ" altLang="cs-CZ" sz="2400" smtClean="0">
              <a:latin typeface="Arial" charset="0"/>
              <a:cs typeface="Arial" charset="0"/>
            </a:endParaRPr>
          </a:p>
          <a:p>
            <a:endParaRPr lang="cs-CZ" altLang="cs-CZ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720725"/>
          </a:xfrm>
        </p:spPr>
        <p:txBody>
          <a:bodyPr/>
          <a:lstStyle/>
          <a:p>
            <a:r>
              <a:rPr lang="cs-CZ" altLang="cs-CZ" sz="2800" b="1" smtClean="0">
                <a:latin typeface="Arial" charset="0"/>
                <a:cs typeface="Arial" charset="0"/>
              </a:rPr>
              <a:t>Na jaká úskalí jsme narazili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105275"/>
          </a:xfrm>
        </p:spPr>
        <p:txBody>
          <a:bodyPr/>
          <a:lstStyle/>
          <a:p>
            <a:pPr>
              <a:defRPr/>
            </a:pPr>
            <a:r>
              <a:rPr lang="cs-CZ" sz="2000" dirty="0" smtClean="0"/>
              <a:t>Směr nákupu vs. nedostatek informací</a:t>
            </a:r>
            <a:endParaRPr lang="cs-CZ" sz="2000" dirty="0"/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cs-CZ" sz="2000" dirty="0"/>
              <a:t>Zadání </a:t>
            </a:r>
            <a:r>
              <a:rPr lang="cs-CZ" sz="2000" dirty="0">
                <a:sym typeface="Wingdings"/>
              </a:rPr>
              <a:t> produkt</a:t>
            </a:r>
            <a:endParaRPr lang="cs-CZ" sz="2000" dirty="0"/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cs-CZ" sz="2000" dirty="0"/>
              <a:t>Produkt </a:t>
            </a:r>
            <a:r>
              <a:rPr lang="cs-CZ" sz="2000" dirty="0">
                <a:sym typeface="Wingdings"/>
              </a:rPr>
              <a:t> formulace </a:t>
            </a:r>
            <a:r>
              <a:rPr lang="cs-CZ" sz="2000" dirty="0" smtClean="0">
                <a:sym typeface="Wingdings"/>
              </a:rPr>
              <a:t>zadání</a:t>
            </a:r>
          </a:p>
          <a:p>
            <a:pPr marL="457200" lvl="1" indent="0">
              <a:buFont typeface="Arial" charset="0"/>
              <a:buNone/>
              <a:defRPr/>
            </a:pPr>
            <a:endParaRPr lang="cs-CZ" sz="2000" dirty="0">
              <a:sym typeface="Wingdings"/>
            </a:endParaRPr>
          </a:p>
          <a:p>
            <a:pPr marL="457200" lvl="1" indent="0" algn="r">
              <a:buFont typeface="Arial" charset="0"/>
              <a:buNone/>
              <a:defRPr/>
            </a:pPr>
            <a:r>
              <a:rPr lang="cs-CZ" sz="2000" i="1" dirty="0" smtClean="0">
                <a:sym typeface="Wingdings"/>
              </a:rPr>
              <a:t>„Lidé často nevědí, co chtějí, dokud jim to neukážete.“ </a:t>
            </a:r>
            <a:r>
              <a:rPr lang="cs-CZ" sz="2000" i="1" dirty="0" err="1" smtClean="0">
                <a:sym typeface="Wingdings"/>
              </a:rPr>
              <a:t>Steve</a:t>
            </a:r>
            <a:r>
              <a:rPr lang="cs-CZ" sz="2000" i="1" dirty="0" smtClean="0">
                <a:sym typeface="Wingdings"/>
              </a:rPr>
              <a:t> </a:t>
            </a:r>
            <a:r>
              <a:rPr lang="cs-CZ" sz="2000" i="1" dirty="0" err="1" smtClean="0">
                <a:sym typeface="Wingdings"/>
              </a:rPr>
              <a:t>Jobs</a:t>
            </a:r>
            <a:endParaRPr lang="cs-CZ" sz="2000" i="1" dirty="0" smtClean="0">
              <a:sym typeface="Wingdings"/>
            </a:endParaRPr>
          </a:p>
          <a:p>
            <a:pPr marL="457200" lvl="1" indent="0" algn="r">
              <a:buFont typeface="Arial" charset="0"/>
              <a:buNone/>
              <a:defRPr/>
            </a:pPr>
            <a:endParaRPr lang="cs-CZ" sz="2000" i="1" dirty="0">
              <a:sym typeface="Wingdings"/>
            </a:endParaRPr>
          </a:p>
          <a:p>
            <a:pPr>
              <a:defRPr/>
            </a:pPr>
            <a:r>
              <a:rPr lang="cs-CZ" sz="2000" dirty="0"/>
              <a:t>Slabá marketingová propagace sociálních </a:t>
            </a:r>
            <a:r>
              <a:rPr lang="cs-CZ" sz="2000" dirty="0" smtClean="0"/>
              <a:t>podniků</a:t>
            </a:r>
          </a:p>
          <a:p>
            <a:pPr marL="0" indent="0">
              <a:buFont typeface="Arial" charset="0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Neexistence databáze sociálních podniků s podrobnými filtry vyhledávání dle nejrůznějších parametrů</a:t>
            </a:r>
          </a:p>
          <a:p>
            <a:pPr marL="457200" lvl="1" indent="0">
              <a:buFont typeface="Arial" charset="0"/>
              <a:buNone/>
              <a:defRPr/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711200"/>
          </a:xfrm>
        </p:spPr>
        <p:txBody>
          <a:bodyPr/>
          <a:lstStyle/>
          <a:p>
            <a:r>
              <a:rPr lang="cs-CZ" altLang="cs-CZ" sz="2800" b="1" smtClean="0">
                <a:latin typeface="Arial" charset="0"/>
                <a:cs typeface="Arial" charset="0"/>
              </a:rPr>
              <a:t>Chceme pokračovat….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032250"/>
          </a:xfrm>
        </p:spPr>
        <p:txBody>
          <a:bodyPr/>
          <a:lstStyle/>
          <a:p>
            <a:pPr>
              <a:defRPr/>
            </a:pPr>
            <a:r>
              <a:rPr lang="cs-CZ" altLang="cs-CZ" sz="2400" dirty="0" smtClean="0">
                <a:latin typeface="Arial" charset="0"/>
                <a:cs typeface="Arial" charset="0"/>
              </a:rPr>
              <a:t>… protože TO MÁ SMYSL</a:t>
            </a:r>
          </a:p>
          <a:p>
            <a:pPr>
              <a:defRPr/>
            </a:pPr>
            <a:endParaRPr lang="cs-CZ" altLang="cs-CZ" sz="24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altLang="cs-CZ" sz="2400" dirty="0" smtClean="0">
                <a:latin typeface="Arial" charset="0"/>
                <a:cs typeface="Arial" charset="0"/>
              </a:rPr>
              <a:t>Do budoucna chceme a plánujeme odpovědné nakupování rozšířit i na další položky, které pro svůj provoz potřebujeme: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sz="2400" dirty="0" smtClean="0">
                <a:latin typeface="Arial" charset="0"/>
                <a:cs typeface="Arial" charset="0"/>
              </a:rPr>
              <a:t>	- kancelářské potřeby </a:t>
            </a:r>
            <a:r>
              <a:rPr lang="cs-CZ" altLang="cs-CZ" sz="1800" dirty="0" smtClean="0">
                <a:latin typeface="Arial" charset="0"/>
                <a:cs typeface="Arial" charset="0"/>
              </a:rPr>
              <a:t>(výrobky z papíru) 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sz="2400" dirty="0">
                <a:latin typeface="Arial" charset="0"/>
                <a:cs typeface="Arial" charset="0"/>
              </a:rPr>
              <a:t>	</a:t>
            </a:r>
            <a:r>
              <a:rPr lang="cs-CZ" altLang="cs-CZ" sz="2400" dirty="0" smtClean="0">
                <a:latin typeface="Arial" charset="0"/>
                <a:cs typeface="Arial" charset="0"/>
              </a:rPr>
              <a:t>- drogistické zboží (</a:t>
            </a:r>
            <a:r>
              <a:rPr lang="cs-CZ" altLang="cs-CZ" sz="1800" dirty="0" smtClean="0">
                <a:latin typeface="Arial" charset="0"/>
                <a:cs typeface="Arial" charset="0"/>
              </a:rPr>
              <a:t>recyklované papírové potřeby)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sz="1800" dirty="0">
                <a:latin typeface="Arial" charset="0"/>
                <a:cs typeface="Arial" charset="0"/>
              </a:rPr>
              <a:t>	</a:t>
            </a:r>
            <a:r>
              <a:rPr lang="cs-CZ" altLang="cs-CZ" sz="2400" dirty="0" smtClean="0">
                <a:latin typeface="Arial" charset="0"/>
                <a:cs typeface="Arial" charset="0"/>
              </a:rPr>
              <a:t>- reklamní předměty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sz="2400" dirty="0">
                <a:latin typeface="Arial" charset="0"/>
                <a:cs typeface="Arial" charset="0"/>
              </a:rPr>
              <a:t>	</a:t>
            </a:r>
            <a:r>
              <a:rPr lang="cs-CZ" altLang="cs-CZ" sz="2400" dirty="0" smtClean="0">
                <a:latin typeface="Arial" charset="0"/>
                <a:cs typeface="Arial" charset="0"/>
              </a:rPr>
              <a:t>- nábytek a další vybavení </a:t>
            </a:r>
            <a:r>
              <a:rPr lang="cs-CZ" altLang="cs-CZ" sz="1800" dirty="0" smtClean="0">
                <a:latin typeface="Arial" charset="0"/>
                <a:cs typeface="Arial" charset="0"/>
              </a:rPr>
              <a:t>(firemní mateřská školka)</a:t>
            </a:r>
          </a:p>
          <a:p>
            <a:pPr lvl="1">
              <a:defRPr/>
            </a:pPr>
            <a:endParaRPr lang="cs-CZ" altLang="cs-CZ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59978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s-CZ" altLang="cs-CZ" dirty="0" smtClean="0">
                <a:latin typeface="Arial" charset="0"/>
                <a:cs typeface="Arial" charset="0"/>
              </a:rPr>
              <a:t> Děkuji za pozornost.</a:t>
            </a:r>
          </a:p>
          <a:p>
            <a:pPr marL="0" indent="0" algn="ctr">
              <a:buFont typeface="Arial" charset="0"/>
              <a:buNone/>
            </a:pPr>
            <a:r>
              <a:rPr lang="cs-CZ" altLang="cs-CZ" sz="2400" dirty="0" smtClean="0">
                <a:latin typeface="Arial" charset="0"/>
                <a:cs typeface="Arial" charset="0"/>
              </a:rPr>
              <a:t>Kontakt:</a:t>
            </a:r>
          </a:p>
          <a:p>
            <a:pPr marL="0" indent="0" algn="ctr">
              <a:buFont typeface="Arial" charset="0"/>
              <a:buNone/>
            </a:pPr>
            <a:r>
              <a:rPr lang="cs-CZ" altLang="cs-CZ" sz="2400" dirty="0" smtClean="0">
                <a:latin typeface="Arial" charset="0"/>
                <a:cs typeface="Arial" charset="0"/>
              </a:rPr>
              <a:t>Jihomoravský kraj, Krajský úřad Jihomoravského kraje, </a:t>
            </a:r>
          </a:p>
          <a:p>
            <a:pPr marL="0" indent="0" algn="ctr">
              <a:buFont typeface="Arial" charset="0"/>
              <a:buNone/>
            </a:pPr>
            <a:r>
              <a:rPr lang="cs-CZ" altLang="cs-CZ" sz="2400" dirty="0" smtClean="0">
                <a:latin typeface="Arial" charset="0"/>
                <a:cs typeface="Arial" charset="0"/>
              </a:rPr>
              <a:t>odbor kancelář ředitelky</a:t>
            </a:r>
          </a:p>
          <a:p>
            <a:pPr marL="0" indent="0" algn="ctr">
              <a:buFont typeface="Arial" charset="0"/>
              <a:buNone/>
            </a:pPr>
            <a:r>
              <a:rPr lang="cs-CZ" altLang="cs-CZ" sz="2400" dirty="0" smtClean="0">
                <a:latin typeface="Arial" charset="0"/>
                <a:cs typeface="Arial" charset="0"/>
              </a:rPr>
              <a:t>Mgr. Martin Koníček</a:t>
            </a:r>
          </a:p>
          <a:p>
            <a:pPr marL="0" indent="0" algn="ctr">
              <a:buFont typeface="Arial" charset="0"/>
              <a:buNone/>
            </a:pPr>
            <a:r>
              <a:rPr lang="cs-CZ" altLang="cs-CZ" sz="2400" smtClean="0">
                <a:latin typeface="Arial" charset="0"/>
                <a:cs typeface="Arial" charset="0"/>
              </a:rPr>
              <a:t>vedoucí odboru</a:t>
            </a:r>
            <a:endParaRPr lang="cs-CZ" altLang="cs-CZ" sz="2400" dirty="0" smtClean="0">
              <a:latin typeface="Arial" charset="0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cs-CZ" altLang="cs-CZ" sz="2400" dirty="0" smtClean="0">
                <a:latin typeface="Arial" charset="0"/>
                <a:cs typeface="Arial" charset="0"/>
                <a:hlinkClick r:id="rId2"/>
              </a:rPr>
              <a:t>konicek.martin@kr-jihomoravsky.cz</a:t>
            </a:r>
            <a:endParaRPr lang="cs-CZ" altLang="cs-CZ" sz="2400" dirty="0" smtClean="0">
              <a:latin typeface="Arial" charset="0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cs-CZ" altLang="cs-CZ" sz="2400" dirty="0" smtClean="0">
                <a:latin typeface="Arial" charset="0"/>
                <a:cs typeface="Arial" charset="0"/>
              </a:rPr>
              <a:t>541 651 262</a:t>
            </a:r>
          </a:p>
          <a:p>
            <a:pPr marL="0" indent="0" algn="ctr">
              <a:buFont typeface="Arial" charset="0"/>
              <a:buNone/>
            </a:pPr>
            <a:endParaRPr lang="cs-CZ" altLang="cs-CZ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0025" y="1638300"/>
            <a:ext cx="4803775" cy="3732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5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Listopad 2013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5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Certifikace systému společenské odpovědnosti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jako první instituce veřejné správy v ČR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formulace Politiky společenské odpovědnosti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45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5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Listopad 2014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5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Národní cena ČR za společenskou odpovědnost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45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5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Listopad 2015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5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Předávání ocenění Cena hejtmana Jihomoravského kraje za společenskou odpovědnost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45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45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5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Základní principy odpovědného nakupování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5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metodika pro zaměstnance </a:t>
            </a:r>
            <a:r>
              <a:rPr lang="cs-CZ" sz="1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KrÚ</a:t>
            </a:r>
            <a:r>
              <a:rPr lang="cs-CZ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JMK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nejčastější příležitosti pro využití odp. nákupů v rámci KrÚ </a:t>
            </a:r>
            <a:br>
              <a:rPr lang="cs-CZ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podklad, jak na to - doporučené formulace</a:t>
            </a:r>
          </a:p>
        </p:txBody>
      </p:sp>
      <p:sp>
        <p:nvSpPr>
          <p:cNvPr id="8195" name="Obdélník 5"/>
          <p:cNvSpPr>
            <a:spLocks noChangeArrowheads="1"/>
          </p:cNvSpPr>
          <p:nvPr/>
        </p:nvSpPr>
        <p:spPr bwMode="auto">
          <a:xfrm>
            <a:off x="200025" y="1112838"/>
            <a:ext cx="572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92D050"/>
                </a:solidFill>
              </a:rPr>
              <a:t>Proč odpovědné nakupování?</a:t>
            </a:r>
          </a:p>
        </p:txBody>
      </p:sp>
      <p:sp>
        <p:nvSpPr>
          <p:cNvPr id="8196" name="Zástupný symbol pro číslo snímku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FC72E19-7A98-496F-950F-00C8CD959BA5}" type="slidenum">
              <a:rPr lang="cs-CZ" altLang="cs-CZ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 smtClean="0">
              <a:solidFill>
                <a:schemeClr val="bg1"/>
              </a:solidFill>
            </a:endParaRPr>
          </a:p>
        </p:txBody>
      </p:sp>
      <p:pic>
        <p:nvPicPr>
          <p:cNvPr id="8197" name="Obrázek 5" descr="ver.zak.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9887">
            <a:off x="5287963" y="2149475"/>
            <a:ext cx="19145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\\primary\Users\kmentova.helena\CSR\Národní cena za CSR\Fotky z gala večera\20141125-201740_0601-narodni-cena-prazsky-hrad-1400x800-w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3716338"/>
            <a:ext cx="3059112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065213"/>
            <a:ext cx="269875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11125" y="981075"/>
            <a:ext cx="8785225" cy="576263"/>
          </a:xfrm>
        </p:spPr>
        <p:txBody>
          <a:bodyPr/>
          <a:lstStyle/>
          <a:p>
            <a:r>
              <a:rPr lang="cs-CZ" altLang="cs-CZ" sz="2800" b="1" smtClean="0">
                <a:latin typeface="Arial" charset="0"/>
                <a:cs typeface="Arial" charset="0"/>
              </a:rPr>
              <a:t>Proč odpovědné nakupování? (2)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258888" y="4268788"/>
            <a:ext cx="7054850" cy="136683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charset="0"/>
              <a:buNone/>
              <a:defRPr/>
            </a:pPr>
            <a:r>
              <a:rPr lang="cs-CZ" altLang="cs-CZ" sz="1600" b="1" dirty="0" smtClean="0">
                <a:latin typeface="Arial" charset="0"/>
                <a:cs typeface="Arial" charset="0"/>
              </a:rPr>
              <a:t>Odpovědným nákupem se snažíme o</a:t>
            </a:r>
            <a:r>
              <a:rPr lang="cs-CZ" altLang="cs-CZ" sz="1600" dirty="0" smtClean="0">
                <a:latin typeface="Arial" charset="0"/>
                <a:cs typeface="Arial" charset="0"/>
              </a:rPr>
              <a:t>:</a:t>
            </a:r>
          </a:p>
          <a:p>
            <a:pPr lvl="1">
              <a:defRPr/>
            </a:pPr>
            <a:r>
              <a:rPr lang="cs-CZ" altLang="cs-CZ" sz="1600" dirty="0" smtClean="0">
                <a:latin typeface="Arial" charset="0"/>
                <a:cs typeface="Arial" charset="0"/>
              </a:rPr>
              <a:t>podporu zaměstnanosti</a:t>
            </a:r>
          </a:p>
          <a:p>
            <a:pPr lvl="1">
              <a:defRPr/>
            </a:pPr>
            <a:r>
              <a:rPr lang="cs-CZ" altLang="cs-CZ" sz="1600" dirty="0" smtClean="0">
                <a:latin typeface="Arial" charset="0"/>
                <a:cs typeface="Arial" charset="0"/>
              </a:rPr>
              <a:t>podporu malých a středních podniků</a:t>
            </a:r>
          </a:p>
          <a:p>
            <a:pPr lvl="1">
              <a:defRPr/>
            </a:pPr>
            <a:r>
              <a:rPr lang="cs-CZ" altLang="cs-CZ" sz="1600" dirty="0" smtClean="0">
                <a:latin typeface="Arial" charset="0"/>
                <a:cs typeface="Arial" charset="0"/>
              </a:rPr>
              <a:t>podporu sociálního začleňování včetně znevýhodněných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827584" y="1817452"/>
          <a:ext cx="6984776" cy="210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bdélníkový popisek 2"/>
          <p:cNvSpPr/>
          <p:nvPr/>
        </p:nvSpPr>
        <p:spPr>
          <a:xfrm>
            <a:off x="7380288" y="2852738"/>
            <a:ext cx="1516062" cy="1136650"/>
          </a:xfrm>
          <a:prstGeom prst="wedgeRectCallout">
            <a:avLst>
              <a:gd name="adj1" fmla="val -72726"/>
              <a:gd name="adj2" fmla="val -2898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/>
              <a:t>ne formou dotace, ale vlastním přičiněním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179388" y="1268413"/>
            <a:ext cx="8783637" cy="863600"/>
          </a:xfrm>
        </p:spPr>
        <p:txBody>
          <a:bodyPr/>
          <a:lstStyle/>
          <a:p>
            <a:r>
              <a:rPr lang="cs-CZ" altLang="cs-CZ" sz="2800" b="1" smtClean="0">
                <a:latin typeface="Arial" charset="0"/>
                <a:cs typeface="Arial" charset="0"/>
              </a:rPr>
              <a:t>Co běžně nakupujeme a v roce 2015 jsme nakoupili tzv. odpovědně?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1331913" y="2636838"/>
            <a:ext cx="6696075" cy="2305050"/>
          </a:xfrm>
        </p:spPr>
        <p:txBody>
          <a:bodyPr/>
          <a:lstStyle/>
          <a:p>
            <a:pPr>
              <a:defRPr/>
            </a:pPr>
            <a:r>
              <a:rPr lang="cs-CZ" altLang="cs-CZ" sz="2800" dirty="0" smtClean="0">
                <a:latin typeface="Arial" charset="0"/>
                <a:cs typeface="Arial" charset="0"/>
              </a:rPr>
              <a:t>Kancelářský papír</a:t>
            </a:r>
          </a:p>
          <a:p>
            <a:pPr>
              <a:defRPr/>
            </a:pPr>
            <a:r>
              <a:rPr lang="cs-CZ" altLang="cs-CZ" sz="2800" dirty="0" smtClean="0">
                <a:latin typeface="Arial" charset="0"/>
                <a:cs typeface="Arial" charset="0"/>
              </a:rPr>
              <a:t>Údržba zeleně a zahradnické služby</a:t>
            </a:r>
          </a:p>
          <a:p>
            <a:pPr>
              <a:defRPr/>
            </a:pPr>
            <a:r>
              <a:rPr lang="cs-CZ" altLang="cs-CZ" sz="2800" dirty="0">
                <a:latin typeface="Arial" charset="0"/>
                <a:cs typeface="Arial" charset="0"/>
              </a:rPr>
              <a:t>Reklamní </a:t>
            </a:r>
            <a:r>
              <a:rPr lang="cs-CZ" altLang="cs-CZ" sz="2800" dirty="0" smtClean="0">
                <a:latin typeface="Arial" charset="0"/>
                <a:cs typeface="Arial" charset="0"/>
              </a:rPr>
              <a:t>předměty a dary</a:t>
            </a:r>
            <a:endParaRPr lang="cs-CZ" altLang="cs-CZ" sz="2800" dirty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cs-CZ" altLang="cs-CZ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323850" y="3933825"/>
            <a:ext cx="8280400" cy="1727200"/>
          </a:xfrm>
        </p:spPr>
        <p:txBody>
          <a:bodyPr/>
          <a:lstStyle/>
          <a:p>
            <a:r>
              <a:rPr lang="cs-CZ" altLang="cs-CZ" sz="2800" smtClean="0">
                <a:latin typeface="Arial" charset="0"/>
                <a:cs typeface="Arial" charset="0"/>
              </a:rPr>
              <a:t>Když nejde pouze o cenu – příklady roku 2015</a:t>
            </a:r>
            <a:r>
              <a:rPr lang="cs-CZ" altLang="cs-CZ" smtClean="0">
                <a:latin typeface="Arial" charset="0"/>
                <a:cs typeface="Arial" charset="0"/>
              </a:rPr>
              <a:t/>
            </a:r>
            <a:br>
              <a:rPr lang="cs-CZ" altLang="cs-CZ" smtClean="0">
                <a:latin typeface="Arial" charset="0"/>
                <a:cs typeface="Arial" charset="0"/>
              </a:rPr>
            </a:br>
            <a:r>
              <a:rPr lang="cs-CZ" altLang="cs-CZ" sz="3600" smtClean="0">
                <a:latin typeface="Arial" charset="0"/>
                <a:cs typeface="Arial" charset="0"/>
              </a:rPr>
              <a:t>Kancelářský papír</a:t>
            </a:r>
            <a:br>
              <a:rPr lang="cs-CZ" altLang="cs-CZ" sz="3600" smtClean="0">
                <a:latin typeface="Arial" charset="0"/>
                <a:cs typeface="Arial" charset="0"/>
              </a:rPr>
            </a:br>
            <a:r>
              <a:rPr lang="cs-CZ" altLang="cs-CZ" sz="3600" smtClean="0">
                <a:latin typeface="Arial" charset="0"/>
                <a:cs typeface="Arial" charset="0"/>
              </a:rPr>
              <a:t>Údržba zeleně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854075"/>
          </a:xfrm>
        </p:spPr>
        <p:txBody>
          <a:bodyPr/>
          <a:lstStyle/>
          <a:p>
            <a:r>
              <a:rPr lang="cs-CZ" altLang="cs-CZ" sz="2800" b="1" smtClean="0">
                <a:latin typeface="Arial" charset="0"/>
                <a:cs typeface="Arial" charset="0"/>
              </a:rPr>
              <a:t>Kancelářský papír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816350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  <a:defRPr/>
            </a:pPr>
            <a:r>
              <a:rPr lang="cs-CZ" altLang="cs-CZ" sz="1800" dirty="0" smtClean="0">
                <a:latin typeface="Arial" charset="0"/>
                <a:cs typeface="Arial" charset="0"/>
              </a:rPr>
              <a:t>Součásti zadávací dokumentace: </a:t>
            </a:r>
          </a:p>
          <a:p>
            <a:pPr marL="742950" lvl="2" indent="-342900">
              <a:defRPr/>
            </a:pPr>
            <a:r>
              <a:rPr lang="cs-CZ" altLang="cs-CZ" sz="1400" dirty="0" smtClean="0">
                <a:latin typeface="Arial" charset="0"/>
                <a:cs typeface="Arial" charset="0"/>
              </a:rPr>
              <a:t>Standardní požadavky – požadavky na jakost (bělost, opacita atd.), technické parametry (trvanlivost, oboustranný tisk atd.)</a:t>
            </a:r>
          </a:p>
          <a:p>
            <a:pPr marL="742950" lvl="2" indent="-342900">
              <a:defRPr/>
            </a:pPr>
            <a:r>
              <a:rPr lang="cs-CZ" altLang="cs-CZ" sz="1400" dirty="0" smtClean="0">
                <a:latin typeface="Arial" charset="0"/>
                <a:cs typeface="Arial" charset="0"/>
              </a:rPr>
              <a:t>Nadstandardní požadavky - </a:t>
            </a:r>
            <a:r>
              <a:rPr lang="cs-CZ" altLang="cs-CZ" sz="1400" b="1" dirty="0" smtClean="0">
                <a:latin typeface="Arial" charset="0"/>
                <a:cs typeface="Arial" charset="0"/>
              </a:rPr>
              <a:t>ekologické požadavky:</a:t>
            </a:r>
          </a:p>
          <a:p>
            <a:pPr marL="400050" lvl="2" indent="0">
              <a:buFont typeface="Arial" charset="0"/>
              <a:buNone/>
              <a:defRPr/>
            </a:pPr>
            <a:r>
              <a:rPr lang="cs-CZ" altLang="cs-CZ" sz="1400" b="1" dirty="0">
                <a:latin typeface="Arial" charset="0"/>
                <a:cs typeface="Arial" charset="0"/>
              </a:rPr>
              <a:t>	</a:t>
            </a:r>
            <a:r>
              <a:rPr lang="cs-CZ" altLang="cs-CZ" sz="1000" dirty="0" smtClean="0">
                <a:latin typeface="Arial" charset="0"/>
                <a:cs typeface="Arial" charset="0"/>
              </a:rPr>
              <a:t>a) </a:t>
            </a:r>
            <a:r>
              <a:rPr lang="cs-CZ" altLang="cs-CZ" sz="1100" dirty="0" smtClean="0">
                <a:latin typeface="Arial" charset="0"/>
                <a:cs typeface="Arial" charset="0"/>
              </a:rPr>
              <a:t>proces bělení papíru musí být prováděn ekologicky, tj. bez použití elementárního chlóru </a:t>
            </a:r>
            <a:endParaRPr lang="cs-CZ" altLang="cs-CZ" sz="1100" dirty="0">
              <a:latin typeface="Arial" charset="0"/>
              <a:cs typeface="Arial" charset="0"/>
            </a:endParaRPr>
          </a:p>
          <a:p>
            <a:pPr marL="400050" lvl="2" indent="0">
              <a:buFont typeface="Arial" charset="0"/>
              <a:buNone/>
              <a:defRPr/>
            </a:pPr>
            <a:r>
              <a:rPr lang="cs-CZ" altLang="cs-CZ" sz="1100" dirty="0" smtClean="0">
                <a:latin typeface="Arial" charset="0"/>
                <a:cs typeface="Arial" charset="0"/>
              </a:rPr>
              <a:t>	b) papír musí být založen na bázi primárního vlákna pocházejícího ze zákonně nebo udržitelně 	   	    obhospodařovaných zdrojů</a:t>
            </a:r>
          </a:p>
          <a:p>
            <a:pPr marL="357188" lvl="3" indent="-342900">
              <a:defRPr/>
            </a:pPr>
            <a:endParaRPr lang="cs-CZ" altLang="cs-CZ" sz="10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charset="0"/>
              <a:buChar char="•"/>
              <a:defRPr/>
            </a:pPr>
            <a:r>
              <a:rPr lang="cs-CZ" altLang="cs-CZ" sz="1800" dirty="0" smtClean="0">
                <a:latin typeface="Arial" charset="0"/>
                <a:cs typeface="Arial" charset="0"/>
              </a:rPr>
              <a:t>Splnění požadavků</a:t>
            </a:r>
          </a:p>
          <a:p>
            <a:pPr marL="742950" lvl="2" indent="-342900">
              <a:defRPr/>
            </a:pPr>
            <a:r>
              <a:rPr lang="cs-CZ" altLang="cs-CZ" sz="1400" dirty="0" smtClean="0">
                <a:latin typeface="Arial" charset="0"/>
                <a:cs typeface="Arial" charset="0"/>
              </a:rPr>
              <a:t>Standardní požadavky na jakost, technické parametry: technický list (</a:t>
            </a:r>
            <a:r>
              <a:rPr lang="cs-CZ" altLang="cs-CZ" sz="1400" dirty="0" err="1" smtClean="0">
                <a:latin typeface="Arial" charset="0"/>
                <a:cs typeface="Arial" charset="0"/>
              </a:rPr>
              <a:t>datasheet</a:t>
            </a:r>
            <a:r>
              <a:rPr lang="cs-CZ" altLang="cs-CZ" sz="1400" dirty="0" smtClean="0">
                <a:latin typeface="Arial" charset="0"/>
                <a:cs typeface="Arial" charset="0"/>
              </a:rPr>
              <a:t>)</a:t>
            </a:r>
          </a:p>
          <a:p>
            <a:pPr marL="742950" lvl="2" indent="-342900">
              <a:defRPr/>
            </a:pPr>
            <a:r>
              <a:rPr lang="cs-CZ" altLang="cs-CZ" sz="1400" dirty="0" smtClean="0">
                <a:latin typeface="Arial" charset="0"/>
                <a:cs typeface="Arial" charset="0"/>
              </a:rPr>
              <a:t>Ekologické požadavky - certifikáty:</a:t>
            </a:r>
          </a:p>
          <a:p>
            <a:pPr marL="809625" lvl="2" indent="-365125">
              <a:buFont typeface="Arial" charset="0"/>
              <a:buNone/>
              <a:defRPr/>
            </a:pPr>
            <a:r>
              <a:rPr lang="cs-CZ" altLang="cs-CZ" sz="1400" dirty="0">
                <a:latin typeface="Arial" charset="0"/>
                <a:cs typeface="Arial" charset="0"/>
              </a:rPr>
              <a:t>	</a:t>
            </a:r>
            <a:r>
              <a:rPr lang="cs-CZ" altLang="cs-CZ" sz="1400" dirty="0" smtClean="0">
                <a:latin typeface="Arial" charset="0"/>
                <a:cs typeface="Arial" charset="0"/>
              </a:rPr>
              <a:t>- </a:t>
            </a:r>
            <a:r>
              <a:rPr lang="cs-CZ" altLang="cs-CZ" sz="1400" b="1" dirty="0" smtClean="0">
                <a:latin typeface="Arial" charset="0"/>
                <a:cs typeface="Arial" charset="0"/>
              </a:rPr>
              <a:t>ECF</a:t>
            </a:r>
            <a:r>
              <a:rPr lang="cs-CZ" altLang="cs-CZ" sz="1400" dirty="0" smtClean="0">
                <a:latin typeface="Arial" charset="0"/>
                <a:cs typeface="Arial" charset="0"/>
              </a:rPr>
              <a:t> – certifikační označení papíru vyrobeného bez použití elementárního chlóru</a:t>
            </a:r>
          </a:p>
          <a:p>
            <a:pPr marL="809625" lvl="2" indent="-365125">
              <a:buFont typeface="Arial" charset="0"/>
              <a:buNone/>
              <a:defRPr/>
            </a:pPr>
            <a:r>
              <a:rPr lang="cs-CZ" altLang="cs-CZ" sz="1400" dirty="0">
                <a:latin typeface="Arial" charset="0"/>
                <a:cs typeface="Arial" charset="0"/>
              </a:rPr>
              <a:t>	</a:t>
            </a:r>
            <a:r>
              <a:rPr lang="cs-CZ" altLang="cs-CZ" sz="1400" dirty="0" smtClean="0">
                <a:latin typeface="Arial" charset="0"/>
                <a:cs typeface="Arial" charset="0"/>
              </a:rPr>
              <a:t>- </a:t>
            </a:r>
            <a:r>
              <a:rPr lang="cs-CZ" altLang="cs-CZ" sz="1400" b="1" dirty="0" smtClean="0">
                <a:latin typeface="Arial" charset="0"/>
                <a:cs typeface="Arial" charset="0"/>
              </a:rPr>
              <a:t>FSC, PEFC</a:t>
            </a:r>
            <a:r>
              <a:rPr lang="cs-CZ" altLang="cs-CZ" sz="1400" dirty="0" smtClean="0">
                <a:latin typeface="Arial" charset="0"/>
                <a:cs typeface="Arial" charset="0"/>
              </a:rPr>
              <a:t> – ochranná známka/značka, výrobek pochází ze šetrně obhospodařovaných lesů (požadavky splňuje rovněž Ekoznačka EU)</a:t>
            </a:r>
          </a:p>
          <a:p>
            <a:pPr marL="809625" lvl="2" indent="-365125">
              <a:buFont typeface="Arial" charset="0"/>
              <a:buNone/>
              <a:defRPr/>
            </a:pPr>
            <a:r>
              <a:rPr lang="cs-CZ" altLang="cs-CZ" sz="1400" dirty="0">
                <a:latin typeface="Arial" charset="0"/>
                <a:cs typeface="Arial" charset="0"/>
              </a:rPr>
              <a:t>	</a:t>
            </a:r>
            <a:r>
              <a:rPr lang="cs-CZ" altLang="cs-CZ" sz="1400" dirty="0" smtClean="0">
                <a:latin typeface="Arial" charset="0"/>
                <a:cs typeface="Arial" charset="0"/>
              </a:rPr>
              <a:t> </a:t>
            </a:r>
          </a:p>
          <a:p>
            <a:pPr marL="400050" lvl="2" indent="0">
              <a:buFont typeface="Arial" charset="0"/>
              <a:buNone/>
              <a:defRPr/>
            </a:pPr>
            <a:r>
              <a:rPr lang="cs-CZ" altLang="cs-CZ" sz="1400" dirty="0" smtClean="0"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5554663" cy="782637"/>
          </a:xfrm>
        </p:spPr>
        <p:txBody>
          <a:bodyPr/>
          <a:lstStyle/>
          <a:p>
            <a:r>
              <a:rPr lang="cs-CZ" altLang="cs-CZ" sz="2800" b="1" smtClean="0">
                <a:latin typeface="Arial" charset="0"/>
                <a:cs typeface="Arial" charset="0"/>
              </a:rPr>
              <a:t>Údržba zeleně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5122863" cy="3889375"/>
          </a:xfrm>
        </p:spPr>
        <p:txBody>
          <a:bodyPr/>
          <a:lstStyle/>
          <a:p>
            <a:endParaRPr lang="cs-CZ" altLang="cs-CZ" sz="1400" smtClean="0">
              <a:latin typeface="Arial" charset="0"/>
              <a:cs typeface="Arial" charset="0"/>
            </a:endParaRPr>
          </a:p>
          <a:p>
            <a:r>
              <a:rPr lang="cs-CZ" altLang="cs-CZ" sz="1400" smtClean="0">
                <a:latin typeface="Arial" charset="0"/>
                <a:cs typeface="Arial" charset="0"/>
              </a:rPr>
              <a:t>dodavatel sociální podnik SIMEVA s.r.o.</a:t>
            </a:r>
          </a:p>
          <a:p>
            <a:endParaRPr lang="cs-CZ" altLang="cs-CZ" sz="1400" smtClean="0">
              <a:latin typeface="Arial" charset="0"/>
              <a:cs typeface="Arial" charset="0"/>
            </a:endParaRPr>
          </a:p>
          <a:p>
            <a:r>
              <a:rPr lang="cs-CZ" altLang="cs-CZ" sz="1400" smtClean="0">
                <a:latin typeface="Arial" charset="0"/>
                <a:cs typeface="Arial" charset="0"/>
              </a:rPr>
              <a:t>balkónové květiny, péče o zahradnické plochy v areálu budov KrÚ</a:t>
            </a:r>
          </a:p>
          <a:p>
            <a:endParaRPr lang="cs-CZ" altLang="cs-CZ" sz="1400" smtClean="0">
              <a:latin typeface="Arial" charset="0"/>
              <a:cs typeface="Arial" charset="0"/>
            </a:endParaRPr>
          </a:p>
          <a:p>
            <a:r>
              <a:rPr lang="cs-CZ" altLang="cs-CZ" sz="1400" smtClean="0">
                <a:latin typeface="Arial" charset="0"/>
                <a:cs typeface="Arial" charset="0"/>
              </a:rPr>
              <a:t>služby prováděny na základě průběžných objednávek </a:t>
            </a:r>
          </a:p>
          <a:p>
            <a:endParaRPr lang="cs-CZ" altLang="cs-CZ" smtClean="0">
              <a:latin typeface="Arial" charset="0"/>
              <a:cs typeface="Arial" charset="0"/>
            </a:endParaRPr>
          </a:p>
        </p:txBody>
      </p:sp>
      <p:pic>
        <p:nvPicPr>
          <p:cNvPr id="13316" name="Picture 2" descr="\\primary\Users\kmentova.helena\Zpravodaj_březen\DSCF13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93813"/>
            <a:ext cx="3294062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323850" y="3933825"/>
            <a:ext cx="8569325" cy="1727200"/>
          </a:xfrm>
        </p:spPr>
        <p:txBody>
          <a:bodyPr/>
          <a:lstStyle/>
          <a:p>
            <a:r>
              <a:rPr lang="cs-CZ" altLang="cs-CZ" sz="2800" smtClean="0">
                <a:latin typeface="Arial" charset="0"/>
                <a:cs typeface="Arial" charset="0"/>
              </a:rPr>
              <a:t>Když nejde pouze o cenu – příklady roku 2015</a:t>
            </a:r>
            <a:r>
              <a:rPr lang="cs-CZ" altLang="cs-CZ" sz="3600" smtClean="0">
                <a:latin typeface="Arial" charset="0"/>
                <a:cs typeface="Arial" charset="0"/>
              </a:rPr>
              <a:t/>
            </a:r>
            <a:br>
              <a:rPr lang="cs-CZ" altLang="cs-CZ" sz="3600" smtClean="0">
                <a:latin typeface="Arial" charset="0"/>
                <a:cs typeface="Arial" charset="0"/>
              </a:rPr>
            </a:br>
            <a:r>
              <a:rPr lang="cs-CZ" altLang="cs-CZ" sz="3600" smtClean="0">
                <a:latin typeface="Arial" charset="0"/>
                <a:cs typeface="Arial" charset="0"/>
              </a:rPr>
              <a:t>Reklamní předměty a 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358775" y="1052513"/>
            <a:ext cx="8229600" cy="422275"/>
          </a:xfrm>
        </p:spPr>
        <p:txBody>
          <a:bodyPr/>
          <a:lstStyle/>
          <a:p>
            <a:r>
              <a:rPr lang="cs-CZ" altLang="cs-CZ" sz="2800" b="1" smtClean="0">
                <a:latin typeface="Arial" charset="0"/>
                <a:cs typeface="Arial" charset="0"/>
              </a:rPr>
              <a:t>Dřevěné kostky opatřené známkou FSC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2749550" y="1628775"/>
            <a:ext cx="5937250" cy="3168650"/>
          </a:xfrm>
        </p:spPr>
        <p:txBody>
          <a:bodyPr/>
          <a:lstStyle/>
          <a:p>
            <a:pPr marL="742950" lvl="2" indent="-342900"/>
            <a:endParaRPr lang="cs-CZ" altLang="cs-CZ" sz="1400" smtClean="0">
              <a:latin typeface="Arial" charset="0"/>
              <a:cs typeface="Arial" charset="0"/>
            </a:endParaRPr>
          </a:p>
          <a:p>
            <a:pPr marL="742950" lvl="2" indent="-342900"/>
            <a:r>
              <a:rPr lang="cs-CZ" altLang="cs-CZ" sz="1400" smtClean="0">
                <a:latin typeface="Arial" charset="0"/>
                <a:cs typeface="Arial" charset="0"/>
              </a:rPr>
              <a:t>propagační předmět – významnější akce pro děti (přehlídky, turnaje), dětské soutěže, dary představitelů kraje pro děti v nemocnicích, dětských domovech…</a:t>
            </a:r>
          </a:p>
          <a:p>
            <a:pPr marL="742950" lvl="2" indent="-342900"/>
            <a:endParaRPr lang="cs-CZ" altLang="cs-CZ" sz="1400" smtClean="0">
              <a:latin typeface="Arial" charset="0"/>
              <a:cs typeface="Arial" charset="0"/>
            </a:endParaRPr>
          </a:p>
          <a:p>
            <a:pPr marL="742950" lvl="2" indent="-342900"/>
            <a:r>
              <a:rPr lang="cs-CZ" altLang="cs-CZ" sz="1400" smtClean="0">
                <a:latin typeface="Arial" charset="0"/>
                <a:cs typeface="Arial" charset="0"/>
              </a:rPr>
              <a:t>materiál pro výrobu pochází z šetrně obhospodařovaných lesů</a:t>
            </a:r>
          </a:p>
          <a:p>
            <a:pPr marL="742950" lvl="2" indent="-342900"/>
            <a:endParaRPr lang="cs-CZ" altLang="cs-CZ" sz="1400" smtClean="0">
              <a:latin typeface="Arial" charset="0"/>
              <a:cs typeface="Arial" charset="0"/>
            </a:endParaRPr>
          </a:p>
          <a:p>
            <a:pPr marL="742950" lvl="2" indent="-342900"/>
            <a:r>
              <a:rPr lang="cs-CZ" altLang="cs-CZ" sz="1400" smtClean="0">
                <a:latin typeface="Arial" charset="0"/>
                <a:cs typeface="Arial" charset="0"/>
              </a:rPr>
              <a:t>výrobcem je moravská společnost GERLICH ODRY s.r.o., která je současně chráněnou dílnou (35 zaměstnanců, 75 % osob se zdravotními problémy) – </a:t>
            </a:r>
            <a:r>
              <a:rPr lang="cs-CZ" altLang="cs-CZ" sz="1400" b="1" smtClean="0">
                <a:latin typeface="Arial" charset="0"/>
                <a:cs typeface="Arial" charset="0"/>
              </a:rPr>
              <a:t>potvrzení o náhradním plnění</a:t>
            </a:r>
          </a:p>
          <a:p>
            <a:pPr marL="742950" lvl="2" indent="-342900"/>
            <a:endParaRPr lang="cs-CZ" altLang="cs-CZ" sz="1400" smtClean="0">
              <a:latin typeface="Arial" charset="0"/>
              <a:cs typeface="Arial" charset="0"/>
            </a:endParaRPr>
          </a:p>
          <a:p>
            <a:pPr marL="742950" lvl="2" indent="-342900"/>
            <a:r>
              <a:rPr lang="cs-CZ" altLang="cs-CZ" sz="1400" smtClean="0">
                <a:latin typeface="Arial" charset="0"/>
                <a:cs typeface="Arial" charset="0"/>
              </a:rPr>
              <a:t>cena: cca 200 Kč	</a:t>
            </a:r>
          </a:p>
          <a:p>
            <a:endParaRPr lang="cs-CZ" altLang="cs-CZ" sz="1400" smtClean="0">
              <a:latin typeface="Arial" charset="0"/>
              <a:cs typeface="Arial" charset="0"/>
            </a:endParaRPr>
          </a:p>
          <a:p>
            <a:endParaRPr lang="cs-CZ" altLang="cs-CZ" sz="1400" smtClean="0">
              <a:latin typeface="Arial" charset="0"/>
              <a:cs typeface="Arial" charset="0"/>
            </a:endParaRPr>
          </a:p>
          <a:p>
            <a:endParaRPr lang="cs-CZ" altLang="cs-CZ" smtClean="0">
              <a:latin typeface="Arial" charset="0"/>
              <a:cs typeface="Arial" charset="0"/>
            </a:endParaRPr>
          </a:p>
        </p:txBody>
      </p:sp>
      <p:pic>
        <p:nvPicPr>
          <p:cNvPr id="15364" name="Obrázek 3" descr="logo F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08525"/>
            <a:ext cx="7207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Obrázek 4" descr="http://shop.gerlich-odry.cz/_pics/dsc-0813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" t="22079" r="31891" b="2335"/>
          <a:stretch>
            <a:fillRect/>
          </a:stretch>
        </p:blipFill>
        <p:spPr bwMode="auto">
          <a:xfrm>
            <a:off x="468313" y="1989138"/>
            <a:ext cx="258445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ovéPole 1"/>
          <p:cNvSpPr txBox="1">
            <a:spLocks noChangeArrowheads="1"/>
          </p:cNvSpPr>
          <p:nvPr/>
        </p:nvSpPr>
        <p:spPr bwMode="auto">
          <a:xfrm>
            <a:off x="1760538" y="4908550"/>
            <a:ext cx="7007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chemeClr val="tx2"/>
                </a:solidFill>
              </a:rPr>
              <a:t>FSC (Forest Stewardship Council) – značka odpovědného lesnictví (k přírodě a místním lidem), cílem je napomoci chránit mizející, ohrožené a devastované světové lesy přes certifikaci kontroly nakládání se dřevem, mezinárodní systém certifikace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955560CA100439974710C76AB3F0D" ma:contentTypeVersion="0" ma:contentTypeDescription="Vytvoří nový dokument" ma:contentTypeScope="" ma:versionID="c4c42882d4b8f6e87ce257df31364d2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AC45A5-5B61-4C7E-9788-BD0A053398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906D89-CFE5-4A90-A487-60B8EE711B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5F49E41-0AB2-447C-91B4-47D1E285395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3423</TotalTime>
  <Words>757</Words>
  <Application>Microsoft Office PowerPoint</Application>
  <PresentationFormat>Předvádění na obrazovce (4:3)</PresentationFormat>
  <Paragraphs>146</Paragraphs>
  <Slides>16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Wingdings</vt:lpstr>
      <vt:lpstr>Motiv sady Office</vt:lpstr>
      <vt:lpstr>Prezentace aplikace PowerPoint</vt:lpstr>
      <vt:lpstr>Prezentace aplikace PowerPoint</vt:lpstr>
      <vt:lpstr>Proč odpovědné nakupování? (2)</vt:lpstr>
      <vt:lpstr>Co běžně nakupujeme a v roce 2015 jsme nakoupili tzv. odpovědně?</vt:lpstr>
      <vt:lpstr>Když nejde pouze o cenu – příklady roku 2015 Kancelářský papír Údržba zeleně</vt:lpstr>
      <vt:lpstr>Kancelářský papír</vt:lpstr>
      <vt:lpstr>Údržba zeleně</vt:lpstr>
      <vt:lpstr>Když nejde pouze o cenu – příklady roku 2015 Reklamní předměty a dary</vt:lpstr>
      <vt:lpstr>Dřevěné kostky opatřené známkou FSC</vt:lpstr>
      <vt:lpstr>Fairtradové fotbalové míče </vt:lpstr>
      <vt:lpstr>Bio textil s ekologickým potiskem</vt:lpstr>
      <vt:lpstr>Dále svými nákupy podporujeme</vt:lpstr>
      <vt:lpstr>Zhodnocení</vt:lpstr>
      <vt:lpstr>Na jaká úskalí jsme narazili</vt:lpstr>
      <vt:lpstr>Chceme pokračovat….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klimes.vladimir</dc:creator>
  <cp:lastModifiedBy>Koníček Martin</cp:lastModifiedBy>
  <cp:revision>293</cp:revision>
  <cp:lastPrinted>2016-02-24T16:35:15Z</cp:lastPrinted>
  <dcterms:created xsi:type="dcterms:W3CDTF">2010-11-15T06:15:01Z</dcterms:created>
  <dcterms:modified xsi:type="dcterms:W3CDTF">2016-03-15T10:19:07Z</dcterms:modified>
</cp:coreProperties>
</file>