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</p:sldIdLst>
  <p:sldSz cx="9144000" cy="6858000" type="screen4x3"/>
  <p:notesSz cx="10234613" cy="70993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+mn-ea"/>
        <a:cs typeface="+mn-cs"/>
      </a:defRPr>
    </a:lvl1pPr>
    <a:lvl2pPr marL="98902" indent="3191"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+mn-ea"/>
        <a:cs typeface="+mn-cs"/>
      </a:defRPr>
    </a:lvl2pPr>
    <a:lvl3pPr marL="198159" indent="6026"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+mn-ea"/>
        <a:cs typeface="+mn-cs"/>
      </a:defRPr>
    </a:lvl3pPr>
    <a:lvl4pPr marL="297062" indent="9217"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+mn-ea"/>
        <a:cs typeface="+mn-cs"/>
      </a:defRPr>
    </a:lvl4pPr>
    <a:lvl5pPr marL="396318" indent="12053"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+mn-ea"/>
        <a:cs typeface="+mn-cs"/>
      </a:defRPr>
    </a:lvl5pPr>
    <a:lvl6pPr marL="510464" algn="l" defTabSz="204186" rtl="0" eaLnBrk="1" latinLnBrk="0" hangingPunct="1">
      <a:defRPr sz="1800" b="1" kern="1200">
        <a:solidFill>
          <a:schemeClr val="tx1"/>
        </a:solidFill>
        <a:latin typeface="Arial" charset="0"/>
        <a:ea typeface="+mn-ea"/>
        <a:cs typeface="+mn-cs"/>
      </a:defRPr>
    </a:lvl6pPr>
    <a:lvl7pPr marL="612557" algn="l" defTabSz="204186" rtl="0" eaLnBrk="1" latinLnBrk="0" hangingPunct="1">
      <a:defRPr sz="1800" b="1" kern="1200">
        <a:solidFill>
          <a:schemeClr val="tx1"/>
        </a:solidFill>
        <a:latin typeface="Arial" charset="0"/>
        <a:ea typeface="+mn-ea"/>
        <a:cs typeface="+mn-cs"/>
      </a:defRPr>
    </a:lvl7pPr>
    <a:lvl8pPr marL="714649" algn="l" defTabSz="204186" rtl="0" eaLnBrk="1" latinLnBrk="0" hangingPunct="1">
      <a:defRPr sz="1800" b="1" kern="1200">
        <a:solidFill>
          <a:schemeClr val="tx1"/>
        </a:solidFill>
        <a:latin typeface="Arial" charset="0"/>
        <a:ea typeface="+mn-ea"/>
        <a:cs typeface="+mn-cs"/>
      </a:defRPr>
    </a:lvl8pPr>
    <a:lvl9pPr marL="816742" algn="l" defTabSz="204186" rtl="0" eaLnBrk="1" latinLnBrk="0" hangingPunct="1">
      <a:defRPr sz="18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6E6"/>
    <a:srgbClr val="3399FF"/>
    <a:srgbClr val="333399"/>
    <a:srgbClr val="BDEFFF"/>
    <a:srgbClr val="E2EFFA"/>
    <a:srgbClr val="C6DFF6"/>
    <a:srgbClr val="6EDCFE"/>
    <a:srgbClr val="5FDFFD"/>
    <a:srgbClr val="0000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9655" autoAdjust="0"/>
  </p:normalViewPr>
  <p:slideViewPr>
    <p:cSldViewPr snapToGrid="0">
      <p:cViewPr varScale="1">
        <p:scale>
          <a:sx n="89" d="100"/>
          <a:sy n="89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71" y="2130526"/>
            <a:ext cx="7772258" cy="146982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743" y="3886099"/>
            <a:ext cx="6400515" cy="1752802"/>
          </a:xfrm>
        </p:spPr>
        <p:txBody>
          <a:bodyPr/>
          <a:lstStyle>
            <a:lvl1pPr marL="0" indent="0" algn="ctr">
              <a:buNone/>
              <a:defRPr/>
            </a:lvl1pPr>
            <a:lvl2pPr marL="99101" indent="0" algn="ctr">
              <a:buNone/>
              <a:defRPr/>
            </a:lvl2pPr>
            <a:lvl3pPr marL="198203" indent="0" algn="ctr">
              <a:buNone/>
              <a:defRPr/>
            </a:lvl3pPr>
            <a:lvl4pPr marL="297304" indent="0" algn="ctr">
              <a:buNone/>
              <a:defRPr/>
            </a:lvl4pPr>
            <a:lvl5pPr marL="396406" indent="0" algn="ctr">
              <a:buNone/>
              <a:defRPr/>
            </a:lvl5pPr>
            <a:lvl6pPr marL="495507" indent="0" algn="ctr">
              <a:buNone/>
              <a:defRPr/>
            </a:lvl6pPr>
            <a:lvl7pPr marL="594609" indent="0" algn="ctr">
              <a:buNone/>
              <a:defRPr/>
            </a:lvl7pPr>
            <a:lvl8pPr marL="693710" indent="0" algn="ctr">
              <a:buNone/>
              <a:defRPr/>
            </a:lvl8pPr>
            <a:lvl9pPr marL="792811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23B9C-65E0-4AB9-AADC-7A09BEF9A0F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787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21868-0482-49F7-99D7-16C0398A3EB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593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614" y="274663"/>
            <a:ext cx="2057139" cy="58515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48" y="274663"/>
            <a:ext cx="6126831" cy="58515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B1E6C-C8B8-407A-9444-C0384F9FF1D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675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23955-CF9F-4471-9D7E-7BDEE5A4EC0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571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94" y="4406951"/>
            <a:ext cx="7772258" cy="1361974"/>
          </a:xfrm>
        </p:spPr>
        <p:txBody>
          <a:bodyPr anchor="t"/>
          <a:lstStyle>
            <a:lvl1pPr algn="l">
              <a:defRPr sz="9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94" y="2906637"/>
            <a:ext cx="7772258" cy="1500314"/>
          </a:xfrm>
        </p:spPr>
        <p:txBody>
          <a:bodyPr anchor="b"/>
          <a:lstStyle>
            <a:lvl1pPr marL="0" indent="0">
              <a:buNone/>
              <a:defRPr sz="400"/>
            </a:lvl1pPr>
            <a:lvl2pPr marL="99101" indent="0">
              <a:buNone/>
              <a:defRPr sz="400"/>
            </a:lvl2pPr>
            <a:lvl3pPr marL="198203" indent="0">
              <a:buNone/>
              <a:defRPr sz="400"/>
            </a:lvl3pPr>
            <a:lvl4pPr marL="297304" indent="0">
              <a:buNone/>
              <a:defRPr sz="300"/>
            </a:lvl4pPr>
            <a:lvl5pPr marL="396406" indent="0">
              <a:buNone/>
              <a:defRPr sz="300"/>
            </a:lvl5pPr>
            <a:lvl6pPr marL="495507" indent="0">
              <a:buNone/>
              <a:defRPr sz="300"/>
            </a:lvl6pPr>
            <a:lvl7pPr marL="594609" indent="0">
              <a:buNone/>
              <a:defRPr sz="300"/>
            </a:lvl7pPr>
            <a:lvl8pPr marL="693710" indent="0">
              <a:buNone/>
              <a:defRPr sz="300"/>
            </a:lvl8pPr>
            <a:lvl9pPr marL="792811" indent="0">
              <a:buNone/>
              <a:defRPr sz="3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31C8B-5996-4B76-9B6E-1B76D6327F9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327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48" y="1600099"/>
            <a:ext cx="4091985" cy="4526139"/>
          </a:xfrm>
        </p:spPr>
        <p:txBody>
          <a:bodyPr/>
          <a:lstStyle>
            <a:lvl1pPr>
              <a:defRPr sz="600"/>
            </a:lvl1pPr>
            <a:lvl2pPr>
              <a:defRPr sz="500"/>
            </a:lvl2pPr>
            <a:lvl3pPr>
              <a:defRPr sz="4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94768" y="1600099"/>
            <a:ext cx="4091985" cy="4526139"/>
          </a:xfrm>
        </p:spPr>
        <p:txBody>
          <a:bodyPr/>
          <a:lstStyle>
            <a:lvl1pPr>
              <a:defRPr sz="600"/>
            </a:lvl1pPr>
            <a:lvl2pPr>
              <a:defRPr sz="500"/>
            </a:lvl2pPr>
            <a:lvl3pPr>
              <a:defRPr sz="4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67E2-07FE-462E-A344-16D40386F03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609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48" y="1535087"/>
            <a:ext cx="4040284" cy="639788"/>
          </a:xfrm>
        </p:spPr>
        <p:txBody>
          <a:bodyPr anchor="b"/>
          <a:lstStyle>
            <a:lvl1pPr marL="0" indent="0">
              <a:buNone/>
              <a:defRPr sz="500" b="1"/>
            </a:lvl1pPr>
            <a:lvl2pPr marL="99101" indent="0">
              <a:buNone/>
              <a:defRPr sz="400" b="1"/>
            </a:lvl2pPr>
            <a:lvl3pPr marL="198203" indent="0">
              <a:buNone/>
              <a:defRPr sz="400" b="1"/>
            </a:lvl3pPr>
            <a:lvl4pPr marL="297304" indent="0">
              <a:buNone/>
              <a:defRPr sz="400" b="1"/>
            </a:lvl4pPr>
            <a:lvl5pPr marL="396406" indent="0">
              <a:buNone/>
              <a:defRPr sz="400" b="1"/>
            </a:lvl5pPr>
            <a:lvl6pPr marL="495507" indent="0">
              <a:buNone/>
              <a:defRPr sz="400" b="1"/>
            </a:lvl6pPr>
            <a:lvl7pPr marL="594609" indent="0">
              <a:buNone/>
              <a:defRPr sz="400" b="1"/>
            </a:lvl7pPr>
            <a:lvl8pPr marL="693710" indent="0">
              <a:buNone/>
              <a:defRPr sz="400" b="1"/>
            </a:lvl8pPr>
            <a:lvl9pPr marL="792811" indent="0">
              <a:buNone/>
              <a:defRPr sz="4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48" y="2174875"/>
            <a:ext cx="4040284" cy="3951363"/>
          </a:xfrm>
        </p:spPr>
        <p:txBody>
          <a:bodyPr/>
          <a:lstStyle>
            <a:lvl1pPr>
              <a:defRPr sz="500"/>
            </a:lvl1pPr>
            <a:lvl2pPr>
              <a:defRPr sz="400"/>
            </a:lvl2pPr>
            <a:lvl3pPr>
              <a:defRPr sz="4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46" y="1535087"/>
            <a:ext cx="4041707" cy="639788"/>
          </a:xfrm>
        </p:spPr>
        <p:txBody>
          <a:bodyPr anchor="b"/>
          <a:lstStyle>
            <a:lvl1pPr marL="0" indent="0">
              <a:buNone/>
              <a:defRPr sz="500" b="1"/>
            </a:lvl1pPr>
            <a:lvl2pPr marL="99101" indent="0">
              <a:buNone/>
              <a:defRPr sz="400" b="1"/>
            </a:lvl2pPr>
            <a:lvl3pPr marL="198203" indent="0">
              <a:buNone/>
              <a:defRPr sz="400" b="1"/>
            </a:lvl3pPr>
            <a:lvl4pPr marL="297304" indent="0">
              <a:buNone/>
              <a:defRPr sz="400" b="1"/>
            </a:lvl4pPr>
            <a:lvl5pPr marL="396406" indent="0">
              <a:buNone/>
              <a:defRPr sz="400" b="1"/>
            </a:lvl5pPr>
            <a:lvl6pPr marL="495507" indent="0">
              <a:buNone/>
              <a:defRPr sz="400" b="1"/>
            </a:lvl6pPr>
            <a:lvl7pPr marL="594609" indent="0">
              <a:buNone/>
              <a:defRPr sz="400" b="1"/>
            </a:lvl7pPr>
            <a:lvl8pPr marL="693710" indent="0">
              <a:buNone/>
              <a:defRPr sz="400" b="1"/>
            </a:lvl8pPr>
            <a:lvl9pPr marL="792811" indent="0">
              <a:buNone/>
              <a:defRPr sz="4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07" cy="3951363"/>
          </a:xfrm>
        </p:spPr>
        <p:txBody>
          <a:bodyPr/>
          <a:lstStyle>
            <a:lvl1pPr>
              <a:defRPr sz="500"/>
            </a:lvl1pPr>
            <a:lvl2pPr>
              <a:defRPr sz="400"/>
            </a:lvl2pPr>
            <a:lvl3pPr>
              <a:defRPr sz="4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E9CF3-41A5-4840-8D2E-B74CC7CEED4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481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427D9-E9E7-4F2E-9744-592AA7CFDF7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126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9505C-4D07-4A77-BADC-EA1FE2FF36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430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48" y="273151"/>
            <a:ext cx="3008157" cy="1161899"/>
          </a:xfrm>
        </p:spPr>
        <p:txBody>
          <a:bodyPr anchor="b"/>
          <a:lstStyle>
            <a:lvl1pPr algn="l">
              <a:defRPr sz="4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974" y="273151"/>
            <a:ext cx="5111779" cy="5853087"/>
          </a:xfrm>
        </p:spPr>
        <p:txBody>
          <a:bodyPr/>
          <a:lstStyle>
            <a:lvl1pPr>
              <a:defRPr sz="700"/>
            </a:lvl1pPr>
            <a:lvl2pPr>
              <a:defRPr sz="600"/>
            </a:lvl2pPr>
            <a:lvl3pPr>
              <a:defRPr sz="5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48" y="1435050"/>
            <a:ext cx="3008157" cy="4691188"/>
          </a:xfrm>
        </p:spPr>
        <p:txBody>
          <a:bodyPr/>
          <a:lstStyle>
            <a:lvl1pPr marL="0" indent="0">
              <a:buNone/>
              <a:defRPr sz="300"/>
            </a:lvl1pPr>
            <a:lvl2pPr marL="99101" indent="0">
              <a:buNone/>
              <a:defRPr sz="300"/>
            </a:lvl2pPr>
            <a:lvl3pPr marL="198203" indent="0">
              <a:buNone/>
              <a:defRPr sz="200"/>
            </a:lvl3pPr>
            <a:lvl4pPr marL="297304" indent="0">
              <a:buNone/>
              <a:defRPr sz="200"/>
            </a:lvl4pPr>
            <a:lvl5pPr marL="396406" indent="0">
              <a:buNone/>
              <a:defRPr sz="200"/>
            </a:lvl5pPr>
            <a:lvl6pPr marL="495507" indent="0">
              <a:buNone/>
              <a:defRPr sz="200"/>
            </a:lvl6pPr>
            <a:lvl7pPr marL="594609" indent="0">
              <a:buNone/>
              <a:defRPr sz="200"/>
            </a:lvl7pPr>
            <a:lvl8pPr marL="693710" indent="0">
              <a:buNone/>
              <a:defRPr sz="200"/>
            </a:lvl8pPr>
            <a:lvl9pPr marL="792811" indent="0">
              <a:buNone/>
              <a:defRPr sz="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EAE77-1EC4-4BEA-918F-BD6C2421CB5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626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467" y="4800550"/>
            <a:ext cx="5486021" cy="566712"/>
          </a:xfrm>
        </p:spPr>
        <p:txBody>
          <a:bodyPr anchor="b"/>
          <a:lstStyle>
            <a:lvl1pPr algn="l">
              <a:defRPr sz="4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467" y="612825"/>
            <a:ext cx="5486021" cy="4114649"/>
          </a:xfrm>
        </p:spPr>
        <p:txBody>
          <a:bodyPr/>
          <a:lstStyle>
            <a:lvl1pPr marL="0" indent="0">
              <a:buNone/>
              <a:defRPr sz="700"/>
            </a:lvl1pPr>
            <a:lvl2pPr marL="99101" indent="0">
              <a:buNone/>
              <a:defRPr sz="600"/>
            </a:lvl2pPr>
            <a:lvl3pPr marL="198203" indent="0">
              <a:buNone/>
              <a:defRPr sz="500"/>
            </a:lvl3pPr>
            <a:lvl4pPr marL="297304" indent="0">
              <a:buNone/>
              <a:defRPr sz="400"/>
            </a:lvl4pPr>
            <a:lvl5pPr marL="396406" indent="0">
              <a:buNone/>
              <a:defRPr sz="400"/>
            </a:lvl5pPr>
            <a:lvl6pPr marL="495507" indent="0">
              <a:buNone/>
              <a:defRPr sz="400"/>
            </a:lvl6pPr>
            <a:lvl7pPr marL="594609" indent="0">
              <a:buNone/>
              <a:defRPr sz="400"/>
            </a:lvl7pPr>
            <a:lvl8pPr marL="693710" indent="0">
              <a:buNone/>
              <a:defRPr sz="400"/>
            </a:lvl8pPr>
            <a:lvl9pPr marL="792811" indent="0">
              <a:buNone/>
              <a:defRPr sz="4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467" y="5367262"/>
            <a:ext cx="5486021" cy="804837"/>
          </a:xfrm>
        </p:spPr>
        <p:txBody>
          <a:bodyPr/>
          <a:lstStyle>
            <a:lvl1pPr marL="0" indent="0">
              <a:buNone/>
              <a:defRPr sz="300"/>
            </a:lvl1pPr>
            <a:lvl2pPr marL="99101" indent="0">
              <a:buNone/>
              <a:defRPr sz="300"/>
            </a:lvl2pPr>
            <a:lvl3pPr marL="198203" indent="0">
              <a:buNone/>
              <a:defRPr sz="200"/>
            </a:lvl3pPr>
            <a:lvl4pPr marL="297304" indent="0">
              <a:buNone/>
              <a:defRPr sz="200"/>
            </a:lvl4pPr>
            <a:lvl5pPr marL="396406" indent="0">
              <a:buNone/>
              <a:defRPr sz="200"/>
            </a:lvl5pPr>
            <a:lvl6pPr marL="495507" indent="0">
              <a:buNone/>
              <a:defRPr sz="200"/>
            </a:lvl6pPr>
            <a:lvl7pPr marL="594609" indent="0">
              <a:buNone/>
              <a:defRPr sz="200"/>
            </a:lvl7pPr>
            <a:lvl8pPr marL="693710" indent="0">
              <a:buNone/>
              <a:defRPr sz="200"/>
            </a:lvl8pPr>
            <a:lvl9pPr marL="792811" indent="0">
              <a:buNone/>
              <a:defRPr sz="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5BC3-BA13-4331-B290-6392FA2E047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242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416" y="274772"/>
            <a:ext cx="822916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16" y="1599990"/>
            <a:ext cx="8229168" cy="452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416" y="6245087"/>
            <a:ext cx="2133488" cy="47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defTabSz="914280">
              <a:defRPr sz="1400" b="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156" y="6245087"/>
            <a:ext cx="2895688" cy="47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ctr" defTabSz="914280">
              <a:defRPr sz="1400" b="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096" y="6245087"/>
            <a:ext cx="2133488" cy="47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 defTabSz="914280">
              <a:defRPr sz="1400" b="0" smtClean="0"/>
            </a:lvl1pPr>
          </a:lstStyle>
          <a:p>
            <a:pPr>
              <a:defRPr/>
            </a:pPr>
            <a:fld id="{147A9F39-F6A6-4F99-8C7B-5B3A88F6FF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2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422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422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422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422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99101" algn="ctr" defTabSz="91428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198203" algn="ctr" defTabSz="91428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297304" algn="ctr" defTabSz="91428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396406" algn="ctr" defTabSz="91428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436" indent="-342436" algn="l" defTabSz="914227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54" indent="-285718" algn="l" defTabSz="914227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517" indent="-228291" algn="l" defTabSz="914227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453" indent="-228291" algn="l" defTabSz="914227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44" indent="-228291" algn="l" defTabSz="914227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156145" indent="-228484" algn="l" defTabSz="91428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255246" indent="-228484" algn="l" defTabSz="91428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354347" indent="-228484" algn="l" defTabSz="91428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453449" indent="-228484" algn="l" defTabSz="91428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198203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1pPr>
      <a:lvl2pPr marL="99101" algn="l" defTabSz="198203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2pPr>
      <a:lvl3pPr marL="198203" algn="l" defTabSz="198203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3pPr>
      <a:lvl4pPr marL="297304" algn="l" defTabSz="198203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4pPr>
      <a:lvl5pPr marL="396406" algn="l" defTabSz="198203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5pPr>
      <a:lvl6pPr marL="495507" algn="l" defTabSz="198203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6pPr>
      <a:lvl7pPr marL="594609" algn="l" defTabSz="198203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7pPr>
      <a:lvl8pPr marL="693710" algn="l" defTabSz="198203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8pPr>
      <a:lvl9pPr marL="792811" algn="l" defTabSz="198203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 Box 3187"/>
          <p:cNvSpPr txBox="1">
            <a:spLocks noChangeArrowheads="1"/>
          </p:cNvSpPr>
          <p:nvPr/>
        </p:nvSpPr>
        <p:spPr bwMode="auto">
          <a:xfrm>
            <a:off x="196670" y="1142056"/>
            <a:ext cx="873252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08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217988">
              <a:defRPr>
                <a:solidFill>
                  <a:schemeClr val="tx1"/>
                </a:solidFill>
                <a:latin typeface="Arial" charset="0"/>
              </a:defRPr>
            </a:lvl1pPr>
            <a:lvl2pPr defTabSz="4217988">
              <a:defRPr>
                <a:solidFill>
                  <a:schemeClr val="tx1"/>
                </a:solidFill>
                <a:latin typeface="Arial" charset="0"/>
              </a:defRPr>
            </a:lvl2pPr>
            <a:lvl3pPr defTabSz="4217988">
              <a:defRPr>
                <a:solidFill>
                  <a:schemeClr val="tx1"/>
                </a:solidFill>
                <a:latin typeface="Arial" charset="0"/>
              </a:defRPr>
            </a:lvl3pPr>
            <a:lvl4pPr defTabSz="4217988">
              <a:defRPr>
                <a:solidFill>
                  <a:schemeClr val="tx1"/>
                </a:solidFill>
                <a:latin typeface="Arial" charset="0"/>
              </a:defRPr>
            </a:lvl4pPr>
            <a:lvl5pPr defTabSz="4217988">
              <a:defRPr>
                <a:solidFill>
                  <a:schemeClr val="tx1"/>
                </a:solidFill>
                <a:latin typeface="Arial" charset="0"/>
              </a:defRPr>
            </a:lvl5pPr>
            <a:lvl6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217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cs-CZ" altLang="cs-CZ" sz="4000" dirty="0" smtClean="0">
                <a:solidFill>
                  <a:schemeClr val="accent2"/>
                </a:solidFill>
                <a:latin typeface="Arial Narrow" pitchFamily="34" charset="0"/>
              </a:rPr>
              <a:t>Testování vysokoteplotní sorpce CO</a:t>
            </a:r>
            <a:r>
              <a:rPr lang="cs-CZ" altLang="cs-CZ" sz="4000" baseline="-25000" dirty="0" smtClean="0">
                <a:solidFill>
                  <a:schemeClr val="accent2"/>
                </a:solidFill>
                <a:latin typeface="Arial Narrow" pitchFamily="34" charset="0"/>
              </a:rPr>
              <a:t>2</a:t>
            </a:r>
            <a:r>
              <a:rPr lang="cs-CZ" altLang="cs-CZ" sz="4000" dirty="0" smtClean="0">
                <a:solidFill>
                  <a:schemeClr val="accent2"/>
                </a:solidFill>
                <a:latin typeface="Arial Narrow" pitchFamily="34" charset="0"/>
              </a:rPr>
              <a:t> v laboratorní fluidní aparatuře</a:t>
            </a:r>
          </a:p>
        </p:txBody>
      </p:sp>
      <p:grpSp>
        <p:nvGrpSpPr>
          <p:cNvPr id="2076" name="Group 5050"/>
          <p:cNvGrpSpPr>
            <a:grpSpLocks/>
          </p:cNvGrpSpPr>
          <p:nvPr/>
        </p:nvGrpSpPr>
        <p:grpSpPr bwMode="auto">
          <a:xfrm>
            <a:off x="242164" y="3232394"/>
            <a:ext cx="3570063" cy="905363"/>
            <a:chOff x="453" y="12828"/>
            <a:chExt cx="7527" cy="3593"/>
          </a:xfrm>
        </p:grpSpPr>
        <p:sp>
          <p:nvSpPr>
            <p:cNvPr id="2077" name="Line 4752"/>
            <p:cNvSpPr>
              <a:spLocks noChangeShapeType="1"/>
            </p:cNvSpPr>
            <p:nvPr/>
          </p:nvSpPr>
          <p:spPr bwMode="auto">
            <a:xfrm>
              <a:off x="453" y="12828"/>
              <a:ext cx="7527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78" name="Line 4767"/>
            <p:cNvSpPr>
              <a:spLocks noChangeShapeType="1"/>
            </p:cNvSpPr>
            <p:nvPr/>
          </p:nvSpPr>
          <p:spPr bwMode="auto">
            <a:xfrm>
              <a:off x="453" y="16421"/>
              <a:ext cx="1779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79" name="Line 4768"/>
            <p:cNvSpPr>
              <a:spLocks noChangeShapeType="1"/>
            </p:cNvSpPr>
            <p:nvPr/>
          </p:nvSpPr>
          <p:spPr bwMode="auto">
            <a:xfrm>
              <a:off x="453" y="12828"/>
              <a:ext cx="0" cy="44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80" name="Line 4777"/>
            <p:cNvSpPr>
              <a:spLocks noChangeShapeType="1"/>
            </p:cNvSpPr>
            <p:nvPr/>
          </p:nvSpPr>
          <p:spPr bwMode="auto">
            <a:xfrm>
              <a:off x="7980" y="12828"/>
              <a:ext cx="0" cy="44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81" name="Line 4868"/>
            <p:cNvSpPr>
              <a:spLocks noChangeShapeType="1"/>
            </p:cNvSpPr>
            <p:nvPr/>
          </p:nvSpPr>
          <p:spPr bwMode="auto">
            <a:xfrm>
              <a:off x="453" y="13272"/>
              <a:ext cx="0" cy="44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82" name="Line 4869"/>
            <p:cNvSpPr>
              <a:spLocks noChangeShapeType="1"/>
            </p:cNvSpPr>
            <p:nvPr/>
          </p:nvSpPr>
          <p:spPr bwMode="auto">
            <a:xfrm>
              <a:off x="7980" y="13272"/>
              <a:ext cx="0" cy="44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83" name="Line 4871"/>
            <p:cNvSpPr>
              <a:spLocks noChangeShapeType="1"/>
            </p:cNvSpPr>
            <p:nvPr/>
          </p:nvSpPr>
          <p:spPr bwMode="auto">
            <a:xfrm>
              <a:off x="453" y="13716"/>
              <a:ext cx="0" cy="293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84" name="Line 4887"/>
            <p:cNvSpPr>
              <a:spLocks noChangeShapeType="1"/>
            </p:cNvSpPr>
            <p:nvPr/>
          </p:nvSpPr>
          <p:spPr bwMode="auto">
            <a:xfrm>
              <a:off x="7980" y="13716"/>
              <a:ext cx="0" cy="293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85" name="Line 4897"/>
            <p:cNvSpPr>
              <a:spLocks noChangeShapeType="1"/>
            </p:cNvSpPr>
            <p:nvPr/>
          </p:nvSpPr>
          <p:spPr bwMode="auto">
            <a:xfrm>
              <a:off x="453" y="14009"/>
              <a:ext cx="0" cy="30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86" name="Line 4906"/>
            <p:cNvSpPr>
              <a:spLocks noChangeShapeType="1"/>
            </p:cNvSpPr>
            <p:nvPr/>
          </p:nvSpPr>
          <p:spPr bwMode="auto">
            <a:xfrm>
              <a:off x="7980" y="14009"/>
              <a:ext cx="0" cy="30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87" name="Line 4908"/>
            <p:cNvSpPr>
              <a:spLocks noChangeShapeType="1"/>
            </p:cNvSpPr>
            <p:nvPr/>
          </p:nvSpPr>
          <p:spPr bwMode="auto">
            <a:xfrm>
              <a:off x="453" y="14309"/>
              <a:ext cx="0" cy="28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88" name="Line 4924"/>
            <p:cNvSpPr>
              <a:spLocks noChangeShapeType="1"/>
            </p:cNvSpPr>
            <p:nvPr/>
          </p:nvSpPr>
          <p:spPr bwMode="auto">
            <a:xfrm>
              <a:off x="7980" y="14309"/>
              <a:ext cx="0" cy="28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89" name="Line 4926"/>
            <p:cNvSpPr>
              <a:spLocks noChangeShapeType="1"/>
            </p:cNvSpPr>
            <p:nvPr/>
          </p:nvSpPr>
          <p:spPr bwMode="auto">
            <a:xfrm>
              <a:off x="453" y="14597"/>
              <a:ext cx="0" cy="31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90" name="Line 4942"/>
            <p:cNvSpPr>
              <a:spLocks noChangeShapeType="1"/>
            </p:cNvSpPr>
            <p:nvPr/>
          </p:nvSpPr>
          <p:spPr bwMode="auto">
            <a:xfrm>
              <a:off x="7980" y="14597"/>
              <a:ext cx="0" cy="31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91" name="Line 4944"/>
            <p:cNvSpPr>
              <a:spLocks noChangeShapeType="1"/>
            </p:cNvSpPr>
            <p:nvPr/>
          </p:nvSpPr>
          <p:spPr bwMode="auto">
            <a:xfrm>
              <a:off x="453" y="14909"/>
              <a:ext cx="0" cy="32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92" name="Line 4962"/>
            <p:cNvSpPr>
              <a:spLocks noChangeShapeType="1"/>
            </p:cNvSpPr>
            <p:nvPr/>
          </p:nvSpPr>
          <p:spPr bwMode="auto">
            <a:xfrm>
              <a:off x="453" y="15233"/>
              <a:ext cx="0" cy="28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93" name="Line 4978"/>
            <p:cNvSpPr>
              <a:spLocks noChangeShapeType="1"/>
            </p:cNvSpPr>
            <p:nvPr/>
          </p:nvSpPr>
          <p:spPr bwMode="auto">
            <a:xfrm>
              <a:off x="7980" y="15233"/>
              <a:ext cx="0" cy="28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94" name="Line 4980"/>
            <p:cNvSpPr>
              <a:spLocks noChangeShapeType="1"/>
            </p:cNvSpPr>
            <p:nvPr/>
          </p:nvSpPr>
          <p:spPr bwMode="auto">
            <a:xfrm>
              <a:off x="453" y="15521"/>
              <a:ext cx="0" cy="32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95" name="Line 4996"/>
            <p:cNvSpPr>
              <a:spLocks noChangeShapeType="1"/>
            </p:cNvSpPr>
            <p:nvPr/>
          </p:nvSpPr>
          <p:spPr bwMode="auto">
            <a:xfrm>
              <a:off x="7980" y="15521"/>
              <a:ext cx="0" cy="32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96" name="Line 4998"/>
            <p:cNvSpPr>
              <a:spLocks noChangeShapeType="1"/>
            </p:cNvSpPr>
            <p:nvPr/>
          </p:nvSpPr>
          <p:spPr bwMode="auto">
            <a:xfrm>
              <a:off x="453" y="15845"/>
              <a:ext cx="0" cy="28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97" name="Line 5014"/>
            <p:cNvSpPr>
              <a:spLocks noChangeShapeType="1"/>
            </p:cNvSpPr>
            <p:nvPr/>
          </p:nvSpPr>
          <p:spPr bwMode="auto">
            <a:xfrm>
              <a:off x="7980" y="15845"/>
              <a:ext cx="0" cy="28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98" name="Line 5016"/>
            <p:cNvSpPr>
              <a:spLocks noChangeShapeType="1"/>
            </p:cNvSpPr>
            <p:nvPr/>
          </p:nvSpPr>
          <p:spPr bwMode="auto">
            <a:xfrm>
              <a:off x="453" y="16133"/>
              <a:ext cx="0" cy="28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099" name="Line 5032"/>
            <p:cNvSpPr>
              <a:spLocks noChangeShapeType="1"/>
            </p:cNvSpPr>
            <p:nvPr/>
          </p:nvSpPr>
          <p:spPr bwMode="auto">
            <a:xfrm>
              <a:off x="7980" y="16133"/>
              <a:ext cx="0" cy="28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100" name="Line 5034"/>
            <p:cNvSpPr>
              <a:spLocks noChangeShapeType="1"/>
            </p:cNvSpPr>
            <p:nvPr/>
          </p:nvSpPr>
          <p:spPr bwMode="auto">
            <a:xfrm>
              <a:off x="2232" y="16421"/>
              <a:ext cx="684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101" name="Line 5036"/>
            <p:cNvSpPr>
              <a:spLocks noChangeShapeType="1"/>
            </p:cNvSpPr>
            <p:nvPr/>
          </p:nvSpPr>
          <p:spPr bwMode="auto">
            <a:xfrm>
              <a:off x="2916" y="16421"/>
              <a:ext cx="684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102" name="Line 5038"/>
            <p:cNvSpPr>
              <a:spLocks noChangeShapeType="1"/>
            </p:cNvSpPr>
            <p:nvPr/>
          </p:nvSpPr>
          <p:spPr bwMode="auto">
            <a:xfrm>
              <a:off x="3600" y="16421"/>
              <a:ext cx="6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103" name="Line 5040"/>
            <p:cNvSpPr>
              <a:spLocks noChangeShapeType="1"/>
            </p:cNvSpPr>
            <p:nvPr/>
          </p:nvSpPr>
          <p:spPr bwMode="auto">
            <a:xfrm>
              <a:off x="4260" y="16421"/>
              <a:ext cx="672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104" name="Line 5042"/>
            <p:cNvSpPr>
              <a:spLocks noChangeShapeType="1"/>
            </p:cNvSpPr>
            <p:nvPr/>
          </p:nvSpPr>
          <p:spPr bwMode="auto">
            <a:xfrm>
              <a:off x="4932" y="16421"/>
              <a:ext cx="78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105" name="Line 5044"/>
            <p:cNvSpPr>
              <a:spLocks noChangeShapeType="1"/>
            </p:cNvSpPr>
            <p:nvPr/>
          </p:nvSpPr>
          <p:spPr bwMode="auto">
            <a:xfrm>
              <a:off x="5712" y="16421"/>
              <a:ext cx="864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106" name="Line 5046"/>
            <p:cNvSpPr>
              <a:spLocks noChangeShapeType="1"/>
            </p:cNvSpPr>
            <p:nvPr/>
          </p:nvSpPr>
          <p:spPr bwMode="auto">
            <a:xfrm>
              <a:off x="6576" y="16421"/>
              <a:ext cx="78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  <p:sp>
          <p:nvSpPr>
            <p:cNvPr id="2107" name="Line 5048"/>
            <p:cNvSpPr>
              <a:spLocks noChangeShapeType="1"/>
            </p:cNvSpPr>
            <p:nvPr/>
          </p:nvSpPr>
          <p:spPr bwMode="auto">
            <a:xfrm>
              <a:off x="7356" y="16421"/>
              <a:ext cx="624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endParaRPr lang="cs-CZ"/>
            </a:p>
          </p:txBody>
        </p:sp>
      </p:grpSp>
      <p:pic>
        <p:nvPicPr>
          <p:cNvPr id="2052" name="Picture 6198"/>
          <p:cNvPicPr preferRelativeResize="0"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91440"/>
            <a:ext cx="67553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1" name="Text Box 3195"/>
          <p:cNvSpPr txBox="1">
            <a:spLocks noChangeArrowheads="1"/>
          </p:cNvSpPr>
          <p:nvPr/>
        </p:nvSpPr>
        <p:spPr bwMode="auto">
          <a:xfrm>
            <a:off x="498867" y="5709627"/>
            <a:ext cx="814627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80000" eaLnBrk="1" hangingPunct="1">
              <a:spcBef>
                <a:spcPts val="0"/>
              </a:spcBef>
            </a:pPr>
            <a:r>
              <a:rPr lang="cs-CZ" altLang="cs-CZ" sz="1400" b="0" dirty="0" smtClean="0">
                <a:latin typeface="+mj-lt"/>
              </a:rPr>
              <a:t>Název projektu:	Výzkum vysokoteplotní sorpce CO</a:t>
            </a:r>
            <a:r>
              <a:rPr lang="cs-CZ" altLang="cs-CZ" sz="1400" b="0" baseline="-25000" dirty="0" smtClean="0">
                <a:latin typeface="+mj-lt"/>
              </a:rPr>
              <a:t>2</a:t>
            </a:r>
            <a:r>
              <a:rPr lang="cs-CZ" altLang="cs-CZ" sz="1400" b="0" dirty="0" smtClean="0">
                <a:latin typeface="+mj-lt"/>
              </a:rPr>
              <a:t> ze spalin za použití karbonátové smyčky</a:t>
            </a:r>
          </a:p>
          <a:p>
            <a:pPr defTabSz="180000" eaLnBrk="1" hangingPunct="1">
              <a:spcBef>
                <a:spcPts val="0"/>
              </a:spcBef>
            </a:pPr>
            <a:r>
              <a:rPr lang="cs-CZ" altLang="cs-CZ" sz="1400" b="0" dirty="0" smtClean="0">
                <a:latin typeface="+mj-lt"/>
              </a:rPr>
              <a:t>Číslo projektu:	NF-CZ08-OV-1-005-2015</a:t>
            </a:r>
          </a:p>
          <a:p>
            <a:pPr defTabSz="180000" eaLnBrk="1" hangingPunct="1">
              <a:spcBef>
                <a:spcPts val="0"/>
              </a:spcBef>
            </a:pPr>
            <a:r>
              <a:rPr lang="cs-CZ" altLang="cs-CZ" sz="1400" b="0" dirty="0" smtClean="0">
                <a:latin typeface="+mj-lt"/>
              </a:rPr>
              <a:t>Akronym:			hitecarlo</a:t>
            </a:r>
          </a:p>
        </p:txBody>
      </p:sp>
      <p:sp>
        <p:nvSpPr>
          <p:cNvPr id="54" name="Text Box 3195"/>
          <p:cNvSpPr txBox="1">
            <a:spLocks noChangeArrowheads="1"/>
          </p:cNvSpPr>
          <p:nvPr/>
        </p:nvSpPr>
        <p:spPr bwMode="auto">
          <a:xfrm>
            <a:off x="217714" y="3369062"/>
            <a:ext cx="875211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80000" eaLnBrk="1" hangingPunct="1">
              <a:spcBef>
                <a:spcPts val="0"/>
              </a:spcBef>
            </a:pPr>
            <a:endParaRPr lang="pl-PL" altLang="cs-CZ" sz="2000" b="0" dirty="0" smtClean="0">
              <a:solidFill>
                <a:schemeClr val="accent2"/>
              </a:solidFill>
              <a:latin typeface="+mj-lt"/>
            </a:endParaRPr>
          </a:p>
          <a:p>
            <a:pPr defTabSz="180000" eaLnBrk="1" hangingPunct="1">
              <a:spcBef>
                <a:spcPts val="0"/>
              </a:spcBef>
            </a:pPr>
            <a:endParaRPr lang="pl-PL" altLang="cs-CZ" sz="2000" b="0" dirty="0" smtClean="0">
              <a:solidFill>
                <a:schemeClr val="accent2"/>
              </a:solidFill>
              <a:latin typeface="+mj-lt"/>
            </a:endParaRPr>
          </a:p>
          <a:p>
            <a:pPr defTabSz="180000" eaLnBrk="1" hangingPunct="1">
              <a:spcBef>
                <a:spcPts val="0"/>
              </a:spcBef>
            </a:pPr>
            <a:endParaRPr lang="pl-PL" altLang="cs-CZ" sz="2000" b="0" dirty="0" smtClean="0">
              <a:solidFill>
                <a:schemeClr val="accent2"/>
              </a:solidFill>
              <a:latin typeface="+mj-lt"/>
            </a:endParaRPr>
          </a:p>
          <a:p>
            <a:pPr defTabSz="180000" eaLnBrk="1" hangingPunct="1">
              <a:spcBef>
                <a:spcPts val="0"/>
              </a:spcBef>
            </a:pPr>
            <a:r>
              <a:rPr lang="pl-PL" altLang="cs-CZ" sz="2000" b="0" dirty="0" smtClean="0">
                <a:solidFill>
                  <a:schemeClr val="accent2"/>
                </a:solidFill>
                <a:latin typeface="+mj-lt"/>
              </a:rPr>
              <a:t>														</a:t>
            </a:r>
            <a:r>
              <a:rPr lang="pl-PL" altLang="cs-CZ" sz="1200" b="0" cap="all" dirty="0" smtClean="0">
                <a:latin typeface="Arial Black" pitchFamily="34" charset="0"/>
              </a:rPr>
              <a:t>VYSOKÁ ŠKOLA</a:t>
            </a:r>
          </a:p>
          <a:p>
            <a:pPr defTabSz="180000" eaLnBrk="1" hangingPunct="1">
              <a:spcBef>
                <a:spcPts val="0"/>
              </a:spcBef>
            </a:pPr>
            <a:r>
              <a:rPr lang="pl-PL" altLang="cs-CZ" sz="1200" b="0" cap="all" dirty="0">
                <a:latin typeface="Arial Black" pitchFamily="34" charset="0"/>
              </a:rPr>
              <a:t>	</a:t>
            </a:r>
            <a:r>
              <a:rPr lang="pl-PL" altLang="cs-CZ" sz="1200" b="0" cap="all" dirty="0" smtClean="0">
                <a:latin typeface="Arial Black" pitchFamily="34" charset="0"/>
              </a:rPr>
              <a:t>													CHEMICKO-TECHNOLOGICKÁ</a:t>
            </a:r>
          </a:p>
          <a:p>
            <a:pPr defTabSz="180000" eaLnBrk="1" hangingPunct="1">
              <a:spcBef>
                <a:spcPts val="0"/>
              </a:spcBef>
            </a:pPr>
            <a:r>
              <a:rPr lang="pl-PL" altLang="cs-CZ" sz="1200" b="0" cap="all" dirty="0">
                <a:latin typeface="Arial Black" pitchFamily="34" charset="0"/>
              </a:rPr>
              <a:t>	</a:t>
            </a:r>
            <a:r>
              <a:rPr lang="pl-PL" altLang="cs-CZ" sz="1200" b="0" cap="all" dirty="0" smtClean="0">
                <a:latin typeface="Arial Black" pitchFamily="34" charset="0"/>
              </a:rPr>
              <a:t>													V PRAZE</a:t>
            </a:r>
          </a:p>
          <a:p>
            <a:pPr defTabSz="180000" eaLnBrk="1" hangingPunct="1">
              <a:spcBef>
                <a:spcPts val="0"/>
              </a:spcBef>
            </a:pPr>
            <a:r>
              <a:rPr lang="pl-PL" altLang="cs-CZ" sz="1200" b="0" cap="all" dirty="0" smtClean="0">
                <a:latin typeface="Arial Black" pitchFamily="34" charset="0"/>
              </a:rPr>
              <a:t>														FAKULTA TECHNOLOGIE OCHRANY PROSTŘEDÍ</a:t>
            </a:r>
          </a:p>
          <a:p>
            <a:pPr defTabSz="180000" eaLnBrk="1" hangingPunct="1">
              <a:spcBef>
                <a:spcPts val="0"/>
              </a:spcBef>
            </a:pPr>
            <a:r>
              <a:rPr lang="pl-PL" altLang="cs-CZ" sz="1200" b="0" cap="all" dirty="0" smtClean="0">
                <a:latin typeface="Arial Black" pitchFamily="34" charset="0"/>
              </a:rPr>
              <a:t>														ÚSTAV PLYNNÝCH a PEVNÝCH PALIV A OCHRANY OVZDUŠÍ</a:t>
            </a:r>
          </a:p>
        </p:txBody>
      </p:sp>
      <p:grpSp>
        <p:nvGrpSpPr>
          <p:cNvPr id="56" name="Skupina 55"/>
          <p:cNvGrpSpPr>
            <a:grpSpLocks noChangeAspect="1"/>
          </p:cNvGrpSpPr>
          <p:nvPr/>
        </p:nvGrpSpPr>
        <p:grpSpPr>
          <a:xfrm>
            <a:off x="2058089" y="4407173"/>
            <a:ext cx="656536" cy="637793"/>
            <a:chOff x="6096689" y="7705725"/>
            <a:chExt cx="1166785" cy="1133475"/>
          </a:xfrm>
        </p:grpSpPr>
        <p:sp>
          <p:nvSpPr>
            <p:cNvPr id="57" name="Obdélník 56"/>
            <p:cNvSpPr/>
            <p:nvPr/>
          </p:nvSpPr>
          <p:spPr bwMode="auto">
            <a:xfrm>
              <a:off x="6140450" y="7731125"/>
              <a:ext cx="1047750" cy="10572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217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8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066"/>
            <a:stretch>
              <a:fillRect/>
            </a:stretch>
          </p:blipFill>
          <p:spPr bwMode="auto">
            <a:xfrm>
              <a:off x="6096689" y="7705725"/>
              <a:ext cx="1166785" cy="1133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9" name="Skupina 2"/>
          <p:cNvGrpSpPr>
            <a:grpSpLocks noChangeAspect="1"/>
          </p:cNvGrpSpPr>
          <p:nvPr/>
        </p:nvGrpSpPr>
        <p:grpSpPr bwMode="auto">
          <a:xfrm>
            <a:off x="7277100" y="99061"/>
            <a:ext cx="1767840" cy="537332"/>
            <a:chOff x="10126719" y="267229"/>
            <a:chExt cx="9160434" cy="2837921"/>
          </a:xfrm>
        </p:grpSpPr>
        <p:pic>
          <p:nvPicPr>
            <p:cNvPr id="60" name="Picture 619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6719" y="267230"/>
              <a:ext cx="2335106" cy="2837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620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93219" y="267229"/>
              <a:ext cx="6593934" cy="176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41"/>
          <p:cNvGrpSpPr/>
          <p:nvPr/>
        </p:nvGrpSpPr>
        <p:grpSpPr>
          <a:xfrm>
            <a:off x="-7" y="91440"/>
            <a:ext cx="9044947" cy="6576063"/>
            <a:chOff x="-7" y="91440"/>
            <a:chExt cx="9044947" cy="6576063"/>
          </a:xfrm>
        </p:grpSpPr>
        <p:sp>
          <p:nvSpPr>
            <p:cNvPr id="150" name="Obdélník 149"/>
            <p:cNvSpPr/>
            <p:nvPr/>
          </p:nvSpPr>
          <p:spPr bwMode="auto">
            <a:xfrm rot="5400000">
              <a:off x="-2103839" y="2977751"/>
              <a:ext cx="5793584" cy="15859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217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8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Text Box 3187"/>
            <p:cNvSpPr txBox="1">
              <a:spLocks noChangeArrowheads="1"/>
            </p:cNvSpPr>
            <p:nvPr/>
          </p:nvSpPr>
          <p:spPr bwMode="auto">
            <a:xfrm>
              <a:off x="868715" y="117672"/>
              <a:ext cx="638551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08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2179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2179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2179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2179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cs-CZ" altLang="cs-CZ" sz="3600" dirty="0" smtClean="0">
                  <a:latin typeface="Arial Narrow" pitchFamily="34" charset="0"/>
                </a:rPr>
                <a:t>Rozdíly v kinetice</a:t>
              </a:r>
              <a:endParaRPr lang="cs-CZ" altLang="cs-CZ" sz="3600" dirty="0">
                <a:latin typeface="Arial Narrow" pitchFamily="34" charset="0"/>
              </a:endParaRPr>
            </a:p>
          </p:txBody>
        </p:sp>
        <p:pic>
          <p:nvPicPr>
            <p:cNvPr id="146" name="Picture 6198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" y="91440"/>
              <a:ext cx="67553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Skupina 2"/>
            <p:cNvGrpSpPr>
              <a:grpSpLocks noChangeAspect="1"/>
            </p:cNvGrpSpPr>
            <p:nvPr/>
          </p:nvGrpSpPr>
          <p:grpSpPr bwMode="auto">
            <a:xfrm>
              <a:off x="7277100" y="99061"/>
              <a:ext cx="1767840" cy="537332"/>
              <a:chOff x="10126719" y="267229"/>
              <a:chExt cx="9160434" cy="2837921"/>
            </a:xfrm>
          </p:grpSpPr>
          <p:pic>
            <p:nvPicPr>
              <p:cNvPr id="148" name="Picture 6199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26719" y="267230"/>
                <a:ext cx="2335106" cy="2837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" name="Picture 620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93219" y="267229"/>
                <a:ext cx="6593934" cy="176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" name="Skupina 63"/>
          <p:cNvGrpSpPr/>
          <p:nvPr/>
        </p:nvGrpSpPr>
        <p:grpSpPr>
          <a:xfrm>
            <a:off x="-16332" y="847459"/>
            <a:ext cx="9160331" cy="707886"/>
            <a:chOff x="-16332" y="1492296"/>
            <a:chExt cx="9160331" cy="707886"/>
          </a:xfrm>
        </p:grpSpPr>
        <p:sp>
          <p:nvSpPr>
            <p:cNvPr id="153" name="Text Box 3195"/>
            <p:cNvSpPr txBox="1">
              <a:spLocks noChangeArrowheads="1"/>
            </p:cNvSpPr>
            <p:nvPr/>
          </p:nvSpPr>
          <p:spPr bwMode="auto">
            <a:xfrm>
              <a:off x="-16332" y="1551541"/>
              <a:ext cx="159748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0"/>
                </a:spcBef>
              </a:pPr>
              <a:r>
                <a:rPr lang="cs-CZ" altLang="cs-CZ" sz="1600" dirty="0" smtClean="0"/>
                <a:t>Příklad:</a:t>
              </a:r>
              <a:endParaRPr lang="cs-CZ" altLang="cs-CZ" sz="1600" baseline="-25000" dirty="0" smtClean="0"/>
            </a:p>
          </p:txBody>
        </p:sp>
        <p:sp>
          <p:nvSpPr>
            <p:cNvPr id="154" name="Text Box 3195"/>
            <p:cNvSpPr txBox="1">
              <a:spLocks noChangeArrowheads="1"/>
            </p:cNvSpPr>
            <p:nvPr/>
          </p:nvSpPr>
          <p:spPr bwMode="auto">
            <a:xfrm>
              <a:off x="1576388" y="1492296"/>
              <a:ext cx="7567611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360000" eaLnBrk="1" hangingPunct="1">
                <a:spcBef>
                  <a:spcPts val="0"/>
                </a:spcBef>
              </a:pPr>
              <a:r>
                <a:rPr lang="cs-CZ" sz="2000" b="0" dirty="0" smtClean="0"/>
                <a:t>Změny rychlosti sorpce při fluidním režimu bez</a:t>
              </a:r>
            </a:p>
            <a:p>
              <a:pPr defTabSz="360000" eaLnBrk="1" hangingPunct="1">
                <a:spcBef>
                  <a:spcPts val="0"/>
                </a:spcBef>
              </a:pPr>
              <a:r>
                <a:rPr lang="cs-CZ" sz="2000" b="0" dirty="0" smtClean="0"/>
                <a:t>přítomnosti SO</a:t>
              </a:r>
              <a:r>
                <a:rPr lang="cs-CZ" sz="2000" b="0" baseline="-25000" dirty="0" smtClean="0"/>
                <a:t>2</a:t>
              </a:r>
              <a:endParaRPr lang="cs-CZ" sz="2000" b="0" dirty="0" smtClean="0"/>
            </a:p>
          </p:txBody>
        </p:sp>
      </p:grpSp>
      <p:grpSp>
        <p:nvGrpSpPr>
          <p:cNvPr id="5" name="Skupina 67"/>
          <p:cNvGrpSpPr/>
          <p:nvPr/>
        </p:nvGrpSpPr>
        <p:grpSpPr>
          <a:xfrm>
            <a:off x="-16330" y="6637018"/>
            <a:ext cx="9160330" cy="269086"/>
            <a:chOff x="-16330" y="1635831"/>
            <a:chExt cx="9160330" cy="243473"/>
          </a:xfrm>
        </p:grpSpPr>
        <p:sp>
          <p:nvSpPr>
            <p:cNvPr id="159" name="Text Box 3195"/>
            <p:cNvSpPr txBox="1">
              <a:spLocks noChangeArrowheads="1"/>
            </p:cNvSpPr>
            <p:nvPr/>
          </p:nvSpPr>
          <p:spPr bwMode="auto">
            <a:xfrm>
              <a:off x="-16330" y="1656519"/>
              <a:ext cx="1037410" cy="222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1000" dirty="0" smtClean="0">
                  <a:solidFill>
                    <a:schemeClr val="bg1"/>
                  </a:solidFill>
                </a:rPr>
                <a:t>Snímek </a:t>
              </a:r>
              <a:fld id="{2766EB16-CBA3-4F56-91D7-BFBF72EBEC17}" type="slidenum">
                <a:rPr lang="cs-CZ" altLang="cs-CZ" sz="1000" smtClean="0">
                  <a:solidFill>
                    <a:schemeClr val="bg1"/>
                  </a:solidFill>
                </a:rPr>
                <a:pPr eaLnBrk="1" hangingPunct="1">
                  <a:spcBef>
                    <a:spcPct val="50000"/>
                  </a:spcBef>
                </a:pPr>
                <a:t>10</a:t>
              </a:fld>
              <a:endParaRPr lang="cs-CZ" altLang="cs-CZ" sz="1000" i="1" dirty="0">
                <a:solidFill>
                  <a:schemeClr val="bg1"/>
                </a:solidFill>
              </a:endParaRPr>
            </a:p>
          </p:txBody>
        </p:sp>
        <p:sp>
          <p:nvSpPr>
            <p:cNvPr id="160" name="Text Box 3195"/>
            <p:cNvSpPr txBox="1">
              <a:spLocks noChangeArrowheads="1"/>
            </p:cNvSpPr>
            <p:nvPr/>
          </p:nvSpPr>
          <p:spPr bwMode="auto">
            <a:xfrm>
              <a:off x="899160" y="1635831"/>
              <a:ext cx="8244840" cy="208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360000" eaLnBrk="1" hangingPunct="1">
                <a:spcBef>
                  <a:spcPct val="50000"/>
                </a:spcBef>
              </a:pPr>
              <a:r>
                <a:rPr lang="cs-CZ" altLang="cs-CZ" sz="900" b="0" i="1" dirty="0" smtClean="0">
                  <a:solidFill>
                    <a:schemeClr val="bg1"/>
                  </a:solidFill>
                </a:rPr>
                <a:t>Vysoká škola chemicko-technologická v Praze			Ing. Marek Staf, Ph.D.</a:t>
              </a:r>
              <a:endParaRPr lang="cs-CZ" altLang="cs-CZ" sz="900" b="0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4133" y="1594087"/>
            <a:ext cx="6688667" cy="490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94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41"/>
          <p:cNvGrpSpPr/>
          <p:nvPr/>
        </p:nvGrpSpPr>
        <p:grpSpPr>
          <a:xfrm>
            <a:off x="-7" y="91440"/>
            <a:ext cx="9044947" cy="6576063"/>
            <a:chOff x="-7" y="91440"/>
            <a:chExt cx="9044947" cy="6576063"/>
          </a:xfrm>
        </p:grpSpPr>
        <p:sp>
          <p:nvSpPr>
            <p:cNvPr id="150" name="Obdélník 149"/>
            <p:cNvSpPr/>
            <p:nvPr/>
          </p:nvSpPr>
          <p:spPr bwMode="auto">
            <a:xfrm rot="5400000">
              <a:off x="-2103839" y="2977751"/>
              <a:ext cx="5793584" cy="15859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217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8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Text Box 3187"/>
            <p:cNvSpPr txBox="1">
              <a:spLocks noChangeArrowheads="1"/>
            </p:cNvSpPr>
            <p:nvPr/>
          </p:nvSpPr>
          <p:spPr bwMode="auto">
            <a:xfrm>
              <a:off x="868715" y="117672"/>
              <a:ext cx="638551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08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2179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2179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2179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2179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cs-CZ" altLang="cs-CZ" sz="3600" dirty="0" smtClean="0">
                  <a:latin typeface="Arial Narrow" pitchFamily="34" charset="0"/>
                </a:rPr>
                <a:t>Rozdíly v kinetice</a:t>
              </a:r>
              <a:endParaRPr lang="cs-CZ" altLang="cs-CZ" sz="3600" dirty="0">
                <a:latin typeface="Arial Narrow" pitchFamily="34" charset="0"/>
              </a:endParaRPr>
            </a:p>
          </p:txBody>
        </p:sp>
        <p:pic>
          <p:nvPicPr>
            <p:cNvPr id="146" name="Picture 6198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" y="91440"/>
              <a:ext cx="67553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Skupina 2"/>
            <p:cNvGrpSpPr>
              <a:grpSpLocks noChangeAspect="1"/>
            </p:cNvGrpSpPr>
            <p:nvPr/>
          </p:nvGrpSpPr>
          <p:grpSpPr bwMode="auto">
            <a:xfrm>
              <a:off x="7277100" y="99061"/>
              <a:ext cx="1767840" cy="537332"/>
              <a:chOff x="10126719" y="267229"/>
              <a:chExt cx="9160434" cy="2837921"/>
            </a:xfrm>
          </p:grpSpPr>
          <p:pic>
            <p:nvPicPr>
              <p:cNvPr id="148" name="Picture 6199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26719" y="267230"/>
                <a:ext cx="2335106" cy="2837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" name="Picture 620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93219" y="267229"/>
                <a:ext cx="6593934" cy="176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" name="Skupina 63"/>
          <p:cNvGrpSpPr/>
          <p:nvPr/>
        </p:nvGrpSpPr>
        <p:grpSpPr>
          <a:xfrm>
            <a:off x="-16332" y="847459"/>
            <a:ext cx="9160331" cy="400110"/>
            <a:chOff x="-16332" y="1492296"/>
            <a:chExt cx="9160331" cy="400110"/>
          </a:xfrm>
        </p:grpSpPr>
        <p:sp>
          <p:nvSpPr>
            <p:cNvPr id="153" name="Text Box 3195"/>
            <p:cNvSpPr txBox="1">
              <a:spLocks noChangeArrowheads="1"/>
            </p:cNvSpPr>
            <p:nvPr/>
          </p:nvSpPr>
          <p:spPr bwMode="auto">
            <a:xfrm>
              <a:off x="-16332" y="1551541"/>
              <a:ext cx="159748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0"/>
                </a:spcBef>
              </a:pPr>
              <a:r>
                <a:rPr lang="cs-CZ" altLang="cs-CZ" sz="1600" dirty="0" smtClean="0"/>
                <a:t>Příklad:</a:t>
              </a:r>
              <a:endParaRPr lang="cs-CZ" altLang="cs-CZ" sz="1600" baseline="-25000" dirty="0" smtClean="0"/>
            </a:p>
          </p:txBody>
        </p:sp>
        <p:sp>
          <p:nvSpPr>
            <p:cNvPr id="154" name="Text Box 3195"/>
            <p:cNvSpPr txBox="1">
              <a:spLocks noChangeArrowheads="1"/>
            </p:cNvSpPr>
            <p:nvPr/>
          </p:nvSpPr>
          <p:spPr bwMode="auto">
            <a:xfrm>
              <a:off x="1576388" y="1492296"/>
              <a:ext cx="756761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360000" eaLnBrk="1" hangingPunct="1">
                <a:spcBef>
                  <a:spcPts val="0"/>
                </a:spcBef>
              </a:pPr>
              <a:r>
                <a:rPr lang="cs-CZ" sz="2000" b="0" dirty="0" smtClean="0"/>
                <a:t>Porovnání rychlostí sorpce v pátých cyklech</a:t>
              </a:r>
            </a:p>
          </p:txBody>
        </p:sp>
      </p:grpSp>
      <p:grpSp>
        <p:nvGrpSpPr>
          <p:cNvPr id="5" name="Skupina 67"/>
          <p:cNvGrpSpPr/>
          <p:nvPr/>
        </p:nvGrpSpPr>
        <p:grpSpPr>
          <a:xfrm>
            <a:off x="-16330" y="6637018"/>
            <a:ext cx="9160330" cy="269086"/>
            <a:chOff x="-16330" y="1635831"/>
            <a:chExt cx="9160330" cy="243473"/>
          </a:xfrm>
        </p:grpSpPr>
        <p:sp>
          <p:nvSpPr>
            <p:cNvPr id="159" name="Text Box 3195"/>
            <p:cNvSpPr txBox="1">
              <a:spLocks noChangeArrowheads="1"/>
            </p:cNvSpPr>
            <p:nvPr/>
          </p:nvSpPr>
          <p:spPr bwMode="auto">
            <a:xfrm>
              <a:off x="-16330" y="1656519"/>
              <a:ext cx="1037410" cy="222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1000" dirty="0" smtClean="0">
                  <a:solidFill>
                    <a:schemeClr val="bg1"/>
                  </a:solidFill>
                </a:rPr>
                <a:t>Snímek </a:t>
              </a:r>
              <a:fld id="{2766EB16-CBA3-4F56-91D7-BFBF72EBEC17}" type="slidenum">
                <a:rPr lang="cs-CZ" altLang="cs-CZ" sz="1000" smtClean="0">
                  <a:solidFill>
                    <a:schemeClr val="bg1"/>
                  </a:solidFill>
                </a:rPr>
                <a:pPr eaLnBrk="1" hangingPunct="1">
                  <a:spcBef>
                    <a:spcPct val="50000"/>
                  </a:spcBef>
                </a:pPr>
                <a:t>11</a:t>
              </a:fld>
              <a:endParaRPr lang="cs-CZ" altLang="cs-CZ" sz="1000" i="1" dirty="0">
                <a:solidFill>
                  <a:schemeClr val="bg1"/>
                </a:solidFill>
              </a:endParaRPr>
            </a:p>
          </p:txBody>
        </p:sp>
        <p:sp>
          <p:nvSpPr>
            <p:cNvPr id="160" name="Text Box 3195"/>
            <p:cNvSpPr txBox="1">
              <a:spLocks noChangeArrowheads="1"/>
            </p:cNvSpPr>
            <p:nvPr/>
          </p:nvSpPr>
          <p:spPr bwMode="auto">
            <a:xfrm>
              <a:off x="899160" y="1635831"/>
              <a:ext cx="8244840" cy="208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360000" eaLnBrk="1" hangingPunct="1">
                <a:spcBef>
                  <a:spcPct val="50000"/>
                </a:spcBef>
              </a:pPr>
              <a:r>
                <a:rPr lang="cs-CZ" altLang="cs-CZ" sz="900" b="0" i="1" dirty="0" smtClean="0">
                  <a:solidFill>
                    <a:schemeClr val="bg1"/>
                  </a:solidFill>
                </a:rPr>
                <a:t>Vysoká škola chemicko-technologická v Praze			Ing. Marek Staf, Ph.D.</a:t>
              </a:r>
              <a:endParaRPr lang="cs-CZ" altLang="cs-CZ" sz="900" b="0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5276" y="1363131"/>
            <a:ext cx="7818907" cy="509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94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41"/>
          <p:cNvGrpSpPr/>
          <p:nvPr/>
        </p:nvGrpSpPr>
        <p:grpSpPr>
          <a:xfrm>
            <a:off x="91440" y="91440"/>
            <a:ext cx="8953500" cy="672563"/>
            <a:chOff x="91440" y="91440"/>
            <a:chExt cx="8953500" cy="672563"/>
          </a:xfrm>
        </p:grpSpPr>
        <p:sp>
          <p:nvSpPr>
            <p:cNvPr id="145" name="Text Box 3187"/>
            <p:cNvSpPr txBox="1">
              <a:spLocks noChangeArrowheads="1"/>
            </p:cNvSpPr>
            <p:nvPr/>
          </p:nvSpPr>
          <p:spPr bwMode="auto">
            <a:xfrm>
              <a:off x="868715" y="117672"/>
              <a:ext cx="638551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08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2179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2179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2179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2179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cs-CZ" altLang="cs-CZ" sz="3600" dirty="0" smtClean="0">
                  <a:latin typeface="Arial Narrow" pitchFamily="34" charset="0"/>
                </a:rPr>
                <a:t>Závěry</a:t>
              </a:r>
              <a:endParaRPr lang="cs-CZ" altLang="cs-CZ" sz="3600" dirty="0">
                <a:latin typeface="Arial Narrow" pitchFamily="34" charset="0"/>
              </a:endParaRPr>
            </a:p>
          </p:txBody>
        </p:sp>
        <p:pic>
          <p:nvPicPr>
            <p:cNvPr id="146" name="Picture 6198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" y="91440"/>
              <a:ext cx="67553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Skupina 2"/>
            <p:cNvGrpSpPr>
              <a:grpSpLocks noChangeAspect="1"/>
            </p:cNvGrpSpPr>
            <p:nvPr/>
          </p:nvGrpSpPr>
          <p:grpSpPr bwMode="auto">
            <a:xfrm>
              <a:off x="7277100" y="99061"/>
              <a:ext cx="1767840" cy="537332"/>
              <a:chOff x="10126719" y="267229"/>
              <a:chExt cx="9160434" cy="2837921"/>
            </a:xfrm>
          </p:grpSpPr>
          <p:pic>
            <p:nvPicPr>
              <p:cNvPr id="148" name="Picture 6199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26719" y="267230"/>
                <a:ext cx="2335106" cy="2837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" name="Picture 620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93219" y="267229"/>
                <a:ext cx="6593934" cy="176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54" name="Text Box 3195"/>
          <p:cNvSpPr txBox="1">
            <a:spLocks noChangeArrowheads="1"/>
          </p:cNvSpPr>
          <p:nvPr/>
        </p:nvSpPr>
        <p:spPr bwMode="auto">
          <a:xfrm>
            <a:off x="0" y="847459"/>
            <a:ext cx="9143999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217988" eaLnBrk="0" hangingPunct="0">
              <a:defRPr sz="81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360000" eaLnBrk="1" hangingPunct="1">
              <a:spcBef>
                <a:spcPts val="0"/>
              </a:spcBef>
            </a:pPr>
            <a:endParaRPr lang="cs-CZ" sz="2000" dirty="0" smtClean="0"/>
          </a:p>
          <a:p>
            <a:pPr defTabSz="360000" eaLnBrk="1" hangingPunct="1">
              <a:spcBef>
                <a:spcPts val="0"/>
              </a:spcBef>
            </a:pPr>
            <a:r>
              <a:rPr lang="cs-CZ" sz="2000" dirty="0" smtClean="0"/>
              <a:t>Záchyt CO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 s použitím fluidního zařízení vede ve srovnání s realizací ve fixní vrstvě k rychlejšímu opotřebení vsázky</a:t>
            </a:r>
          </a:p>
          <a:p>
            <a:pPr defTabSz="360000" eaLnBrk="1" hangingPunct="1">
              <a:spcBef>
                <a:spcPts val="0"/>
              </a:spcBef>
            </a:pPr>
            <a:endParaRPr lang="cs-CZ" sz="2000" dirty="0" smtClean="0"/>
          </a:p>
          <a:p>
            <a:pPr defTabSz="360000" eaLnBrk="1" hangingPunct="1">
              <a:spcBef>
                <a:spcPts val="0"/>
              </a:spcBef>
            </a:pPr>
            <a:endParaRPr lang="cs-CZ" sz="2000" dirty="0" smtClean="0"/>
          </a:p>
          <a:p>
            <a:pPr defTabSz="360000" eaLnBrk="1" hangingPunct="1">
              <a:spcBef>
                <a:spcPts val="0"/>
              </a:spcBef>
            </a:pPr>
            <a:r>
              <a:rPr lang="cs-CZ" sz="2000" dirty="0" smtClean="0"/>
              <a:t>Progresivnější sintrace materiálu</a:t>
            </a:r>
          </a:p>
          <a:p>
            <a:pPr defTabSz="360000" eaLnBrk="1" hangingPunct="1">
              <a:spcBef>
                <a:spcPts val="0"/>
              </a:spcBef>
            </a:pPr>
            <a:endParaRPr lang="cs-CZ" sz="2000" dirty="0" smtClean="0"/>
          </a:p>
          <a:p>
            <a:pPr defTabSz="360000" eaLnBrk="1" hangingPunct="1">
              <a:spcBef>
                <a:spcPts val="0"/>
              </a:spcBef>
            </a:pPr>
            <a:endParaRPr lang="cs-CZ" sz="2000" dirty="0" smtClean="0"/>
          </a:p>
          <a:p>
            <a:pPr defTabSz="360000" eaLnBrk="1" hangingPunct="1">
              <a:spcBef>
                <a:spcPts val="0"/>
              </a:spcBef>
            </a:pPr>
            <a:r>
              <a:rPr lang="cs-CZ" sz="2000" dirty="0" smtClean="0"/>
              <a:t>Destruktivní efekt oxidu siřičitého na sorpční kapacitu – ve zvýšené míře ve fluidní vrstvě</a:t>
            </a:r>
          </a:p>
          <a:p>
            <a:pPr defTabSz="360000" eaLnBrk="1" hangingPunct="1">
              <a:spcBef>
                <a:spcPts val="0"/>
              </a:spcBef>
            </a:pPr>
            <a:endParaRPr lang="cs-CZ" sz="2000" dirty="0" smtClean="0"/>
          </a:p>
          <a:p>
            <a:pPr defTabSz="360000" eaLnBrk="1" hangingPunct="1">
              <a:spcBef>
                <a:spcPts val="0"/>
              </a:spcBef>
            </a:pPr>
            <a:endParaRPr lang="cs-CZ" sz="2000" dirty="0" smtClean="0"/>
          </a:p>
          <a:p>
            <a:pPr defTabSz="360000" eaLnBrk="1" hangingPunct="1">
              <a:spcBef>
                <a:spcPts val="0"/>
              </a:spcBef>
            </a:pPr>
            <a:r>
              <a:rPr lang="cs-CZ" sz="2000" dirty="0" smtClean="0"/>
              <a:t>Měření BET povrchu ani distribuce velikostí pórů, nejsou indikátorem předpovídajícím míru poklesu kapacity.</a:t>
            </a:r>
          </a:p>
        </p:txBody>
      </p:sp>
      <p:grpSp>
        <p:nvGrpSpPr>
          <p:cNvPr id="5" name="Skupina 67"/>
          <p:cNvGrpSpPr/>
          <p:nvPr/>
        </p:nvGrpSpPr>
        <p:grpSpPr>
          <a:xfrm>
            <a:off x="-16330" y="6637018"/>
            <a:ext cx="9160330" cy="269086"/>
            <a:chOff x="-16330" y="1635831"/>
            <a:chExt cx="9160330" cy="243473"/>
          </a:xfrm>
        </p:grpSpPr>
        <p:sp>
          <p:nvSpPr>
            <p:cNvPr id="159" name="Text Box 3195"/>
            <p:cNvSpPr txBox="1">
              <a:spLocks noChangeArrowheads="1"/>
            </p:cNvSpPr>
            <p:nvPr/>
          </p:nvSpPr>
          <p:spPr bwMode="auto">
            <a:xfrm>
              <a:off x="-16330" y="1656519"/>
              <a:ext cx="1037410" cy="222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1000" dirty="0" smtClean="0">
                  <a:solidFill>
                    <a:schemeClr val="bg1"/>
                  </a:solidFill>
                </a:rPr>
                <a:t>Snímek </a:t>
              </a:r>
              <a:fld id="{2766EB16-CBA3-4F56-91D7-BFBF72EBEC17}" type="slidenum">
                <a:rPr lang="cs-CZ" altLang="cs-CZ" sz="1000" smtClean="0">
                  <a:solidFill>
                    <a:schemeClr val="bg1"/>
                  </a:solidFill>
                </a:rPr>
                <a:pPr eaLnBrk="1" hangingPunct="1">
                  <a:spcBef>
                    <a:spcPct val="50000"/>
                  </a:spcBef>
                </a:pPr>
                <a:t>12</a:t>
              </a:fld>
              <a:endParaRPr lang="cs-CZ" altLang="cs-CZ" sz="1000" i="1" dirty="0">
                <a:solidFill>
                  <a:schemeClr val="bg1"/>
                </a:solidFill>
              </a:endParaRPr>
            </a:p>
          </p:txBody>
        </p:sp>
        <p:sp>
          <p:nvSpPr>
            <p:cNvPr id="160" name="Text Box 3195"/>
            <p:cNvSpPr txBox="1">
              <a:spLocks noChangeArrowheads="1"/>
            </p:cNvSpPr>
            <p:nvPr/>
          </p:nvSpPr>
          <p:spPr bwMode="auto">
            <a:xfrm>
              <a:off x="899160" y="1635831"/>
              <a:ext cx="8244840" cy="208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360000" eaLnBrk="1" hangingPunct="1">
                <a:spcBef>
                  <a:spcPct val="50000"/>
                </a:spcBef>
              </a:pPr>
              <a:r>
                <a:rPr lang="cs-CZ" altLang="cs-CZ" sz="900" b="0" i="1" dirty="0" smtClean="0">
                  <a:solidFill>
                    <a:schemeClr val="bg1"/>
                  </a:solidFill>
                </a:rPr>
                <a:t>Vysoká škola chemicko-technologická v Praze			Ing. Marek Staf, Ph.D.</a:t>
              </a:r>
              <a:endParaRPr lang="cs-CZ" altLang="cs-CZ" sz="900" b="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4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kupina 141"/>
          <p:cNvGrpSpPr/>
          <p:nvPr/>
        </p:nvGrpSpPr>
        <p:grpSpPr>
          <a:xfrm>
            <a:off x="-7" y="91440"/>
            <a:ext cx="9044947" cy="6576063"/>
            <a:chOff x="-7" y="91440"/>
            <a:chExt cx="9044947" cy="6576063"/>
          </a:xfrm>
        </p:grpSpPr>
        <p:sp>
          <p:nvSpPr>
            <p:cNvPr id="150" name="Obdélník 149"/>
            <p:cNvSpPr/>
            <p:nvPr/>
          </p:nvSpPr>
          <p:spPr bwMode="auto">
            <a:xfrm rot="5400000">
              <a:off x="-2103839" y="2977751"/>
              <a:ext cx="5793584" cy="15859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217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8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Text Box 3187"/>
            <p:cNvSpPr txBox="1">
              <a:spLocks noChangeArrowheads="1"/>
            </p:cNvSpPr>
            <p:nvPr/>
          </p:nvSpPr>
          <p:spPr bwMode="auto">
            <a:xfrm>
              <a:off x="868715" y="117672"/>
              <a:ext cx="638551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08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2179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2179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2179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2179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cs-CZ" altLang="cs-CZ" sz="3600" dirty="0" smtClean="0">
                  <a:latin typeface="Arial Narrow" pitchFamily="34" charset="0"/>
                </a:rPr>
                <a:t>Dílčí výzkum v kontextu projektu</a:t>
              </a:r>
              <a:endParaRPr lang="cs-CZ" altLang="cs-CZ" sz="3600" dirty="0">
                <a:latin typeface="Arial Narrow" pitchFamily="34" charset="0"/>
              </a:endParaRPr>
            </a:p>
          </p:txBody>
        </p:sp>
        <p:pic>
          <p:nvPicPr>
            <p:cNvPr id="146" name="Picture 6198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" y="91440"/>
              <a:ext cx="67553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7" name="Skupina 2"/>
            <p:cNvGrpSpPr>
              <a:grpSpLocks noChangeAspect="1"/>
            </p:cNvGrpSpPr>
            <p:nvPr/>
          </p:nvGrpSpPr>
          <p:grpSpPr bwMode="auto">
            <a:xfrm>
              <a:off x="7277100" y="99061"/>
              <a:ext cx="1767840" cy="537332"/>
              <a:chOff x="10126719" y="267229"/>
              <a:chExt cx="9160434" cy="2837921"/>
            </a:xfrm>
          </p:grpSpPr>
          <p:pic>
            <p:nvPicPr>
              <p:cNvPr id="148" name="Picture 6199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26719" y="267230"/>
                <a:ext cx="2335106" cy="2837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" name="Picture 620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93219" y="267229"/>
                <a:ext cx="6593934" cy="176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52" name="Skupina 63"/>
          <p:cNvGrpSpPr/>
          <p:nvPr/>
        </p:nvGrpSpPr>
        <p:grpSpPr>
          <a:xfrm>
            <a:off x="-16332" y="1245408"/>
            <a:ext cx="9160331" cy="1015663"/>
            <a:chOff x="-16332" y="1585433"/>
            <a:chExt cx="9160331" cy="1015663"/>
          </a:xfrm>
        </p:grpSpPr>
        <p:sp>
          <p:nvSpPr>
            <p:cNvPr id="153" name="Text Box 3195"/>
            <p:cNvSpPr txBox="1">
              <a:spLocks noChangeArrowheads="1"/>
            </p:cNvSpPr>
            <p:nvPr/>
          </p:nvSpPr>
          <p:spPr bwMode="auto">
            <a:xfrm>
              <a:off x="-16332" y="1661612"/>
              <a:ext cx="159748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0"/>
                </a:spcBef>
              </a:pPr>
              <a:r>
                <a:rPr lang="cs-CZ" altLang="cs-CZ" sz="1600" dirty="0" smtClean="0"/>
                <a:t>Hlavní cíl</a:t>
              </a:r>
            </a:p>
          </p:txBody>
        </p:sp>
        <p:sp>
          <p:nvSpPr>
            <p:cNvPr id="154" name="Text Box 3195"/>
            <p:cNvSpPr txBox="1">
              <a:spLocks noChangeArrowheads="1"/>
            </p:cNvSpPr>
            <p:nvPr/>
          </p:nvSpPr>
          <p:spPr bwMode="auto">
            <a:xfrm>
              <a:off x="1576388" y="1585433"/>
              <a:ext cx="7567611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360000" eaLnBrk="1" hangingPunct="1">
                <a:spcBef>
                  <a:spcPts val="0"/>
                </a:spcBef>
              </a:pPr>
              <a:r>
                <a:rPr lang="cs-CZ" altLang="cs-CZ" sz="2000" b="0" dirty="0" smtClean="0"/>
                <a:t>Vývoj technologie vysokoteplotní dekarbonatace pro odstraňování CO</a:t>
              </a:r>
              <a:r>
                <a:rPr lang="cs-CZ" altLang="cs-CZ" sz="2000" b="0" baseline="-25000" dirty="0" smtClean="0"/>
                <a:t>2</a:t>
              </a:r>
              <a:r>
                <a:rPr lang="cs-CZ" altLang="cs-CZ" sz="2000" b="0" dirty="0" smtClean="0"/>
                <a:t> ze spalin v laboratorním měřítku a návrh fluidní pilotní jednotky odpovídající provoznímu měřítku.</a:t>
              </a:r>
              <a:endParaRPr lang="en-US" altLang="cs-CZ" sz="2000" b="0" dirty="0"/>
            </a:p>
          </p:txBody>
        </p:sp>
      </p:grpSp>
      <p:grpSp>
        <p:nvGrpSpPr>
          <p:cNvPr id="155" name="Skupina 63"/>
          <p:cNvGrpSpPr/>
          <p:nvPr/>
        </p:nvGrpSpPr>
        <p:grpSpPr>
          <a:xfrm>
            <a:off x="1" y="2939494"/>
            <a:ext cx="9169857" cy="2862322"/>
            <a:chOff x="-16333" y="1590090"/>
            <a:chExt cx="9169857" cy="2862322"/>
          </a:xfrm>
        </p:grpSpPr>
        <p:sp>
          <p:nvSpPr>
            <p:cNvPr id="156" name="Text Box 3195"/>
            <p:cNvSpPr txBox="1">
              <a:spLocks noChangeArrowheads="1"/>
            </p:cNvSpPr>
            <p:nvPr/>
          </p:nvSpPr>
          <p:spPr bwMode="auto">
            <a:xfrm>
              <a:off x="-16333" y="1661612"/>
              <a:ext cx="160020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0"/>
                </a:spcBef>
              </a:pPr>
              <a:r>
                <a:rPr lang="cs-CZ" altLang="cs-CZ" sz="1600" smtClean="0"/>
                <a:t>Úkoly výzkumu</a:t>
              </a:r>
            </a:p>
          </p:txBody>
        </p:sp>
        <p:sp>
          <p:nvSpPr>
            <p:cNvPr id="157" name="Text Box 3195"/>
            <p:cNvSpPr txBox="1">
              <a:spLocks noChangeArrowheads="1"/>
            </p:cNvSpPr>
            <p:nvPr/>
          </p:nvSpPr>
          <p:spPr bwMode="auto">
            <a:xfrm>
              <a:off x="1588632" y="1590090"/>
              <a:ext cx="7564892" cy="2862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360000" eaLnBrk="1" hangingPunct="1">
                <a:spcBef>
                  <a:spcPts val="0"/>
                </a:spcBef>
              </a:pPr>
              <a:r>
                <a:rPr lang="cs-CZ" altLang="cs-CZ" sz="2000" b="0" dirty="0" smtClean="0"/>
                <a:t>Získat údaje o změnách kapacit tuzemských vápenců, při užití nehybné vrstvy materiálu a při použití fluidní vrstvy.</a:t>
              </a:r>
            </a:p>
            <a:p>
              <a:pPr defTabSz="360000" eaLnBrk="1" hangingPunct="1">
                <a:spcBef>
                  <a:spcPts val="0"/>
                </a:spcBef>
              </a:pPr>
              <a:endParaRPr lang="cs-CZ" altLang="cs-CZ" sz="2000" b="0" dirty="0" smtClean="0"/>
            </a:p>
            <a:p>
              <a:pPr defTabSz="360000" eaLnBrk="1" hangingPunct="1">
                <a:spcBef>
                  <a:spcPts val="0"/>
                </a:spcBef>
              </a:pPr>
              <a:r>
                <a:rPr lang="cs-CZ" altLang="cs-CZ" sz="2000" b="0" dirty="0" smtClean="0"/>
                <a:t>V průmyslu preferován fluidní režim s lepší výměnou hmoty a tepla (rychlejší ohřev) – nutné ověřit vliv na sintraci, kapacitu a kinetiku.</a:t>
              </a:r>
            </a:p>
            <a:p>
              <a:pPr defTabSz="360000" eaLnBrk="1" hangingPunct="1">
                <a:spcBef>
                  <a:spcPts val="0"/>
                </a:spcBef>
              </a:pPr>
              <a:endParaRPr lang="cs-CZ" altLang="cs-CZ" sz="2000" b="0" dirty="0" smtClean="0"/>
            </a:p>
            <a:p>
              <a:pPr defTabSz="360000" eaLnBrk="1" hangingPunct="1">
                <a:spcBef>
                  <a:spcPts val="0"/>
                </a:spcBef>
              </a:pPr>
              <a:r>
                <a:rPr lang="cs-CZ" altLang="cs-CZ" sz="2000" b="0" dirty="0" smtClean="0"/>
                <a:t>Dále testován vliv nevysokých koncentrací oxidu siřičitého na kapacitu – tj. po kolika cyklech dojde ke znehodnocení vsázky</a:t>
              </a:r>
            </a:p>
          </p:txBody>
        </p:sp>
      </p:grpSp>
      <p:grpSp>
        <p:nvGrpSpPr>
          <p:cNvPr id="158" name="Skupina 67"/>
          <p:cNvGrpSpPr/>
          <p:nvPr/>
        </p:nvGrpSpPr>
        <p:grpSpPr>
          <a:xfrm>
            <a:off x="-16330" y="6637018"/>
            <a:ext cx="9160330" cy="269086"/>
            <a:chOff x="-16330" y="1635831"/>
            <a:chExt cx="9160330" cy="243473"/>
          </a:xfrm>
        </p:grpSpPr>
        <p:sp>
          <p:nvSpPr>
            <p:cNvPr id="159" name="Text Box 3195"/>
            <p:cNvSpPr txBox="1">
              <a:spLocks noChangeArrowheads="1"/>
            </p:cNvSpPr>
            <p:nvPr/>
          </p:nvSpPr>
          <p:spPr bwMode="auto">
            <a:xfrm>
              <a:off x="-16330" y="1656519"/>
              <a:ext cx="1037410" cy="222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1000" dirty="0" smtClean="0">
                  <a:solidFill>
                    <a:schemeClr val="bg1"/>
                  </a:solidFill>
                </a:rPr>
                <a:t>Snímek </a:t>
              </a:r>
              <a:fld id="{2766EB16-CBA3-4F56-91D7-BFBF72EBEC17}" type="slidenum">
                <a:rPr lang="cs-CZ" altLang="cs-CZ" sz="1000" smtClean="0">
                  <a:solidFill>
                    <a:schemeClr val="bg1"/>
                  </a:solidFill>
                </a:rPr>
                <a:pPr eaLnBrk="1" hangingPunct="1">
                  <a:spcBef>
                    <a:spcPct val="50000"/>
                  </a:spcBef>
                </a:pPr>
                <a:t>2</a:t>
              </a:fld>
              <a:endParaRPr lang="cs-CZ" altLang="cs-CZ" sz="1000" i="1" dirty="0">
                <a:solidFill>
                  <a:schemeClr val="bg1"/>
                </a:solidFill>
              </a:endParaRPr>
            </a:p>
          </p:txBody>
        </p:sp>
        <p:sp>
          <p:nvSpPr>
            <p:cNvPr id="160" name="Text Box 3195"/>
            <p:cNvSpPr txBox="1">
              <a:spLocks noChangeArrowheads="1"/>
            </p:cNvSpPr>
            <p:nvPr/>
          </p:nvSpPr>
          <p:spPr bwMode="auto">
            <a:xfrm>
              <a:off x="899160" y="1635831"/>
              <a:ext cx="8244840" cy="208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360000" eaLnBrk="1" hangingPunct="1">
                <a:spcBef>
                  <a:spcPct val="50000"/>
                </a:spcBef>
              </a:pPr>
              <a:r>
                <a:rPr lang="cs-CZ" altLang="cs-CZ" sz="900" b="0" i="1" dirty="0" smtClean="0">
                  <a:solidFill>
                    <a:schemeClr val="bg1"/>
                  </a:solidFill>
                </a:rPr>
                <a:t>Vysoká škola chemicko-technologická v Praze			Ing. Marek Staf, Ph.D.</a:t>
              </a:r>
              <a:endParaRPr lang="cs-CZ" altLang="cs-CZ" sz="900" b="0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0169"/>
            <a:ext cx="9144000" cy="5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87033"/>
            <a:ext cx="9144000" cy="5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21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kupina 141"/>
          <p:cNvGrpSpPr/>
          <p:nvPr/>
        </p:nvGrpSpPr>
        <p:grpSpPr>
          <a:xfrm>
            <a:off x="-7" y="91440"/>
            <a:ext cx="9044947" cy="6576063"/>
            <a:chOff x="-7" y="91440"/>
            <a:chExt cx="9044947" cy="6576063"/>
          </a:xfrm>
        </p:grpSpPr>
        <p:sp>
          <p:nvSpPr>
            <p:cNvPr id="150" name="Obdélník 149"/>
            <p:cNvSpPr/>
            <p:nvPr/>
          </p:nvSpPr>
          <p:spPr bwMode="auto">
            <a:xfrm rot="5400000">
              <a:off x="-2103839" y="2977751"/>
              <a:ext cx="5793584" cy="15859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217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8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Text Box 3187"/>
            <p:cNvSpPr txBox="1">
              <a:spLocks noChangeArrowheads="1"/>
            </p:cNvSpPr>
            <p:nvPr/>
          </p:nvSpPr>
          <p:spPr bwMode="auto">
            <a:xfrm>
              <a:off x="868715" y="117672"/>
              <a:ext cx="638551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08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2179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2179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2179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2179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cs-CZ" altLang="cs-CZ" sz="3600" dirty="0" smtClean="0">
                  <a:latin typeface="Arial Narrow" pitchFamily="34" charset="0"/>
                </a:rPr>
                <a:t>Technické zajištění měření</a:t>
              </a:r>
              <a:endParaRPr lang="cs-CZ" altLang="cs-CZ" sz="3600" dirty="0">
                <a:latin typeface="Arial Narrow" pitchFamily="34" charset="0"/>
              </a:endParaRPr>
            </a:p>
          </p:txBody>
        </p:sp>
        <p:pic>
          <p:nvPicPr>
            <p:cNvPr id="146" name="Picture 6198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" y="91440"/>
              <a:ext cx="67553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7" name="Skupina 2"/>
            <p:cNvGrpSpPr>
              <a:grpSpLocks noChangeAspect="1"/>
            </p:cNvGrpSpPr>
            <p:nvPr/>
          </p:nvGrpSpPr>
          <p:grpSpPr bwMode="auto">
            <a:xfrm>
              <a:off x="7277100" y="99061"/>
              <a:ext cx="1767840" cy="537332"/>
              <a:chOff x="10126719" y="267229"/>
              <a:chExt cx="9160434" cy="2837921"/>
            </a:xfrm>
          </p:grpSpPr>
          <p:pic>
            <p:nvPicPr>
              <p:cNvPr id="148" name="Picture 6199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26719" y="267230"/>
                <a:ext cx="2335106" cy="2837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" name="Picture 620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93219" y="267229"/>
                <a:ext cx="6593934" cy="176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52" name="Skupina 63"/>
          <p:cNvGrpSpPr/>
          <p:nvPr/>
        </p:nvGrpSpPr>
        <p:grpSpPr>
          <a:xfrm>
            <a:off x="-16332" y="847459"/>
            <a:ext cx="9160331" cy="797909"/>
            <a:chOff x="-16332" y="1492296"/>
            <a:chExt cx="9160331" cy="797909"/>
          </a:xfrm>
        </p:grpSpPr>
        <p:sp>
          <p:nvSpPr>
            <p:cNvPr id="153" name="Text Box 3195"/>
            <p:cNvSpPr txBox="1">
              <a:spLocks noChangeArrowheads="1"/>
            </p:cNvSpPr>
            <p:nvPr/>
          </p:nvSpPr>
          <p:spPr bwMode="auto">
            <a:xfrm>
              <a:off x="-16332" y="1551541"/>
              <a:ext cx="1597481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0"/>
                </a:spcBef>
              </a:pPr>
              <a:r>
                <a:rPr lang="cs-CZ" altLang="cs-CZ" sz="1600" dirty="0" smtClean="0"/>
                <a:t>3 různé experimentální aparatury</a:t>
              </a:r>
            </a:p>
          </p:txBody>
        </p:sp>
        <p:sp>
          <p:nvSpPr>
            <p:cNvPr id="154" name="Text Box 3195"/>
            <p:cNvSpPr txBox="1">
              <a:spLocks noChangeArrowheads="1"/>
            </p:cNvSpPr>
            <p:nvPr/>
          </p:nvSpPr>
          <p:spPr bwMode="auto">
            <a:xfrm>
              <a:off x="1576388" y="1492296"/>
              <a:ext cx="7567611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360000" eaLnBrk="1" hangingPunct="1">
                <a:spcBef>
                  <a:spcPts val="0"/>
                </a:spcBef>
              </a:pPr>
              <a:r>
                <a:rPr lang="cs-CZ" altLang="cs-CZ" sz="2000" b="0" dirty="0" smtClean="0"/>
                <a:t>2 průtočné: laboratorní s fluidním a pevným ložem</a:t>
              </a:r>
            </a:p>
            <a:p>
              <a:pPr defTabSz="360000" eaLnBrk="1" hangingPunct="1">
                <a:spcBef>
                  <a:spcPts val="0"/>
                </a:spcBef>
              </a:pPr>
              <a:r>
                <a:rPr lang="cs-CZ" altLang="cs-CZ" sz="2000" b="0" dirty="0" smtClean="0"/>
                <a:t>1 poloprovozní fluidní systém s uzavřeným cyklem </a:t>
              </a:r>
            </a:p>
          </p:txBody>
        </p:sp>
      </p:grpSp>
      <p:grpSp>
        <p:nvGrpSpPr>
          <p:cNvPr id="155" name="Skupina 63"/>
          <p:cNvGrpSpPr/>
          <p:nvPr/>
        </p:nvGrpSpPr>
        <p:grpSpPr>
          <a:xfrm>
            <a:off x="1" y="1711779"/>
            <a:ext cx="9169857" cy="1056407"/>
            <a:chOff x="-16333" y="1590090"/>
            <a:chExt cx="9169857" cy="1056407"/>
          </a:xfrm>
        </p:grpSpPr>
        <p:sp>
          <p:nvSpPr>
            <p:cNvPr id="156" name="Text Box 3195"/>
            <p:cNvSpPr txBox="1">
              <a:spLocks noChangeArrowheads="1"/>
            </p:cNvSpPr>
            <p:nvPr/>
          </p:nvSpPr>
          <p:spPr bwMode="auto">
            <a:xfrm>
              <a:off x="-16333" y="1661612"/>
              <a:ext cx="1600202" cy="984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0"/>
                </a:spcBef>
              </a:pPr>
              <a:r>
                <a:rPr lang="cs-CZ" altLang="cs-CZ" sz="1600" dirty="0" smtClean="0"/>
                <a:t>Schéma laboratorní fluidní aparatury</a:t>
              </a:r>
            </a:p>
          </p:txBody>
        </p:sp>
        <p:sp>
          <p:nvSpPr>
            <p:cNvPr id="157" name="Text Box 3195"/>
            <p:cNvSpPr txBox="1">
              <a:spLocks noChangeArrowheads="1"/>
            </p:cNvSpPr>
            <p:nvPr/>
          </p:nvSpPr>
          <p:spPr bwMode="auto">
            <a:xfrm>
              <a:off x="1588632" y="1590090"/>
              <a:ext cx="7564892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360000" eaLnBrk="1" hangingPunct="1">
                <a:spcBef>
                  <a:spcPts val="0"/>
                </a:spcBef>
              </a:pPr>
              <a:r>
                <a:rPr lang="cs-CZ" altLang="cs-CZ" sz="2000" b="0" dirty="0" smtClean="0"/>
                <a:t>1, 2 – láhve s plyny, 3 – jehlový ventil, 4 – průtokoměr s regulátorem, 5 – teploměr, 6 – vzdušný chladič, 7 – křemenný reaktor, 8 – manostat, 9 – IR analyzátor, 10 – plynoměr</a:t>
              </a:r>
              <a:endParaRPr lang="en-US" altLang="cs-CZ" sz="2000" b="0" dirty="0" smtClean="0"/>
            </a:p>
          </p:txBody>
        </p:sp>
      </p:grpSp>
      <p:grpSp>
        <p:nvGrpSpPr>
          <p:cNvPr id="158" name="Skupina 67"/>
          <p:cNvGrpSpPr/>
          <p:nvPr/>
        </p:nvGrpSpPr>
        <p:grpSpPr>
          <a:xfrm>
            <a:off x="-16330" y="6637018"/>
            <a:ext cx="9160330" cy="269086"/>
            <a:chOff x="-16330" y="1635831"/>
            <a:chExt cx="9160330" cy="243473"/>
          </a:xfrm>
        </p:grpSpPr>
        <p:sp>
          <p:nvSpPr>
            <p:cNvPr id="159" name="Text Box 3195"/>
            <p:cNvSpPr txBox="1">
              <a:spLocks noChangeArrowheads="1"/>
            </p:cNvSpPr>
            <p:nvPr/>
          </p:nvSpPr>
          <p:spPr bwMode="auto">
            <a:xfrm>
              <a:off x="-16330" y="1656519"/>
              <a:ext cx="1037410" cy="222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1000" dirty="0" smtClean="0">
                  <a:solidFill>
                    <a:schemeClr val="bg1"/>
                  </a:solidFill>
                </a:rPr>
                <a:t>Snímek </a:t>
              </a:r>
              <a:fld id="{2766EB16-CBA3-4F56-91D7-BFBF72EBEC17}" type="slidenum">
                <a:rPr lang="cs-CZ" altLang="cs-CZ" sz="1000" smtClean="0">
                  <a:solidFill>
                    <a:schemeClr val="bg1"/>
                  </a:solidFill>
                </a:rPr>
                <a:pPr eaLnBrk="1" hangingPunct="1">
                  <a:spcBef>
                    <a:spcPct val="50000"/>
                  </a:spcBef>
                </a:pPr>
                <a:t>3</a:t>
              </a:fld>
              <a:endParaRPr lang="cs-CZ" altLang="cs-CZ" sz="1000" i="1" dirty="0">
                <a:solidFill>
                  <a:schemeClr val="bg1"/>
                </a:solidFill>
              </a:endParaRPr>
            </a:p>
          </p:txBody>
        </p:sp>
        <p:sp>
          <p:nvSpPr>
            <p:cNvPr id="160" name="Text Box 3195"/>
            <p:cNvSpPr txBox="1">
              <a:spLocks noChangeArrowheads="1"/>
            </p:cNvSpPr>
            <p:nvPr/>
          </p:nvSpPr>
          <p:spPr bwMode="auto">
            <a:xfrm>
              <a:off x="899160" y="1635831"/>
              <a:ext cx="8244840" cy="208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360000" eaLnBrk="1" hangingPunct="1">
                <a:spcBef>
                  <a:spcPct val="50000"/>
                </a:spcBef>
              </a:pPr>
              <a:r>
                <a:rPr lang="cs-CZ" altLang="cs-CZ" sz="900" b="0" i="1" dirty="0" smtClean="0">
                  <a:solidFill>
                    <a:schemeClr val="bg1"/>
                  </a:solidFill>
                </a:rPr>
                <a:t>Vysoká škola chemicko-technologická v Praze			Ing. Marek Staf, Ph.D.</a:t>
              </a:r>
              <a:endParaRPr lang="cs-CZ" altLang="cs-CZ" sz="900" b="0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79460"/>
            <a:ext cx="9144000" cy="5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6048" y="2710708"/>
            <a:ext cx="7882479" cy="389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4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41"/>
          <p:cNvGrpSpPr/>
          <p:nvPr/>
        </p:nvGrpSpPr>
        <p:grpSpPr>
          <a:xfrm>
            <a:off x="-7" y="91440"/>
            <a:ext cx="9044947" cy="6576063"/>
            <a:chOff x="-7" y="91440"/>
            <a:chExt cx="9044947" cy="6576063"/>
          </a:xfrm>
        </p:grpSpPr>
        <p:sp>
          <p:nvSpPr>
            <p:cNvPr id="150" name="Obdélník 149"/>
            <p:cNvSpPr/>
            <p:nvPr/>
          </p:nvSpPr>
          <p:spPr bwMode="auto">
            <a:xfrm rot="5400000">
              <a:off x="-2103839" y="2977751"/>
              <a:ext cx="5793584" cy="15859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217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8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Text Box 3187"/>
            <p:cNvSpPr txBox="1">
              <a:spLocks noChangeArrowheads="1"/>
            </p:cNvSpPr>
            <p:nvPr/>
          </p:nvSpPr>
          <p:spPr bwMode="auto">
            <a:xfrm>
              <a:off x="868715" y="117672"/>
              <a:ext cx="638551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08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2179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2179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2179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2179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cs-CZ" altLang="cs-CZ" sz="3600" dirty="0" smtClean="0">
                  <a:latin typeface="Arial Narrow" pitchFamily="34" charset="0"/>
                </a:rPr>
                <a:t>Technické zajištění měření</a:t>
              </a:r>
              <a:endParaRPr lang="cs-CZ" altLang="cs-CZ" sz="3600" dirty="0">
                <a:latin typeface="Arial Narrow" pitchFamily="34" charset="0"/>
              </a:endParaRPr>
            </a:p>
          </p:txBody>
        </p:sp>
        <p:pic>
          <p:nvPicPr>
            <p:cNvPr id="146" name="Picture 6198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" y="91440"/>
              <a:ext cx="67553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Skupina 2"/>
            <p:cNvGrpSpPr>
              <a:grpSpLocks noChangeAspect="1"/>
            </p:cNvGrpSpPr>
            <p:nvPr/>
          </p:nvGrpSpPr>
          <p:grpSpPr bwMode="auto">
            <a:xfrm>
              <a:off x="7277100" y="99061"/>
              <a:ext cx="1767840" cy="537332"/>
              <a:chOff x="10126719" y="267229"/>
              <a:chExt cx="9160434" cy="2837921"/>
            </a:xfrm>
          </p:grpSpPr>
          <p:pic>
            <p:nvPicPr>
              <p:cNvPr id="148" name="Picture 6199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26719" y="267230"/>
                <a:ext cx="2335106" cy="2837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" name="Picture 620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93219" y="267229"/>
                <a:ext cx="6593934" cy="176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" name="Skupina 63"/>
          <p:cNvGrpSpPr/>
          <p:nvPr/>
        </p:nvGrpSpPr>
        <p:grpSpPr>
          <a:xfrm>
            <a:off x="-16332" y="847459"/>
            <a:ext cx="9160331" cy="1044130"/>
            <a:chOff x="-16332" y="1492296"/>
            <a:chExt cx="9160331" cy="1044130"/>
          </a:xfrm>
        </p:grpSpPr>
        <p:sp>
          <p:nvSpPr>
            <p:cNvPr id="153" name="Text Box 3195"/>
            <p:cNvSpPr txBox="1">
              <a:spLocks noChangeArrowheads="1"/>
            </p:cNvSpPr>
            <p:nvPr/>
          </p:nvSpPr>
          <p:spPr bwMode="auto">
            <a:xfrm>
              <a:off x="-16332" y="1551541"/>
              <a:ext cx="1597481" cy="984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0"/>
                </a:spcBef>
              </a:pPr>
              <a:r>
                <a:rPr lang="cs-CZ" altLang="cs-CZ" sz="1600" dirty="0" smtClean="0"/>
                <a:t>Laboratorní fluidní aparatura v chodu</a:t>
              </a:r>
            </a:p>
          </p:txBody>
        </p:sp>
        <p:sp>
          <p:nvSpPr>
            <p:cNvPr id="154" name="Text Box 3195"/>
            <p:cNvSpPr txBox="1">
              <a:spLocks noChangeArrowheads="1"/>
            </p:cNvSpPr>
            <p:nvPr/>
          </p:nvSpPr>
          <p:spPr bwMode="auto">
            <a:xfrm>
              <a:off x="1576388" y="1492296"/>
              <a:ext cx="7567611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360000" eaLnBrk="1" hangingPunct="1">
                <a:spcBef>
                  <a:spcPts val="0"/>
                </a:spcBef>
              </a:pPr>
              <a:r>
                <a:rPr lang="cs-CZ" altLang="cs-CZ" sz="2000" b="0" dirty="0" smtClean="0"/>
                <a:t>2 průtočné: laboratorní s fluidním a pevným ložem</a:t>
              </a:r>
            </a:p>
            <a:p>
              <a:pPr defTabSz="360000" eaLnBrk="1" hangingPunct="1">
                <a:spcBef>
                  <a:spcPts val="0"/>
                </a:spcBef>
              </a:pPr>
              <a:r>
                <a:rPr lang="cs-CZ" altLang="cs-CZ" sz="2000" b="0" dirty="0" smtClean="0"/>
                <a:t>1 poloprovozní fluidní systém s uzavřeným cyklem </a:t>
              </a:r>
            </a:p>
          </p:txBody>
        </p:sp>
      </p:grpSp>
      <p:grpSp>
        <p:nvGrpSpPr>
          <p:cNvPr id="6" name="Skupina 67"/>
          <p:cNvGrpSpPr/>
          <p:nvPr/>
        </p:nvGrpSpPr>
        <p:grpSpPr>
          <a:xfrm>
            <a:off x="-16330" y="6637018"/>
            <a:ext cx="9160330" cy="269086"/>
            <a:chOff x="-16330" y="1635831"/>
            <a:chExt cx="9160330" cy="243473"/>
          </a:xfrm>
        </p:grpSpPr>
        <p:sp>
          <p:nvSpPr>
            <p:cNvPr id="159" name="Text Box 3195"/>
            <p:cNvSpPr txBox="1">
              <a:spLocks noChangeArrowheads="1"/>
            </p:cNvSpPr>
            <p:nvPr/>
          </p:nvSpPr>
          <p:spPr bwMode="auto">
            <a:xfrm>
              <a:off x="-16330" y="1656519"/>
              <a:ext cx="1037410" cy="222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1000" dirty="0" smtClean="0">
                  <a:solidFill>
                    <a:schemeClr val="bg1"/>
                  </a:solidFill>
                </a:rPr>
                <a:t>Snímek </a:t>
              </a:r>
              <a:fld id="{2766EB16-CBA3-4F56-91D7-BFBF72EBEC17}" type="slidenum">
                <a:rPr lang="cs-CZ" altLang="cs-CZ" sz="1000" smtClean="0">
                  <a:solidFill>
                    <a:schemeClr val="bg1"/>
                  </a:solidFill>
                </a:rPr>
                <a:pPr eaLnBrk="1" hangingPunct="1">
                  <a:spcBef>
                    <a:spcPct val="50000"/>
                  </a:spcBef>
                </a:pPr>
                <a:t>4</a:t>
              </a:fld>
              <a:endParaRPr lang="cs-CZ" altLang="cs-CZ" sz="1000" i="1" dirty="0">
                <a:solidFill>
                  <a:schemeClr val="bg1"/>
                </a:solidFill>
              </a:endParaRPr>
            </a:p>
          </p:txBody>
        </p:sp>
        <p:sp>
          <p:nvSpPr>
            <p:cNvPr id="160" name="Text Box 3195"/>
            <p:cNvSpPr txBox="1">
              <a:spLocks noChangeArrowheads="1"/>
            </p:cNvSpPr>
            <p:nvPr/>
          </p:nvSpPr>
          <p:spPr bwMode="auto">
            <a:xfrm>
              <a:off x="899160" y="1635831"/>
              <a:ext cx="8244840" cy="208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360000" eaLnBrk="1" hangingPunct="1">
                <a:spcBef>
                  <a:spcPct val="50000"/>
                </a:spcBef>
              </a:pPr>
              <a:r>
                <a:rPr lang="cs-CZ" altLang="cs-CZ" sz="900" b="0" i="1" dirty="0" smtClean="0">
                  <a:solidFill>
                    <a:schemeClr val="bg1"/>
                  </a:solidFill>
                </a:rPr>
                <a:t>Vysoká škola chemicko-technologická v Praze			Ing. Marek Staf, Ph.D.</a:t>
              </a:r>
              <a:endParaRPr lang="cs-CZ" altLang="cs-CZ" sz="900" b="0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7396" y="1626656"/>
            <a:ext cx="6798204" cy="490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7401" y="906991"/>
            <a:ext cx="628710" cy="573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4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41"/>
          <p:cNvGrpSpPr/>
          <p:nvPr/>
        </p:nvGrpSpPr>
        <p:grpSpPr>
          <a:xfrm>
            <a:off x="-7" y="91440"/>
            <a:ext cx="9044947" cy="6576063"/>
            <a:chOff x="-7" y="91440"/>
            <a:chExt cx="9044947" cy="6576063"/>
          </a:xfrm>
        </p:grpSpPr>
        <p:sp>
          <p:nvSpPr>
            <p:cNvPr id="150" name="Obdélník 149"/>
            <p:cNvSpPr/>
            <p:nvPr/>
          </p:nvSpPr>
          <p:spPr bwMode="auto">
            <a:xfrm rot="5400000">
              <a:off x="-2103839" y="2977751"/>
              <a:ext cx="5793584" cy="15859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217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8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Text Box 3187"/>
            <p:cNvSpPr txBox="1">
              <a:spLocks noChangeArrowheads="1"/>
            </p:cNvSpPr>
            <p:nvPr/>
          </p:nvSpPr>
          <p:spPr bwMode="auto">
            <a:xfrm>
              <a:off x="868715" y="117672"/>
              <a:ext cx="638551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08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2179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2179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2179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2179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cs-CZ" altLang="cs-CZ" sz="3600" dirty="0" smtClean="0">
                  <a:latin typeface="Arial Narrow" pitchFamily="34" charset="0"/>
                </a:rPr>
                <a:t>Vzorková základna</a:t>
              </a:r>
              <a:endParaRPr lang="cs-CZ" altLang="cs-CZ" sz="3600" dirty="0">
                <a:latin typeface="Arial Narrow" pitchFamily="34" charset="0"/>
              </a:endParaRPr>
            </a:p>
          </p:txBody>
        </p:sp>
        <p:pic>
          <p:nvPicPr>
            <p:cNvPr id="146" name="Picture 6198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" y="91440"/>
              <a:ext cx="67553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Skupina 2"/>
            <p:cNvGrpSpPr>
              <a:grpSpLocks noChangeAspect="1"/>
            </p:cNvGrpSpPr>
            <p:nvPr/>
          </p:nvGrpSpPr>
          <p:grpSpPr bwMode="auto">
            <a:xfrm>
              <a:off x="7277100" y="99061"/>
              <a:ext cx="1767840" cy="537332"/>
              <a:chOff x="10126719" y="267229"/>
              <a:chExt cx="9160434" cy="2837921"/>
            </a:xfrm>
          </p:grpSpPr>
          <p:pic>
            <p:nvPicPr>
              <p:cNvPr id="148" name="Picture 6199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26719" y="267230"/>
                <a:ext cx="2335106" cy="2837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" name="Picture 620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93219" y="267229"/>
                <a:ext cx="6593934" cy="176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" name="Skupina 63"/>
          <p:cNvGrpSpPr/>
          <p:nvPr/>
        </p:nvGrpSpPr>
        <p:grpSpPr>
          <a:xfrm>
            <a:off x="-16332" y="847459"/>
            <a:ext cx="9160331" cy="5632311"/>
            <a:chOff x="-16332" y="1492296"/>
            <a:chExt cx="9160331" cy="5632311"/>
          </a:xfrm>
        </p:grpSpPr>
        <p:sp>
          <p:nvSpPr>
            <p:cNvPr id="153" name="Text Box 3195"/>
            <p:cNvSpPr txBox="1">
              <a:spLocks noChangeArrowheads="1"/>
            </p:cNvSpPr>
            <p:nvPr/>
          </p:nvSpPr>
          <p:spPr bwMode="auto">
            <a:xfrm>
              <a:off x="-16332" y="1551541"/>
              <a:ext cx="1597481" cy="3693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0"/>
                </a:spcBef>
              </a:pPr>
              <a:r>
                <a:rPr lang="cs-CZ" altLang="cs-CZ" sz="1600" dirty="0" smtClean="0"/>
                <a:t>Vzorková základna</a:t>
              </a:r>
            </a:p>
            <a:p>
              <a:pPr eaLnBrk="1" hangingPunct="1">
                <a:spcBef>
                  <a:spcPts val="0"/>
                </a:spcBef>
              </a:pPr>
              <a:endParaRPr lang="cs-CZ" altLang="cs-CZ" sz="1600" dirty="0" smtClean="0"/>
            </a:p>
            <a:p>
              <a:pPr eaLnBrk="1" hangingPunct="1">
                <a:spcBef>
                  <a:spcPts val="0"/>
                </a:spcBef>
              </a:pPr>
              <a:endParaRPr lang="cs-CZ" altLang="cs-CZ" sz="1600" dirty="0" smtClean="0"/>
            </a:p>
            <a:p>
              <a:pPr eaLnBrk="1" hangingPunct="1">
                <a:spcBef>
                  <a:spcPts val="0"/>
                </a:spcBef>
              </a:pPr>
              <a:endParaRPr lang="cs-CZ" altLang="cs-CZ" sz="1600" dirty="0" smtClean="0"/>
            </a:p>
            <a:p>
              <a:pPr eaLnBrk="1" hangingPunct="1">
                <a:spcBef>
                  <a:spcPts val="0"/>
                </a:spcBef>
              </a:pPr>
              <a:endParaRPr lang="cs-CZ" altLang="cs-CZ" sz="1600" dirty="0" smtClean="0"/>
            </a:p>
            <a:p>
              <a:pPr eaLnBrk="1" hangingPunct="1">
                <a:spcBef>
                  <a:spcPts val="0"/>
                </a:spcBef>
              </a:pPr>
              <a:endParaRPr lang="cs-CZ" altLang="cs-CZ" sz="1600" dirty="0" smtClean="0"/>
            </a:p>
            <a:p>
              <a:pPr eaLnBrk="1" hangingPunct="1">
                <a:spcBef>
                  <a:spcPts val="0"/>
                </a:spcBef>
              </a:pPr>
              <a:endParaRPr lang="cs-CZ" altLang="cs-CZ" sz="1600" dirty="0" smtClean="0"/>
            </a:p>
            <a:p>
              <a:pPr eaLnBrk="1" hangingPunct="1">
                <a:spcBef>
                  <a:spcPts val="0"/>
                </a:spcBef>
              </a:pPr>
              <a:endParaRPr lang="cs-CZ" altLang="cs-CZ" sz="1600" dirty="0" smtClean="0"/>
            </a:p>
            <a:p>
              <a:pPr eaLnBrk="1" hangingPunct="1">
                <a:spcBef>
                  <a:spcPts val="0"/>
                </a:spcBef>
              </a:pPr>
              <a:endParaRPr lang="cs-CZ" altLang="cs-CZ" sz="1600" dirty="0" smtClean="0"/>
            </a:p>
            <a:p>
              <a:pPr eaLnBrk="1" hangingPunct="1">
                <a:spcBef>
                  <a:spcPts val="0"/>
                </a:spcBef>
              </a:pPr>
              <a:endParaRPr lang="cs-CZ" altLang="cs-CZ" sz="1600" dirty="0" smtClean="0"/>
            </a:p>
            <a:p>
              <a:pPr eaLnBrk="1" hangingPunct="1">
                <a:spcBef>
                  <a:spcPts val="0"/>
                </a:spcBef>
              </a:pPr>
              <a:endParaRPr lang="cs-CZ" altLang="cs-CZ" sz="1600" dirty="0" smtClean="0"/>
            </a:p>
            <a:p>
              <a:pPr eaLnBrk="1" hangingPunct="1">
                <a:spcBef>
                  <a:spcPts val="0"/>
                </a:spcBef>
              </a:pPr>
              <a:r>
                <a:rPr lang="cs-CZ" altLang="cs-CZ" sz="1600" dirty="0" smtClean="0"/>
                <a:t>Vybraný vzorek pro srovnávací testy</a:t>
              </a:r>
            </a:p>
          </p:txBody>
        </p:sp>
        <p:sp>
          <p:nvSpPr>
            <p:cNvPr id="154" name="Text Box 3195"/>
            <p:cNvSpPr txBox="1">
              <a:spLocks noChangeArrowheads="1"/>
            </p:cNvSpPr>
            <p:nvPr/>
          </p:nvSpPr>
          <p:spPr bwMode="auto">
            <a:xfrm>
              <a:off x="1576388" y="1492296"/>
              <a:ext cx="7567611" cy="5632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360000" eaLnBrk="1" hangingPunct="1">
                <a:spcBef>
                  <a:spcPts val="0"/>
                </a:spcBef>
              </a:pPr>
              <a:r>
                <a:rPr lang="cs-CZ" sz="2000" b="0" dirty="0" smtClean="0"/>
                <a:t>Celkem testováno 11 vápenců</a:t>
              </a:r>
            </a:p>
            <a:p>
              <a:pPr defTabSz="360000" eaLnBrk="1" hangingPunct="1">
                <a:spcBef>
                  <a:spcPts val="0"/>
                </a:spcBef>
              </a:pPr>
              <a:endParaRPr lang="cs-CZ" sz="2000" b="0" dirty="0" smtClean="0"/>
            </a:p>
            <a:p>
              <a:pPr defTabSz="360000" eaLnBrk="1" hangingPunct="1">
                <a:spcBef>
                  <a:spcPts val="0"/>
                </a:spcBef>
              </a:pPr>
              <a:r>
                <a:rPr lang="cs-CZ" sz="2000" b="0" dirty="0" smtClean="0"/>
                <a:t>Od vysokoprocentních s CaCO</a:t>
              </a:r>
              <a:r>
                <a:rPr lang="cs-CZ" sz="2000" b="0" baseline="-25000" dirty="0" smtClean="0"/>
                <a:t>3</a:t>
              </a:r>
              <a:r>
                <a:rPr lang="cs-CZ" sz="2000" b="0" dirty="0" smtClean="0"/>
                <a:t> &gt; 98,8 % hm.</a:t>
              </a:r>
            </a:p>
            <a:p>
              <a:pPr defTabSz="360000" eaLnBrk="1" hangingPunct="1">
                <a:spcBef>
                  <a:spcPts val="0"/>
                </a:spcBef>
              </a:pPr>
              <a:r>
                <a:rPr lang="cs-CZ" sz="2000" b="0" dirty="0" smtClean="0"/>
                <a:t>po vápence obsahující &lt; 70 % CaCO</a:t>
              </a:r>
              <a:r>
                <a:rPr lang="cs-CZ" sz="2000" b="0" baseline="-25000" dirty="0" smtClean="0"/>
                <a:t>3</a:t>
              </a:r>
              <a:r>
                <a:rPr lang="cs-CZ" sz="2000" b="0" dirty="0" smtClean="0"/>
                <a:t> a MgCO</a:t>
              </a:r>
              <a:r>
                <a:rPr lang="cs-CZ" sz="2000" b="0" baseline="-25000" dirty="0" smtClean="0"/>
                <a:t>3</a:t>
              </a:r>
              <a:r>
                <a:rPr lang="cs-CZ" sz="2000" b="0" dirty="0" smtClean="0"/>
                <a:t> až 12,5 % hm.</a:t>
              </a:r>
            </a:p>
            <a:p>
              <a:pPr defTabSz="360000" eaLnBrk="1" hangingPunct="1">
                <a:spcBef>
                  <a:spcPts val="0"/>
                </a:spcBef>
              </a:pPr>
              <a:r>
                <a:rPr lang="cs-CZ" sz="2000" b="0" dirty="0" smtClean="0"/>
                <a:t>4 vzorky SiO</a:t>
              </a:r>
              <a:r>
                <a:rPr lang="cs-CZ" sz="2000" b="0" baseline="-25000" dirty="0" smtClean="0"/>
                <a:t>2</a:t>
              </a:r>
              <a:r>
                <a:rPr lang="cs-CZ" sz="2000" b="0" dirty="0" smtClean="0"/>
                <a:t> &gt; 20 % hm.</a:t>
              </a:r>
            </a:p>
            <a:p>
              <a:pPr defTabSz="360000" eaLnBrk="1" hangingPunct="1">
                <a:spcBef>
                  <a:spcPts val="0"/>
                </a:spcBef>
              </a:pPr>
              <a:r>
                <a:rPr lang="cs-CZ" sz="2000" b="0" dirty="0" smtClean="0"/>
                <a:t>1 vzorek Al</a:t>
              </a:r>
              <a:r>
                <a:rPr lang="cs-CZ" sz="2000" b="0" baseline="-25000" dirty="0" smtClean="0"/>
                <a:t>2</a:t>
              </a:r>
              <a:r>
                <a:rPr lang="cs-CZ" sz="2000" b="0" dirty="0" smtClean="0"/>
                <a:t>O</a:t>
              </a:r>
              <a:r>
                <a:rPr lang="cs-CZ" sz="2000" b="0" baseline="-25000" dirty="0" smtClean="0"/>
                <a:t>3</a:t>
              </a:r>
              <a:r>
                <a:rPr lang="cs-CZ" sz="2000" b="0" dirty="0" smtClean="0"/>
                <a:t> &gt; 6 % hm.</a:t>
              </a:r>
            </a:p>
            <a:p>
              <a:pPr defTabSz="360000" eaLnBrk="1" hangingPunct="1">
                <a:spcBef>
                  <a:spcPts val="0"/>
                </a:spcBef>
              </a:pPr>
              <a:r>
                <a:rPr lang="cs-CZ" sz="2000" b="0" dirty="0" smtClean="0"/>
                <a:t>Granulometrie pro pevné lože 1 – 2 mm</a:t>
              </a:r>
            </a:p>
            <a:p>
              <a:pPr defTabSz="360000" eaLnBrk="1" hangingPunct="1">
                <a:spcBef>
                  <a:spcPts val="0"/>
                </a:spcBef>
              </a:pPr>
              <a:r>
                <a:rPr lang="cs-CZ" sz="2000" b="0" dirty="0" smtClean="0"/>
                <a:t>Granulometrie pro fluidní laboratorní aparaturu 0,2 – 0,5 mm, Granulometrie pro fluidní poloprovozní aparatuře 0,5 – 1 mm</a:t>
              </a:r>
            </a:p>
            <a:p>
              <a:pPr defTabSz="360000" eaLnBrk="1" hangingPunct="1">
                <a:spcBef>
                  <a:spcPts val="0"/>
                </a:spcBef>
              </a:pPr>
              <a:endParaRPr lang="cs-CZ" sz="2000" b="0" dirty="0" smtClean="0"/>
            </a:p>
            <a:p>
              <a:pPr defTabSz="360000" eaLnBrk="1" hangingPunct="1">
                <a:spcBef>
                  <a:spcPts val="0"/>
                </a:spcBef>
              </a:pPr>
              <a:r>
                <a:rPr lang="cs-CZ" sz="2000" b="0" dirty="0" smtClean="0"/>
                <a:t>Další výsledky demonstrovány na vzorku z Velkolomu Čertovy schody.</a:t>
              </a:r>
            </a:p>
            <a:p>
              <a:pPr defTabSz="360000" eaLnBrk="1" hangingPunct="1">
                <a:spcBef>
                  <a:spcPts val="0"/>
                </a:spcBef>
              </a:pPr>
              <a:endParaRPr lang="cs-CZ" sz="2000" b="0" dirty="0" smtClean="0"/>
            </a:p>
            <a:p>
              <a:pPr defTabSz="360000" eaLnBrk="1" hangingPunct="1">
                <a:spcBef>
                  <a:spcPts val="0"/>
                </a:spcBef>
              </a:pPr>
              <a:r>
                <a:rPr lang="cs-CZ" sz="2000" b="0" dirty="0" smtClean="0"/>
                <a:t>Zdánlivá hustota:			2,80 g.cm</a:t>
              </a:r>
              <a:r>
                <a:rPr lang="cs-CZ" sz="2000" b="0" baseline="30000" dirty="0" smtClean="0"/>
                <a:t>-3</a:t>
              </a:r>
              <a:endParaRPr lang="cs-CZ" sz="2000" b="0" dirty="0" smtClean="0"/>
            </a:p>
            <a:p>
              <a:pPr defTabSz="360000" eaLnBrk="1" hangingPunct="1">
                <a:spcBef>
                  <a:spcPts val="0"/>
                </a:spcBef>
              </a:pPr>
              <a:r>
                <a:rPr lang="cs-CZ" sz="2000" b="0" dirty="0" smtClean="0"/>
                <a:t>Obsah Ca					39,59 % hm.</a:t>
              </a:r>
            </a:p>
            <a:p>
              <a:pPr defTabSz="360000" eaLnBrk="1" hangingPunct="1">
                <a:spcBef>
                  <a:spcPts val="0"/>
                </a:spcBef>
              </a:pPr>
              <a:r>
                <a:rPr lang="cs-CZ" sz="2000" b="0" dirty="0" smtClean="0"/>
                <a:t>Obsah Mg					0,22 % hm.</a:t>
              </a:r>
            </a:p>
            <a:p>
              <a:pPr defTabSz="360000" eaLnBrk="1" hangingPunct="1">
                <a:spcBef>
                  <a:spcPts val="0"/>
                </a:spcBef>
              </a:pPr>
              <a:r>
                <a:rPr lang="cs-CZ" sz="2000" b="0" dirty="0" smtClean="0"/>
                <a:t>Obsah Si			</a:t>
              </a:r>
              <a:r>
                <a:rPr lang="cs-CZ" sz="2000" b="0" smtClean="0"/>
                <a:t>	</a:t>
              </a:r>
              <a:r>
                <a:rPr lang="cs-CZ" sz="2000" b="0" smtClean="0"/>
                <a:t>	</a:t>
              </a:r>
              <a:r>
                <a:rPr lang="cs-CZ" sz="2000" b="0" dirty="0" smtClean="0"/>
                <a:t>	0,09 % hm.</a:t>
              </a:r>
            </a:p>
            <a:p>
              <a:pPr defTabSz="360000" eaLnBrk="1" hangingPunct="1">
                <a:spcBef>
                  <a:spcPts val="0"/>
                </a:spcBef>
              </a:pPr>
              <a:r>
                <a:rPr lang="cs-CZ" sz="2000" b="0" dirty="0" smtClean="0"/>
                <a:t>Teoretická kapacita		43,86 g CO</a:t>
              </a:r>
              <a:r>
                <a:rPr lang="cs-CZ" sz="2000" b="0" baseline="-25000" dirty="0" smtClean="0"/>
                <a:t>2</a:t>
              </a:r>
              <a:r>
                <a:rPr lang="cs-CZ" sz="2000" b="0" dirty="0" smtClean="0"/>
                <a:t>/100 g vsázky vápence.</a:t>
              </a:r>
            </a:p>
          </p:txBody>
        </p:sp>
      </p:grpSp>
      <p:grpSp>
        <p:nvGrpSpPr>
          <p:cNvPr id="5" name="Skupina 67"/>
          <p:cNvGrpSpPr/>
          <p:nvPr/>
        </p:nvGrpSpPr>
        <p:grpSpPr>
          <a:xfrm>
            <a:off x="-16330" y="6637018"/>
            <a:ext cx="9160330" cy="269086"/>
            <a:chOff x="-16330" y="1635831"/>
            <a:chExt cx="9160330" cy="243473"/>
          </a:xfrm>
        </p:grpSpPr>
        <p:sp>
          <p:nvSpPr>
            <p:cNvPr id="159" name="Text Box 3195"/>
            <p:cNvSpPr txBox="1">
              <a:spLocks noChangeArrowheads="1"/>
            </p:cNvSpPr>
            <p:nvPr/>
          </p:nvSpPr>
          <p:spPr bwMode="auto">
            <a:xfrm>
              <a:off x="-16330" y="1656519"/>
              <a:ext cx="1037410" cy="222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1000" dirty="0" smtClean="0">
                  <a:solidFill>
                    <a:schemeClr val="bg1"/>
                  </a:solidFill>
                </a:rPr>
                <a:t>Snímek </a:t>
              </a:r>
              <a:fld id="{2766EB16-CBA3-4F56-91D7-BFBF72EBEC17}" type="slidenum">
                <a:rPr lang="cs-CZ" altLang="cs-CZ" sz="1000" smtClean="0">
                  <a:solidFill>
                    <a:schemeClr val="bg1"/>
                  </a:solidFill>
                </a:rPr>
                <a:pPr eaLnBrk="1" hangingPunct="1">
                  <a:spcBef>
                    <a:spcPct val="50000"/>
                  </a:spcBef>
                </a:pPr>
                <a:t>5</a:t>
              </a:fld>
              <a:endParaRPr lang="cs-CZ" altLang="cs-CZ" sz="1000" i="1" dirty="0">
                <a:solidFill>
                  <a:schemeClr val="bg1"/>
                </a:solidFill>
              </a:endParaRPr>
            </a:p>
          </p:txBody>
        </p:sp>
        <p:sp>
          <p:nvSpPr>
            <p:cNvPr id="160" name="Text Box 3195"/>
            <p:cNvSpPr txBox="1">
              <a:spLocks noChangeArrowheads="1"/>
            </p:cNvSpPr>
            <p:nvPr/>
          </p:nvSpPr>
          <p:spPr bwMode="auto">
            <a:xfrm>
              <a:off x="899160" y="1635831"/>
              <a:ext cx="8244840" cy="208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360000" eaLnBrk="1" hangingPunct="1">
                <a:spcBef>
                  <a:spcPct val="50000"/>
                </a:spcBef>
              </a:pPr>
              <a:r>
                <a:rPr lang="cs-CZ" altLang="cs-CZ" sz="900" b="0" i="1" dirty="0" smtClean="0">
                  <a:solidFill>
                    <a:schemeClr val="bg1"/>
                  </a:solidFill>
                </a:rPr>
                <a:t>Vysoká škola chemicko-technologická v Praze			Ing. Marek Staf, Ph.D.</a:t>
              </a:r>
              <a:endParaRPr lang="cs-CZ" altLang="cs-CZ" sz="900" b="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4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41"/>
          <p:cNvGrpSpPr/>
          <p:nvPr/>
        </p:nvGrpSpPr>
        <p:grpSpPr>
          <a:xfrm>
            <a:off x="-7" y="91440"/>
            <a:ext cx="9044947" cy="6576063"/>
            <a:chOff x="-7" y="91440"/>
            <a:chExt cx="9044947" cy="6576063"/>
          </a:xfrm>
        </p:grpSpPr>
        <p:sp>
          <p:nvSpPr>
            <p:cNvPr id="150" name="Obdélník 149"/>
            <p:cNvSpPr/>
            <p:nvPr/>
          </p:nvSpPr>
          <p:spPr bwMode="auto">
            <a:xfrm rot="5400000">
              <a:off x="-2103839" y="2977751"/>
              <a:ext cx="5793584" cy="15859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217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8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Text Box 3187"/>
            <p:cNvSpPr txBox="1">
              <a:spLocks noChangeArrowheads="1"/>
            </p:cNvSpPr>
            <p:nvPr/>
          </p:nvSpPr>
          <p:spPr bwMode="auto">
            <a:xfrm>
              <a:off x="868715" y="117672"/>
              <a:ext cx="638551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08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2179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2179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2179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2179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cs-CZ" altLang="cs-CZ" sz="3600" dirty="0" smtClean="0">
                  <a:latin typeface="Arial Narrow" pitchFamily="34" charset="0"/>
                </a:rPr>
                <a:t>Průběh experimentů</a:t>
              </a:r>
              <a:endParaRPr lang="cs-CZ" altLang="cs-CZ" sz="3600" dirty="0">
                <a:latin typeface="Arial Narrow" pitchFamily="34" charset="0"/>
              </a:endParaRPr>
            </a:p>
          </p:txBody>
        </p:sp>
        <p:pic>
          <p:nvPicPr>
            <p:cNvPr id="146" name="Picture 6198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" y="91440"/>
              <a:ext cx="67553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Skupina 2"/>
            <p:cNvGrpSpPr>
              <a:grpSpLocks noChangeAspect="1"/>
            </p:cNvGrpSpPr>
            <p:nvPr/>
          </p:nvGrpSpPr>
          <p:grpSpPr bwMode="auto">
            <a:xfrm>
              <a:off x="7277100" y="99061"/>
              <a:ext cx="1767840" cy="537332"/>
              <a:chOff x="10126719" y="267229"/>
              <a:chExt cx="9160434" cy="2837921"/>
            </a:xfrm>
          </p:grpSpPr>
          <p:pic>
            <p:nvPicPr>
              <p:cNvPr id="148" name="Picture 6199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26719" y="267230"/>
                <a:ext cx="2335106" cy="2837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" name="Picture 620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93219" y="267229"/>
                <a:ext cx="6593934" cy="176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" name="Skupina 63"/>
          <p:cNvGrpSpPr/>
          <p:nvPr/>
        </p:nvGrpSpPr>
        <p:grpSpPr>
          <a:xfrm>
            <a:off x="-16332" y="847459"/>
            <a:ext cx="9160331" cy="400110"/>
            <a:chOff x="-16332" y="1492296"/>
            <a:chExt cx="9160331" cy="400110"/>
          </a:xfrm>
        </p:grpSpPr>
        <p:sp>
          <p:nvSpPr>
            <p:cNvPr id="153" name="Text Box 3195"/>
            <p:cNvSpPr txBox="1">
              <a:spLocks noChangeArrowheads="1"/>
            </p:cNvSpPr>
            <p:nvPr/>
          </p:nvSpPr>
          <p:spPr bwMode="auto">
            <a:xfrm>
              <a:off x="-16332" y="1551541"/>
              <a:ext cx="159748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0"/>
                </a:spcBef>
              </a:pPr>
              <a:r>
                <a:rPr lang="cs-CZ" altLang="cs-CZ" sz="1600" dirty="0" smtClean="0"/>
                <a:t>Podmínky </a:t>
              </a:r>
            </a:p>
          </p:txBody>
        </p:sp>
        <p:sp>
          <p:nvSpPr>
            <p:cNvPr id="154" name="Text Box 3195"/>
            <p:cNvSpPr txBox="1">
              <a:spLocks noChangeArrowheads="1"/>
            </p:cNvSpPr>
            <p:nvPr/>
          </p:nvSpPr>
          <p:spPr bwMode="auto">
            <a:xfrm>
              <a:off x="1576388" y="1492296"/>
              <a:ext cx="756761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360000" eaLnBrk="1" hangingPunct="1">
                <a:spcBef>
                  <a:spcPts val="0"/>
                </a:spcBef>
              </a:pPr>
              <a:r>
                <a:rPr lang="cs-CZ" sz="2000" dirty="0" smtClean="0"/>
                <a:t>Shrnutí základních parametrů měření</a:t>
              </a:r>
            </a:p>
          </p:txBody>
        </p:sp>
      </p:grpSp>
      <p:grpSp>
        <p:nvGrpSpPr>
          <p:cNvPr id="5" name="Skupina 67"/>
          <p:cNvGrpSpPr/>
          <p:nvPr/>
        </p:nvGrpSpPr>
        <p:grpSpPr>
          <a:xfrm>
            <a:off x="-16330" y="6637018"/>
            <a:ext cx="9160330" cy="269086"/>
            <a:chOff x="-16330" y="1635831"/>
            <a:chExt cx="9160330" cy="243473"/>
          </a:xfrm>
        </p:grpSpPr>
        <p:sp>
          <p:nvSpPr>
            <p:cNvPr id="159" name="Text Box 3195"/>
            <p:cNvSpPr txBox="1">
              <a:spLocks noChangeArrowheads="1"/>
            </p:cNvSpPr>
            <p:nvPr/>
          </p:nvSpPr>
          <p:spPr bwMode="auto">
            <a:xfrm>
              <a:off x="-16330" y="1656519"/>
              <a:ext cx="1037410" cy="222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1000" dirty="0" smtClean="0">
                  <a:solidFill>
                    <a:schemeClr val="bg1"/>
                  </a:solidFill>
                </a:rPr>
                <a:t>Snímek </a:t>
              </a:r>
              <a:fld id="{2766EB16-CBA3-4F56-91D7-BFBF72EBEC17}" type="slidenum">
                <a:rPr lang="cs-CZ" altLang="cs-CZ" sz="1000" smtClean="0">
                  <a:solidFill>
                    <a:schemeClr val="bg1"/>
                  </a:solidFill>
                </a:rPr>
                <a:pPr eaLnBrk="1" hangingPunct="1">
                  <a:spcBef>
                    <a:spcPct val="50000"/>
                  </a:spcBef>
                </a:pPr>
                <a:t>6</a:t>
              </a:fld>
              <a:endParaRPr lang="cs-CZ" altLang="cs-CZ" sz="1000" i="1" dirty="0">
                <a:solidFill>
                  <a:schemeClr val="bg1"/>
                </a:solidFill>
              </a:endParaRPr>
            </a:p>
          </p:txBody>
        </p:sp>
        <p:sp>
          <p:nvSpPr>
            <p:cNvPr id="160" name="Text Box 3195"/>
            <p:cNvSpPr txBox="1">
              <a:spLocks noChangeArrowheads="1"/>
            </p:cNvSpPr>
            <p:nvPr/>
          </p:nvSpPr>
          <p:spPr bwMode="auto">
            <a:xfrm>
              <a:off x="899160" y="1635831"/>
              <a:ext cx="8244840" cy="208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360000" eaLnBrk="1" hangingPunct="1">
                <a:spcBef>
                  <a:spcPct val="50000"/>
                </a:spcBef>
              </a:pPr>
              <a:r>
                <a:rPr lang="cs-CZ" altLang="cs-CZ" sz="900" b="0" i="1" dirty="0" smtClean="0">
                  <a:solidFill>
                    <a:schemeClr val="bg1"/>
                  </a:solidFill>
                </a:rPr>
                <a:t>Vysoká škola chemicko-technologická v Praze			Ing. Marek Staf, Ph.D.</a:t>
              </a:r>
              <a:endParaRPr lang="cs-CZ" altLang="cs-CZ" sz="900" b="0" i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Tabulka 15"/>
          <p:cNvGraphicFramePr>
            <a:graphicFrameLocks noGrp="1"/>
          </p:cNvGraphicFramePr>
          <p:nvPr/>
        </p:nvGraphicFramePr>
        <p:xfrm>
          <a:off x="0" y="1270840"/>
          <a:ext cx="9143999" cy="5324689"/>
        </p:xfrm>
        <a:graphic>
          <a:graphicData uri="http://schemas.openxmlformats.org/drawingml/2006/table">
            <a:tbl>
              <a:tblPr/>
              <a:tblGrid>
                <a:gridCol w="1798718"/>
                <a:gridCol w="903277"/>
                <a:gridCol w="903277"/>
                <a:gridCol w="964381"/>
                <a:gridCol w="1046486"/>
                <a:gridCol w="723243"/>
                <a:gridCol w="929609"/>
                <a:gridCol w="875374"/>
                <a:gridCol w="999634"/>
              </a:tblGrid>
              <a:tr h="74422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Série testů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01" marR="662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6E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Fyzikální podmínky</a:t>
                      </a:r>
                      <a:endParaRPr lang="cs-CZ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01" marR="662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Atmosféra</a:t>
                      </a:r>
                      <a:endParaRPr lang="cs-CZ" sz="20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(mol. %)</a:t>
                      </a:r>
                      <a:endParaRPr lang="cs-CZ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163" marR="171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0687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cs-CZ" sz="1600" baseline="-250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kalc</a:t>
                      </a:r>
                      <a:r>
                        <a:rPr lang="cs-CZ" sz="1600" baseline="-25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(°C)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163" marR="171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Rampa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(°C/min)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01" marR="66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cs-CZ" sz="1600" baseline="-250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karbon</a:t>
                      </a:r>
                      <a:r>
                        <a:rPr lang="cs-CZ" sz="1600" baseline="-25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(°C)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163" marR="171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Rampa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(°C/min)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01" marR="66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cs-CZ" sz="1600" baseline="-250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karbon</a:t>
                      </a:r>
                      <a:r>
                        <a:rPr lang="cs-CZ" sz="1600" baseline="-25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(kPa)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163" marR="171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Průtok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plynu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(l/min)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163" marR="171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Kalc.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163" marR="171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Karbon.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163" marR="171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6E6"/>
                    </a:solidFill>
                  </a:tcPr>
                </a:tc>
              </a:tr>
              <a:tr h="845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Pevné lože, karbonatace bez SO</a:t>
                      </a:r>
                      <a:r>
                        <a:rPr lang="cs-CZ" sz="1600" baseline="-25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01" marR="662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900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163" marR="171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01" marR="662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650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163" marR="171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izoterma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01" marR="662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163" marR="171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163" marR="171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cs-CZ" sz="1600" baseline="-25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163" marR="171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14 % CO</a:t>
                      </a:r>
                      <a:r>
                        <a:rPr lang="cs-CZ" sz="1600" baseline="-25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86 % N</a:t>
                      </a:r>
                      <a:r>
                        <a:rPr lang="cs-CZ" sz="1600" baseline="-25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163" marR="171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1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Pevné lože, karbonatace s přítomností SO</a:t>
                      </a:r>
                      <a:r>
                        <a:rPr lang="cs-CZ" sz="1600" baseline="-250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01" marR="662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900</a:t>
                      </a:r>
                    </a:p>
                  </a:txBody>
                  <a:tcPr marL="17163" marR="171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6201" marR="662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650</a:t>
                      </a:r>
                    </a:p>
                  </a:txBody>
                  <a:tcPr marL="17163" marR="171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izoterma</a:t>
                      </a:r>
                    </a:p>
                  </a:txBody>
                  <a:tcPr marL="66201" marR="662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17163" marR="171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7163" marR="171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cs-CZ" sz="1600" baseline="-250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163" marR="171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13 % CO</a:t>
                      </a:r>
                      <a:r>
                        <a:rPr lang="cs-CZ" sz="1600" baseline="-250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 0,3 % SO</a:t>
                      </a:r>
                      <a:r>
                        <a:rPr lang="cs-CZ" sz="1600" baseline="-250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 7 % O</a:t>
                      </a:r>
                      <a:r>
                        <a:rPr lang="cs-CZ" sz="1600" baseline="-250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79,7 % N</a:t>
                      </a:r>
                      <a:r>
                        <a:rPr lang="cs-CZ" sz="1600" baseline="-250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163" marR="171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5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Fluidní lože, karbonatace bez SO</a:t>
                      </a:r>
                      <a:r>
                        <a:rPr lang="cs-CZ" sz="1600" baseline="-250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01" marR="662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900</a:t>
                      </a:r>
                    </a:p>
                  </a:txBody>
                  <a:tcPr marL="17163" marR="171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6201" marR="662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650</a:t>
                      </a:r>
                    </a:p>
                  </a:txBody>
                  <a:tcPr marL="17163" marR="171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izoterma</a:t>
                      </a:r>
                    </a:p>
                  </a:txBody>
                  <a:tcPr marL="66201" marR="662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17163" marR="171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1,5</a:t>
                      </a:r>
                    </a:p>
                  </a:txBody>
                  <a:tcPr marL="17163" marR="171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cs-CZ" sz="1600" baseline="-250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163" marR="171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14 % CO</a:t>
                      </a:r>
                      <a:r>
                        <a:rPr lang="cs-CZ" sz="1600" baseline="-250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86 % N</a:t>
                      </a:r>
                      <a:r>
                        <a:rPr lang="cs-CZ" sz="1600" baseline="-250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163" marR="171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1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latin typeface="+mn-lt"/>
                          <a:ea typeface="Times New Roman"/>
                          <a:cs typeface="Times New Roman"/>
                        </a:rPr>
                        <a:t>Fluidní lože, karbonatace s přítomností SO</a:t>
                      </a:r>
                      <a:r>
                        <a:rPr lang="cs-CZ" sz="1600" baseline="-2500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cs-CZ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201" marR="662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+mn-lt"/>
                          <a:ea typeface="Times New Roman"/>
                          <a:cs typeface="Times New Roman"/>
                        </a:rPr>
                        <a:t>900</a:t>
                      </a:r>
                    </a:p>
                  </a:txBody>
                  <a:tcPr marL="17163" marR="171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6201" marR="662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+mn-lt"/>
                          <a:ea typeface="Times New Roman"/>
                          <a:cs typeface="Times New Roman"/>
                        </a:rPr>
                        <a:t>650</a:t>
                      </a:r>
                    </a:p>
                  </a:txBody>
                  <a:tcPr marL="17163" marR="171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+mn-lt"/>
                          <a:ea typeface="Times New Roman"/>
                          <a:cs typeface="Times New Roman"/>
                        </a:rPr>
                        <a:t>izoterma</a:t>
                      </a:r>
                    </a:p>
                  </a:txBody>
                  <a:tcPr marL="66201" marR="662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17163" marR="171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+mn-lt"/>
                          <a:ea typeface="Times New Roman"/>
                          <a:cs typeface="Times New Roman"/>
                        </a:rPr>
                        <a:t>1,5</a:t>
                      </a:r>
                    </a:p>
                  </a:txBody>
                  <a:tcPr marL="17163" marR="171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cs-CZ" sz="1600" baseline="-2500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cs-CZ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163" marR="171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13 % CO</a:t>
                      </a:r>
                      <a:r>
                        <a:rPr lang="cs-CZ" sz="1600" baseline="-250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 0,3 % SO</a:t>
                      </a:r>
                      <a:r>
                        <a:rPr lang="cs-CZ" sz="1600" baseline="-250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 7 % O</a:t>
                      </a:r>
                      <a:r>
                        <a:rPr lang="cs-CZ" sz="1600" baseline="-250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79,7 % N</a:t>
                      </a:r>
                      <a:r>
                        <a:rPr lang="cs-CZ" sz="1600" baseline="-250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163" marR="171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41"/>
          <p:cNvGrpSpPr/>
          <p:nvPr/>
        </p:nvGrpSpPr>
        <p:grpSpPr>
          <a:xfrm>
            <a:off x="-7" y="91440"/>
            <a:ext cx="9044947" cy="6576063"/>
            <a:chOff x="-7" y="91440"/>
            <a:chExt cx="9044947" cy="6576063"/>
          </a:xfrm>
        </p:grpSpPr>
        <p:sp>
          <p:nvSpPr>
            <p:cNvPr id="150" name="Obdélník 149"/>
            <p:cNvSpPr/>
            <p:nvPr/>
          </p:nvSpPr>
          <p:spPr bwMode="auto">
            <a:xfrm rot="5400000">
              <a:off x="-2103839" y="2977751"/>
              <a:ext cx="5793584" cy="15859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217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8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Text Box 3187"/>
            <p:cNvSpPr txBox="1">
              <a:spLocks noChangeArrowheads="1"/>
            </p:cNvSpPr>
            <p:nvPr/>
          </p:nvSpPr>
          <p:spPr bwMode="auto">
            <a:xfrm>
              <a:off x="868715" y="117672"/>
              <a:ext cx="638551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08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2179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2179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2179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2179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cs-CZ" altLang="cs-CZ" sz="3600" dirty="0" smtClean="0">
                  <a:latin typeface="Arial Narrow" pitchFamily="34" charset="0"/>
                </a:rPr>
                <a:t>Vliv kontaminace oxidem siřičitým</a:t>
              </a:r>
              <a:endParaRPr lang="cs-CZ" altLang="cs-CZ" sz="3600" dirty="0">
                <a:latin typeface="Arial Narrow" pitchFamily="34" charset="0"/>
              </a:endParaRPr>
            </a:p>
          </p:txBody>
        </p:sp>
        <p:pic>
          <p:nvPicPr>
            <p:cNvPr id="146" name="Picture 6198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" y="91440"/>
              <a:ext cx="67553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Skupina 2"/>
            <p:cNvGrpSpPr>
              <a:grpSpLocks noChangeAspect="1"/>
            </p:cNvGrpSpPr>
            <p:nvPr/>
          </p:nvGrpSpPr>
          <p:grpSpPr bwMode="auto">
            <a:xfrm>
              <a:off x="7277100" y="99061"/>
              <a:ext cx="1767840" cy="537332"/>
              <a:chOff x="10126719" y="267229"/>
              <a:chExt cx="9160434" cy="2837921"/>
            </a:xfrm>
          </p:grpSpPr>
          <p:pic>
            <p:nvPicPr>
              <p:cNvPr id="148" name="Picture 6199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26719" y="267230"/>
                <a:ext cx="2335106" cy="2837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" name="Picture 620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93219" y="267229"/>
                <a:ext cx="6593934" cy="176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" name="Skupina 63"/>
          <p:cNvGrpSpPr/>
          <p:nvPr/>
        </p:nvGrpSpPr>
        <p:grpSpPr>
          <a:xfrm>
            <a:off x="-16332" y="847459"/>
            <a:ext cx="9160331" cy="1044130"/>
            <a:chOff x="-16332" y="1492296"/>
            <a:chExt cx="9160331" cy="1044130"/>
          </a:xfrm>
        </p:grpSpPr>
        <p:sp>
          <p:nvSpPr>
            <p:cNvPr id="153" name="Text Box 3195"/>
            <p:cNvSpPr txBox="1">
              <a:spLocks noChangeArrowheads="1"/>
            </p:cNvSpPr>
            <p:nvPr/>
          </p:nvSpPr>
          <p:spPr bwMode="auto">
            <a:xfrm>
              <a:off x="-16332" y="1551541"/>
              <a:ext cx="1597481" cy="984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0"/>
                </a:spcBef>
              </a:pPr>
              <a:r>
                <a:rPr lang="cs-CZ" altLang="cs-CZ" sz="1600" dirty="0" smtClean="0"/>
                <a:t>Průnikové křivky – fluidní režim, přítomnost SO</a:t>
              </a:r>
              <a:r>
                <a:rPr lang="cs-CZ" altLang="cs-CZ" sz="1600" baseline="-25000" dirty="0" smtClean="0"/>
                <a:t>2</a:t>
              </a:r>
            </a:p>
          </p:txBody>
        </p:sp>
        <p:sp>
          <p:nvSpPr>
            <p:cNvPr id="154" name="Text Box 3195"/>
            <p:cNvSpPr txBox="1">
              <a:spLocks noChangeArrowheads="1"/>
            </p:cNvSpPr>
            <p:nvPr/>
          </p:nvSpPr>
          <p:spPr bwMode="auto">
            <a:xfrm>
              <a:off x="1576388" y="1492296"/>
              <a:ext cx="7567611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360000" eaLnBrk="1" hangingPunct="1">
                <a:spcBef>
                  <a:spcPts val="0"/>
                </a:spcBef>
              </a:pPr>
              <a:r>
                <a:rPr lang="cs-CZ" sz="2000" b="0" dirty="0" smtClean="0"/>
                <a:t>Dramatičtější pokles kapacity při aplikaci</a:t>
              </a:r>
            </a:p>
            <a:p>
              <a:pPr defTabSz="360000" eaLnBrk="1" hangingPunct="1">
                <a:spcBef>
                  <a:spcPts val="0"/>
                </a:spcBef>
              </a:pPr>
              <a:r>
                <a:rPr lang="cs-CZ" sz="2000" b="0" dirty="0" smtClean="0"/>
                <a:t>fluidního režimu kalcinace a karbonatace společně s SO</a:t>
              </a:r>
              <a:r>
                <a:rPr lang="cs-CZ" sz="2000" b="0" baseline="-25000" dirty="0" smtClean="0"/>
                <a:t>2</a:t>
              </a:r>
              <a:endParaRPr lang="cs-CZ" sz="2000" b="0" dirty="0" smtClean="0"/>
            </a:p>
          </p:txBody>
        </p:sp>
      </p:grpSp>
      <p:grpSp>
        <p:nvGrpSpPr>
          <p:cNvPr id="5" name="Skupina 67"/>
          <p:cNvGrpSpPr/>
          <p:nvPr/>
        </p:nvGrpSpPr>
        <p:grpSpPr>
          <a:xfrm>
            <a:off x="-16330" y="6637018"/>
            <a:ext cx="9160330" cy="269086"/>
            <a:chOff x="-16330" y="1635831"/>
            <a:chExt cx="9160330" cy="243473"/>
          </a:xfrm>
        </p:grpSpPr>
        <p:sp>
          <p:nvSpPr>
            <p:cNvPr id="159" name="Text Box 3195"/>
            <p:cNvSpPr txBox="1">
              <a:spLocks noChangeArrowheads="1"/>
            </p:cNvSpPr>
            <p:nvPr/>
          </p:nvSpPr>
          <p:spPr bwMode="auto">
            <a:xfrm>
              <a:off x="-16330" y="1656519"/>
              <a:ext cx="1037410" cy="222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1000" dirty="0" smtClean="0">
                  <a:solidFill>
                    <a:schemeClr val="bg1"/>
                  </a:solidFill>
                </a:rPr>
                <a:t>Snímek </a:t>
              </a:r>
              <a:fld id="{2766EB16-CBA3-4F56-91D7-BFBF72EBEC17}" type="slidenum">
                <a:rPr lang="cs-CZ" altLang="cs-CZ" sz="1000" smtClean="0">
                  <a:solidFill>
                    <a:schemeClr val="bg1"/>
                  </a:solidFill>
                </a:rPr>
                <a:pPr eaLnBrk="1" hangingPunct="1">
                  <a:spcBef>
                    <a:spcPct val="50000"/>
                  </a:spcBef>
                </a:pPr>
                <a:t>7</a:t>
              </a:fld>
              <a:endParaRPr lang="cs-CZ" altLang="cs-CZ" sz="1000" i="1" dirty="0">
                <a:solidFill>
                  <a:schemeClr val="bg1"/>
                </a:solidFill>
              </a:endParaRPr>
            </a:p>
          </p:txBody>
        </p:sp>
        <p:sp>
          <p:nvSpPr>
            <p:cNvPr id="160" name="Text Box 3195"/>
            <p:cNvSpPr txBox="1">
              <a:spLocks noChangeArrowheads="1"/>
            </p:cNvSpPr>
            <p:nvPr/>
          </p:nvSpPr>
          <p:spPr bwMode="auto">
            <a:xfrm>
              <a:off x="899160" y="1635831"/>
              <a:ext cx="8244840" cy="208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360000" eaLnBrk="1" hangingPunct="1">
                <a:spcBef>
                  <a:spcPct val="50000"/>
                </a:spcBef>
              </a:pPr>
              <a:r>
                <a:rPr lang="cs-CZ" altLang="cs-CZ" sz="900" b="0" i="1" dirty="0" smtClean="0">
                  <a:solidFill>
                    <a:schemeClr val="bg1"/>
                  </a:solidFill>
                </a:rPr>
                <a:t>Vysoká škola chemicko-technologická v Praze			Ing. Marek Staf, Ph.D.</a:t>
              </a:r>
              <a:endParaRPr lang="cs-CZ" altLang="cs-CZ" sz="900" b="0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Obrázek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1998" y="1786056"/>
            <a:ext cx="6783513" cy="472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4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41"/>
          <p:cNvGrpSpPr/>
          <p:nvPr/>
        </p:nvGrpSpPr>
        <p:grpSpPr>
          <a:xfrm>
            <a:off x="-7" y="91440"/>
            <a:ext cx="9044947" cy="6576063"/>
            <a:chOff x="-7" y="91440"/>
            <a:chExt cx="9044947" cy="6576063"/>
          </a:xfrm>
        </p:grpSpPr>
        <p:sp>
          <p:nvSpPr>
            <p:cNvPr id="150" name="Obdélník 149"/>
            <p:cNvSpPr/>
            <p:nvPr/>
          </p:nvSpPr>
          <p:spPr bwMode="auto">
            <a:xfrm rot="5400000">
              <a:off x="-2103839" y="2977751"/>
              <a:ext cx="5793584" cy="15859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217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8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Text Box 3187"/>
            <p:cNvSpPr txBox="1">
              <a:spLocks noChangeArrowheads="1"/>
            </p:cNvSpPr>
            <p:nvPr/>
          </p:nvSpPr>
          <p:spPr bwMode="auto">
            <a:xfrm>
              <a:off x="868715" y="117672"/>
              <a:ext cx="638551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08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2179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2179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2179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2179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cs-CZ" altLang="cs-CZ" sz="3600" dirty="0" smtClean="0">
                  <a:latin typeface="Arial Narrow" pitchFamily="34" charset="0"/>
                </a:rPr>
                <a:t>Rozdíly v průběhu kalcinací</a:t>
              </a:r>
              <a:endParaRPr lang="cs-CZ" altLang="cs-CZ" sz="3600" dirty="0">
                <a:latin typeface="Arial Narrow" pitchFamily="34" charset="0"/>
              </a:endParaRPr>
            </a:p>
          </p:txBody>
        </p:sp>
        <p:pic>
          <p:nvPicPr>
            <p:cNvPr id="146" name="Picture 6198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" y="91440"/>
              <a:ext cx="67553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Skupina 2"/>
            <p:cNvGrpSpPr>
              <a:grpSpLocks noChangeAspect="1"/>
            </p:cNvGrpSpPr>
            <p:nvPr/>
          </p:nvGrpSpPr>
          <p:grpSpPr bwMode="auto">
            <a:xfrm>
              <a:off x="7277100" y="99061"/>
              <a:ext cx="1767840" cy="537332"/>
              <a:chOff x="10126719" y="267229"/>
              <a:chExt cx="9160434" cy="2837921"/>
            </a:xfrm>
          </p:grpSpPr>
          <p:pic>
            <p:nvPicPr>
              <p:cNvPr id="148" name="Picture 6199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26719" y="267230"/>
                <a:ext cx="2335106" cy="2837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" name="Picture 620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93219" y="267229"/>
                <a:ext cx="6593934" cy="176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" name="Skupina 63"/>
          <p:cNvGrpSpPr/>
          <p:nvPr/>
        </p:nvGrpSpPr>
        <p:grpSpPr>
          <a:xfrm>
            <a:off x="-16332" y="847459"/>
            <a:ext cx="9160331" cy="1290351"/>
            <a:chOff x="-16332" y="1492296"/>
            <a:chExt cx="9160331" cy="1290351"/>
          </a:xfrm>
        </p:grpSpPr>
        <p:sp>
          <p:nvSpPr>
            <p:cNvPr id="153" name="Text Box 3195"/>
            <p:cNvSpPr txBox="1">
              <a:spLocks noChangeArrowheads="1"/>
            </p:cNvSpPr>
            <p:nvPr/>
          </p:nvSpPr>
          <p:spPr bwMode="auto">
            <a:xfrm>
              <a:off x="-16332" y="1551541"/>
              <a:ext cx="1597481" cy="1231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0"/>
                </a:spcBef>
              </a:pPr>
              <a:r>
                <a:rPr lang="cs-CZ" altLang="cs-CZ" sz="1600" dirty="0" smtClean="0"/>
                <a:t>Křivky uvolňování CO</a:t>
              </a:r>
              <a:r>
                <a:rPr lang="cs-CZ" altLang="cs-CZ" sz="1600" baseline="-25000" dirty="0" smtClean="0"/>
                <a:t>2</a:t>
              </a:r>
              <a:r>
                <a:rPr lang="cs-CZ" altLang="cs-CZ" sz="1600" dirty="0" smtClean="0"/>
                <a:t> při různé realizaci kalcinace</a:t>
              </a:r>
              <a:endParaRPr lang="cs-CZ" altLang="cs-CZ" sz="1600" baseline="-25000" dirty="0" smtClean="0"/>
            </a:p>
          </p:txBody>
        </p:sp>
        <p:sp>
          <p:nvSpPr>
            <p:cNvPr id="154" name="Text Box 3195"/>
            <p:cNvSpPr txBox="1">
              <a:spLocks noChangeArrowheads="1"/>
            </p:cNvSpPr>
            <p:nvPr/>
          </p:nvSpPr>
          <p:spPr bwMode="auto">
            <a:xfrm>
              <a:off x="1576388" y="1492296"/>
              <a:ext cx="7567611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360000" eaLnBrk="1" hangingPunct="1">
                <a:spcBef>
                  <a:spcPts val="0"/>
                </a:spcBef>
              </a:pPr>
              <a:r>
                <a:rPr lang="cs-CZ" sz="2000" b="0" dirty="0" smtClean="0"/>
                <a:t>Důležitý moment: jiný tvar při experimentech</a:t>
              </a:r>
            </a:p>
            <a:p>
              <a:pPr defTabSz="360000" eaLnBrk="1" hangingPunct="1">
                <a:spcBef>
                  <a:spcPts val="0"/>
                </a:spcBef>
              </a:pPr>
              <a:r>
                <a:rPr lang="cs-CZ" sz="2000" b="0" dirty="0" smtClean="0"/>
                <a:t>s SO</a:t>
              </a:r>
              <a:r>
                <a:rPr lang="cs-CZ" sz="2000" b="0" baseline="-25000" dirty="0" smtClean="0"/>
                <a:t>2</a:t>
              </a:r>
              <a:r>
                <a:rPr lang="cs-CZ" sz="2000" b="0" dirty="0" smtClean="0"/>
                <a:t> v pevném loži – dopady na kapacitu viz dále</a:t>
              </a:r>
            </a:p>
          </p:txBody>
        </p:sp>
      </p:grpSp>
      <p:grpSp>
        <p:nvGrpSpPr>
          <p:cNvPr id="5" name="Skupina 67"/>
          <p:cNvGrpSpPr/>
          <p:nvPr/>
        </p:nvGrpSpPr>
        <p:grpSpPr>
          <a:xfrm>
            <a:off x="-16330" y="6637018"/>
            <a:ext cx="9160330" cy="269086"/>
            <a:chOff x="-16330" y="1635831"/>
            <a:chExt cx="9160330" cy="243473"/>
          </a:xfrm>
        </p:grpSpPr>
        <p:sp>
          <p:nvSpPr>
            <p:cNvPr id="159" name="Text Box 3195"/>
            <p:cNvSpPr txBox="1">
              <a:spLocks noChangeArrowheads="1"/>
            </p:cNvSpPr>
            <p:nvPr/>
          </p:nvSpPr>
          <p:spPr bwMode="auto">
            <a:xfrm>
              <a:off x="-16330" y="1656519"/>
              <a:ext cx="1037410" cy="222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1000" dirty="0" smtClean="0">
                  <a:solidFill>
                    <a:schemeClr val="bg1"/>
                  </a:solidFill>
                </a:rPr>
                <a:t>Snímek </a:t>
              </a:r>
              <a:fld id="{2766EB16-CBA3-4F56-91D7-BFBF72EBEC17}" type="slidenum">
                <a:rPr lang="cs-CZ" altLang="cs-CZ" sz="1000" smtClean="0">
                  <a:solidFill>
                    <a:schemeClr val="bg1"/>
                  </a:solidFill>
                </a:rPr>
                <a:pPr eaLnBrk="1" hangingPunct="1">
                  <a:spcBef>
                    <a:spcPct val="50000"/>
                  </a:spcBef>
                </a:pPr>
                <a:t>8</a:t>
              </a:fld>
              <a:endParaRPr lang="cs-CZ" altLang="cs-CZ" sz="1000" i="1" dirty="0">
                <a:solidFill>
                  <a:schemeClr val="bg1"/>
                </a:solidFill>
              </a:endParaRPr>
            </a:p>
          </p:txBody>
        </p:sp>
        <p:sp>
          <p:nvSpPr>
            <p:cNvPr id="160" name="Text Box 3195"/>
            <p:cNvSpPr txBox="1">
              <a:spLocks noChangeArrowheads="1"/>
            </p:cNvSpPr>
            <p:nvPr/>
          </p:nvSpPr>
          <p:spPr bwMode="auto">
            <a:xfrm>
              <a:off x="899160" y="1635831"/>
              <a:ext cx="8244840" cy="208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360000" eaLnBrk="1" hangingPunct="1">
                <a:spcBef>
                  <a:spcPct val="50000"/>
                </a:spcBef>
              </a:pPr>
              <a:r>
                <a:rPr lang="cs-CZ" altLang="cs-CZ" sz="900" b="0" i="1" dirty="0" smtClean="0">
                  <a:solidFill>
                    <a:schemeClr val="bg1"/>
                  </a:solidFill>
                </a:rPr>
                <a:t>Vysoká škola chemicko-technologická v Praze			Ing. Marek Staf, Ph.D.</a:t>
              </a:r>
              <a:endParaRPr lang="cs-CZ" altLang="cs-CZ" sz="900" b="0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Obrázek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2342" y="1596199"/>
            <a:ext cx="7323571" cy="494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4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41"/>
          <p:cNvGrpSpPr/>
          <p:nvPr/>
        </p:nvGrpSpPr>
        <p:grpSpPr>
          <a:xfrm>
            <a:off x="-7" y="91440"/>
            <a:ext cx="9044947" cy="6576063"/>
            <a:chOff x="-7" y="91440"/>
            <a:chExt cx="9044947" cy="6576063"/>
          </a:xfrm>
        </p:grpSpPr>
        <p:sp>
          <p:nvSpPr>
            <p:cNvPr id="150" name="Obdélník 149"/>
            <p:cNvSpPr/>
            <p:nvPr/>
          </p:nvSpPr>
          <p:spPr bwMode="auto">
            <a:xfrm rot="5400000">
              <a:off x="-2103839" y="2977751"/>
              <a:ext cx="5793584" cy="15859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217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8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Text Box 3187"/>
            <p:cNvSpPr txBox="1">
              <a:spLocks noChangeArrowheads="1"/>
            </p:cNvSpPr>
            <p:nvPr/>
          </p:nvSpPr>
          <p:spPr bwMode="auto">
            <a:xfrm>
              <a:off x="868715" y="117672"/>
              <a:ext cx="638551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08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2179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2179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2179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2179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217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cs-CZ" altLang="cs-CZ" sz="3600" dirty="0" smtClean="0">
                  <a:latin typeface="Arial Narrow" pitchFamily="34" charset="0"/>
                </a:rPr>
                <a:t>Rozdíly v dosažených kapacitách</a:t>
              </a:r>
              <a:endParaRPr lang="cs-CZ" altLang="cs-CZ" sz="3600" dirty="0">
                <a:latin typeface="Arial Narrow" pitchFamily="34" charset="0"/>
              </a:endParaRPr>
            </a:p>
          </p:txBody>
        </p:sp>
        <p:pic>
          <p:nvPicPr>
            <p:cNvPr id="146" name="Picture 6198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" y="91440"/>
              <a:ext cx="67553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Skupina 2"/>
            <p:cNvGrpSpPr>
              <a:grpSpLocks noChangeAspect="1"/>
            </p:cNvGrpSpPr>
            <p:nvPr/>
          </p:nvGrpSpPr>
          <p:grpSpPr bwMode="auto">
            <a:xfrm>
              <a:off x="7277100" y="99061"/>
              <a:ext cx="1767840" cy="537332"/>
              <a:chOff x="10126719" y="267229"/>
              <a:chExt cx="9160434" cy="2837921"/>
            </a:xfrm>
          </p:grpSpPr>
          <p:pic>
            <p:nvPicPr>
              <p:cNvPr id="148" name="Picture 6199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26719" y="267230"/>
                <a:ext cx="2335106" cy="2837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" name="Picture 620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93219" y="267229"/>
                <a:ext cx="6593934" cy="176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" name="Skupina 63"/>
          <p:cNvGrpSpPr/>
          <p:nvPr/>
        </p:nvGrpSpPr>
        <p:grpSpPr>
          <a:xfrm>
            <a:off x="-16332" y="847459"/>
            <a:ext cx="9160331" cy="797909"/>
            <a:chOff x="-16332" y="1492296"/>
            <a:chExt cx="9160331" cy="797909"/>
          </a:xfrm>
        </p:grpSpPr>
        <p:sp>
          <p:nvSpPr>
            <p:cNvPr id="153" name="Text Box 3195"/>
            <p:cNvSpPr txBox="1">
              <a:spLocks noChangeArrowheads="1"/>
            </p:cNvSpPr>
            <p:nvPr/>
          </p:nvSpPr>
          <p:spPr bwMode="auto">
            <a:xfrm>
              <a:off x="-16332" y="1551541"/>
              <a:ext cx="1597481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0"/>
                </a:spcBef>
              </a:pPr>
              <a:r>
                <a:rPr lang="cs-CZ" altLang="cs-CZ" sz="1600" dirty="0" smtClean="0"/>
                <a:t>Změny kapacit v průběhu 10 cyklů</a:t>
              </a:r>
              <a:endParaRPr lang="cs-CZ" altLang="cs-CZ" sz="1600" baseline="-25000" dirty="0" smtClean="0"/>
            </a:p>
          </p:txBody>
        </p:sp>
        <p:sp>
          <p:nvSpPr>
            <p:cNvPr id="154" name="Text Box 3195"/>
            <p:cNvSpPr txBox="1">
              <a:spLocks noChangeArrowheads="1"/>
            </p:cNvSpPr>
            <p:nvPr/>
          </p:nvSpPr>
          <p:spPr bwMode="auto">
            <a:xfrm>
              <a:off x="1576388" y="1492296"/>
              <a:ext cx="7567611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360000" eaLnBrk="1" hangingPunct="1">
                <a:spcBef>
                  <a:spcPts val="0"/>
                </a:spcBef>
              </a:pPr>
              <a:r>
                <a:rPr lang="cs-CZ" sz="2000" b="0" dirty="0" smtClean="0"/>
                <a:t>Sorpce ze spalin obsahujících SO</a:t>
              </a:r>
              <a:r>
                <a:rPr lang="cs-CZ" sz="2000" b="0" baseline="-25000" dirty="0" smtClean="0"/>
                <a:t>2</a:t>
              </a:r>
              <a:r>
                <a:rPr lang="cs-CZ" sz="2000" b="0" dirty="0" smtClean="0"/>
                <a:t> ve fluidním</a:t>
              </a:r>
            </a:p>
            <a:p>
              <a:pPr defTabSz="360000" eaLnBrk="1" hangingPunct="1">
                <a:spcBef>
                  <a:spcPts val="0"/>
                </a:spcBef>
              </a:pPr>
              <a:r>
                <a:rPr lang="cs-CZ" sz="2000" b="0" dirty="0" smtClean="0"/>
                <a:t>loži – pro praxi nejhorší alternativa</a:t>
              </a:r>
            </a:p>
          </p:txBody>
        </p:sp>
      </p:grpSp>
      <p:grpSp>
        <p:nvGrpSpPr>
          <p:cNvPr id="5" name="Skupina 67"/>
          <p:cNvGrpSpPr/>
          <p:nvPr/>
        </p:nvGrpSpPr>
        <p:grpSpPr>
          <a:xfrm>
            <a:off x="-16330" y="6637018"/>
            <a:ext cx="9160330" cy="269086"/>
            <a:chOff x="-16330" y="1635831"/>
            <a:chExt cx="9160330" cy="243473"/>
          </a:xfrm>
        </p:grpSpPr>
        <p:sp>
          <p:nvSpPr>
            <p:cNvPr id="159" name="Text Box 3195"/>
            <p:cNvSpPr txBox="1">
              <a:spLocks noChangeArrowheads="1"/>
            </p:cNvSpPr>
            <p:nvPr/>
          </p:nvSpPr>
          <p:spPr bwMode="auto">
            <a:xfrm>
              <a:off x="-16330" y="1656519"/>
              <a:ext cx="1037410" cy="222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1000" dirty="0" smtClean="0">
                  <a:solidFill>
                    <a:schemeClr val="bg1"/>
                  </a:solidFill>
                </a:rPr>
                <a:t>Snímek </a:t>
              </a:r>
              <a:fld id="{2766EB16-CBA3-4F56-91D7-BFBF72EBEC17}" type="slidenum">
                <a:rPr lang="cs-CZ" altLang="cs-CZ" sz="1000" smtClean="0">
                  <a:solidFill>
                    <a:schemeClr val="bg1"/>
                  </a:solidFill>
                </a:rPr>
                <a:pPr eaLnBrk="1" hangingPunct="1">
                  <a:spcBef>
                    <a:spcPct val="50000"/>
                  </a:spcBef>
                </a:pPr>
                <a:t>9</a:t>
              </a:fld>
              <a:endParaRPr lang="cs-CZ" altLang="cs-CZ" sz="1000" i="1" dirty="0">
                <a:solidFill>
                  <a:schemeClr val="bg1"/>
                </a:solidFill>
              </a:endParaRPr>
            </a:p>
          </p:txBody>
        </p:sp>
        <p:sp>
          <p:nvSpPr>
            <p:cNvPr id="160" name="Text Box 3195"/>
            <p:cNvSpPr txBox="1">
              <a:spLocks noChangeArrowheads="1"/>
            </p:cNvSpPr>
            <p:nvPr/>
          </p:nvSpPr>
          <p:spPr bwMode="auto">
            <a:xfrm>
              <a:off x="899160" y="1635831"/>
              <a:ext cx="8244840" cy="208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17988" eaLnBrk="0" hangingPunct="0">
                <a:defRPr sz="8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17988" eaLnBrk="0" fontAlgn="base" hangingPunct="0">
                <a:spcBef>
                  <a:spcPct val="0"/>
                </a:spcBef>
                <a:spcAft>
                  <a:spcPct val="0"/>
                </a:spcAft>
                <a:defRPr sz="8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360000" eaLnBrk="1" hangingPunct="1">
                <a:spcBef>
                  <a:spcPct val="50000"/>
                </a:spcBef>
              </a:pPr>
              <a:r>
                <a:rPr lang="cs-CZ" altLang="cs-CZ" sz="900" b="0" i="1" dirty="0" smtClean="0">
                  <a:solidFill>
                    <a:schemeClr val="bg1"/>
                  </a:solidFill>
                </a:rPr>
                <a:t>Vysoká škola chemicko-technologická v Praze			Ing. Marek Staf, Ph.D.</a:t>
              </a:r>
              <a:endParaRPr lang="cs-CZ" altLang="cs-CZ" sz="900" b="0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66" y="1562466"/>
            <a:ext cx="7332134" cy="4969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4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217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8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217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8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6780</TotalTime>
  <Words>496</Words>
  <Application>Microsoft Office PowerPoint</Application>
  <PresentationFormat>Předvádění na obrazovce (4:3)</PresentationFormat>
  <Paragraphs>175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Arial Narrow</vt:lpstr>
      <vt:lpstr>Times New Roman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deep cave of homicide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skaarj warrior</dc:creator>
  <cp:lastModifiedBy>Staf Marek</cp:lastModifiedBy>
  <cp:revision>1144</cp:revision>
  <cp:lastPrinted>2015-02-12T13:02:57Z</cp:lastPrinted>
  <dcterms:created xsi:type="dcterms:W3CDTF">2003-11-06T20:10:09Z</dcterms:created>
  <dcterms:modified xsi:type="dcterms:W3CDTF">2017-03-21T08:21:32Z</dcterms:modified>
</cp:coreProperties>
</file>