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4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D8D84-76CA-4189-B0D8-2F4BF0D1BB8A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43CAB-5E68-4CC5-8D49-A3FBB53109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994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43CAB-5E68-4CC5-8D49-A3FBB531095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455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25BF9E-22C5-4C5A-B073-56073D0ED227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B82ECE5-5CBD-4672-B57F-8BF9E1E52F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846640" cy="247158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hodnot záchytu CO</a:t>
            </a:r>
            <a:r>
              <a:rPr lang="cs-CZ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hydrotalcitech ve fluidním režimu a v reaktoru s pevným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ložem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Ing. Barbora Miklová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Staf, V. Vrbová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31707" y="627881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3. 2017 – Konference TVIP 2017, Hustopeče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iklovab\Pictures\logoVSCHT_za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61458"/>
            <a:ext cx="2770187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5437188"/>
            <a:ext cx="1907704" cy="127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70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693189" y="-55785"/>
            <a:ext cx="8229600" cy="1252537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Karbonatace HTS 4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628800"/>
            <a:ext cx="7407696" cy="4809001"/>
          </a:xfr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7133" y="332656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37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683568" y="-55785"/>
            <a:ext cx="8229600" cy="1252537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Kalcinace HTS 4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450" y="1988840"/>
            <a:ext cx="7768057" cy="4424416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7133" y="332656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15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395536" y="1268760"/>
            <a:ext cx="8748465" cy="547335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Hydrotalcity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testovány ve dvou aparaturách: </a:t>
            </a:r>
          </a:p>
          <a:p>
            <a:pPr lvl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Reaktor s pevným ložem      HTS 2 a HTS 3</a:t>
            </a:r>
          </a:p>
          <a:p>
            <a:pPr lvl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Fluidní reaktor                      HTS 4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záchytu HTS 2 – 1,49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CO</a:t>
            </a:r>
            <a:r>
              <a:rPr lang="cs-CZ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·100 g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záchytu HTS 3 -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1,68 g CO</a:t>
            </a:r>
            <a:r>
              <a:rPr lang="cs-CZ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·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g</a:t>
            </a:r>
            <a:r>
              <a:rPr lang="cs-CZ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záchytu HTS 4 – 1,30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CO</a:t>
            </a:r>
            <a:r>
              <a:rPr lang="cs-CZ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·100 g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Stabilní v průběhu kalcinace/karbonatace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Nízká teplota regenerace (500 °C)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Rychlá regenerace i karbonatace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Možná aplikace v procesu odstraňování CO</a:t>
            </a:r>
            <a:r>
              <a:rPr lang="cs-CZ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323528" y="-138640"/>
            <a:ext cx="8712968" cy="1355779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Závěry</a:t>
            </a:r>
            <a:endParaRPr lang="cs-CZ" sz="4000" dirty="0"/>
          </a:p>
        </p:txBody>
      </p:sp>
      <p:sp>
        <p:nvSpPr>
          <p:cNvPr id="4" name="Šipka doprava 3"/>
          <p:cNvSpPr/>
          <p:nvPr/>
        </p:nvSpPr>
        <p:spPr>
          <a:xfrm>
            <a:off x="3648039" y="201156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3648956" y="249289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7133" y="332656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56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</a:t>
            </a:r>
            <a:r>
              <a:rPr lang="cs-CZ" sz="4800" dirty="0" smtClean="0"/>
              <a:t>pozornost</a:t>
            </a:r>
            <a:endParaRPr lang="cs-CZ" sz="4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661248"/>
            <a:ext cx="1529680" cy="1025651"/>
          </a:xfrm>
          <a:prstGeom prst="rect">
            <a:avLst/>
          </a:prstGeom>
        </p:spPr>
      </p:pic>
      <p:pic>
        <p:nvPicPr>
          <p:cNvPr id="1026" name="Picture 2" descr="C:\Users\admin\Downloads\Síťk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080" r="6059"/>
          <a:stretch/>
        </p:blipFill>
        <p:spPr bwMode="auto">
          <a:xfrm>
            <a:off x="1331640" y="2118344"/>
            <a:ext cx="6768752" cy="386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3291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914400" y="44624"/>
            <a:ext cx="8229600" cy="1001712"/>
          </a:xfrm>
        </p:spPr>
        <p:txBody>
          <a:bodyPr>
            <a:normAutofit/>
          </a:bodyPr>
          <a:lstStyle/>
          <a:p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Capture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230462" y="903698"/>
            <a:ext cx="8806034" cy="86059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„odstranění CO</a:t>
            </a:r>
            <a:r>
              <a:rPr lang="cs-CZ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ze zdroje a jeho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uložení do hlubinných geologických formací“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2123728" y="2276872"/>
            <a:ext cx="1133475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Textové pole 3"/>
          <p:cNvSpPr txBox="1"/>
          <p:nvPr/>
        </p:nvSpPr>
        <p:spPr>
          <a:xfrm>
            <a:off x="2140786" y="2310209"/>
            <a:ext cx="1133475" cy="5048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Výroba tepla a elektřiny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1171228" y="2467091"/>
            <a:ext cx="9525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599853" y="2619491"/>
            <a:ext cx="523875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ravoúhlá spojnice 10"/>
          <p:cNvCxnSpPr/>
          <p:nvPr/>
        </p:nvCxnSpPr>
        <p:spPr>
          <a:xfrm flipV="1">
            <a:off x="2790478" y="1988840"/>
            <a:ext cx="701402" cy="249652"/>
          </a:xfrm>
          <a:prstGeom prst="bentConnector3">
            <a:avLst>
              <a:gd name="adj1" fmla="val 1432"/>
            </a:avLst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3491880" y="1748669"/>
            <a:ext cx="1080120" cy="5760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Textové pole 8"/>
          <p:cNvSpPr txBox="1"/>
          <p:nvPr/>
        </p:nvSpPr>
        <p:spPr>
          <a:xfrm>
            <a:off x="3480883" y="1763194"/>
            <a:ext cx="1080701" cy="3772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Separace CO</a:t>
            </a:r>
            <a:r>
              <a:rPr lang="cs-CZ" sz="1400" baseline="-250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endParaRPr lang="cs-CZ" sz="1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cxnSp>
        <p:nvCxnSpPr>
          <p:cNvPr id="22" name="Pravoúhlá spojnice 21"/>
          <p:cNvCxnSpPr>
            <a:stCxn id="16" idx="3"/>
            <a:endCxn id="26" idx="0"/>
          </p:cNvCxnSpPr>
          <p:nvPr/>
        </p:nvCxnSpPr>
        <p:spPr>
          <a:xfrm>
            <a:off x="4572000" y="2036702"/>
            <a:ext cx="3174944" cy="117092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6" idx="2"/>
          </p:cNvCxnSpPr>
          <p:nvPr/>
        </p:nvCxnSpPr>
        <p:spPr>
          <a:xfrm>
            <a:off x="4031940" y="2324734"/>
            <a:ext cx="0" cy="237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6660232" y="3207623"/>
            <a:ext cx="2173424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6588224" y="3253805"/>
            <a:ext cx="2245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dehydratace, komprese, přeprava a uskladnění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07504" y="1678403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combustion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záchyt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79784" y="3192037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Pre-combustion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záchyt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76915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Oxy-fuel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796136" y="209866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1171228" y="2663706"/>
            <a:ext cx="95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592036" y="15796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spaliny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247263" y="214923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palivo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342901" y="2555787"/>
            <a:ext cx="1408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2368639" y="3530848"/>
            <a:ext cx="1565523" cy="8924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2" name="Textové pole 3"/>
          <p:cNvSpPr txBox="1"/>
          <p:nvPr/>
        </p:nvSpPr>
        <p:spPr>
          <a:xfrm>
            <a:off x="2422176" y="3571309"/>
            <a:ext cx="1512168" cy="7213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Zplynění nebo parciální oxidace</a:t>
            </a:r>
            <a:endParaRPr lang="cs-CZ" sz="1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393017" y="360774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palivo</a:t>
            </a:r>
            <a:endParaRPr lang="cs-CZ" dirty="0"/>
          </a:p>
        </p:txBody>
      </p:sp>
      <p:cxnSp>
        <p:nvCxnSpPr>
          <p:cNvPr id="44" name="Přímá spojnice se šipkou 43"/>
          <p:cNvCxnSpPr/>
          <p:nvPr/>
        </p:nvCxnSpPr>
        <p:spPr>
          <a:xfrm>
            <a:off x="1415770" y="3977081"/>
            <a:ext cx="9525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2601288" y="4745314"/>
            <a:ext cx="1133475" cy="376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2637780" y="4732286"/>
            <a:ext cx="102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2077413" y="4933392"/>
            <a:ext cx="523875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1096288" y="4756902"/>
            <a:ext cx="95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cxnSp>
        <p:nvCxnSpPr>
          <p:cNvPr id="50" name="Přímá spojnice se šipkou 49"/>
          <p:cNvCxnSpPr>
            <a:stCxn id="46" idx="0"/>
            <a:endCxn id="41" idx="2"/>
          </p:cNvCxnSpPr>
          <p:nvPr/>
        </p:nvCxnSpPr>
        <p:spPr>
          <a:xfrm flipV="1">
            <a:off x="3151400" y="4423313"/>
            <a:ext cx="1" cy="3089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3178260" y="437598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Přímá spojnice se šipkou 51"/>
          <p:cNvCxnSpPr/>
          <p:nvPr/>
        </p:nvCxnSpPr>
        <p:spPr>
          <a:xfrm>
            <a:off x="3734763" y="4941568"/>
            <a:ext cx="5238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4258638" y="475690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Pravoúhlá spojnice 53"/>
          <p:cNvCxnSpPr>
            <a:stCxn id="41" idx="0"/>
            <a:endCxn id="29" idx="1"/>
          </p:cNvCxnSpPr>
          <p:nvPr/>
        </p:nvCxnSpPr>
        <p:spPr>
          <a:xfrm rot="16200000" flipH="1">
            <a:off x="4646696" y="2035553"/>
            <a:ext cx="446232" cy="3436823"/>
          </a:xfrm>
          <a:prstGeom prst="bentConnector4">
            <a:avLst>
              <a:gd name="adj1" fmla="val -51229"/>
              <a:gd name="adj2" fmla="val 61388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516488" y="351520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2339350" y="5536217"/>
            <a:ext cx="1133475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5" name="Textové pole 3"/>
          <p:cNvSpPr txBox="1"/>
          <p:nvPr/>
        </p:nvSpPr>
        <p:spPr>
          <a:xfrm>
            <a:off x="2368270" y="5553109"/>
            <a:ext cx="1133475" cy="5048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Výroba tepla a elektřiny</a:t>
            </a:r>
          </a:p>
        </p:txBody>
      </p:sp>
      <p:cxnSp>
        <p:nvCxnSpPr>
          <p:cNvPr id="56" name="Přímá spojnice se šipkou 55"/>
          <p:cNvCxnSpPr/>
          <p:nvPr/>
        </p:nvCxnSpPr>
        <p:spPr>
          <a:xfrm>
            <a:off x="1377598" y="5851038"/>
            <a:ext cx="9525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1429742" y="548170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palivo</a:t>
            </a:r>
            <a:endParaRPr lang="cs-CZ" dirty="0"/>
          </a:p>
        </p:txBody>
      </p:sp>
      <p:sp>
        <p:nvSpPr>
          <p:cNvPr id="59" name="Obdélník 58"/>
          <p:cNvSpPr/>
          <p:nvPr/>
        </p:nvSpPr>
        <p:spPr>
          <a:xfrm>
            <a:off x="1057292" y="6057145"/>
            <a:ext cx="1133475" cy="376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1147208" y="6068408"/>
            <a:ext cx="102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Přímá spojnice se šipkou 60"/>
          <p:cNvCxnSpPr/>
          <p:nvPr/>
        </p:nvCxnSpPr>
        <p:spPr>
          <a:xfrm>
            <a:off x="515206" y="6283172"/>
            <a:ext cx="523875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158224" y="5851038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vzduch</a:t>
            </a:r>
            <a:endParaRPr lang="cs-CZ" dirty="0"/>
          </a:p>
        </p:txBody>
      </p:sp>
      <p:cxnSp>
        <p:nvCxnSpPr>
          <p:cNvPr id="13" name="Pravoúhlá spojnice 12"/>
          <p:cNvCxnSpPr>
            <a:endCxn id="49" idx="2"/>
          </p:cNvCxnSpPr>
          <p:nvPr/>
        </p:nvCxnSpPr>
        <p:spPr>
          <a:xfrm flipV="1">
            <a:off x="2197393" y="6107717"/>
            <a:ext cx="708695" cy="17545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2962236" y="610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Přímá spojnice se šipkou 63"/>
          <p:cNvCxnSpPr/>
          <p:nvPr/>
        </p:nvCxnSpPr>
        <p:spPr>
          <a:xfrm>
            <a:off x="2183648" y="6400134"/>
            <a:ext cx="3513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2530188" y="62831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6" name="Pravoúhlá spojnice 65"/>
          <p:cNvCxnSpPr>
            <a:stCxn id="55" idx="3"/>
            <a:endCxn id="26" idx="2"/>
          </p:cNvCxnSpPr>
          <p:nvPr/>
        </p:nvCxnSpPr>
        <p:spPr>
          <a:xfrm flipV="1">
            <a:off x="3501745" y="5007823"/>
            <a:ext cx="4245199" cy="7976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TextovéPole 66"/>
          <p:cNvSpPr txBox="1"/>
          <p:nvPr/>
        </p:nvSpPr>
        <p:spPr>
          <a:xfrm>
            <a:off x="5458670" y="5360410"/>
            <a:ext cx="127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(H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Pravoúhlá spojnice 27"/>
          <p:cNvCxnSpPr/>
          <p:nvPr/>
        </p:nvCxnSpPr>
        <p:spPr>
          <a:xfrm rot="10800000" flipV="1">
            <a:off x="3472826" y="5821966"/>
            <a:ext cx="1649911" cy="213738"/>
          </a:xfrm>
          <a:prstGeom prst="bentConnector3">
            <a:avLst>
              <a:gd name="adj1" fmla="val 556"/>
            </a:avLst>
          </a:prstGeom>
          <a:ln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3903143" y="6107717"/>
            <a:ext cx="12648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Recyklace CO</a:t>
            </a:r>
            <a:r>
              <a:rPr lang="cs-CZ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(H</a:t>
            </a:r>
            <a:r>
              <a:rPr lang="cs-CZ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endParaRPr lang="cs-CZ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0" name="Přímá spojnice 69"/>
          <p:cNvCxnSpPr/>
          <p:nvPr/>
        </p:nvCxnSpPr>
        <p:spPr>
          <a:xfrm>
            <a:off x="0" y="3033038"/>
            <a:ext cx="622818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>
            <a:off x="0" y="5229200"/>
            <a:ext cx="622818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Obrázek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0317" y="332656"/>
            <a:ext cx="883339" cy="592279"/>
          </a:xfrm>
          <a:prstGeom prst="rect">
            <a:avLst/>
          </a:prstGeom>
        </p:spPr>
      </p:pic>
      <p:cxnSp>
        <p:nvCxnSpPr>
          <p:cNvPr id="5" name="Přímá spojnice se šipkou 4"/>
          <p:cNvCxnSpPr/>
          <p:nvPr/>
        </p:nvCxnSpPr>
        <p:spPr>
          <a:xfrm>
            <a:off x="3934344" y="4221088"/>
            <a:ext cx="6012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3978990" y="37595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4555997" y="4137705"/>
            <a:ext cx="808092" cy="562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4" name="Textové pole 3"/>
          <p:cNvSpPr txBox="1"/>
          <p:nvPr/>
        </p:nvSpPr>
        <p:spPr>
          <a:xfrm>
            <a:off x="4555995" y="4171042"/>
            <a:ext cx="1133475" cy="5048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Výroba elektřiny</a:t>
            </a:r>
            <a:endParaRPr lang="cs-CZ" sz="1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991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 z variant odstraňování CO</a:t>
            </a:r>
            <a:r>
              <a:rPr lang="cs-CZ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ze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spalin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Retrofit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Realizace: absorpce, adsorpce, membránová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separace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Adsorpce – různé adsorpční materiály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</a:t>
            </a:r>
            <a:r>
              <a:rPr lang="cs-CZ" dirty="0" err="1" smtClean="0"/>
              <a:t>combustion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7133" y="332656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Zástupný symbol pro obsah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v"/>
                </a:pPr>
                <a:r>
                  <a:rPr lang="cs-CZ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Aniontové jíly nebo vrstevnaté hydroxidy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v"/>
                </a:pPr>
                <a:r>
                  <a:rPr lang="cs-CZ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Výměna dvojmocných kationtů s trojmocnými ve středu oktaedrů vytváří pozitivní náboj v </a:t>
                </a:r>
                <a:r>
                  <a:rPr lang="cs-CZ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brucitových</a:t>
                </a:r>
                <a:r>
                  <a:rPr lang="cs-CZ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vrstvách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v"/>
                </a:pPr>
                <a:r>
                  <a:rPr lang="cs-CZ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Vrcholy oktaedrů jsou tvořeny hydroxylovými skupinami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r>
                      <a:rPr lang="cs-CZ" sz="28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cs-CZ" sz="2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2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𝐼𝐼</m:t>
                                    </m:r>
                                  </m:e>
                                </m:d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1−</m:t>
                                </m:r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cs-CZ" sz="2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2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𝐼𝐼𝐼</m:t>
                                    </m:r>
                                  </m:e>
                                </m:d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𝑂𝐻</m:t>
                                </m:r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  <m:sub>
                                <m:r>
                                  <a:rPr lang="cs-CZ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sSubSup>
                      <m:sSubSup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f>
                          <m:fPr>
                            <m:ctrlPr>
                              <a:rPr lang="cs-CZ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sub>
                      <m:sup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</m:sup>
                    </m:sSubSup>
                    <m:r>
                      <a:rPr lang="cs-CZ" sz="2800" i="1">
                        <a:solidFill>
                          <a:schemeClr val="tx1"/>
                        </a:solidFill>
                        <a:latin typeface="Cambria Math"/>
                      </a:rPr>
                      <m:t>∙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𝑦𝐻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800" i="1">
                        <a:solidFill>
                          <a:schemeClr val="tx1"/>
                        </a:solidFill>
                        <a:latin typeface="Cambria Math"/>
                      </a:rPr>
                      <m:t>𝑂</m:t>
                    </m:r>
                    <m:r>
                      <a:rPr lang="cs-CZ" sz="28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Zástupný symbol pro obsah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399" t="-1767" b="-60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Hydrotalcitové</a:t>
            </a:r>
            <a:r>
              <a:rPr lang="cs-CZ" dirty="0" smtClean="0"/>
              <a:t> sloučeniny</a:t>
            </a:r>
            <a:endParaRPr lang="cs-CZ" dirty="0"/>
          </a:p>
        </p:txBody>
      </p:sp>
      <p:pic>
        <p:nvPicPr>
          <p:cNvPr id="4" name="Picture 2" descr="C:\Users\miklovab\Documents\konference\4elements\obrazky\HTLC struktura_cesk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5250"/>
                    </a14:imgEffect>
                    <a14:imgEffect>
                      <a14:saturation sat="2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5210" y="1454629"/>
            <a:ext cx="1676604" cy="1614331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7133" y="332656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1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Příprava hydrotalcitových sloučenin (HTS)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27585" y="2420888"/>
            <a:ext cx="8136904" cy="3888432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Dva roztoky: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dirty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dirty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Roztok A byl po kapkách přidáván do roztoku B, t = 20 min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Precipitát byl krystalizován 18 h při teplotě 65 °C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Filtrace      sušení      kalcinace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Impregnace K</a:t>
            </a:r>
            <a:r>
              <a:rPr lang="cs-CZ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sušení      kalcinace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cs-CZ" dirty="0" smtClean="0"/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15372328"/>
              </p:ext>
            </p:extLst>
          </p:nvPr>
        </p:nvGraphicFramePr>
        <p:xfrm>
          <a:off x="1155601" y="2924944"/>
          <a:ext cx="740886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Roztok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Použité chemikálie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Mg(NO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· 6H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+ Al(NO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· 9H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NaOH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Na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cs-CZ" sz="16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600" baseline="-25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Šipka doprava 6"/>
          <p:cNvSpPr/>
          <p:nvPr/>
        </p:nvSpPr>
        <p:spPr>
          <a:xfrm>
            <a:off x="2195736" y="522920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419872" y="5242393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599892" y="5661248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4816370" y="5688319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165303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12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251520" y="-171400"/>
            <a:ext cx="8661648" cy="129614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Schéma aparatury s fixním ložem</a:t>
            </a:r>
            <a:endParaRPr lang="cs-CZ" sz="3600" dirty="0"/>
          </a:p>
        </p:txBody>
      </p:sp>
      <p:pic>
        <p:nvPicPr>
          <p:cNvPr id="1026" name="Picture 2" descr="C:\Users\miklovab\Documents\konference\4elements\obrazky\aparatura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66" y="1988840"/>
            <a:ext cx="8880475" cy="290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5070328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 2 – tlakové lahve (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N</a:t>
            </a:r>
            <a:r>
              <a:rPr lang="cs-CZ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+CO</a:t>
            </a:r>
            <a:r>
              <a:rPr lang="cs-CZ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3 ‒ jehlový ventil, 4 ‒ digitální hmotnostní průtokoměr, 5 ‒ elektromagnetický regulátor,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‒ bypass, 7 ‒ teploměr, 8 ‒ dno reaktoru, 9 ‒ vertikální cylindrická pec, 10 ‒ vrstva vzorku, 11 ‒ nůžkový zvedák, 12 ‒ spirálové chladiče,                13 ‒ kulové kohouty, 14 ‒ digitální hmotnostní průtokoměr, 15 ‒ infračervený analyzátor,    16 ‒ bubnový plynoměr, 17 ‒ výstup plynu z aparatury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0317" y="316441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56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0" y="-171400"/>
            <a:ext cx="8964488" cy="13681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Schéma fluidní aparatury 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097429" y="1700808"/>
            <a:ext cx="7425883" cy="309574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46457" y="4871244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 – tlakové lahve s plyny, 3 – kulový ventil, 4 – digitální hmotnostní průtokoměr s elektromagnetickým regulátorem, 5 –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manostat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6 - vertikální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tří zónová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pec, 7 – digitální regulátor pece, 8 – křemenný fluidní reaktor, 9 – teploměr, 10 – spirálový chladič, 11 – infračervený analyzátor, 12 – PC, 13 – bubnový plynoměr, 14 – výstup plynu z aparatury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/>
              <a:t> </a:t>
            </a:r>
            <a:endParaRPr lang="cs-CZ" dirty="0"/>
          </a:p>
          <a:p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32656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55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Charakterizace HTS</a:t>
            </a:r>
            <a:endParaRPr lang="cs-CZ" dirty="0"/>
          </a:p>
        </p:txBody>
      </p:sp>
      <p:pic>
        <p:nvPicPr>
          <p:cNvPr id="2050" name="Picture 2" descr="C:\Users\miklovab\Documents\konference\TVIP_2017\obrazky\objem poru na prumer poru HTS 2 3 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2643" y="1600386"/>
            <a:ext cx="7992888" cy="475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iklovab\Documents\konference\TVIP_2017\obrazky\objem poru na BET povrchu_HTS 2 3 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097" y="1916832"/>
            <a:ext cx="8486887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0619" y="316441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350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zachyceného/uvolněného množství CO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HTS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miklovab\Documents\konference\TVIP_2017\obrazky\GRAF_porovnani HTS 2 3 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04864"/>
            <a:ext cx="896868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23312" y="6237312"/>
            <a:ext cx="620688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24" y="6219355"/>
            <a:ext cx="883339" cy="59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30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690</TotalTime>
  <Words>286</Words>
  <Application>Microsoft Office PowerPoint</Application>
  <PresentationFormat>Předvádění na obrazovce (4:3)</PresentationFormat>
  <Paragraphs>82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Vlnění</vt:lpstr>
      <vt:lpstr>Porovnání hodnot záchytu CO2 na hydrotalcitech ve fluidním režimu a v reaktoru s pevným ložem </vt:lpstr>
      <vt:lpstr>Carbon Capture and Storage</vt:lpstr>
      <vt:lpstr>Post-combustion</vt:lpstr>
      <vt:lpstr>Hydrotalcitové sloučeniny</vt:lpstr>
      <vt:lpstr>Příprava hydrotalcitových sloučenin (HTS)</vt:lpstr>
      <vt:lpstr>Schéma aparatury s fixním ložem</vt:lpstr>
      <vt:lpstr>Schéma fluidní aparatury </vt:lpstr>
      <vt:lpstr>Charakterizace HTS</vt:lpstr>
      <vt:lpstr>Porovnání zachyceného/uvolněného množství CO2 na HTS</vt:lpstr>
      <vt:lpstr>Karbonatace HTS 4</vt:lpstr>
      <vt:lpstr>Kalcinace HTS 4</vt:lpstr>
      <vt:lpstr>Závěry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Porovnání hodnot záchytu CO2 ve fluidním režimu a v reaktoru s pevným ložem na hydrotalcitech</dc:title>
  <dc:creator>Miklova Barbora</dc:creator>
  <cp:lastModifiedBy>ondrej prochazka</cp:lastModifiedBy>
  <cp:revision>67</cp:revision>
  <dcterms:created xsi:type="dcterms:W3CDTF">2017-02-16T11:40:50Z</dcterms:created>
  <dcterms:modified xsi:type="dcterms:W3CDTF">2017-03-20T08:22:15Z</dcterms:modified>
</cp:coreProperties>
</file>