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60" r:id="rId7"/>
    <p:sldId id="264" r:id="rId8"/>
    <p:sldId id="261" r:id="rId9"/>
    <p:sldId id="262" r:id="rId10"/>
    <p:sldId id="263" r:id="rId11"/>
    <p:sldId id="266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rvis\Documents\V&#352;CHT\2016-2017\CCS%20laborky\posledni\Prezentace%20Test%20report%20-%20CaCO3;%200711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cs-CZ" sz="1800"/>
              <a:t>Změny sorpční kapacity v průběhu cyklů</a:t>
            </a:r>
          </a:p>
        </c:rich>
      </c:tx>
      <c:layout>
        <c:manualLayout>
          <c:xMode val="edge"/>
          <c:yMode val="edge"/>
          <c:x val="0.26278483507431316"/>
          <c:y val="1.352621022748352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Karbonatace s párou</c:v>
          </c:tx>
          <c:cat>
            <c:numLit>
              <c:formatCode>General</c:formatCode>
              <c:ptCount val="10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</c:numLit>
          </c:cat>
          <c:val>
            <c:numRef>
              <c:f>('CaCO3 pára'!$AA$39;'CaCO3 pára'!$AR$39;'CaCO3 pára'!$BI$39;'CaCO3 pára'!$BZ$39;'CaCO3 pára'!$CQ$39;'CaCO3 pára'!$DH$39;'CaCO3 pára'!$DY$39;'CaCO3 pára'!$EP$39;'CaCO3 pára'!$FG$39;'CaCO3 pára'!$FX$39)</c:f>
              <c:numCache>
                <c:formatCode>#,##0.00</c:formatCode>
                <c:ptCount val="10"/>
                <c:pt idx="0">
                  <c:v>36.217207270462005</c:v>
                </c:pt>
                <c:pt idx="1">
                  <c:v>34.626599490207624</c:v>
                </c:pt>
                <c:pt idx="2">
                  <c:v>30.254040728873356</c:v>
                </c:pt>
                <c:pt idx="3">
                  <c:v>29.301633197878207</c:v>
                </c:pt>
                <c:pt idx="4">
                  <c:v>24.567789899817981</c:v>
                </c:pt>
                <c:pt idx="5">
                  <c:v>24.85315151005782</c:v>
                </c:pt>
                <c:pt idx="6">
                  <c:v>22.7406476973566</c:v>
                </c:pt>
                <c:pt idx="7">
                  <c:v>22.947394257251773</c:v>
                </c:pt>
                <c:pt idx="8">
                  <c:v>23.431257236551527</c:v>
                </c:pt>
                <c:pt idx="9">
                  <c:v>24.140798805451741</c:v>
                </c:pt>
              </c:numCache>
            </c:numRef>
          </c:val>
          <c:smooth val="0"/>
        </c:ser>
        <c:ser>
          <c:idx val="2"/>
          <c:order val="1"/>
          <c:tx>
            <c:v>Karbonatace bez páry</c:v>
          </c:tx>
          <c:cat>
            <c:numLit>
              <c:formatCode>General</c:formatCode>
              <c:ptCount val="10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</c:numLit>
          </c:cat>
          <c:val>
            <c:numRef>
              <c:f>('CaCO3 bez páry'!$AA$39;'CaCO3 bez páry'!$AR$39;'CaCO3 bez páry'!$BI$39;'CaCO3 bez páry'!$BZ$39;'CaCO3 bez páry'!$CQ$39;'CaCO3 bez páry'!$DH$39;'CaCO3 bez páry'!$DY$39;'CaCO3 bez páry'!$EP$39;'CaCO3 bez páry'!$FG$39;'CaCO3 bez páry'!$FX$39)</c:f>
              <c:numCache>
                <c:formatCode>#,##0.00</c:formatCode>
                <c:ptCount val="10"/>
                <c:pt idx="0">
                  <c:v>36.981854451627314</c:v>
                </c:pt>
                <c:pt idx="1">
                  <c:v>16.576952777214483</c:v>
                </c:pt>
                <c:pt idx="2">
                  <c:v>17.937193013255985</c:v>
                </c:pt>
                <c:pt idx="3">
                  <c:v>15.959823298896458</c:v>
                </c:pt>
                <c:pt idx="4">
                  <c:v>14.953186903066687</c:v>
                </c:pt>
                <c:pt idx="5">
                  <c:v>14.098596816769055</c:v>
                </c:pt>
                <c:pt idx="6">
                  <c:v>13.566654292581514</c:v>
                </c:pt>
                <c:pt idx="7">
                  <c:v>12.489999763186233</c:v>
                </c:pt>
                <c:pt idx="8">
                  <c:v>11.256824852947011</c:v>
                </c:pt>
                <c:pt idx="9">
                  <c:v>10.958780883976202</c:v>
                </c:pt>
              </c:numCache>
            </c:numRef>
          </c:val>
          <c:smooth val="0"/>
        </c:ser>
        <c:ser>
          <c:idx val="1"/>
          <c:order val="2"/>
          <c:tx>
            <c:v>Kalcinace s párou</c:v>
          </c:tx>
          <c:cat>
            <c:numLit>
              <c:formatCode>General</c:formatCode>
              <c:ptCount val="10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</c:numLit>
          </c:cat>
          <c:val>
            <c:numRef>
              <c:f>('CaCO3 pára'!$Q$39;'CaCO3 pára'!$AH$39;'CaCO3 pára'!$AY$39;'CaCO3 pára'!$BP$39;'CaCO3 pára'!$CG$39;'CaCO3 pára'!$CX$39;'CaCO3 pára'!$DO$39;'CaCO3 pára'!$EF$39;'CaCO3 pára'!$EW$39;'CaCO3 pára'!$FN$39)</c:f>
              <c:numCache>
                <c:formatCode>#,##0.00</c:formatCode>
                <c:ptCount val="10"/>
                <c:pt idx="0">
                  <c:v>43.370586639789231</c:v>
                </c:pt>
                <c:pt idx="1">
                  <c:v>35.520533821547524</c:v>
                </c:pt>
                <c:pt idx="2">
                  <c:v>31.696633422301908</c:v>
                </c:pt>
                <c:pt idx="3">
                  <c:v>29.424594195611174</c:v>
                </c:pt>
                <c:pt idx="4">
                  <c:v>24.717288954835308</c:v>
                </c:pt>
                <c:pt idx="5">
                  <c:v>22.765039899286403</c:v>
                </c:pt>
                <c:pt idx="6">
                  <c:v>21.369852962092505</c:v>
                </c:pt>
                <c:pt idx="7">
                  <c:v>23.014622458208621</c:v>
                </c:pt>
                <c:pt idx="8">
                  <c:v>22.702584525629621</c:v>
                </c:pt>
                <c:pt idx="9">
                  <c:v>23.164266464099107</c:v>
                </c:pt>
              </c:numCache>
            </c:numRef>
          </c:val>
          <c:smooth val="0"/>
        </c:ser>
        <c:ser>
          <c:idx val="3"/>
          <c:order val="3"/>
          <c:tx>
            <c:v>Kalcinace bez páry</c:v>
          </c:tx>
          <c:marker>
            <c:symbol val="circle"/>
            <c:size val="7"/>
          </c:marker>
          <c:cat>
            <c:numLit>
              <c:formatCode>General</c:formatCode>
              <c:ptCount val="10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</c:numLit>
          </c:cat>
          <c:val>
            <c:numRef>
              <c:f>('CaCO3 bez páry'!$Q$39;'CaCO3 bez páry'!$AH$39;'CaCO3 bez páry'!$AY$39;'CaCO3 bez páry'!$BP$39;'CaCO3 bez páry'!$CG$39;'CaCO3 bez páry'!$CX$39;'CaCO3 bez páry'!$DO$39;'CaCO3 bez páry'!$EF$39;'CaCO3 bez páry'!$EW$39;'CaCO3 bez páry'!$FN$39)</c:f>
              <c:numCache>
                <c:formatCode>#,##0.00</c:formatCode>
                <c:ptCount val="10"/>
                <c:pt idx="0">
                  <c:v>43.257898355301158</c:v>
                </c:pt>
                <c:pt idx="1">
                  <c:v>17.123849276947272</c:v>
                </c:pt>
                <c:pt idx="2">
                  <c:v>19.210470886183383</c:v>
                </c:pt>
                <c:pt idx="3">
                  <c:v>16.190835474503135</c:v>
                </c:pt>
                <c:pt idx="4">
                  <c:v>14.997694066044431</c:v>
                </c:pt>
                <c:pt idx="5">
                  <c:v>14.175734328077791</c:v>
                </c:pt>
                <c:pt idx="6">
                  <c:v>13.7451215332982</c:v>
                </c:pt>
                <c:pt idx="7">
                  <c:v>13.51578136449929</c:v>
                </c:pt>
                <c:pt idx="8">
                  <c:v>12.745802720445848</c:v>
                </c:pt>
                <c:pt idx="9">
                  <c:v>11.138236346179289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739200"/>
        <c:axId val="168741120"/>
      </c:lineChart>
      <c:catAx>
        <c:axId val="168739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Číslo </a:t>
                </a:r>
                <a:r>
                  <a:rPr lang="cs-CZ" sz="1600"/>
                  <a:t>c</a:t>
                </a:r>
                <a:r>
                  <a:rPr lang="en-US" sz="1600"/>
                  <a:t>yklu</a:t>
                </a:r>
              </a:p>
            </c:rich>
          </c:tx>
          <c:layout>
            <c:manualLayout>
              <c:xMode val="edge"/>
              <c:yMode val="edge"/>
              <c:x val="0.55236677534636203"/>
              <c:y val="0.9347360356523920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68741120"/>
        <c:crosses val="autoZero"/>
        <c:auto val="1"/>
        <c:lblAlgn val="ctr"/>
        <c:lblOffset val="100"/>
        <c:noMultiLvlLbl val="1"/>
      </c:catAx>
      <c:valAx>
        <c:axId val="168741120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cs-CZ" sz="1600"/>
                  <a:t>Hmotnost zachyceného/uvolněného</a:t>
                </a:r>
                <a:r>
                  <a:rPr lang="cs-CZ" sz="1600" baseline="0"/>
                  <a:t> CO</a:t>
                </a:r>
                <a:r>
                  <a:rPr lang="cs-CZ" sz="1600" baseline="-25000"/>
                  <a:t>2</a:t>
                </a:r>
                <a:r>
                  <a:rPr lang="cs-CZ" sz="1600" baseline="0"/>
                  <a:t> ; [g/100g] </a:t>
                </a:r>
                <a:endParaRPr lang="en-US" sz="1600"/>
              </a:p>
            </c:rich>
          </c:tx>
          <c:layout>
            <c:manualLayout>
              <c:xMode val="edge"/>
              <c:yMode val="edge"/>
              <c:x val="6.542709640807487E-2"/>
              <c:y val="1.6225949484042532E-2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crossAx val="168739200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3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59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1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87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78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98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97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69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81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63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49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95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40913-8213-40D4-833E-1DFBFFBBF3F3}" type="datetimeFigureOut">
              <a:rPr lang="cs-CZ" smtClean="0"/>
              <a:t>21.03.2017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99123-DD7A-4694-A136-B0A3E7BB60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04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03810"/>
            <a:ext cx="7772400" cy="1470025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Vysokoteplotní sorpce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na laboratorně připraveném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Vít Šrámek</a:t>
            </a:r>
          </a:p>
        </p:txBody>
      </p:sp>
      <p:pic>
        <p:nvPicPr>
          <p:cNvPr id="1026" name="Picture 2" descr="C:\Users\Servis\Downloads\logoVSCHT_zak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24128" cy="1511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83568" y="5718855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Konference </a:t>
            </a:r>
            <a:r>
              <a:rPr lang="cs-CZ" sz="2800" smtClean="0">
                <a:latin typeface="Arial" panose="020B0604020202020204" pitchFamily="34" charset="0"/>
                <a:cs typeface="Arial" panose="020B0604020202020204" pitchFamily="34" charset="0"/>
              </a:rPr>
              <a:t>TVIP 2017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7535"/>
            <a:ext cx="2049052" cy="137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70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XRF analýza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Vzorek před měřením (s parní regenerací):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Ca – 99,45 % hm.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 – 0,34 % hm.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Si – 0,02 % hm.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– 0,01 % hm.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Vzorek po měření (s parní regenerací):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Ca – 97,90 % hm.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 – 0,43 % hm.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Si – 0,30 % hm.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– 0,81 % hm.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77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Srovnání s přírodními vápenci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Srovnání se vzorkem z Velkolomu Čertovy schody (frakce 1-2 mm; nejvyšší kapacita)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Podobné chování v průběhu cyklů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Laboratorní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vykazoval mírný nárůst v posledních cyklech (s parní regenerací)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Rovnovážná kapacita o cca 1-2 g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na 100 g vzorku vyšší u laboratorního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5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129211"/>
          </a:xfrm>
        </p:spPr>
        <p:txBody>
          <a:bodyPr anchor="ctr"/>
          <a:lstStyle/>
          <a:p>
            <a:pPr marL="457200" lvl="1" indent="0" algn="ctr">
              <a:spcBef>
                <a:spcPts val="0"/>
              </a:spcBef>
              <a:buNone/>
            </a:pP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spcBef>
                <a:spcPts val="0"/>
              </a:spcBef>
              <a:buNone/>
            </a:pP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Prostor pro diskuzi ?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Servis\Downloads\logoVSCHT_zak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83" y="5013176"/>
            <a:ext cx="5724128" cy="1511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266" y="5018856"/>
            <a:ext cx="2049052" cy="137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9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Problematika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Nárůst spotřeby energie o 915 %</a:t>
            </a:r>
          </a:p>
          <a:p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Nárůst světové populace </a:t>
            </a:r>
            <a:r>
              <a:rPr lang="cs-CZ" altLang="cs-CZ" sz="280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altLang="cs-CZ" sz="2800" smtClean="0">
                <a:latin typeface="Arial" panose="020B0604020202020204" pitchFamily="34" charset="0"/>
                <a:cs typeface="Arial" panose="020B0604020202020204" pitchFamily="34" charset="0"/>
              </a:rPr>
              <a:t>250 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Nárůst emisí CO</a:t>
            </a:r>
            <a:r>
              <a:rPr lang="cs-CZ" altLang="cs-CZ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o 1130 % (1900 – 2001)</a:t>
            </a:r>
          </a:p>
          <a:p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Elektrárny na fosilní paliva – 40 % emisí CO</a:t>
            </a:r>
            <a:r>
              <a:rPr lang="cs-CZ" altLang="cs-CZ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Předpoklad nárůstu spotřeby energie o 57 % dle IEA (2004 – 2030)</a:t>
            </a:r>
          </a:p>
          <a:p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Koncentrace CO</a:t>
            </a:r>
            <a:r>
              <a:rPr lang="cs-CZ" altLang="cs-CZ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sledovány observatořemi (</a:t>
            </a:r>
            <a:r>
              <a:rPr lang="cs-CZ" alt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Mauna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Loa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 1960) + analýzy jader ledovců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Koncentrace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GHGs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nejvyšší za 800 000 let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6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Energetická bilance země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5614"/>
            <a:ext cx="9144000" cy="523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0" y="6443111"/>
            <a:ext cx="205172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cs-CZ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wg1.ipcc.ch/publications/wg1-ar4/faq/fig/FAQ-1.1_Fig-1.png</a:t>
            </a:r>
            <a:endParaRPr lang="cs-CZ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1143000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Globální teplota a koncentrace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9"/>
            <a:ext cx="8280920" cy="532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0" y="6619473"/>
            <a:ext cx="6372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cs-CZ" sz="900" dirty="0">
                <a:solidFill>
                  <a:schemeClr val="bg1">
                    <a:lumMod val="65000"/>
                  </a:schemeClr>
                </a:solidFill>
              </a:rPr>
              <a:t>http://earthobservatory.nasa.gov/Features/CarbonCycle/images/combined_co2_temperature.png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6243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Souvislost s klimatickými změnami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Klimatický systém jako zesilovač změn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Synergie efektů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Odtávání ledu – větší absorpce oceánu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Setrvačnost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systémů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Oceán jako zásobník – oddalování efektů na klima a vliv uhlíkového cyklu</a:t>
            </a:r>
          </a:p>
          <a:p>
            <a:pPr lvl="1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Okamžité ukončení emisí – změna klimatu závislá na životnosti plynů v atmosféře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Udržení teploty pod 2 °C znamená konečný objem celkových emisí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147"/>
            <a:ext cx="8229600" cy="778098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ysokoteplotní karbonátová smyčka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539552" y="2310470"/>
            <a:ext cx="1728192" cy="266429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Spalovací proces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885146" y="2836773"/>
            <a:ext cx="1166814" cy="266429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Kalcinace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6014383" y="2850089"/>
            <a:ext cx="1166814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Karbonatace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27784" y="3784728"/>
            <a:ext cx="108012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Palivo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627784" y="4401136"/>
            <a:ext cx="1080120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Vzduch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784477" y="1257778"/>
            <a:ext cx="1368152" cy="609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Čistý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594485" y="1257777"/>
            <a:ext cx="2006610" cy="609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Spaliny ochuzené o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Pravoúhlá spojnice 29"/>
          <p:cNvCxnSpPr>
            <a:stCxn id="4" idx="0"/>
          </p:cNvCxnSpPr>
          <p:nvPr/>
        </p:nvCxnSpPr>
        <p:spPr>
          <a:xfrm rot="16200000" flipH="1" flipV="1">
            <a:off x="-1254658" y="3826786"/>
            <a:ext cx="4174623" cy="1141989"/>
          </a:xfrm>
          <a:prstGeom prst="bentConnector3">
            <a:avLst>
              <a:gd name="adj1" fmla="val -547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Pravoúhlá spojnice 44"/>
          <p:cNvCxnSpPr>
            <a:endCxn id="6" idx="2"/>
          </p:cNvCxnSpPr>
          <p:nvPr/>
        </p:nvCxnSpPr>
        <p:spPr>
          <a:xfrm flipV="1">
            <a:off x="261658" y="5514385"/>
            <a:ext cx="6336132" cy="97070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218152" y="6093521"/>
            <a:ext cx="3472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Spaliny: N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CO, 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Přímá spojnice se šipkou 52"/>
          <p:cNvCxnSpPr>
            <a:stCxn id="8" idx="1"/>
          </p:cNvCxnSpPr>
          <p:nvPr/>
        </p:nvCxnSpPr>
        <p:spPr>
          <a:xfrm flipH="1" flipV="1">
            <a:off x="2267744" y="4686764"/>
            <a:ext cx="360040" cy="24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7" idx="1"/>
          </p:cNvCxnSpPr>
          <p:nvPr/>
        </p:nvCxnSpPr>
        <p:spPr>
          <a:xfrm flipH="1">
            <a:off x="2267744" y="400075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stCxn id="5" idx="0"/>
            <a:endCxn id="11" idx="2"/>
          </p:cNvCxnSpPr>
          <p:nvPr/>
        </p:nvCxnSpPr>
        <p:spPr>
          <a:xfrm flipV="1">
            <a:off x="4468553" y="1867441"/>
            <a:ext cx="0" cy="9693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>
            <a:stCxn id="6" idx="0"/>
            <a:endCxn id="12" idx="2"/>
          </p:cNvCxnSpPr>
          <p:nvPr/>
        </p:nvCxnSpPr>
        <p:spPr>
          <a:xfrm flipV="1">
            <a:off x="6597790" y="1867440"/>
            <a:ext cx="0" cy="9826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/>
          <p:nvPr/>
        </p:nvCxnSpPr>
        <p:spPr>
          <a:xfrm>
            <a:off x="2267744" y="3284984"/>
            <a:ext cx="1617402" cy="0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Přímá spojnice se šipkou 82"/>
          <p:cNvCxnSpPr>
            <a:endCxn id="102" idx="2"/>
          </p:cNvCxnSpPr>
          <p:nvPr/>
        </p:nvCxnSpPr>
        <p:spPr>
          <a:xfrm flipV="1">
            <a:off x="1947744" y="1867444"/>
            <a:ext cx="6694" cy="44302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Přímá spojnice se šipkou 84"/>
          <p:cNvCxnSpPr/>
          <p:nvPr/>
        </p:nvCxnSpPr>
        <p:spPr>
          <a:xfrm flipH="1" flipV="1">
            <a:off x="5074154" y="4977200"/>
            <a:ext cx="94023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Přímá spojnice se šipkou 86"/>
          <p:cNvCxnSpPr/>
          <p:nvPr/>
        </p:nvCxnSpPr>
        <p:spPr>
          <a:xfrm>
            <a:off x="5074154" y="3642618"/>
            <a:ext cx="9402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TextovéPole 87"/>
          <p:cNvSpPr txBox="1"/>
          <p:nvPr/>
        </p:nvSpPr>
        <p:spPr>
          <a:xfrm>
            <a:off x="5074154" y="3212814"/>
            <a:ext cx="940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5051961" y="4592623"/>
            <a:ext cx="962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2158689" y="2915652"/>
            <a:ext cx="18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Vstup energie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délník 101"/>
          <p:cNvSpPr/>
          <p:nvPr/>
        </p:nvSpPr>
        <p:spPr>
          <a:xfrm>
            <a:off x="1414378" y="1257781"/>
            <a:ext cx="1080120" cy="609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Výstup energie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ovéPole 137"/>
          <p:cNvSpPr txBox="1"/>
          <p:nvPr/>
        </p:nvSpPr>
        <p:spPr>
          <a:xfrm>
            <a:off x="2884377" y="5516244"/>
            <a:ext cx="316835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cs-CZ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(s)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CaO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(s) + CO</a:t>
            </a:r>
            <a:r>
              <a:rPr lang="cs-CZ" sz="1600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(g)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délník 138"/>
          <p:cNvSpPr/>
          <p:nvPr/>
        </p:nvSpPr>
        <p:spPr>
          <a:xfrm>
            <a:off x="7704348" y="2898356"/>
            <a:ext cx="1080120" cy="6341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Výstup energie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TextovéPole 159"/>
          <p:cNvSpPr txBox="1"/>
          <p:nvPr/>
        </p:nvSpPr>
        <p:spPr>
          <a:xfrm>
            <a:off x="7181197" y="4401136"/>
            <a:ext cx="1862919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CaO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(s) + CO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(g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cs-CZ" sz="1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(s) </a:t>
            </a:r>
          </a:p>
        </p:txBody>
      </p:sp>
      <p:cxnSp>
        <p:nvCxnSpPr>
          <p:cNvPr id="171" name="Přímá spojnice se šipkou 170"/>
          <p:cNvCxnSpPr/>
          <p:nvPr/>
        </p:nvCxnSpPr>
        <p:spPr>
          <a:xfrm>
            <a:off x="7181197" y="3215443"/>
            <a:ext cx="491251" cy="0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59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Laboratorně připravený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Výchozí látky: 	CaCO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99,0 % (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.); 				CH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COOH (99 % hm.)</a:t>
            </a: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3(s)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+ 2CH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Ca(CH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COO)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2(</a:t>
            </a:r>
            <a:r>
              <a:rPr lang="cs-CZ" sz="2200" baseline="-250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aq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H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(l)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+ CO</a:t>
            </a:r>
            <a:r>
              <a:rPr lang="cs-CZ" sz="2200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2(g)</a:t>
            </a: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Poměr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COOH a H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 = 1:1 (v/v)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6 g CaCO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na 50 ml roztoku CH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COOH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Nanesení na křemennou vatu (v reaktoru)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Rozklad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Ca(CH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COO)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na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87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s odříznutým rohem na stejné straně 3"/>
          <p:cNvSpPr/>
          <p:nvPr/>
        </p:nvSpPr>
        <p:spPr>
          <a:xfrm>
            <a:off x="446500" y="2340898"/>
            <a:ext cx="576064" cy="2548515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s odříznutým rohem na stejné straně 4"/>
          <p:cNvSpPr/>
          <p:nvPr/>
        </p:nvSpPr>
        <p:spPr>
          <a:xfrm>
            <a:off x="1427715" y="2340898"/>
            <a:ext cx="576064" cy="2548353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+ N</a:t>
            </a:r>
            <a:r>
              <a:rPr lang="cs-CZ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959882" y="2590228"/>
            <a:ext cx="1512168" cy="28803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867769" y="2408354"/>
            <a:ext cx="48605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Pravoúhlá spojnice 20"/>
          <p:cNvCxnSpPr>
            <a:stCxn id="4" idx="3"/>
          </p:cNvCxnSpPr>
          <p:nvPr/>
        </p:nvCxnSpPr>
        <p:spPr>
          <a:xfrm rot="5400000" flipH="1" flipV="1">
            <a:off x="559884" y="1662194"/>
            <a:ext cx="853352" cy="504056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Pravoúhlá spojnice 32"/>
          <p:cNvCxnSpPr>
            <a:stCxn id="111" idx="3"/>
          </p:cNvCxnSpPr>
          <p:nvPr/>
        </p:nvCxnSpPr>
        <p:spPr>
          <a:xfrm>
            <a:off x="2921775" y="1487546"/>
            <a:ext cx="1545510" cy="3733672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Přímá spojnice 107"/>
          <p:cNvCxnSpPr/>
          <p:nvPr/>
        </p:nvCxnSpPr>
        <p:spPr>
          <a:xfrm flipV="1">
            <a:off x="4715966" y="1548810"/>
            <a:ext cx="0" cy="3960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9" name="Zaoblený obdélník 108"/>
          <p:cNvSpPr/>
          <p:nvPr/>
        </p:nvSpPr>
        <p:spPr>
          <a:xfrm>
            <a:off x="4591625" y="2252561"/>
            <a:ext cx="290770" cy="273630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10" name="Obdélník 109"/>
          <p:cNvSpPr/>
          <p:nvPr/>
        </p:nvSpPr>
        <p:spPr>
          <a:xfrm>
            <a:off x="4570581" y="1116762"/>
            <a:ext cx="29077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délník 110"/>
          <p:cNvSpPr/>
          <p:nvPr/>
        </p:nvSpPr>
        <p:spPr>
          <a:xfrm>
            <a:off x="2309707" y="1343530"/>
            <a:ext cx="612068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8" name="Pravoúhlá spojnice 117"/>
          <p:cNvCxnSpPr/>
          <p:nvPr/>
        </p:nvCxnSpPr>
        <p:spPr>
          <a:xfrm rot="5400000" flipH="1" flipV="1">
            <a:off x="5369185" y="1291634"/>
            <a:ext cx="307708" cy="1614146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0" name="Přímá spojnice se šipkou 129"/>
          <p:cNvCxnSpPr/>
          <p:nvPr/>
        </p:nvCxnSpPr>
        <p:spPr>
          <a:xfrm>
            <a:off x="6330112" y="1944853"/>
            <a:ext cx="0" cy="28443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5" name="Obdélník 134"/>
          <p:cNvSpPr/>
          <p:nvPr/>
        </p:nvSpPr>
        <p:spPr>
          <a:xfrm>
            <a:off x="7025183" y="4030388"/>
            <a:ext cx="432048" cy="2547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délník s odříznutým rohem na stejné straně 135"/>
          <p:cNvSpPr/>
          <p:nvPr/>
        </p:nvSpPr>
        <p:spPr>
          <a:xfrm>
            <a:off x="6114088" y="4789170"/>
            <a:ext cx="432048" cy="681378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cxnSp>
        <p:nvCxnSpPr>
          <p:cNvPr id="142" name="Přímá spojnice se šipkou 141"/>
          <p:cNvCxnSpPr/>
          <p:nvPr/>
        </p:nvCxnSpPr>
        <p:spPr>
          <a:xfrm>
            <a:off x="1238588" y="148754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Pravoúhlá spojnice 149"/>
          <p:cNvCxnSpPr>
            <a:stCxn id="5" idx="3"/>
          </p:cNvCxnSpPr>
          <p:nvPr/>
        </p:nvCxnSpPr>
        <p:spPr>
          <a:xfrm rot="16200000" flipV="1">
            <a:off x="1263830" y="1888980"/>
            <a:ext cx="426676" cy="477159"/>
          </a:xfrm>
          <a:prstGeom prst="bentConnector2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6" name="Přímá spojnice se šipkou 155"/>
          <p:cNvCxnSpPr>
            <a:endCxn id="135" idx="1"/>
          </p:cNvCxnSpPr>
          <p:nvPr/>
        </p:nvCxnSpPr>
        <p:spPr>
          <a:xfrm>
            <a:off x="6330112" y="4157751"/>
            <a:ext cx="69507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Přímá spojnice se šipkou 159"/>
          <p:cNvCxnSpPr>
            <a:stCxn id="135" idx="3"/>
          </p:cNvCxnSpPr>
          <p:nvPr/>
        </p:nvCxnSpPr>
        <p:spPr>
          <a:xfrm>
            <a:off x="7457231" y="4157751"/>
            <a:ext cx="40609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" name="Ovál 163"/>
          <p:cNvSpPr/>
          <p:nvPr/>
        </p:nvSpPr>
        <p:spPr>
          <a:xfrm>
            <a:off x="7863325" y="3994384"/>
            <a:ext cx="345232" cy="32673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6" name="Pravoúhlá spojnice 165"/>
          <p:cNvCxnSpPr/>
          <p:nvPr/>
        </p:nvCxnSpPr>
        <p:spPr>
          <a:xfrm flipV="1">
            <a:off x="3353823" y="2252562"/>
            <a:ext cx="1113461" cy="22191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8" name="Přímá spojnice se šipkou 197"/>
          <p:cNvCxnSpPr>
            <a:endCxn id="9" idx="0"/>
          </p:cNvCxnSpPr>
          <p:nvPr/>
        </p:nvCxnSpPr>
        <p:spPr>
          <a:xfrm>
            <a:off x="3110796" y="1487546"/>
            <a:ext cx="0" cy="9208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3" name="Pravoúhlá spojnice 202"/>
          <p:cNvCxnSpPr>
            <a:endCxn id="109" idx="2"/>
          </p:cNvCxnSpPr>
          <p:nvPr/>
        </p:nvCxnSpPr>
        <p:spPr>
          <a:xfrm flipV="1">
            <a:off x="4467284" y="4988864"/>
            <a:ext cx="269726" cy="23235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6" name="TextovéPole 205"/>
          <p:cNvSpPr txBox="1"/>
          <p:nvPr/>
        </p:nvSpPr>
        <p:spPr>
          <a:xfrm>
            <a:off x="590516" y="441983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TextovéPole 207"/>
          <p:cNvSpPr txBox="1"/>
          <p:nvPr/>
        </p:nvSpPr>
        <p:spPr>
          <a:xfrm>
            <a:off x="1571731" y="441983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13" name="Pravoúhlá spojnice 212"/>
          <p:cNvCxnSpPr>
            <a:stCxn id="164" idx="6"/>
          </p:cNvCxnSpPr>
          <p:nvPr/>
        </p:nvCxnSpPr>
        <p:spPr>
          <a:xfrm flipV="1">
            <a:off x="8208557" y="2696386"/>
            <a:ext cx="457200" cy="146136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6" name="TextovéPole 215"/>
          <p:cNvSpPr txBox="1"/>
          <p:nvPr/>
        </p:nvSpPr>
        <p:spPr>
          <a:xfrm>
            <a:off x="178093" y="5733256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1 – nosný plyn ; 2 – modelová směs spalin; 3 – průtokoměr; 4 – generátor páry;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5 – reaktor umístěný v peci; 6 – teploměr; 7 – jímač kondenzátu; 8 – IR analyzátor;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9 – bubnový plynoměr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Nadpis 216"/>
          <p:cNvSpPr>
            <a:spLocks noGrp="1"/>
          </p:cNvSpPr>
          <p:nvPr>
            <p:ph type="title"/>
          </p:nvPr>
        </p:nvSpPr>
        <p:spPr>
          <a:xfrm>
            <a:off x="403108" y="116632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Schéma měřící aparatury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4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023605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637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423</Words>
  <Application>Microsoft Office PowerPoint</Application>
  <PresentationFormat>Předvádění na obrazovce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Vysokoteplotní sorpce CO2 na laboratorně připraveném CaO</vt:lpstr>
      <vt:lpstr>Problematika CO2</vt:lpstr>
      <vt:lpstr>Energetická bilance země</vt:lpstr>
      <vt:lpstr>Globální teplota a koncentrace CO2</vt:lpstr>
      <vt:lpstr>Souvislost s klimatickými změnami</vt:lpstr>
      <vt:lpstr>Vysokoteplotní karbonátová smyčka</vt:lpstr>
      <vt:lpstr>Laboratorně připravený CaO</vt:lpstr>
      <vt:lpstr>Schéma měřící aparatury</vt:lpstr>
      <vt:lpstr>Prezentace aplikace PowerPoint</vt:lpstr>
      <vt:lpstr>XRF analýza</vt:lpstr>
      <vt:lpstr>Srovnání s přírodními vápenci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Vysokoteplotní sorpce CO2 na laboratorně připraveném CaO</dc:title>
  <dc:creator>Servis</dc:creator>
  <cp:lastModifiedBy>Servis</cp:lastModifiedBy>
  <cp:revision>68</cp:revision>
  <dcterms:created xsi:type="dcterms:W3CDTF">2016-11-13T21:15:04Z</dcterms:created>
  <dcterms:modified xsi:type="dcterms:W3CDTF">2017-03-21T07:55:32Z</dcterms:modified>
</cp:coreProperties>
</file>