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5" r:id="rId3"/>
    <p:sldId id="296" r:id="rId4"/>
    <p:sldId id="297" r:id="rId5"/>
    <p:sldId id="298" r:id="rId6"/>
    <p:sldId id="300" r:id="rId7"/>
    <p:sldId id="301" r:id="rId8"/>
    <p:sldId id="299" r:id="rId9"/>
  </p:sldIdLst>
  <p:sldSz cx="9144000" cy="6858000" type="screen4x3"/>
  <p:notesSz cx="10234613" cy="70993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1pPr>
    <a:lvl2pPr marL="98902" indent="3191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2pPr>
    <a:lvl3pPr marL="198159" indent="6026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3pPr>
    <a:lvl4pPr marL="297062" indent="9217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4pPr>
    <a:lvl5pPr marL="396318" indent="12053" algn="l" rtl="0" fontAlgn="base">
      <a:spcBef>
        <a:spcPct val="0"/>
      </a:spcBef>
      <a:spcAft>
        <a:spcPct val="0"/>
      </a:spcAft>
      <a:defRPr sz="1800" b="1" kern="1200">
        <a:solidFill>
          <a:schemeClr val="tx1"/>
        </a:solidFill>
        <a:latin typeface="Arial" charset="0"/>
        <a:ea typeface="+mn-ea"/>
        <a:cs typeface="+mn-cs"/>
      </a:defRPr>
    </a:lvl5pPr>
    <a:lvl6pPr marL="510464" algn="l" defTabSz="204186" rtl="0" eaLnBrk="1" latinLnBrk="0" hangingPunct="1">
      <a:defRPr sz="1800" b="1" kern="1200">
        <a:solidFill>
          <a:schemeClr val="tx1"/>
        </a:solidFill>
        <a:latin typeface="Arial" charset="0"/>
        <a:ea typeface="+mn-ea"/>
        <a:cs typeface="+mn-cs"/>
      </a:defRPr>
    </a:lvl6pPr>
    <a:lvl7pPr marL="612557" algn="l" defTabSz="204186" rtl="0" eaLnBrk="1" latinLnBrk="0" hangingPunct="1">
      <a:defRPr sz="1800" b="1" kern="1200">
        <a:solidFill>
          <a:schemeClr val="tx1"/>
        </a:solidFill>
        <a:latin typeface="Arial" charset="0"/>
        <a:ea typeface="+mn-ea"/>
        <a:cs typeface="+mn-cs"/>
      </a:defRPr>
    </a:lvl7pPr>
    <a:lvl8pPr marL="714649" algn="l" defTabSz="204186" rtl="0" eaLnBrk="1" latinLnBrk="0" hangingPunct="1">
      <a:defRPr sz="1800" b="1" kern="1200">
        <a:solidFill>
          <a:schemeClr val="tx1"/>
        </a:solidFill>
        <a:latin typeface="Arial" charset="0"/>
        <a:ea typeface="+mn-ea"/>
        <a:cs typeface="+mn-cs"/>
      </a:defRPr>
    </a:lvl8pPr>
    <a:lvl9pPr marL="816742" algn="l" defTabSz="204186" rtl="0" eaLnBrk="1" latinLnBrk="0" hangingPunct="1">
      <a:defRPr sz="18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E6E6"/>
    <a:srgbClr val="3399FF"/>
    <a:srgbClr val="333399"/>
    <a:srgbClr val="BDEFFF"/>
    <a:srgbClr val="E2EFFA"/>
    <a:srgbClr val="C6DFF6"/>
    <a:srgbClr val="6EDCFE"/>
    <a:srgbClr val="5FDFFD"/>
    <a:srgbClr val="0000CC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72" autoAdjust="0"/>
    <p:restoredTop sz="99655" autoAdjust="0"/>
  </p:normalViewPr>
  <p:slideViewPr>
    <p:cSldViewPr snapToGrid="0">
      <p:cViewPr varScale="1">
        <p:scale>
          <a:sx n="89" d="100"/>
          <a:sy n="89" d="100"/>
        </p:scale>
        <p:origin x="149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71" y="2130526"/>
            <a:ext cx="7772258" cy="146982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743" y="3886099"/>
            <a:ext cx="6400515" cy="1752802"/>
          </a:xfrm>
        </p:spPr>
        <p:txBody>
          <a:bodyPr/>
          <a:lstStyle>
            <a:lvl1pPr marL="0" indent="0" algn="ctr">
              <a:buNone/>
              <a:defRPr/>
            </a:lvl1pPr>
            <a:lvl2pPr marL="99101" indent="0" algn="ctr">
              <a:buNone/>
              <a:defRPr/>
            </a:lvl2pPr>
            <a:lvl3pPr marL="198203" indent="0" algn="ctr">
              <a:buNone/>
              <a:defRPr/>
            </a:lvl3pPr>
            <a:lvl4pPr marL="297304" indent="0" algn="ctr">
              <a:buNone/>
              <a:defRPr/>
            </a:lvl4pPr>
            <a:lvl5pPr marL="396406" indent="0" algn="ctr">
              <a:buNone/>
              <a:defRPr/>
            </a:lvl5pPr>
            <a:lvl6pPr marL="495507" indent="0" algn="ctr">
              <a:buNone/>
              <a:defRPr/>
            </a:lvl6pPr>
            <a:lvl7pPr marL="594609" indent="0" algn="ctr">
              <a:buNone/>
              <a:defRPr/>
            </a:lvl7pPr>
            <a:lvl8pPr marL="693710" indent="0" algn="ctr">
              <a:buNone/>
              <a:defRPr/>
            </a:lvl8pPr>
            <a:lvl9pPr marL="792811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123B9C-65E0-4AB9-AADC-7A09BEF9A0F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47873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A21868-0482-49F7-99D7-16C0398A3EB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5936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614" y="274663"/>
            <a:ext cx="2057139" cy="585157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48" y="274663"/>
            <a:ext cx="6126831" cy="585157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B1E6C-C8B8-407A-9444-C0384F9FF1D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675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23955-CF9F-4471-9D7E-7BDEE5A4EC0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5718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94" y="4406951"/>
            <a:ext cx="7772258" cy="1361974"/>
          </a:xfrm>
        </p:spPr>
        <p:txBody>
          <a:bodyPr anchor="t"/>
          <a:lstStyle>
            <a:lvl1pPr algn="l">
              <a:defRPr sz="9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94" y="2906637"/>
            <a:ext cx="7772258" cy="1500314"/>
          </a:xfrm>
        </p:spPr>
        <p:txBody>
          <a:bodyPr anchor="b"/>
          <a:lstStyle>
            <a:lvl1pPr marL="0" indent="0">
              <a:buNone/>
              <a:defRPr sz="400"/>
            </a:lvl1pPr>
            <a:lvl2pPr marL="99101" indent="0">
              <a:buNone/>
              <a:defRPr sz="400"/>
            </a:lvl2pPr>
            <a:lvl3pPr marL="198203" indent="0">
              <a:buNone/>
              <a:defRPr sz="400"/>
            </a:lvl3pPr>
            <a:lvl4pPr marL="297304" indent="0">
              <a:buNone/>
              <a:defRPr sz="300"/>
            </a:lvl4pPr>
            <a:lvl5pPr marL="396406" indent="0">
              <a:buNone/>
              <a:defRPr sz="300"/>
            </a:lvl5pPr>
            <a:lvl6pPr marL="495507" indent="0">
              <a:buNone/>
              <a:defRPr sz="300"/>
            </a:lvl6pPr>
            <a:lvl7pPr marL="594609" indent="0">
              <a:buNone/>
              <a:defRPr sz="300"/>
            </a:lvl7pPr>
            <a:lvl8pPr marL="693710" indent="0">
              <a:buNone/>
              <a:defRPr sz="300"/>
            </a:lvl8pPr>
            <a:lvl9pPr marL="792811" indent="0">
              <a:buNone/>
              <a:defRPr sz="3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31C8B-5996-4B76-9B6E-1B76D6327F9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3277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48" y="1600099"/>
            <a:ext cx="4091985" cy="4526139"/>
          </a:xfrm>
        </p:spPr>
        <p:txBody>
          <a:bodyPr/>
          <a:lstStyle>
            <a:lvl1pPr>
              <a:defRPr sz="600"/>
            </a:lvl1pPr>
            <a:lvl2pPr>
              <a:defRPr sz="5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94768" y="1600099"/>
            <a:ext cx="4091985" cy="4526139"/>
          </a:xfrm>
        </p:spPr>
        <p:txBody>
          <a:bodyPr/>
          <a:lstStyle>
            <a:lvl1pPr>
              <a:defRPr sz="600"/>
            </a:lvl1pPr>
            <a:lvl2pPr>
              <a:defRPr sz="5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267E2-07FE-462E-A344-16D40386F03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609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48" y="1535087"/>
            <a:ext cx="4040284" cy="639788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99101" indent="0">
              <a:buNone/>
              <a:defRPr sz="400" b="1"/>
            </a:lvl2pPr>
            <a:lvl3pPr marL="198203" indent="0">
              <a:buNone/>
              <a:defRPr sz="400" b="1"/>
            </a:lvl3pPr>
            <a:lvl4pPr marL="297304" indent="0">
              <a:buNone/>
              <a:defRPr sz="400" b="1"/>
            </a:lvl4pPr>
            <a:lvl5pPr marL="396406" indent="0">
              <a:buNone/>
              <a:defRPr sz="400" b="1"/>
            </a:lvl5pPr>
            <a:lvl6pPr marL="495507" indent="0">
              <a:buNone/>
              <a:defRPr sz="400" b="1"/>
            </a:lvl6pPr>
            <a:lvl7pPr marL="594609" indent="0">
              <a:buNone/>
              <a:defRPr sz="400" b="1"/>
            </a:lvl7pPr>
            <a:lvl8pPr marL="693710" indent="0">
              <a:buNone/>
              <a:defRPr sz="400" b="1"/>
            </a:lvl8pPr>
            <a:lvl9pPr marL="792811" indent="0">
              <a:buNone/>
              <a:defRPr sz="4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48" y="2174875"/>
            <a:ext cx="4040284" cy="3951363"/>
          </a:xfrm>
        </p:spPr>
        <p:txBody>
          <a:bodyPr/>
          <a:lstStyle>
            <a:lvl1pPr>
              <a:defRPr sz="500"/>
            </a:lvl1pPr>
            <a:lvl2pPr>
              <a:defRPr sz="4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46" y="1535087"/>
            <a:ext cx="4041707" cy="639788"/>
          </a:xfrm>
        </p:spPr>
        <p:txBody>
          <a:bodyPr anchor="b"/>
          <a:lstStyle>
            <a:lvl1pPr marL="0" indent="0">
              <a:buNone/>
              <a:defRPr sz="500" b="1"/>
            </a:lvl1pPr>
            <a:lvl2pPr marL="99101" indent="0">
              <a:buNone/>
              <a:defRPr sz="400" b="1"/>
            </a:lvl2pPr>
            <a:lvl3pPr marL="198203" indent="0">
              <a:buNone/>
              <a:defRPr sz="400" b="1"/>
            </a:lvl3pPr>
            <a:lvl4pPr marL="297304" indent="0">
              <a:buNone/>
              <a:defRPr sz="400" b="1"/>
            </a:lvl4pPr>
            <a:lvl5pPr marL="396406" indent="0">
              <a:buNone/>
              <a:defRPr sz="400" b="1"/>
            </a:lvl5pPr>
            <a:lvl6pPr marL="495507" indent="0">
              <a:buNone/>
              <a:defRPr sz="400" b="1"/>
            </a:lvl6pPr>
            <a:lvl7pPr marL="594609" indent="0">
              <a:buNone/>
              <a:defRPr sz="400" b="1"/>
            </a:lvl7pPr>
            <a:lvl8pPr marL="693710" indent="0">
              <a:buNone/>
              <a:defRPr sz="400" b="1"/>
            </a:lvl8pPr>
            <a:lvl9pPr marL="792811" indent="0">
              <a:buNone/>
              <a:defRPr sz="4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46" y="2174875"/>
            <a:ext cx="4041707" cy="3951363"/>
          </a:xfrm>
        </p:spPr>
        <p:txBody>
          <a:bodyPr/>
          <a:lstStyle>
            <a:lvl1pPr>
              <a:defRPr sz="500"/>
            </a:lvl1pPr>
            <a:lvl2pPr>
              <a:defRPr sz="400"/>
            </a:lvl2pPr>
            <a:lvl3pPr>
              <a:defRPr sz="4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5E9CF3-41A5-4840-8D2E-B74CC7CEED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4818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427D9-E9E7-4F2E-9744-592AA7CFDF7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5126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59505C-4D07-4A77-BADC-EA1FE2FF36B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1430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48" y="273151"/>
            <a:ext cx="3008157" cy="1161899"/>
          </a:xfrm>
        </p:spPr>
        <p:txBody>
          <a:bodyPr anchor="b"/>
          <a:lstStyle>
            <a:lvl1pPr algn="l">
              <a:defRPr sz="4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4974" y="273151"/>
            <a:ext cx="5111779" cy="5853087"/>
          </a:xfrm>
        </p:spPr>
        <p:txBody>
          <a:bodyPr/>
          <a:lstStyle>
            <a:lvl1pPr>
              <a:defRPr sz="700"/>
            </a:lvl1pPr>
            <a:lvl2pPr>
              <a:defRPr sz="600"/>
            </a:lvl2pPr>
            <a:lvl3pPr>
              <a:defRPr sz="500"/>
            </a:lvl3pPr>
            <a:lvl4pPr>
              <a:defRPr sz="400"/>
            </a:lvl4pPr>
            <a:lvl5pPr>
              <a:defRPr sz="400"/>
            </a:lvl5pPr>
            <a:lvl6pPr>
              <a:defRPr sz="400"/>
            </a:lvl6pPr>
            <a:lvl7pPr>
              <a:defRPr sz="400"/>
            </a:lvl7pPr>
            <a:lvl8pPr>
              <a:defRPr sz="400"/>
            </a:lvl8pPr>
            <a:lvl9pPr>
              <a:defRPr sz="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48" y="1435050"/>
            <a:ext cx="3008157" cy="4691188"/>
          </a:xfrm>
        </p:spPr>
        <p:txBody>
          <a:bodyPr/>
          <a:lstStyle>
            <a:lvl1pPr marL="0" indent="0">
              <a:buNone/>
              <a:defRPr sz="300"/>
            </a:lvl1pPr>
            <a:lvl2pPr marL="99101" indent="0">
              <a:buNone/>
              <a:defRPr sz="300"/>
            </a:lvl2pPr>
            <a:lvl3pPr marL="198203" indent="0">
              <a:buNone/>
              <a:defRPr sz="200"/>
            </a:lvl3pPr>
            <a:lvl4pPr marL="297304" indent="0">
              <a:buNone/>
              <a:defRPr sz="200"/>
            </a:lvl4pPr>
            <a:lvl5pPr marL="396406" indent="0">
              <a:buNone/>
              <a:defRPr sz="200"/>
            </a:lvl5pPr>
            <a:lvl6pPr marL="495507" indent="0">
              <a:buNone/>
              <a:defRPr sz="200"/>
            </a:lvl6pPr>
            <a:lvl7pPr marL="594609" indent="0">
              <a:buNone/>
              <a:defRPr sz="200"/>
            </a:lvl7pPr>
            <a:lvl8pPr marL="693710" indent="0">
              <a:buNone/>
              <a:defRPr sz="200"/>
            </a:lvl8pPr>
            <a:lvl9pPr marL="792811" indent="0">
              <a:buNone/>
              <a:defRPr sz="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EAE77-1EC4-4BEA-918F-BD6C2421CB5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66262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467" y="4800550"/>
            <a:ext cx="5486021" cy="566712"/>
          </a:xfrm>
        </p:spPr>
        <p:txBody>
          <a:bodyPr anchor="b"/>
          <a:lstStyle>
            <a:lvl1pPr algn="l">
              <a:defRPr sz="4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467" y="612825"/>
            <a:ext cx="5486021" cy="4114649"/>
          </a:xfrm>
        </p:spPr>
        <p:txBody>
          <a:bodyPr/>
          <a:lstStyle>
            <a:lvl1pPr marL="0" indent="0">
              <a:buNone/>
              <a:defRPr sz="700"/>
            </a:lvl1pPr>
            <a:lvl2pPr marL="99101" indent="0">
              <a:buNone/>
              <a:defRPr sz="600"/>
            </a:lvl2pPr>
            <a:lvl3pPr marL="198203" indent="0">
              <a:buNone/>
              <a:defRPr sz="500"/>
            </a:lvl3pPr>
            <a:lvl4pPr marL="297304" indent="0">
              <a:buNone/>
              <a:defRPr sz="400"/>
            </a:lvl4pPr>
            <a:lvl5pPr marL="396406" indent="0">
              <a:buNone/>
              <a:defRPr sz="400"/>
            </a:lvl5pPr>
            <a:lvl6pPr marL="495507" indent="0">
              <a:buNone/>
              <a:defRPr sz="400"/>
            </a:lvl6pPr>
            <a:lvl7pPr marL="594609" indent="0">
              <a:buNone/>
              <a:defRPr sz="400"/>
            </a:lvl7pPr>
            <a:lvl8pPr marL="693710" indent="0">
              <a:buNone/>
              <a:defRPr sz="400"/>
            </a:lvl8pPr>
            <a:lvl9pPr marL="792811" indent="0">
              <a:buNone/>
              <a:defRPr sz="4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467" y="5367262"/>
            <a:ext cx="5486021" cy="804837"/>
          </a:xfrm>
        </p:spPr>
        <p:txBody>
          <a:bodyPr/>
          <a:lstStyle>
            <a:lvl1pPr marL="0" indent="0">
              <a:buNone/>
              <a:defRPr sz="300"/>
            </a:lvl1pPr>
            <a:lvl2pPr marL="99101" indent="0">
              <a:buNone/>
              <a:defRPr sz="300"/>
            </a:lvl2pPr>
            <a:lvl3pPr marL="198203" indent="0">
              <a:buNone/>
              <a:defRPr sz="200"/>
            </a:lvl3pPr>
            <a:lvl4pPr marL="297304" indent="0">
              <a:buNone/>
              <a:defRPr sz="200"/>
            </a:lvl4pPr>
            <a:lvl5pPr marL="396406" indent="0">
              <a:buNone/>
              <a:defRPr sz="200"/>
            </a:lvl5pPr>
            <a:lvl6pPr marL="495507" indent="0">
              <a:buNone/>
              <a:defRPr sz="200"/>
            </a:lvl6pPr>
            <a:lvl7pPr marL="594609" indent="0">
              <a:buNone/>
              <a:defRPr sz="200"/>
            </a:lvl7pPr>
            <a:lvl8pPr marL="693710" indent="0">
              <a:buNone/>
              <a:defRPr sz="200"/>
            </a:lvl8pPr>
            <a:lvl9pPr marL="792811" indent="0">
              <a:buNone/>
              <a:defRPr sz="2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35BC3-BA13-4331-B290-6392FA2E04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242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416" y="274772"/>
            <a:ext cx="822916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416" y="1599990"/>
            <a:ext cx="8229168" cy="452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416" y="6245087"/>
            <a:ext cx="2133488" cy="47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defTabSz="914280">
              <a:defRPr sz="1400" b="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156" y="6245087"/>
            <a:ext cx="2895688" cy="47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ctr" defTabSz="914280">
              <a:defRPr sz="1400" b="0" smtClean="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096" y="6245087"/>
            <a:ext cx="2133488" cy="476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1" tIns="45711" rIns="91421" bIns="45711" numCol="1" anchor="t" anchorCtr="0" compatLnSpc="1">
            <a:prstTxWarp prst="textNoShape">
              <a:avLst/>
            </a:prstTxWarp>
          </a:bodyPr>
          <a:lstStyle>
            <a:lvl1pPr algn="r" defTabSz="914280">
              <a:defRPr sz="1400" b="0" smtClean="0"/>
            </a:lvl1pPr>
          </a:lstStyle>
          <a:p>
            <a:pPr>
              <a:defRPr/>
            </a:pPr>
            <a:fld id="{147A9F39-F6A6-4F99-8C7B-5B3A88F6FFE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defTabSz="914227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99101" algn="ctr" defTabSz="91428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198203" algn="ctr" defTabSz="91428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297304" algn="ctr" defTabSz="91428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396406" algn="ctr" defTabSz="914280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436" indent="-342436" algn="l" defTabSz="914227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54" indent="-285718" algn="l" defTabSz="914227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517" indent="-228291" algn="l" defTabSz="914227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9453" indent="-228291" algn="l" defTabSz="914227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6744" indent="-228291" algn="l" defTabSz="914227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156145" indent="-228484" algn="l" defTabSz="91428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255246" indent="-228484" algn="l" defTabSz="91428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2354347" indent="-228484" algn="l" defTabSz="91428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2453449" indent="-228484" algn="l" defTabSz="914280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1pPr>
      <a:lvl2pPr marL="99101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2pPr>
      <a:lvl3pPr marL="198203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3pPr>
      <a:lvl4pPr marL="297304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4pPr>
      <a:lvl5pPr marL="396406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5pPr>
      <a:lvl6pPr marL="495507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6pPr>
      <a:lvl7pPr marL="594609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7pPr>
      <a:lvl8pPr marL="693710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8pPr>
      <a:lvl9pPr marL="792811" algn="l" defTabSz="198203" rtl="0" eaLnBrk="1" latinLnBrk="0" hangingPunct="1">
        <a:defRPr sz="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 Box 3187"/>
          <p:cNvSpPr txBox="1">
            <a:spLocks noChangeArrowheads="1"/>
          </p:cNvSpPr>
          <p:nvPr/>
        </p:nvSpPr>
        <p:spPr bwMode="auto">
          <a:xfrm>
            <a:off x="196670" y="1142056"/>
            <a:ext cx="873252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99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08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217988">
              <a:defRPr>
                <a:solidFill>
                  <a:schemeClr val="tx1"/>
                </a:solidFill>
                <a:latin typeface="Arial" charset="0"/>
              </a:defRPr>
            </a:lvl1pPr>
            <a:lvl2pPr defTabSz="4217988">
              <a:defRPr>
                <a:solidFill>
                  <a:schemeClr val="tx1"/>
                </a:solidFill>
                <a:latin typeface="Arial" charset="0"/>
              </a:defRPr>
            </a:lvl2pPr>
            <a:lvl3pPr defTabSz="4217988">
              <a:defRPr>
                <a:solidFill>
                  <a:schemeClr val="tx1"/>
                </a:solidFill>
                <a:latin typeface="Arial" charset="0"/>
              </a:defRPr>
            </a:lvl3pPr>
            <a:lvl4pPr defTabSz="4217988">
              <a:defRPr>
                <a:solidFill>
                  <a:schemeClr val="tx1"/>
                </a:solidFill>
                <a:latin typeface="Arial" charset="0"/>
              </a:defRPr>
            </a:lvl4pPr>
            <a:lvl5pPr defTabSz="4217988">
              <a:defRPr>
                <a:solidFill>
                  <a:schemeClr val="tx1"/>
                </a:solidFill>
                <a:latin typeface="Arial" charset="0"/>
              </a:defRPr>
            </a:lvl5pPr>
            <a:lvl6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defTabSz="4217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cs-CZ" altLang="cs-CZ" sz="4000" dirty="0" smtClean="0">
                <a:solidFill>
                  <a:schemeClr val="accent2"/>
                </a:solidFill>
                <a:latin typeface="Arial Narrow" pitchFamily="34" charset="0"/>
              </a:rPr>
              <a:t>Seznámení s Ústavem plynných a pevných paliv a ochrany ovzduší</a:t>
            </a:r>
            <a:endParaRPr lang="cs-CZ" altLang="cs-CZ" sz="4000" dirty="0" smtClean="0">
              <a:solidFill>
                <a:schemeClr val="accent2"/>
              </a:solidFill>
              <a:latin typeface="Arial Narrow" pitchFamily="34" charset="0"/>
            </a:endParaRPr>
          </a:p>
        </p:txBody>
      </p:sp>
      <p:grpSp>
        <p:nvGrpSpPr>
          <p:cNvPr id="2076" name="Group 5050"/>
          <p:cNvGrpSpPr>
            <a:grpSpLocks/>
          </p:cNvGrpSpPr>
          <p:nvPr/>
        </p:nvGrpSpPr>
        <p:grpSpPr bwMode="auto">
          <a:xfrm>
            <a:off x="242164" y="3232394"/>
            <a:ext cx="3570063" cy="905363"/>
            <a:chOff x="453" y="12828"/>
            <a:chExt cx="7527" cy="3593"/>
          </a:xfrm>
        </p:grpSpPr>
        <p:sp>
          <p:nvSpPr>
            <p:cNvPr id="2077" name="Line 4752"/>
            <p:cNvSpPr>
              <a:spLocks noChangeShapeType="1"/>
            </p:cNvSpPr>
            <p:nvPr/>
          </p:nvSpPr>
          <p:spPr bwMode="auto">
            <a:xfrm>
              <a:off x="453" y="12828"/>
              <a:ext cx="7527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78" name="Line 4767"/>
            <p:cNvSpPr>
              <a:spLocks noChangeShapeType="1"/>
            </p:cNvSpPr>
            <p:nvPr/>
          </p:nvSpPr>
          <p:spPr bwMode="auto">
            <a:xfrm>
              <a:off x="453" y="16421"/>
              <a:ext cx="1779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79" name="Line 4768"/>
            <p:cNvSpPr>
              <a:spLocks noChangeShapeType="1"/>
            </p:cNvSpPr>
            <p:nvPr/>
          </p:nvSpPr>
          <p:spPr bwMode="auto">
            <a:xfrm>
              <a:off x="453" y="12828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0" name="Line 4777"/>
            <p:cNvSpPr>
              <a:spLocks noChangeShapeType="1"/>
            </p:cNvSpPr>
            <p:nvPr/>
          </p:nvSpPr>
          <p:spPr bwMode="auto">
            <a:xfrm>
              <a:off x="7980" y="12828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1" name="Line 4868"/>
            <p:cNvSpPr>
              <a:spLocks noChangeShapeType="1"/>
            </p:cNvSpPr>
            <p:nvPr/>
          </p:nvSpPr>
          <p:spPr bwMode="auto">
            <a:xfrm>
              <a:off x="453" y="13272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2" name="Line 4869"/>
            <p:cNvSpPr>
              <a:spLocks noChangeShapeType="1"/>
            </p:cNvSpPr>
            <p:nvPr/>
          </p:nvSpPr>
          <p:spPr bwMode="auto">
            <a:xfrm>
              <a:off x="7980" y="13272"/>
              <a:ext cx="0" cy="44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3" name="Line 4871"/>
            <p:cNvSpPr>
              <a:spLocks noChangeShapeType="1"/>
            </p:cNvSpPr>
            <p:nvPr/>
          </p:nvSpPr>
          <p:spPr bwMode="auto">
            <a:xfrm>
              <a:off x="453" y="13716"/>
              <a:ext cx="0" cy="2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4" name="Line 4887"/>
            <p:cNvSpPr>
              <a:spLocks noChangeShapeType="1"/>
            </p:cNvSpPr>
            <p:nvPr/>
          </p:nvSpPr>
          <p:spPr bwMode="auto">
            <a:xfrm>
              <a:off x="7980" y="13716"/>
              <a:ext cx="0" cy="293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5" name="Line 4897"/>
            <p:cNvSpPr>
              <a:spLocks noChangeShapeType="1"/>
            </p:cNvSpPr>
            <p:nvPr/>
          </p:nvSpPr>
          <p:spPr bwMode="auto">
            <a:xfrm>
              <a:off x="453" y="14009"/>
              <a:ext cx="0" cy="3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6" name="Line 4906"/>
            <p:cNvSpPr>
              <a:spLocks noChangeShapeType="1"/>
            </p:cNvSpPr>
            <p:nvPr/>
          </p:nvSpPr>
          <p:spPr bwMode="auto">
            <a:xfrm>
              <a:off x="7980" y="14009"/>
              <a:ext cx="0" cy="30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7" name="Line 4908"/>
            <p:cNvSpPr>
              <a:spLocks noChangeShapeType="1"/>
            </p:cNvSpPr>
            <p:nvPr/>
          </p:nvSpPr>
          <p:spPr bwMode="auto">
            <a:xfrm>
              <a:off x="453" y="14309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8" name="Line 4924"/>
            <p:cNvSpPr>
              <a:spLocks noChangeShapeType="1"/>
            </p:cNvSpPr>
            <p:nvPr/>
          </p:nvSpPr>
          <p:spPr bwMode="auto">
            <a:xfrm>
              <a:off x="7980" y="14309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89" name="Line 4926"/>
            <p:cNvSpPr>
              <a:spLocks noChangeShapeType="1"/>
            </p:cNvSpPr>
            <p:nvPr/>
          </p:nvSpPr>
          <p:spPr bwMode="auto">
            <a:xfrm>
              <a:off x="453" y="14597"/>
              <a:ext cx="0" cy="31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0" name="Line 4942"/>
            <p:cNvSpPr>
              <a:spLocks noChangeShapeType="1"/>
            </p:cNvSpPr>
            <p:nvPr/>
          </p:nvSpPr>
          <p:spPr bwMode="auto">
            <a:xfrm>
              <a:off x="7980" y="14597"/>
              <a:ext cx="0" cy="312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1" name="Line 4944"/>
            <p:cNvSpPr>
              <a:spLocks noChangeShapeType="1"/>
            </p:cNvSpPr>
            <p:nvPr/>
          </p:nvSpPr>
          <p:spPr bwMode="auto">
            <a:xfrm>
              <a:off x="453" y="14909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2" name="Line 4962"/>
            <p:cNvSpPr>
              <a:spLocks noChangeShapeType="1"/>
            </p:cNvSpPr>
            <p:nvPr/>
          </p:nvSpPr>
          <p:spPr bwMode="auto">
            <a:xfrm>
              <a:off x="453" y="152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3" name="Line 4978"/>
            <p:cNvSpPr>
              <a:spLocks noChangeShapeType="1"/>
            </p:cNvSpPr>
            <p:nvPr/>
          </p:nvSpPr>
          <p:spPr bwMode="auto">
            <a:xfrm>
              <a:off x="7980" y="152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4" name="Line 4980"/>
            <p:cNvSpPr>
              <a:spLocks noChangeShapeType="1"/>
            </p:cNvSpPr>
            <p:nvPr/>
          </p:nvSpPr>
          <p:spPr bwMode="auto">
            <a:xfrm>
              <a:off x="453" y="15521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5" name="Line 4996"/>
            <p:cNvSpPr>
              <a:spLocks noChangeShapeType="1"/>
            </p:cNvSpPr>
            <p:nvPr/>
          </p:nvSpPr>
          <p:spPr bwMode="auto">
            <a:xfrm>
              <a:off x="7980" y="15521"/>
              <a:ext cx="0" cy="32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6" name="Line 4998"/>
            <p:cNvSpPr>
              <a:spLocks noChangeShapeType="1"/>
            </p:cNvSpPr>
            <p:nvPr/>
          </p:nvSpPr>
          <p:spPr bwMode="auto">
            <a:xfrm>
              <a:off x="453" y="15845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7" name="Line 5014"/>
            <p:cNvSpPr>
              <a:spLocks noChangeShapeType="1"/>
            </p:cNvSpPr>
            <p:nvPr/>
          </p:nvSpPr>
          <p:spPr bwMode="auto">
            <a:xfrm>
              <a:off x="7980" y="15845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8" name="Line 5016"/>
            <p:cNvSpPr>
              <a:spLocks noChangeShapeType="1"/>
            </p:cNvSpPr>
            <p:nvPr/>
          </p:nvSpPr>
          <p:spPr bwMode="auto">
            <a:xfrm>
              <a:off x="453" y="161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099" name="Line 5032"/>
            <p:cNvSpPr>
              <a:spLocks noChangeShapeType="1"/>
            </p:cNvSpPr>
            <p:nvPr/>
          </p:nvSpPr>
          <p:spPr bwMode="auto">
            <a:xfrm>
              <a:off x="7980" y="16133"/>
              <a:ext cx="0" cy="288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0" name="Line 5034"/>
            <p:cNvSpPr>
              <a:spLocks noChangeShapeType="1"/>
            </p:cNvSpPr>
            <p:nvPr/>
          </p:nvSpPr>
          <p:spPr bwMode="auto">
            <a:xfrm>
              <a:off x="2232" y="16421"/>
              <a:ext cx="68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1" name="Line 5036"/>
            <p:cNvSpPr>
              <a:spLocks noChangeShapeType="1"/>
            </p:cNvSpPr>
            <p:nvPr/>
          </p:nvSpPr>
          <p:spPr bwMode="auto">
            <a:xfrm>
              <a:off x="2916" y="16421"/>
              <a:ext cx="68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2" name="Line 5038"/>
            <p:cNvSpPr>
              <a:spLocks noChangeShapeType="1"/>
            </p:cNvSpPr>
            <p:nvPr/>
          </p:nvSpPr>
          <p:spPr bwMode="auto">
            <a:xfrm>
              <a:off x="3600" y="16421"/>
              <a:ext cx="66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3" name="Line 5040"/>
            <p:cNvSpPr>
              <a:spLocks noChangeShapeType="1"/>
            </p:cNvSpPr>
            <p:nvPr/>
          </p:nvSpPr>
          <p:spPr bwMode="auto">
            <a:xfrm>
              <a:off x="4260" y="16421"/>
              <a:ext cx="672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4" name="Line 5042"/>
            <p:cNvSpPr>
              <a:spLocks noChangeShapeType="1"/>
            </p:cNvSpPr>
            <p:nvPr/>
          </p:nvSpPr>
          <p:spPr bwMode="auto">
            <a:xfrm>
              <a:off x="4932" y="16421"/>
              <a:ext cx="78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5" name="Line 5044"/>
            <p:cNvSpPr>
              <a:spLocks noChangeShapeType="1"/>
            </p:cNvSpPr>
            <p:nvPr/>
          </p:nvSpPr>
          <p:spPr bwMode="auto">
            <a:xfrm>
              <a:off x="5712" y="16421"/>
              <a:ext cx="86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6" name="Line 5046"/>
            <p:cNvSpPr>
              <a:spLocks noChangeShapeType="1"/>
            </p:cNvSpPr>
            <p:nvPr/>
          </p:nvSpPr>
          <p:spPr bwMode="auto">
            <a:xfrm>
              <a:off x="6576" y="16421"/>
              <a:ext cx="780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  <p:sp>
          <p:nvSpPr>
            <p:cNvPr id="2107" name="Line 5048"/>
            <p:cNvSpPr>
              <a:spLocks noChangeShapeType="1"/>
            </p:cNvSpPr>
            <p:nvPr/>
          </p:nvSpPr>
          <p:spPr bwMode="auto">
            <a:xfrm>
              <a:off x="7356" y="16421"/>
              <a:ext cx="624" cy="0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36000" tIns="36000" rIns="36000" bIns="36000" anchor="ctr"/>
            <a:lstStyle/>
            <a:p>
              <a:endParaRPr lang="cs-CZ"/>
            </a:p>
          </p:txBody>
        </p:sp>
      </p:grpSp>
      <p:sp>
        <p:nvSpPr>
          <p:cNvPr id="54" name="Text Box 3195"/>
          <p:cNvSpPr txBox="1">
            <a:spLocks noChangeArrowheads="1"/>
          </p:cNvSpPr>
          <p:nvPr/>
        </p:nvSpPr>
        <p:spPr bwMode="auto">
          <a:xfrm>
            <a:off x="217714" y="3369062"/>
            <a:ext cx="8752115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217988" eaLnBrk="0" hangingPunct="0">
              <a:defRPr sz="81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217988" eaLnBrk="0" fontAlgn="base" hangingPunct="0">
              <a:spcBef>
                <a:spcPct val="0"/>
              </a:spcBef>
              <a:spcAft>
                <a:spcPct val="0"/>
              </a:spcAft>
              <a:defRPr sz="81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180000" eaLnBrk="1" hangingPunct="1">
              <a:spcBef>
                <a:spcPts val="0"/>
              </a:spcBef>
            </a:pPr>
            <a:endParaRPr lang="pl-PL" altLang="cs-CZ" sz="2000" b="0" dirty="0" smtClean="0">
              <a:solidFill>
                <a:schemeClr val="accent2"/>
              </a:solidFill>
              <a:latin typeface="+mj-lt"/>
            </a:endParaRPr>
          </a:p>
          <a:p>
            <a:pPr defTabSz="180000" eaLnBrk="1" hangingPunct="1">
              <a:spcBef>
                <a:spcPts val="0"/>
              </a:spcBef>
            </a:pPr>
            <a:endParaRPr lang="pl-PL" altLang="cs-CZ" sz="2000" b="0" dirty="0" smtClean="0">
              <a:solidFill>
                <a:schemeClr val="accent2"/>
              </a:solidFill>
              <a:latin typeface="+mj-lt"/>
            </a:endParaRPr>
          </a:p>
          <a:p>
            <a:pPr defTabSz="180000" eaLnBrk="1" hangingPunct="1">
              <a:spcBef>
                <a:spcPts val="0"/>
              </a:spcBef>
            </a:pPr>
            <a:endParaRPr lang="pl-PL" altLang="cs-CZ" sz="2000" b="0" dirty="0" smtClean="0">
              <a:solidFill>
                <a:schemeClr val="accent2"/>
              </a:solidFill>
              <a:latin typeface="+mj-lt"/>
            </a:endParaRPr>
          </a:p>
          <a:p>
            <a:pPr defTabSz="180000" eaLnBrk="1" hangingPunct="1">
              <a:spcBef>
                <a:spcPts val="0"/>
              </a:spcBef>
            </a:pPr>
            <a:r>
              <a:rPr lang="pl-PL" altLang="cs-CZ" sz="2000" b="0" dirty="0" smtClean="0">
                <a:solidFill>
                  <a:schemeClr val="accent2"/>
                </a:solidFill>
                <a:latin typeface="+mj-lt"/>
              </a:rPr>
              <a:t>														</a:t>
            </a:r>
            <a:r>
              <a:rPr lang="pl-PL" altLang="cs-CZ" sz="1200" b="0" cap="all" dirty="0" smtClean="0">
                <a:latin typeface="Arial Black" pitchFamily="34" charset="0"/>
              </a:rPr>
              <a:t>VYSOKÁ ŠKOLA</a:t>
            </a:r>
          </a:p>
          <a:p>
            <a:pPr defTabSz="180000" eaLnBrk="1" hangingPunct="1">
              <a:spcBef>
                <a:spcPts val="0"/>
              </a:spcBef>
            </a:pPr>
            <a:r>
              <a:rPr lang="pl-PL" altLang="cs-CZ" sz="1200" b="0" cap="all" dirty="0">
                <a:latin typeface="Arial Black" pitchFamily="34" charset="0"/>
              </a:rPr>
              <a:t>	</a:t>
            </a:r>
            <a:r>
              <a:rPr lang="pl-PL" altLang="cs-CZ" sz="1200" b="0" cap="all" dirty="0" smtClean="0">
                <a:latin typeface="Arial Black" pitchFamily="34" charset="0"/>
              </a:rPr>
              <a:t>													CHEMICKO-TECHNOLOGICKÁ</a:t>
            </a:r>
          </a:p>
          <a:p>
            <a:pPr defTabSz="180000" eaLnBrk="1" hangingPunct="1">
              <a:spcBef>
                <a:spcPts val="0"/>
              </a:spcBef>
            </a:pPr>
            <a:r>
              <a:rPr lang="pl-PL" altLang="cs-CZ" sz="1200" b="0" cap="all" dirty="0">
                <a:latin typeface="Arial Black" pitchFamily="34" charset="0"/>
              </a:rPr>
              <a:t>	</a:t>
            </a:r>
            <a:r>
              <a:rPr lang="pl-PL" altLang="cs-CZ" sz="1200" b="0" cap="all" dirty="0" smtClean="0">
                <a:latin typeface="Arial Black" pitchFamily="34" charset="0"/>
              </a:rPr>
              <a:t>													V PRAZE</a:t>
            </a:r>
          </a:p>
          <a:p>
            <a:pPr defTabSz="180000" eaLnBrk="1" hangingPunct="1">
              <a:spcBef>
                <a:spcPts val="0"/>
              </a:spcBef>
            </a:pPr>
            <a:r>
              <a:rPr lang="pl-PL" altLang="cs-CZ" sz="1200" b="0" cap="all" dirty="0" smtClean="0">
                <a:latin typeface="Arial Black" pitchFamily="34" charset="0"/>
              </a:rPr>
              <a:t>														FAKULTA TECHNOLOGIE OCHRANY PROSTŘEDÍ</a:t>
            </a:r>
          </a:p>
          <a:p>
            <a:pPr defTabSz="180000" eaLnBrk="1" hangingPunct="1">
              <a:spcBef>
                <a:spcPts val="0"/>
              </a:spcBef>
            </a:pPr>
            <a:r>
              <a:rPr lang="pl-PL" altLang="cs-CZ" sz="1200" b="0" cap="all" dirty="0" smtClean="0">
                <a:latin typeface="Arial Black" pitchFamily="34" charset="0"/>
              </a:rPr>
              <a:t>														ÚSTAV PLYNNÝCH a PEVNÝCH PALIV A OCHRANY OVZDUŠÍ</a:t>
            </a:r>
          </a:p>
        </p:txBody>
      </p:sp>
      <p:grpSp>
        <p:nvGrpSpPr>
          <p:cNvPr id="56" name="Skupina 55"/>
          <p:cNvGrpSpPr>
            <a:grpSpLocks noChangeAspect="1"/>
          </p:cNvGrpSpPr>
          <p:nvPr/>
        </p:nvGrpSpPr>
        <p:grpSpPr>
          <a:xfrm>
            <a:off x="2058089" y="4407173"/>
            <a:ext cx="656536" cy="637793"/>
            <a:chOff x="6096689" y="7705725"/>
            <a:chExt cx="1166785" cy="1133475"/>
          </a:xfrm>
        </p:grpSpPr>
        <p:sp>
          <p:nvSpPr>
            <p:cNvPr id="57" name="Obdélník 56"/>
            <p:cNvSpPr/>
            <p:nvPr/>
          </p:nvSpPr>
          <p:spPr bwMode="auto">
            <a:xfrm>
              <a:off x="6140450" y="7731125"/>
              <a:ext cx="1047750" cy="105727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0066"/>
            <a:stretch>
              <a:fillRect/>
            </a:stretch>
          </p:blipFill>
          <p:spPr bwMode="auto">
            <a:xfrm>
              <a:off x="6096689" y="7705725"/>
              <a:ext cx="1166785" cy="1133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Kde sídlíme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1323439"/>
            <a:chOff x="-16332" y="1585433"/>
            <a:chExt cx="9160331" cy="1323439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Adresa</a:t>
              </a:r>
              <a:endParaRPr lang="cs-CZ" altLang="cs-CZ" sz="1600" dirty="0" smtClean="0"/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r>
                <a:rPr lang="en-US" altLang="cs-CZ" sz="2000" b="0" dirty="0" smtClean="0"/>
                <a:t>Technická </a:t>
              </a:r>
              <a:r>
                <a:rPr lang="en-US" altLang="cs-CZ" sz="2000" b="0" dirty="0"/>
                <a:t>5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en-US" altLang="cs-CZ" sz="2000" b="0" dirty="0" smtClean="0"/>
                <a:t>166 </a:t>
              </a:r>
              <a:r>
                <a:rPr lang="en-US" altLang="cs-CZ" sz="2000" b="0" dirty="0"/>
                <a:t>28 Praha 6 – </a:t>
              </a:r>
              <a:r>
                <a:rPr lang="en-US" altLang="cs-CZ" sz="2000" b="0" dirty="0" smtClean="0"/>
                <a:t>Dejvice</a:t>
              </a: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Budova A – první patro</a:t>
              </a:r>
              <a:endParaRPr lang="en-US" altLang="cs-CZ" sz="2000" b="0" dirty="0"/>
            </a:p>
          </p:txBody>
        </p:sp>
      </p:grpSp>
      <p:grpSp>
        <p:nvGrpSpPr>
          <p:cNvPr id="155" name="Skupina 63"/>
          <p:cNvGrpSpPr/>
          <p:nvPr/>
        </p:nvGrpSpPr>
        <p:grpSpPr>
          <a:xfrm>
            <a:off x="1" y="2206248"/>
            <a:ext cx="9169857" cy="707886"/>
            <a:chOff x="-16333" y="1590090"/>
            <a:chExt cx="9169857" cy="707886"/>
          </a:xfrm>
        </p:grpSpPr>
        <p:sp>
          <p:nvSpPr>
            <p:cNvPr id="156" name="Text Box 3195"/>
            <p:cNvSpPr txBox="1">
              <a:spLocks noChangeArrowheads="1"/>
            </p:cNvSpPr>
            <p:nvPr/>
          </p:nvSpPr>
          <p:spPr bwMode="auto">
            <a:xfrm>
              <a:off x="-16333" y="1661612"/>
              <a:ext cx="1600202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Kontakty</a:t>
              </a:r>
              <a:endParaRPr lang="cs-CZ" altLang="cs-CZ" sz="1600" dirty="0" smtClean="0"/>
            </a:p>
          </p:txBody>
        </p:sp>
        <p:sp>
          <p:nvSpPr>
            <p:cNvPr id="157" name="Text Box 3195"/>
            <p:cNvSpPr txBox="1">
              <a:spLocks noChangeArrowheads="1"/>
            </p:cNvSpPr>
            <p:nvPr/>
          </p:nvSpPr>
          <p:spPr bwMode="auto">
            <a:xfrm>
              <a:off x="1588632" y="1590090"/>
              <a:ext cx="7564892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Sekretariát:	+420 220 </a:t>
              </a:r>
              <a:r>
                <a:rPr lang="cs-CZ" altLang="cs-CZ" sz="2000" b="0" dirty="0" smtClean="0"/>
                <a:t>444 231</a:t>
              </a: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/>
                <a:t>Internet:		http://upkoo.vscht.cz/</a:t>
              </a:r>
              <a:endParaRPr lang="cs-CZ" altLang="cs-CZ" sz="2000" b="0" dirty="0" smtClean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2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0827"/>
            <a:ext cx="9144000" cy="5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16" y="2892194"/>
            <a:ext cx="7628313" cy="3717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16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Jaká je naše tradice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1323439"/>
            <a:chOff x="-16332" y="1585433"/>
            <a:chExt cx="9160331" cy="1323439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Historie</a:t>
              </a:r>
              <a:endParaRPr lang="cs-CZ" altLang="cs-CZ" sz="1600" dirty="0" smtClean="0"/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Ústav založen 1953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Původní název „Katedra koksárenství a plynárenství“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Při Fakultě technologie paliv a vody (nyní Fakulta technologie ochrany prostředí</a:t>
              </a:r>
              <a:endParaRPr lang="cs-CZ" altLang="cs-CZ" sz="2000" b="0" dirty="0"/>
            </a:p>
          </p:txBody>
        </p:sp>
      </p:grpSp>
      <p:grpSp>
        <p:nvGrpSpPr>
          <p:cNvPr id="155" name="Skupina 63"/>
          <p:cNvGrpSpPr/>
          <p:nvPr/>
        </p:nvGrpSpPr>
        <p:grpSpPr>
          <a:xfrm>
            <a:off x="1" y="2206248"/>
            <a:ext cx="9169857" cy="4503505"/>
            <a:chOff x="-16333" y="1590090"/>
            <a:chExt cx="9169857" cy="4503505"/>
          </a:xfrm>
        </p:grpSpPr>
        <p:sp>
          <p:nvSpPr>
            <p:cNvPr id="156" name="Text Box 3195"/>
            <p:cNvSpPr txBox="1">
              <a:spLocks noChangeArrowheads="1"/>
            </p:cNvSpPr>
            <p:nvPr/>
          </p:nvSpPr>
          <p:spPr bwMode="auto">
            <a:xfrm>
              <a:off x="-16333" y="1661612"/>
              <a:ext cx="1600202" cy="4431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Zakladatel ústavu</a:t>
              </a:r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/>
            </a:p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Nynější vedoucí ústavu</a:t>
              </a:r>
            </a:p>
            <a:p>
              <a:pPr eaLnBrk="1" hangingPunct="1">
                <a:spcBef>
                  <a:spcPts val="0"/>
                </a:spcBef>
              </a:pPr>
              <a:endParaRPr lang="cs-CZ" altLang="cs-CZ" sz="1600" dirty="0" smtClean="0"/>
            </a:p>
          </p:txBody>
        </p:sp>
        <p:sp>
          <p:nvSpPr>
            <p:cNvPr id="157" name="Text Box 3195"/>
            <p:cNvSpPr txBox="1">
              <a:spLocks noChangeArrowheads="1"/>
            </p:cNvSpPr>
            <p:nvPr/>
          </p:nvSpPr>
          <p:spPr bwMode="auto">
            <a:xfrm>
              <a:off x="1588632" y="1590090"/>
              <a:ext cx="7564892" cy="4493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/>
                <a:t>Prof. Dr. Ing. Rudolf </a:t>
              </a:r>
              <a:r>
                <a:rPr lang="cs-CZ" altLang="cs-CZ" sz="2000" b="0" dirty="0" smtClean="0"/>
                <a:t>Riedl (*1903 - †2006), vedoucí 1953 – 70</a:t>
              </a:r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				</a:t>
              </a:r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							</a:t>
              </a: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1600" b="0" dirty="0" smtClean="0"/>
                <a:t>(Prof. Riedl při oslavě 100. narozenin)</a:t>
              </a:r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algn="r" defTabSz="360000" eaLnBrk="1" hangingPunct="1">
                <a:spcBef>
                  <a:spcPts val="1200"/>
                </a:spcBef>
              </a:pPr>
              <a:r>
                <a:rPr lang="cs-CZ" altLang="cs-CZ" sz="2000" b="0" dirty="0"/>
                <a:t>Doc. Ing. Karel Ciahotný, CSc</a:t>
              </a:r>
              <a:r>
                <a:rPr lang="cs-CZ" altLang="cs-CZ" sz="2000" b="0" dirty="0" smtClean="0"/>
                <a:t>., vedoucí od r. 2006</a:t>
              </a:r>
              <a:endParaRPr lang="cs-CZ" altLang="cs-CZ" sz="2000" b="0" dirty="0" smtClean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3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0827"/>
            <a:ext cx="9144000" cy="50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049" y="2631141"/>
            <a:ext cx="3323925" cy="229454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614" y="2851033"/>
            <a:ext cx="3452725" cy="34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9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Jaké je naše poslání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5632311"/>
            <a:chOff x="-16332" y="1585433"/>
            <a:chExt cx="9160331" cy="5632311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Skloubit dva prvky:</a:t>
              </a:r>
              <a:endParaRPr lang="cs-CZ" altLang="cs-CZ" sz="1600" dirty="0" smtClean="0"/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5632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/>
                <a:t>V</a:t>
              </a:r>
              <a:r>
                <a:rPr lang="cs-CZ" altLang="cs-CZ" sz="2000" b="0" dirty="0" smtClean="0"/>
                <a:t>ýuku studentů v oblastech moderních palivářských  a energetických technologií a v oblasti environmentální technologie</a:t>
              </a: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							</a:t>
              </a:r>
              <a:r>
                <a:rPr lang="cs-CZ" altLang="cs-CZ" sz="8000" b="0" dirty="0" smtClean="0">
                  <a:solidFill>
                    <a:srgbClr val="C00000"/>
                  </a:solidFill>
                </a:rPr>
                <a:t>+</a:t>
              </a:r>
              <a:endParaRPr lang="cs-CZ" altLang="cs-CZ" sz="8000" b="0" dirty="0">
                <a:solidFill>
                  <a:srgbClr val="C00000"/>
                </a:solidFill>
              </a:endParaRPr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Výzkum v oblasti odlučování široké škály škodlivin z plynů, v oblasti alternativních paliv atd.</a:t>
              </a:r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Syntézou obojího vytvořit propojený a efektivní celek</a:t>
              </a: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4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Zahnutá šipka doprava 1"/>
          <p:cNvSpPr/>
          <p:nvPr/>
        </p:nvSpPr>
        <p:spPr bwMode="auto">
          <a:xfrm>
            <a:off x="241540" y="3157267"/>
            <a:ext cx="1069675" cy="2976113"/>
          </a:xfrm>
          <a:prstGeom prst="curvedRightArrow">
            <a:avLst/>
          </a:prstGeom>
          <a:solidFill>
            <a:srgbClr val="C00000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217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83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Jaké máme prostředky a vybavení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1015663"/>
            <a:chOff x="-16332" y="1585433"/>
            <a:chExt cx="9160331" cy="1015663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GC</a:t>
              </a:r>
              <a:endParaRPr lang="cs-CZ" altLang="cs-CZ" sz="1600" dirty="0" smtClean="0"/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Laboratoř plynové chromatografie – analýza topných i odpadních plynů pod vedením Ing. Sergeje Skoblji, Ph.D.</a:t>
              </a:r>
              <a:endParaRPr lang="cs-CZ" altLang="cs-CZ" sz="2000" b="0" dirty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5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386" y="2080854"/>
            <a:ext cx="6676178" cy="4450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1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Jaké máme prostředky a vybavení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1015663"/>
            <a:chOff x="-16332" y="1585433"/>
            <a:chExt cx="9160331" cy="1015663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Studentské laboratoře</a:t>
              </a:r>
              <a:endParaRPr lang="cs-CZ" altLang="cs-CZ" sz="1600" dirty="0" smtClean="0"/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Pohled do studentské laboratoře pro cvičení z analytiky ovzduší a paliv</a:t>
              </a:r>
              <a:endParaRPr lang="cs-CZ" altLang="cs-CZ" sz="2000" b="0" dirty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6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819" y="1861241"/>
            <a:ext cx="7032556" cy="46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7254235" cy="6549831"/>
            <a:chOff x="-7" y="117672"/>
            <a:chExt cx="7254235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868715" y="117672"/>
              <a:ext cx="6385513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Jaké máme prostředky a vybavení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814843"/>
            <a:chOff x="-16332" y="1585433"/>
            <a:chExt cx="9160331" cy="814843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7386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Charakterizace tuhých materiálů</a:t>
              </a:r>
              <a:endParaRPr lang="cs-CZ" altLang="cs-CZ" sz="1600" dirty="0" smtClean="0"/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Elementární analýza a měření povrchu</a:t>
              </a:r>
              <a:endParaRPr lang="cs-CZ" altLang="cs-CZ" sz="2000" b="0" dirty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7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7" y="3114136"/>
            <a:ext cx="4805307" cy="34679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580" y="1585557"/>
            <a:ext cx="4001500" cy="417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Skupina 141"/>
          <p:cNvGrpSpPr/>
          <p:nvPr/>
        </p:nvGrpSpPr>
        <p:grpSpPr>
          <a:xfrm>
            <a:off x="-7" y="117672"/>
            <a:ext cx="8833456" cy="6549831"/>
            <a:chOff x="-7" y="117672"/>
            <a:chExt cx="8833456" cy="6549831"/>
          </a:xfrm>
        </p:grpSpPr>
        <p:sp>
          <p:nvSpPr>
            <p:cNvPr id="150" name="Obdélník 149"/>
            <p:cNvSpPr/>
            <p:nvPr/>
          </p:nvSpPr>
          <p:spPr bwMode="auto">
            <a:xfrm rot="5400000">
              <a:off x="-2103839" y="2977751"/>
              <a:ext cx="5793584" cy="158591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2179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83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5" name="Text Box 3187"/>
            <p:cNvSpPr txBox="1">
              <a:spLocks noChangeArrowheads="1"/>
            </p:cNvSpPr>
            <p:nvPr/>
          </p:nvSpPr>
          <p:spPr bwMode="auto">
            <a:xfrm>
              <a:off x="0" y="117672"/>
              <a:ext cx="883344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99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08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>
                <a:defRPr>
                  <a:solidFill>
                    <a:schemeClr val="tx1"/>
                  </a:solidFill>
                  <a:latin typeface="Arial" charset="0"/>
                </a:defRPr>
              </a:lvl1pPr>
              <a:lvl2pPr defTabSz="4217988">
                <a:defRPr>
                  <a:solidFill>
                    <a:schemeClr val="tx1"/>
                  </a:solidFill>
                  <a:latin typeface="Arial" charset="0"/>
                </a:defRPr>
              </a:lvl2pPr>
              <a:lvl3pPr defTabSz="4217988">
                <a:defRPr>
                  <a:solidFill>
                    <a:schemeClr val="tx1"/>
                  </a:solidFill>
                  <a:latin typeface="Arial" charset="0"/>
                </a:defRPr>
              </a:lvl3pPr>
              <a:lvl4pPr defTabSz="4217988">
                <a:defRPr>
                  <a:solidFill>
                    <a:schemeClr val="tx1"/>
                  </a:solidFill>
                  <a:latin typeface="Arial" charset="0"/>
                </a:defRPr>
              </a:lvl4pPr>
              <a:lvl5pPr defTabSz="4217988">
                <a:defRPr>
                  <a:solidFill>
                    <a:schemeClr val="tx1"/>
                  </a:solidFill>
                  <a:latin typeface="Arial" charset="0"/>
                </a:defRPr>
              </a:lvl5pPr>
              <a:lvl6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defTabSz="4217988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cs-CZ" altLang="cs-CZ" sz="3600" dirty="0" smtClean="0">
                  <a:latin typeface="Arial Narrow" pitchFamily="34" charset="0"/>
                </a:rPr>
                <a:t>Výzkum CCS technologií – část činnosti ústavu</a:t>
              </a:r>
              <a:endParaRPr lang="cs-CZ" altLang="cs-CZ" sz="3600" dirty="0">
                <a:latin typeface="Arial Narrow" pitchFamily="34" charset="0"/>
              </a:endParaRPr>
            </a:p>
          </p:txBody>
        </p:sp>
      </p:grpSp>
      <p:grpSp>
        <p:nvGrpSpPr>
          <p:cNvPr id="152" name="Skupina 63"/>
          <p:cNvGrpSpPr/>
          <p:nvPr/>
        </p:nvGrpSpPr>
        <p:grpSpPr>
          <a:xfrm>
            <a:off x="-16332" y="822714"/>
            <a:ext cx="9160331" cy="1323439"/>
            <a:chOff x="-16332" y="1585433"/>
            <a:chExt cx="9160331" cy="1323439"/>
          </a:xfrm>
        </p:grpSpPr>
        <p:sp>
          <p:nvSpPr>
            <p:cNvPr id="153" name="Text Box 3195"/>
            <p:cNvSpPr txBox="1">
              <a:spLocks noChangeArrowheads="1"/>
            </p:cNvSpPr>
            <p:nvPr/>
          </p:nvSpPr>
          <p:spPr bwMode="auto">
            <a:xfrm>
              <a:off x="-16332" y="1661612"/>
              <a:ext cx="1597481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36000" tIns="0" rIns="0" bIns="0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cs-CZ" altLang="cs-CZ" sz="1600" dirty="0" smtClean="0"/>
                <a:t>Pilotní fluidní aparatura:</a:t>
              </a:r>
              <a:endParaRPr lang="cs-CZ" altLang="cs-CZ" sz="1600" dirty="0" smtClean="0"/>
            </a:p>
          </p:txBody>
        </p:sp>
        <p:sp>
          <p:nvSpPr>
            <p:cNvPr id="154" name="Text Box 3195"/>
            <p:cNvSpPr txBox="1">
              <a:spLocks noChangeArrowheads="1"/>
            </p:cNvSpPr>
            <p:nvPr/>
          </p:nvSpPr>
          <p:spPr bwMode="auto">
            <a:xfrm>
              <a:off x="1576388" y="1585433"/>
              <a:ext cx="7567611" cy="13234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 smtClean="0"/>
            </a:p>
            <a:p>
              <a:pPr defTabSz="360000" eaLnBrk="1" hangingPunct="1">
                <a:spcBef>
                  <a:spcPts val="0"/>
                </a:spcBef>
              </a:pPr>
              <a:r>
                <a:rPr lang="cs-CZ" altLang="cs-CZ" sz="2000" b="0" dirty="0" smtClean="0"/>
                <a:t>Měření sorpce oxidu uhličitého – doktorandi a vedoucí ústavu při práci</a:t>
              </a:r>
              <a:endParaRPr lang="cs-CZ" altLang="cs-CZ" sz="2000" b="0" dirty="0"/>
            </a:p>
            <a:p>
              <a:pPr defTabSz="360000" eaLnBrk="1" hangingPunct="1">
                <a:spcBef>
                  <a:spcPts val="0"/>
                </a:spcBef>
              </a:pPr>
              <a:endParaRPr lang="cs-CZ" altLang="cs-CZ" sz="2000" b="0" dirty="0"/>
            </a:p>
          </p:txBody>
        </p:sp>
      </p:grpSp>
      <p:grpSp>
        <p:nvGrpSpPr>
          <p:cNvPr id="158" name="Skupina 67"/>
          <p:cNvGrpSpPr/>
          <p:nvPr/>
        </p:nvGrpSpPr>
        <p:grpSpPr>
          <a:xfrm>
            <a:off x="-16330" y="6637018"/>
            <a:ext cx="9160330" cy="269086"/>
            <a:chOff x="-16330" y="1635831"/>
            <a:chExt cx="9160330" cy="243473"/>
          </a:xfrm>
        </p:grpSpPr>
        <p:sp>
          <p:nvSpPr>
            <p:cNvPr id="159" name="Text Box 3195"/>
            <p:cNvSpPr txBox="1">
              <a:spLocks noChangeArrowheads="1"/>
            </p:cNvSpPr>
            <p:nvPr/>
          </p:nvSpPr>
          <p:spPr bwMode="auto">
            <a:xfrm>
              <a:off x="-16330" y="1656519"/>
              <a:ext cx="1037410" cy="2227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cs-CZ" altLang="cs-CZ" sz="1000" dirty="0" smtClean="0">
                  <a:solidFill>
                    <a:schemeClr val="bg1"/>
                  </a:solidFill>
                </a:rPr>
                <a:t>Snímek </a:t>
              </a:r>
              <a:fld id="{2766EB16-CBA3-4F56-91D7-BFBF72EBEC17}" type="slidenum">
                <a:rPr lang="cs-CZ" altLang="cs-CZ" sz="1000" smtClean="0">
                  <a:solidFill>
                    <a:schemeClr val="bg1"/>
                  </a:solidFill>
                </a:rPr>
                <a:pPr eaLnBrk="1" hangingPunct="1">
                  <a:spcBef>
                    <a:spcPct val="50000"/>
                  </a:spcBef>
                </a:pPr>
                <a:t>8</a:t>
              </a:fld>
              <a:endParaRPr lang="cs-CZ" altLang="cs-CZ" sz="1000" i="1" dirty="0">
                <a:solidFill>
                  <a:schemeClr val="bg1"/>
                </a:solidFill>
              </a:endParaRPr>
            </a:p>
          </p:txBody>
        </p:sp>
        <p:sp>
          <p:nvSpPr>
            <p:cNvPr id="160" name="Text Box 3195"/>
            <p:cNvSpPr txBox="1">
              <a:spLocks noChangeArrowheads="1"/>
            </p:cNvSpPr>
            <p:nvPr/>
          </p:nvSpPr>
          <p:spPr bwMode="auto">
            <a:xfrm>
              <a:off x="899160" y="1635831"/>
              <a:ext cx="8244840" cy="2088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4217988" eaLnBrk="0" hangingPunct="0">
                <a:defRPr sz="81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217988" eaLnBrk="0" fontAlgn="base" hangingPunct="0">
                <a:spcBef>
                  <a:spcPct val="0"/>
                </a:spcBef>
                <a:spcAft>
                  <a:spcPct val="0"/>
                </a:spcAft>
                <a:defRPr sz="81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defTabSz="360000" eaLnBrk="1" hangingPunct="1">
                <a:spcBef>
                  <a:spcPct val="50000"/>
                </a:spcBef>
              </a:pPr>
              <a:r>
                <a:rPr lang="cs-CZ" altLang="cs-CZ" sz="900" b="0" i="1" dirty="0" smtClean="0">
                  <a:solidFill>
                    <a:schemeClr val="bg1"/>
                  </a:solidFill>
                </a:rPr>
                <a:t>Vysoká škola chemicko-technologická v Praze			Ing. Marek Staf, Ph.D.</a:t>
              </a:r>
              <a:endParaRPr lang="cs-CZ" altLang="cs-CZ" sz="900" b="0" i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749" y="1841439"/>
            <a:ext cx="6437025" cy="465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7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217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83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217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83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7801</TotalTime>
  <Words>220</Words>
  <Application>Microsoft Office PowerPoint</Application>
  <PresentationFormat>Předvádění na obrazovce (4:3)</PresentationFormat>
  <Paragraphs>95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Arial Black</vt:lpstr>
      <vt:lpstr>Arial Narrow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deep cave of homicide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skaarj warrior</dc:creator>
  <cp:lastModifiedBy>Staf Marek</cp:lastModifiedBy>
  <cp:revision>1175</cp:revision>
  <cp:lastPrinted>2015-02-12T13:02:57Z</cp:lastPrinted>
  <dcterms:created xsi:type="dcterms:W3CDTF">2003-11-06T20:10:09Z</dcterms:created>
  <dcterms:modified xsi:type="dcterms:W3CDTF">2017-03-21T07:56:33Z</dcterms:modified>
</cp:coreProperties>
</file>