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6"/>
  </p:notesMasterIdLst>
  <p:sldIdLst>
    <p:sldId id="256" r:id="rId2"/>
    <p:sldId id="259" r:id="rId3"/>
    <p:sldId id="268" r:id="rId4"/>
    <p:sldId id="269" r:id="rId5"/>
    <p:sldId id="261" r:id="rId6"/>
    <p:sldId id="258" r:id="rId7"/>
    <p:sldId id="264" r:id="rId8"/>
    <p:sldId id="266" r:id="rId9"/>
    <p:sldId id="265" r:id="rId10"/>
    <p:sldId id="270" r:id="rId11"/>
    <p:sldId id="260" r:id="rId12"/>
    <p:sldId id="271" r:id="rId13"/>
    <p:sldId id="27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F2B0-AB3A-4438-BB18-3787ACC65FA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AFC1B-AF4A-45E6-A5DB-92CE3AB8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D0D2-60E2-4E03-9A4A-3B8841975D02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645A-A109-4E9A-80C7-49732EA172B4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1A9A-047C-421B-8756-00E162D31C4A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7A4E-41D1-4A33-A21D-C4CDEC7859C4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2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A689-E514-48B0-93CC-AA24BA309A31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922-C826-49C4-8BD1-458D9C2A5C0A}" type="datetime1">
              <a:rPr lang="en-US" smtClean="0"/>
              <a:t>3/20/2017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685C-44DA-445F-8D74-9C1ED5FCFC84}" type="datetime1">
              <a:rPr lang="en-US" smtClean="0"/>
              <a:t>3/20/2017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9105-FE56-4DF3-AD70-2A7923D3F38C}" type="datetime1">
              <a:rPr lang="en-US" smtClean="0"/>
              <a:t>3/20/2017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3DD-6FF9-4EC6-883F-B301B25D4496}" type="datetime1">
              <a:rPr lang="en-US" smtClean="0"/>
              <a:t>3/20/2017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E101-8278-4ADF-BC7C-BAD4687C4795}" type="datetime1">
              <a:rPr lang="en-US" smtClean="0"/>
              <a:t>3/20/2017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0663-6702-44C9-A1E7-B152F34F3DD4}" type="datetime1">
              <a:rPr lang="en-US" smtClean="0"/>
              <a:t>3/20/2017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A6A3-7649-4FDF-9DB8-DBD28AF9E557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9396" y="787513"/>
            <a:ext cx="11372045" cy="2387600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Odbourávání amoniaku ve </a:t>
            </a:r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vzdušninách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: aplikace nízkoteplotního plazmového výboje generovaného za atmosférického tlaku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64776" y="4318753"/>
            <a:ext cx="93623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Pavel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Sťahel</a:t>
            </a:r>
            <a:r>
              <a:rPr lang="cs-CZ" sz="24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Lubomír </a:t>
            </a:r>
            <a:r>
              <a:rPr lang="cs-CZ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Prokeš</a:t>
            </a:r>
            <a:r>
              <a:rPr lang="cs-CZ" sz="2400" u="sng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Radim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Žebrák</a:t>
            </a:r>
            <a:r>
              <a:rPr lang="cs-CZ" sz="24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Lubo</a:t>
            </a: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 </a:t>
            </a:r>
            <a:r>
              <a:rPr lang="cs-CZ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Zápotocký</a:t>
            </a:r>
            <a:r>
              <a:rPr lang="cs-CZ" sz="24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Ústav fyzikální elektroniky, Masarykova Univerzita, Kotlářská 2, Brno, Česká republika.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DEKONTA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a.s., Dřetovice 109, Stehelčeves,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Česká republika.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79549" y="398488"/>
            <a:ext cx="95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rotačního klouzavého výboje: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odbourávání amoniaku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36288" y="5894685"/>
            <a:ext cx="340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Lyon, </a:t>
            </a:r>
            <a:r>
              <a:rPr lang="cs-CZ" sz="1200" dirty="0" err="1"/>
              <a:t>Hardy</a:t>
            </a:r>
            <a:r>
              <a:rPr lang="cs-CZ" sz="1200" dirty="0"/>
              <a:t>, </a:t>
            </a:r>
            <a:r>
              <a:rPr lang="cs-CZ" sz="1200" i="1" dirty="0"/>
              <a:t>Ind. </a:t>
            </a:r>
            <a:r>
              <a:rPr lang="cs-CZ" sz="1200" i="1" dirty="0" err="1"/>
              <a:t>Eng</a:t>
            </a:r>
            <a:r>
              <a:rPr lang="cs-CZ" sz="1200" i="1" dirty="0"/>
              <a:t>. </a:t>
            </a:r>
            <a:r>
              <a:rPr lang="cs-CZ" sz="1200" i="1" dirty="0" err="1"/>
              <a:t>Chem</a:t>
            </a:r>
            <a:r>
              <a:rPr lang="cs-CZ" sz="1200" i="1" dirty="0"/>
              <a:t>. </a:t>
            </a:r>
            <a:r>
              <a:rPr lang="cs-CZ" sz="1200" i="1" dirty="0" err="1"/>
              <a:t>Fundam</a:t>
            </a:r>
            <a:r>
              <a:rPr lang="cs-CZ" sz="1200" i="1" dirty="0"/>
              <a:t>. </a:t>
            </a:r>
            <a:r>
              <a:rPr lang="cs-CZ" sz="1200" dirty="0"/>
              <a:t>25, 1986, 19. </a:t>
            </a:r>
          </a:p>
          <a:p>
            <a:r>
              <a:rPr lang="cs-CZ" sz="1200" dirty="0" err="1"/>
              <a:t>Skreiberg</a:t>
            </a:r>
            <a:r>
              <a:rPr lang="cs-CZ" sz="1200" dirty="0"/>
              <a:t> et al., </a:t>
            </a:r>
            <a:r>
              <a:rPr lang="cs-CZ" sz="1200" i="1" dirty="0" err="1"/>
              <a:t>Combust</a:t>
            </a:r>
            <a:r>
              <a:rPr lang="cs-CZ" sz="1200" i="1" dirty="0"/>
              <a:t>. </a:t>
            </a:r>
            <a:r>
              <a:rPr lang="cs-CZ" sz="1200" i="1" dirty="0" err="1"/>
              <a:t>Flame</a:t>
            </a:r>
            <a:r>
              <a:rPr lang="cs-CZ" sz="1200" i="1" dirty="0"/>
              <a:t>.</a:t>
            </a:r>
            <a:r>
              <a:rPr lang="cs-CZ" sz="1200" dirty="0"/>
              <a:t> 136, 2004, 501. </a:t>
            </a:r>
            <a:endParaRPr lang="en-US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59" y="1780672"/>
            <a:ext cx="9620851" cy="34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11</a:t>
            </a:fld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579549" y="398488"/>
            <a:ext cx="95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rotačního klouzavého výboje: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odbourávání amoniaku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9396" y="1436452"/>
            <a:ext cx="107075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Účinnost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laboratorních podmínkách (nízké koncentrace) bylo v jednom stupni dosaženo konverze až 100 %.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provozních podmínkách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500 ppm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bylo v jednom stupni dosaženo konverze až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%.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 nevyžaduje tlakový spád, účinnost lze měnit i zařazením několika výbojů za sebou.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Otáčkami rotoru lze měnit dobu zdržení plynu ve výboji a tím i účinnost.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Energetick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Při plných otáčkách je spotřeba energie na 500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cca 3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W.h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plynu.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Při 1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kW.h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za cca 4 Kč je cena za vyčištění 500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plynu cca 6 Kč, tj.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0.012 Kč/m</a:t>
            </a:r>
            <a:r>
              <a:rPr lang="cs-CZ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plynu.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488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12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82581" y="695459"/>
            <a:ext cx="149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2581" y="2099256"/>
            <a:ext cx="109212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1. Výboj umožňuje přímý rozklad amoniaku bez vzniku odpadních produktů.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2. Technologie umožňuje zpracovat velké objemy plynu s poměrně malými finančními náklady.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3. Zařízení lze snadno připojit na stávající vzduchotechniku, není nutný ventilátor.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	             X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4. Zařízení není vhodné pro výbušné prostředí (nutná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protizášlehová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záklopka)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7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13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772733" y="1531444"/>
            <a:ext cx="104447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Poděkování</a:t>
            </a:r>
            <a:endParaRPr lang="en-US" sz="3600" b="1" dirty="0"/>
          </a:p>
          <a:p>
            <a:endParaRPr lang="cs-CZ" dirty="0"/>
          </a:p>
          <a:p>
            <a:endParaRPr lang="en-US" dirty="0"/>
          </a:p>
          <a:p>
            <a:r>
              <a:rPr lang="cs-CZ" sz="2400" dirty="0"/>
              <a:t>LO1411 (NPU I) </a:t>
            </a:r>
            <a:r>
              <a:rPr lang="cs-CZ" sz="2400" i="1" dirty="0"/>
              <a:t>Rozvoj centra pro nízkonákladové plazmové a </a:t>
            </a:r>
            <a:r>
              <a:rPr lang="cs-CZ" sz="2400" i="1" dirty="0" err="1"/>
              <a:t>nanotechnologické</a:t>
            </a:r>
            <a:r>
              <a:rPr lang="cs-CZ" sz="2400" i="1" dirty="0"/>
              <a:t> povrchové úpravy (CEPLANT plus)</a:t>
            </a:r>
            <a:endParaRPr lang="en-US" sz="2400" i="1" dirty="0"/>
          </a:p>
          <a:p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TH02030332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TAČR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Plazmová dekompozice amoniaku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5390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804222" y="2593607"/>
            <a:ext cx="5687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Děkuji  za pozornost !!!</a:t>
            </a:r>
            <a:endParaRPr lang="en-US" sz="4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69701" y="325129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cs-CZ" sz="3200" b="1" dirty="0"/>
              <a:t>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(NH</a:t>
            </a:r>
            <a:r>
              <a:rPr lang="en-US" sz="3200" b="1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endParaRPr lang="en-US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386366" y="1193238"/>
            <a:ext cx="1146219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bezbarvý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štiplavě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páchnoucí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toxický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dobře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rozpustný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všech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polárních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rozpouštědlech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neutrální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kyselou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amonného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iontu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= (NH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(OH)</a:t>
            </a:r>
            <a:r>
              <a:rPr lang="en-US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cs-CZ" sz="20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průmyslu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slouží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prekurzor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výrobu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hnojiv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výbušnin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léčiv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používá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chladivo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průmyslových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chladicích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systémech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zimních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stadionech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čistidlo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bělidlo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textilním a dřevařském průmyslu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Hlavním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problémem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uvolňování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amoniaku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ovzduší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nepříjemný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zápach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cítit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nízkých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koncentracích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Přítomnost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amoniaku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vyvolává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lidí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zvířat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dráždění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sliznic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zažívacího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dýchacího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ústrojí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pokožky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zraku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amonný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(NH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současnosti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jedním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nejdůležitějších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polutantů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zatěžujících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ekosystémy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lynný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reaguje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kyselými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polutanty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amonných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aerosol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monný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přítomen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srážkách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déšť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mlha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Působení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 čpavku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dochází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eutrofizaci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přírodních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přírodě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blízkých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ekosystémů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zejm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ryby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obojživelníky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toxický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v nízkých koncentracích.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čerpání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rostlinami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mikroorganizmy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formě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amonného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iontu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kterém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výměnou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dodávají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protony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dochází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acidifikaci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půd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8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9296" y="1326637"/>
            <a:ext cx="7916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hov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hospodářských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zvířat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podíl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celkových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celorepublikových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emisích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 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r>
              <a:rPr lang="en-US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tvořil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70,0 %</a:t>
            </a:r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portal.chmi.cz/files/portal/docs/uoco/isko/grafroc/15groc/gr15cz/png/oIV9-2-1.png"/>
          <p:cNvSpPr>
            <a:spLocks noChangeAspect="1" noChangeArrowheads="1"/>
          </p:cNvSpPr>
          <p:nvPr/>
        </p:nvSpPr>
        <p:spPr bwMode="auto">
          <a:xfrm>
            <a:off x="1598009" y="898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0" y="244825"/>
            <a:ext cx="3698811" cy="57418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727583" y="6387921"/>
            <a:ext cx="33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ČHMÚ, Grafická ročenka 2015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" y="2285339"/>
            <a:ext cx="6482708" cy="399720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56749" y="313951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Zdroje emisí amoniaku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3</a:t>
            </a:fld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228555" y="6387921"/>
            <a:ext cx="43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Agency</a:t>
            </a:r>
            <a:r>
              <a:rPr lang="cs-CZ" dirty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8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2622" y="1098302"/>
            <a:ext cx="114954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obilní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(vznětové motory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vybavené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katalyzátory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vzniká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redukcí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oxidů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dusíku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roztokem močoviny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Na stejném principu dochází i k eliminaci oxidů dusíku 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emisích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tepelných elektráren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Vzniklý amoniak se adsorbuje na elektrárenský popílek. 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+ (NH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 + (1/2)O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 + 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CO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+ 2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(l/2)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+ 3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Aplikace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minerálních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dusíkatých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hnojiv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Průmyslová výroba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hnojiv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kyselin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dusičn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á,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Úniky z průmyslové výroby a chladírenských provozů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6749" y="313951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Zdroje emisí amoniaku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ýsledek obrázku pro tepelná elektrárna opat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63" y="3284250"/>
            <a:ext cx="4570232" cy="26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8121" y="1474704"/>
            <a:ext cx="6882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Nové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limity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znečišťujících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látek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vycházejí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z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legislativního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usnesení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Evropského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parlamentu</a:t>
            </a:r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snížení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národních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emisí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některých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látek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znečišťujících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ovzduší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68121" y="4712348"/>
            <a:ext cx="7338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ČR je závazek ke snížení emisí amoniaku (NH</a:t>
            </a:r>
            <a:r>
              <a:rPr lang="pl-PL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oproti roku 2005:</a:t>
            </a:r>
          </a:p>
          <a:p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7 % (pro jakýkoli rok od r. 2020 do r. 2029)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22 % (pro jakýkoli rok od r. 2030).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9115" y="2893471"/>
            <a:ext cx="7069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SMĚRNICE EVROPSKÉHO PARLAMENTU A RADY (EU) 2016/2284 </a:t>
            </a:r>
            <a:r>
              <a:rPr lang="en-US" sz="2000" b="1" dirty="0" err="1"/>
              <a:t>ze</a:t>
            </a:r>
            <a:r>
              <a:rPr lang="en-US" sz="2000" b="1" dirty="0"/>
              <a:t> </a:t>
            </a:r>
            <a:r>
              <a:rPr lang="en-US" sz="2000" b="1" dirty="0" err="1"/>
              <a:t>dne</a:t>
            </a:r>
            <a:r>
              <a:rPr lang="en-US" sz="2000" b="1" dirty="0"/>
              <a:t> 14. </a:t>
            </a:r>
            <a:r>
              <a:rPr lang="en-US" sz="2000" b="1" dirty="0" err="1"/>
              <a:t>prosince</a:t>
            </a:r>
            <a:r>
              <a:rPr lang="en-US" sz="2000" b="1" dirty="0"/>
              <a:t> 2016 o </a:t>
            </a:r>
            <a:r>
              <a:rPr lang="en-US" sz="2000" b="1" dirty="0" err="1"/>
              <a:t>snížení</a:t>
            </a:r>
            <a:r>
              <a:rPr lang="en-US" sz="2000" b="1" dirty="0"/>
              <a:t> </a:t>
            </a:r>
            <a:r>
              <a:rPr lang="en-US" sz="2000" b="1" dirty="0" err="1"/>
              <a:t>národních</a:t>
            </a:r>
            <a:r>
              <a:rPr lang="en-US" sz="2000" b="1" dirty="0"/>
              <a:t> </a:t>
            </a:r>
            <a:r>
              <a:rPr lang="en-US" sz="2000" b="1" dirty="0" err="1"/>
              <a:t>emisí</a:t>
            </a:r>
            <a:r>
              <a:rPr lang="en-US" sz="2000" b="1" dirty="0"/>
              <a:t> </a:t>
            </a:r>
            <a:r>
              <a:rPr lang="en-US" sz="2000" b="1" dirty="0" err="1"/>
              <a:t>některých</a:t>
            </a:r>
            <a:r>
              <a:rPr lang="en-US" sz="2000" b="1" dirty="0"/>
              <a:t> </a:t>
            </a:r>
            <a:r>
              <a:rPr lang="en-US" sz="2000" b="1" dirty="0" err="1"/>
              <a:t>látek</a:t>
            </a:r>
            <a:r>
              <a:rPr lang="en-US" sz="2000" b="1" dirty="0"/>
              <a:t> </a:t>
            </a:r>
            <a:r>
              <a:rPr lang="en-US" sz="2000" b="1" dirty="0" err="1"/>
              <a:t>znečišťujících</a:t>
            </a:r>
            <a:r>
              <a:rPr lang="en-US" sz="2000" b="1" dirty="0"/>
              <a:t> </a:t>
            </a:r>
            <a:r>
              <a:rPr lang="en-US" sz="2000" b="1" dirty="0" err="1"/>
              <a:t>ovzduší</a:t>
            </a:r>
            <a:r>
              <a:rPr lang="en-US" sz="2000" b="1" dirty="0"/>
              <a:t>, o </a:t>
            </a:r>
            <a:r>
              <a:rPr lang="en-US" sz="2000" b="1" dirty="0" err="1"/>
              <a:t>změně</a:t>
            </a:r>
            <a:r>
              <a:rPr lang="en-US" sz="2000" b="1" dirty="0"/>
              <a:t> </a:t>
            </a:r>
            <a:r>
              <a:rPr lang="en-US" sz="2000" b="1" dirty="0" err="1"/>
              <a:t>směrnice</a:t>
            </a:r>
            <a:r>
              <a:rPr lang="en-US" sz="2000" b="1" dirty="0"/>
              <a:t> 2003/35/ES a o </a:t>
            </a:r>
            <a:r>
              <a:rPr lang="en-US" sz="2000" b="1" dirty="0" err="1"/>
              <a:t>zrušení</a:t>
            </a:r>
            <a:r>
              <a:rPr lang="en-US" sz="2000" b="1" dirty="0"/>
              <a:t> </a:t>
            </a:r>
            <a:r>
              <a:rPr lang="en-US" sz="2000" b="1" dirty="0" err="1"/>
              <a:t>směrnice</a:t>
            </a:r>
            <a:r>
              <a:rPr lang="en-US" sz="2000" b="1" dirty="0"/>
              <a:t> 2001/81/ES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82" y="369200"/>
            <a:ext cx="4283949" cy="52865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843493" y="6169580"/>
            <a:ext cx="33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ČHMÚ, Grafická ročenka 2015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5</a:t>
            </a:fld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756749" y="313951"/>
            <a:ext cx="405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Vývoj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emisí</a:t>
            </a:r>
            <a:r>
              <a:rPr lang="cs-CZ" sz="3200" b="1" dirty="0"/>
              <a:t> amoniaku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993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36147" y="1040206"/>
            <a:ext cx="110593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Pračky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využívají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cirkulačním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okruhu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kyselinu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sírovou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naváže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vzniku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síran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amonn</a:t>
            </a:r>
            <a:r>
              <a:rPr lang="cs-CZ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ého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odstraněn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kontrolovaným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vypouštěním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cirkulační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obsahující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síran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Biofiltrace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využí</a:t>
            </a:r>
            <a:r>
              <a:rPr lang="cs-CZ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mikrobiální oxidace amoniaku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Znečištěný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vzduch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prochází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biofiltrem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naplněným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porézním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materiálem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pokrytým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vrstvou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biomasy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cirkulační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vodě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průchodu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plynu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biofiltrem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mikroorganismů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přeměněn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dusičnan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využit</a:t>
            </a:r>
            <a:r>
              <a:rPr lang="cs-CZ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elný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tvorbě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nové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biomasy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vodu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Fotokatalytický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rozklad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využívá fotochemickou oxidaci amoniaku na N</a:t>
            </a:r>
            <a:r>
              <a:rPr lang="cs-CZ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působením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záření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Reakce je katalyzována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TiO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nanočásticemi na inertním nosiči.</a:t>
            </a:r>
          </a:p>
          <a:p>
            <a:pPr algn="just"/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Katalytický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rozklad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vysoké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teploty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N</a:t>
            </a:r>
            <a:r>
              <a:rPr lang="cs-CZ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H</a:t>
            </a:r>
            <a:r>
              <a:rPr lang="cs-CZ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katalyzátorem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např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/CeO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primárně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používá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výroby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vodíku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bez příměsí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cs-CZ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Rozklad</a:t>
            </a:r>
            <a:r>
              <a:rPr lang="en-US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plazmatem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9476" y="319304"/>
            <a:ext cx="562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Metody odstraňování amoniaku</a:t>
            </a:r>
            <a:endParaRPr lang="en-US" sz="3200" b="1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7" y="3982142"/>
            <a:ext cx="4248150" cy="25812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27" y="2170230"/>
            <a:ext cx="4171950" cy="1581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481279"/>
            <a:ext cx="4712826" cy="13624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621928"/>
            <a:ext cx="5344546" cy="194148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38031" y="836329"/>
            <a:ext cx="11571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Snahy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aplikaci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odbourávání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bariérových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plazmových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výbojích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naráže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především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nízkou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účinnost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použitých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plazmových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výbojů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nemožnost pracovat s většími objemy plynu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Přítomnost organických komponent v plynu navíc vede k depozici vodivé uhlíkové vrstvy na elektrodách, což vede k výpadkům provozu (zařízení je nutno odstavit a vyčistit).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336926" y="2348381"/>
            <a:ext cx="2658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Kosch</a:t>
            </a:r>
            <a:r>
              <a:rPr lang="cs-CZ" sz="1200" dirty="0"/>
              <a:t> et al. </a:t>
            </a:r>
            <a:r>
              <a:rPr lang="cs-CZ" sz="1200" i="1" dirty="0" err="1"/>
              <a:t>Landtechnik</a:t>
            </a:r>
            <a:r>
              <a:rPr lang="cs-CZ" sz="1200" dirty="0"/>
              <a:t> 60, 2005, 162. </a:t>
            </a:r>
            <a:endParaRPr lang="en-US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27960" y="4427053"/>
            <a:ext cx="3172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Zhang</a:t>
            </a:r>
            <a:r>
              <a:rPr lang="cs-CZ" sz="1200" dirty="0"/>
              <a:t> et al. </a:t>
            </a:r>
            <a:r>
              <a:rPr lang="cs-CZ" sz="1200" i="1" dirty="0"/>
              <a:t>IEEE </a:t>
            </a:r>
            <a:r>
              <a:rPr lang="cs-CZ" sz="1200" i="1" dirty="0" err="1"/>
              <a:t>Trans.Ind</a:t>
            </a:r>
            <a:r>
              <a:rPr lang="cs-CZ" sz="1200" i="1" dirty="0"/>
              <a:t>. </a:t>
            </a:r>
            <a:r>
              <a:rPr lang="cs-CZ" sz="1200" i="1" dirty="0" err="1"/>
              <a:t>Appl</a:t>
            </a:r>
            <a:r>
              <a:rPr lang="cs-CZ" sz="1200" i="1" dirty="0"/>
              <a:t>.</a:t>
            </a:r>
            <a:r>
              <a:rPr lang="cs-CZ" sz="1200" dirty="0"/>
              <a:t> 32, 1996, 113. </a:t>
            </a:r>
            <a:endParaRPr lang="en-US" sz="120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7</a:t>
            </a:fld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38031" y="22716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</a:t>
            </a:r>
            <a:r>
              <a:rPr lang="cs-CZ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rov</a:t>
            </a:r>
            <a:r>
              <a:rPr lang="cs-CZ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výboje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3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0" y="450110"/>
            <a:ext cx="3721605" cy="406398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5307" y="598579"/>
            <a:ext cx="239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Statický klouzavý výboj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51" y="1904284"/>
            <a:ext cx="2232849" cy="23817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91018" y="1293104"/>
            <a:ext cx="309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Lu</a:t>
            </a:r>
            <a:r>
              <a:rPr lang="cs-CZ" sz="1200" dirty="0"/>
              <a:t> et al. </a:t>
            </a:r>
            <a:r>
              <a:rPr lang="cs-CZ" sz="1200" i="1" dirty="0" err="1"/>
              <a:t>Chemosphere</a:t>
            </a:r>
            <a:r>
              <a:rPr lang="cs-CZ" sz="1200" dirty="0"/>
              <a:t> 117, 2014, 781. 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538378" y="5430992"/>
            <a:ext cx="114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Výboje na bázi klouzavého výboje se statickými elektrodami se běžně používají v laboratorním měřítku pro úpravu plynů až do objemů max. 50 l/min, jejich nevýhodou je však většinou nezanedbatelný tlakový spád a nemožnost jejich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upspcalingu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9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704044" y="4553200"/>
            <a:ext cx="112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Zařízení na principu rotačního klouzavého výboje vyvinutého v laboratořích centra CEPLANT umožňuje upravovat obrovské množství plynů v řádu stovek až tisíců m</a:t>
            </a:r>
            <a:r>
              <a:rPr lang="cs-CZ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/hod při nízkém tlakovém spádu zachování excelentní účinnosti. </a:t>
            </a:r>
          </a:p>
        </p:txBody>
      </p:sp>
      <p:pic>
        <p:nvPicPr>
          <p:cNvPr id="7" name="Picture 2" descr="RotAr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57" y="774525"/>
            <a:ext cx="4850374" cy="32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92814" y="3004141"/>
            <a:ext cx="2213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Výboj o průměru 200 mm s typickým průtokem 500 m</a:t>
            </a:r>
            <a:r>
              <a:rPr lang="cs-CZ" sz="1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/hod.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5307" y="598579"/>
            <a:ext cx="23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Rotační klouzavý výboj</a:t>
            </a:r>
            <a:endParaRPr lang="en-US" b="1" dirty="0"/>
          </a:p>
        </p:txBody>
      </p:sp>
      <p:sp>
        <p:nvSpPr>
          <p:cNvPr id="4" name="Obdélník 3"/>
          <p:cNvSpPr/>
          <p:nvPr/>
        </p:nvSpPr>
        <p:spPr>
          <a:xfrm>
            <a:off x="728683" y="5710019"/>
            <a:ext cx="1146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Způsob</a:t>
            </a:r>
            <a:r>
              <a:rPr lang="en-US" i="1" dirty="0"/>
              <a:t> </a:t>
            </a:r>
            <a:r>
              <a:rPr lang="en-US" i="1" dirty="0" err="1"/>
              <a:t>generování</a:t>
            </a:r>
            <a:r>
              <a:rPr lang="en-US" i="1" dirty="0"/>
              <a:t> </a:t>
            </a:r>
            <a:r>
              <a:rPr lang="en-US" i="1" dirty="0" err="1"/>
              <a:t>nízkoteplotního</a:t>
            </a:r>
            <a:r>
              <a:rPr lang="en-US" i="1" dirty="0"/>
              <a:t> </a:t>
            </a:r>
            <a:r>
              <a:rPr lang="en-US" i="1" dirty="0" err="1"/>
              <a:t>plazmatu</a:t>
            </a:r>
            <a:r>
              <a:rPr lang="en-US" i="1" dirty="0"/>
              <a:t>, </a:t>
            </a:r>
            <a:r>
              <a:rPr lang="en-US" i="1" dirty="0" err="1"/>
              <a:t>způsob</a:t>
            </a:r>
            <a:r>
              <a:rPr lang="en-US" i="1" dirty="0"/>
              <a:t> </a:t>
            </a:r>
            <a:r>
              <a:rPr lang="en-US" i="1" dirty="0" err="1"/>
              <a:t>plazmové</a:t>
            </a:r>
            <a:r>
              <a:rPr lang="en-US" i="1" dirty="0"/>
              <a:t> </a:t>
            </a:r>
            <a:r>
              <a:rPr lang="en-US" i="1" dirty="0" err="1"/>
              <a:t>úpravy</a:t>
            </a:r>
            <a:r>
              <a:rPr lang="en-US" i="1" dirty="0"/>
              <a:t> </a:t>
            </a:r>
            <a:r>
              <a:rPr lang="en-US" i="1" dirty="0" err="1"/>
              <a:t>tekutin</a:t>
            </a:r>
            <a:r>
              <a:rPr lang="en-US" i="1" dirty="0"/>
              <a:t>, </a:t>
            </a:r>
            <a:r>
              <a:rPr lang="en-US" i="1" dirty="0" err="1"/>
              <a:t>práškových</a:t>
            </a:r>
            <a:r>
              <a:rPr lang="en-US" i="1" dirty="0"/>
              <a:t> </a:t>
            </a:r>
            <a:r>
              <a:rPr lang="en-US" i="1" dirty="0" err="1"/>
              <a:t>materiálů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pevných</a:t>
            </a:r>
            <a:r>
              <a:rPr lang="en-US" i="1" dirty="0"/>
              <a:t> </a:t>
            </a:r>
            <a:r>
              <a:rPr lang="en-US" i="1" dirty="0" err="1"/>
              <a:t>látek</a:t>
            </a:r>
            <a:r>
              <a:rPr lang="en-US" i="1" dirty="0"/>
              <a:t> </a:t>
            </a:r>
            <a:r>
              <a:rPr lang="en-US" i="1" dirty="0" err="1"/>
              <a:t>tímto</a:t>
            </a:r>
            <a:r>
              <a:rPr lang="en-US" i="1" dirty="0"/>
              <a:t> </a:t>
            </a:r>
            <a:r>
              <a:rPr lang="en-US" i="1" dirty="0" err="1"/>
              <a:t>nízkoteplotním</a:t>
            </a:r>
            <a:r>
              <a:rPr lang="en-US" i="1" dirty="0"/>
              <a:t> </a:t>
            </a:r>
            <a:r>
              <a:rPr lang="en-US" i="1" dirty="0" err="1"/>
              <a:t>plazmatem</a:t>
            </a:r>
            <a:r>
              <a:rPr lang="en-US" i="1" dirty="0"/>
              <a:t> a </a:t>
            </a:r>
            <a:r>
              <a:rPr lang="en-US" i="1" dirty="0" err="1"/>
              <a:t>zařízení</a:t>
            </a:r>
            <a:r>
              <a:rPr lang="en-US" i="1" dirty="0"/>
              <a:t> k </a:t>
            </a:r>
            <a:r>
              <a:rPr lang="en-US" i="1" dirty="0" err="1"/>
              <a:t>provádění</a:t>
            </a:r>
            <a:r>
              <a:rPr lang="en-US" i="1" dirty="0"/>
              <a:t> </a:t>
            </a:r>
            <a:r>
              <a:rPr lang="en-US" i="1" dirty="0" err="1"/>
              <a:t>těchto</a:t>
            </a:r>
            <a:r>
              <a:rPr lang="en-US" i="1" dirty="0"/>
              <a:t> </a:t>
            </a:r>
            <a:r>
              <a:rPr lang="en-US" i="1" dirty="0" err="1"/>
              <a:t>způsobů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cs-CZ" b="1" dirty="0"/>
              <a:t>Patent 2015-310/306119</a:t>
            </a:r>
            <a:endParaRPr lang="en-US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36" y="598579"/>
            <a:ext cx="2697295" cy="35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7145</TotalTime>
  <Words>580</Words>
  <Application>Microsoft Office PowerPoint</Application>
  <PresentationFormat>Širokoúhlá obrazovka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Motiv Office</vt:lpstr>
      <vt:lpstr>Odbourávání amoniaku ve vzdušninách: aplikace nízkoteplotního plazmového výboje generovaného za atmosférického tlaku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Lubomír Prokeš</cp:lastModifiedBy>
  <cp:revision>162</cp:revision>
  <dcterms:created xsi:type="dcterms:W3CDTF">2017-02-12T09:35:14Z</dcterms:created>
  <dcterms:modified xsi:type="dcterms:W3CDTF">2017-03-20T19:25:46Z</dcterms:modified>
</cp:coreProperties>
</file>