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76" r:id="rId3"/>
    <p:sldId id="270" r:id="rId4"/>
    <p:sldId id="258" r:id="rId5"/>
    <p:sldId id="268" r:id="rId6"/>
    <p:sldId id="273" r:id="rId7"/>
    <p:sldId id="274" r:id="rId8"/>
    <p:sldId id="288" r:id="rId9"/>
    <p:sldId id="279" r:id="rId10"/>
    <p:sldId id="280" r:id="rId11"/>
    <p:sldId id="257" r:id="rId12"/>
    <p:sldId id="281" r:id="rId13"/>
    <p:sldId id="287" r:id="rId14"/>
    <p:sldId id="282" r:id="rId15"/>
    <p:sldId id="284" r:id="rId16"/>
    <p:sldId id="283" r:id="rId17"/>
    <p:sldId id="285" r:id="rId18"/>
    <p:sldId id="286" r:id="rId19"/>
    <p:sldId id="269" r:id="rId20"/>
    <p:sldId id="272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09" autoAdjust="0"/>
    <p:restoredTop sz="94660"/>
  </p:normalViewPr>
  <p:slideViewPr>
    <p:cSldViewPr>
      <p:cViewPr>
        <p:scale>
          <a:sx n="70" d="100"/>
          <a:sy n="70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94DF2-BCBD-4430-9C84-F6F1C8978E77}" type="datetimeFigureOut">
              <a:rPr lang="cs-CZ" smtClean="0"/>
              <a:pPr/>
              <a:t>19.3.2017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C3609-D241-43C3-8AFC-E8CEF65C36F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4653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C3609-D241-43C3-8AFC-E8CEF65C36F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D7F-62AC-4DF9-9928-466338A87DBE}" type="datetimeFigureOut">
              <a:rPr lang="cs-CZ" smtClean="0"/>
              <a:pPr/>
              <a:t>19.3.2017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6DB3-8DA7-4263-BB36-1B72650CDF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5644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D7F-62AC-4DF9-9928-466338A87DBE}" type="datetimeFigureOut">
              <a:rPr lang="cs-CZ" smtClean="0"/>
              <a:pPr/>
              <a:t>19.3.2017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6DB3-8DA7-4263-BB36-1B72650CDF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3050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D7F-62AC-4DF9-9928-466338A87DBE}" type="datetimeFigureOut">
              <a:rPr lang="cs-CZ" smtClean="0"/>
              <a:pPr/>
              <a:t>19.3.2017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6DB3-8DA7-4263-BB36-1B72650CDF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224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D7F-62AC-4DF9-9928-466338A87DBE}" type="datetimeFigureOut">
              <a:rPr lang="cs-CZ" smtClean="0"/>
              <a:pPr/>
              <a:t>19.3.2017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6DB3-8DA7-4263-BB36-1B72650CDF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2458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D7F-62AC-4DF9-9928-466338A87DBE}" type="datetimeFigureOut">
              <a:rPr lang="cs-CZ" smtClean="0"/>
              <a:pPr/>
              <a:t>19.3.2017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6DB3-8DA7-4263-BB36-1B72650CDF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7109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D7F-62AC-4DF9-9928-466338A87DBE}" type="datetimeFigureOut">
              <a:rPr lang="cs-CZ" smtClean="0"/>
              <a:pPr/>
              <a:t>19.3.2017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6DB3-8DA7-4263-BB36-1B72650CDF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0902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D7F-62AC-4DF9-9928-466338A87DBE}" type="datetimeFigureOut">
              <a:rPr lang="cs-CZ" smtClean="0"/>
              <a:pPr/>
              <a:t>19.3.2017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6DB3-8DA7-4263-BB36-1B72650CDF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8336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D7F-62AC-4DF9-9928-466338A87DBE}" type="datetimeFigureOut">
              <a:rPr lang="cs-CZ" smtClean="0"/>
              <a:pPr/>
              <a:t>19.3.2017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6DB3-8DA7-4263-BB36-1B72650CDF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1231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D7F-62AC-4DF9-9928-466338A87DBE}" type="datetimeFigureOut">
              <a:rPr lang="cs-CZ" smtClean="0"/>
              <a:pPr/>
              <a:t>19.3.2017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6DB3-8DA7-4263-BB36-1B72650CDF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476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D7F-62AC-4DF9-9928-466338A87DBE}" type="datetimeFigureOut">
              <a:rPr lang="cs-CZ" smtClean="0"/>
              <a:pPr/>
              <a:t>19.3.2017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6DB3-8DA7-4263-BB36-1B72650CDF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674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1D7F-62AC-4DF9-9928-466338A87DBE}" type="datetimeFigureOut">
              <a:rPr lang="cs-CZ" smtClean="0"/>
              <a:pPr/>
              <a:t>19.3.2017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6DB3-8DA7-4263-BB36-1B72650CDF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0693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A1D7F-62AC-4DF9-9928-466338A87DBE}" type="datetimeFigureOut">
              <a:rPr lang="cs-CZ" smtClean="0"/>
              <a:pPr/>
              <a:t>19.3.2017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A6DB3-8DA7-4263-BB36-1B72650CDF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7999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odpadov&#233;%20f&#243;rum\traktor2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odpadov&#233;%20f&#243;rum\Rusky_kutil_vari_s_elektrinou2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8.wmf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ega_logo_barev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3625"/>
            <a:ext cx="2703948" cy="1144375"/>
          </a:xfrm>
          <a:prstGeom prst="rect">
            <a:avLst/>
          </a:prstGeom>
        </p:spPr>
      </p:pic>
      <p:pic>
        <p:nvPicPr>
          <p:cNvPr id="6" name="Picture 4" descr="https://www.tacr.cz/logotypy/logo_white_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77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www.tacr.cz/logotypy/Al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4634"/>
            <a:ext cx="1427162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428728" y="285728"/>
            <a:ext cx="5700730" cy="928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Sanační technologie podporované elektrickým polem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0" y="1285860"/>
            <a:ext cx="9144000" cy="14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0809" y="3214686"/>
            <a:ext cx="5073191" cy="36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0" y="2000240"/>
            <a:ext cx="91440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cs-CZ" sz="4000" b="1" dirty="0" err="1" smtClean="0">
                <a:solidFill>
                  <a:srgbClr val="FF0000"/>
                </a:solidFill>
              </a:rPr>
              <a:t>Elektrogeochemie</a:t>
            </a:r>
            <a:r>
              <a:rPr lang="cs-CZ" sz="4000" b="1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progresivní metoda sanace starých ekologických zátěží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4" name="Podnadpis 2"/>
          <p:cNvSpPr>
            <a:spLocks noGrp="1"/>
          </p:cNvSpPr>
          <p:nvPr>
            <p:ph type="subTitle" idx="1"/>
          </p:nvPr>
        </p:nvSpPr>
        <p:spPr>
          <a:xfrm>
            <a:off x="500034" y="3929066"/>
            <a:ext cx="3414714" cy="705965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solidFill>
                  <a:schemeClr val="tx1"/>
                </a:solidFill>
              </a:rPr>
              <a:t>Jaroslav HRABAL</a:t>
            </a:r>
            <a:endParaRPr lang="cs-CZ" sz="2000" b="1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837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8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428604"/>
            <a:ext cx="5643602" cy="608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571613"/>
            <a:ext cx="3357554" cy="3422294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286520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428596" y="3357562"/>
            <a:ext cx="8429684" cy="13573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285720" y="211828"/>
            <a:ext cx="8643998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altLang="cs-CZ" sz="24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14348" y="428604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Možnosti nasazení </a:t>
            </a:r>
            <a:r>
              <a:rPr lang="cs-CZ" altLang="cs-CZ" sz="2000" b="1" dirty="0" err="1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elektrogeochemické</a:t>
            </a:r>
            <a:r>
              <a:rPr lang="cs-CZ" altLang="cs-CZ" sz="2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 podpory sanace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500034" y="1285860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 smtClean="0"/>
              <a:t>Elektrogeochemické</a:t>
            </a:r>
            <a:r>
              <a:rPr lang="cs-CZ" sz="2400" dirty="0" smtClean="0"/>
              <a:t> procesy je možno nasadit v podstatě na dva základní typy kontaminantů. </a:t>
            </a:r>
          </a:p>
          <a:p>
            <a:endParaRPr lang="cs-CZ" sz="2400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cs-CZ" sz="2400" dirty="0" smtClean="0"/>
              <a:t>látky, u kterých lze chemickými ději změnit jejich vlastnosti (typicky redukce kovů a jejich vysrážení z podzemní vody) </a:t>
            </a:r>
          </a:p>
          <a:p>
            <a:pPr marL="174625" indent="-174625"/>
            <a:endParaRPr lang="cs-CZ" sz="2400" dirty="0" smtClean="0"/>
          </a:p>
          <a:p>
            <a:pPr marL="174625" indent="-174625">
              <a:buFont typeface="Arial" pitchFamily="34" charset="0"/>
              <a:buChar char="•"/>
            </a:pPr>
            <a:r>
              <a:rPr lang="cs-CZ" sz="2400" dirty="0" smtClean="0"/>
              <a:t>na látky, které lze v redukčních podmínkách rozložit nebo chemicky upravit (typický příkladem je reduktivní dehalogenace </a:t>
            </a:r>
            <a:r>
              <a:rPr lang="cs-CZ" sz="2400" dirty="0" err="1" smtClean="0"/>
              <a:t>ClE</a:t>
            </a:r>
            <a:r>
              <a:rPr lang="cs-CZ" sz="2400" dirty="0" smtClean="0"/>
              <a:t>,  popřípadě dechlorace jiných </a:t>
            </a:r>
            <a:r>
              <a:rPr lang="cs-CZ" sz="2400" dirty="0" err="1" smtClean="0"/>
              <a:t>ClU</a:t>
            </a:r>
            <a:r>
              <a:rPr lang="cs-CZ" sz="2400" dirty="0" smtClean="0"/>
              <a:t>)</a:t>
            </a:r>
          </a:p>
          <a:p>
            <a:pPr marL="174625" indent="-174625">
              <a:buFont typeface="Arial" pitchFamily="34" charset="0"/>
              <a:buChar char="•"/>
            </a:pPr>
            <a:endParaRPr lang="cs-CZ" sz="2400" dirty="0" smtClean="0"/>
          </a:p>
          <a:p>
            <a:r>
              <a:rPr lang="cs-CZ" sz="2400" dirty="0" smtClean="0"/>
              <a:t>Stejnosměrné elektrické pole lze využít i k dalším možným aplikacím, kde je možno využít transferu elektronů nebo změnu </a:t>
            </a:r>
            <a:r>
              <a:rPr lang="cs-CZ" sz="2400" dirty="0" err="1" smtClean="0"/>
              <a:t>Eh</a:t>
            </a:r>
            <a:r>
              <a:rPr lang="cs-CZ" sz="2400" dirty="0" smtClean="0"/>
              <a:t> a pH v horninovém prostředí (např. aktivace PDS)</a:t>
            </a:r>
          </a:p>
          <a:p>
            <a:pPr marL="174625" indent="-174625">
              <a:buFont typeface="Arial" pitchFamily="34" charset="0"/>
              <a:buChar char="•"/>
            </a:pPr>
            <a:endParaRPr lang="cs-CZ" sz="2400" dirty="0" smtClean="0"/>
          </a:p>
          <a:p>
            <a:pPr marL="174625" indent="-174625">
              <a:buFont typeface="Arial" pitchFamily="34" charset="0"/>
              <a:buChar char="•"/>
            </a:pPr>
            <a:endParaRPr lang="cs-CZ" sz="2400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310063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 12"/>
          <p:cNvSpPr/>
          <p:nvPr/>
        </p:nvSpPr>
        <p:spPr>
          <a:xfrm>
            <a:off x="285720" y="211828"/>
            <a:ext cx="8643998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altLang="cs-CZ" sz="24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285852" y="2264881"/>
            <a:ext cx="6624736" cy="418938"/>
          </a:xfrm>
          <a:prstGeom prst="rect">
            <a:avLst/>
          </a:prstGeom>
          <a:solidFill>
            <a:srgbClr val="FFFF66"/>
          </a:solidFill>
          <a:ln w="190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cs-CZ" dirty="0">
                <a:latin typeface="Arial" charset="0"/>
              </a:rPr>
              <a:t>Cl</a:t>
            </a:r>
            <a:r>
              <a:rPr lang="cs-CZ" baseline="-25000" dirty="0">
                <a:latin typeface="Arial" charset="0"/>
              </a:rPr>
              <a:t>2</a:t>
            </a:r>
            <a:r>
              <a:rPr lang="cs-CZ" dirty="0">
                <a:latin typeface="Arial" charset="0"/>
              </a:rPr>
              <a:t>C=CCl</a:t>
            </a:r>
            <a:r>
              <a:rPr lang="cs-CZ" baseline="-25000" dirty="0">
                <a:latin typeface="Arial" charset="0"/>
              </a:rPr>
              <a:t>2</a:t>
            </a:r>
            <a:r>
              <a:rPr lang="cs-CZ" dirty="0">
                <a:latin typeface="Arial" charset="0"/>
              </a:rPr>
              <a:t> </a:t>
            </a:r>
            <a:r>
              <a:rPr lang="cs-CZ" dirty="0">
                <a:solidFill>
                  <a:srgbClr val="FF3300"/>
                </a:solidFill>
                <a:latin typeface="Arial" charset="0"/>
              </a:rPr>
              <a:t>+ 4H</a:t>
            </a:r>
            <a:r>
              <a:rPr lang="cs-CZ" baseline="30000" dirty="0">
                <a:solidFill>
                  <a:srgbClr val="FF3300"/>
                </a:solidFill>
                <a:latin typeface="Arial" charset="0"/>
              </a:rPr>
              <a:t>+</a:t>
            </a:r>
            <a:r>
              <a:rPr lang="cs-CZ" dirty="0">
                <a:solidFill>
                  <a:srgbClr val="FF3300"/>
                </a:solidFill>
                <a:latin typeface="Arial" charset="0"/>
              </a:rPr>
              <a:t> + 8e</a:t>
            </a:r>
            <a:r>
              <a:rPr lang="cs-CZ" baseline="30000" dirty="0">
                <a:solidFill>
                  <a:srgbClr val="FF3300"/>
                </a:solidFill>
                <a:latin typeface="Arial" charset="0"/>
              </a:rPr>
              <a:t>-                  </a:t>
            </a:r>
            <a:r>
              <a:rPr lang="cs-CZ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H</a:t>
            </a:r>
            <a:r>
              <a:rPr lang="cs-CZ" baseline="-25000" dirty="0">
                <a:latin typeface="Arial" charset="0"/>
              </a:rPr>
              <a:t>2</a:t>
            </a:r>
            <a:r>
              <a:rPr lang="cs-CZ" dirty="0">
                <a:latin typeface="Arial" charset="0"/>
              </a:rPr>
              <a:t>C=CH</a:t>
            </a:r>
            <a:r>
              <a:rPr lang="cs-CZ" baseline="-25000" dirty="0">
                <a:latin typeface="Arial" charset="0"/>
              </a:rPr>
              <a:t>2</a:t>
            </a:r>
            <a:r>
              <a:rPr lang="cs-CZ" dirty="0">
                <a:latin typeface="Arial" charset="0"/>
              </a:rPr>
              <a:t> + 4Cl</a:t>
            </a:r>
            <a:r>
              <a:rPr lang="cs-CZ" baseline="30000" dirty="0">
                <a:latin typeface="Arial" charset="0"/>
              </a:rPr>
              <a:t>-</a:t>
            </a:r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4572000" y="2371725"/>
            <a:ext cx="501650" cy="144463"/>
          </a:xfrm>
          <a:prstGeom prst="rightArrow">
            <a:avLst>
              <a:gd name="adj1" fmla="val 50000"/>
              <a:gd name="adj2" fmla="val 61878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2" name="Obdélník 7"/>
          <p:cNvSpPr>
            <a:spLocks noChangeArrowheads="1"/>
          </p:cNvSpPr>
          <p:nvPr/>
        </p:nvSpPr>
        <p:spPr bwMode="auto">
          <a:xfrm>
            <a:off x="628650" y="2900363"/>
            <a:ext cx="77120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1600" dirty="0">
                <a:latin typeface="Arial" charset="0"/>
              </a:rPr>
              <a:t>Pokud zajistíme v horninovém prostředí vhodné podmínky, tedy nadbytek protonů a elektronů, je možno očekávat nastartování požadovaného děje:</a:t>
            </a:r>
          </a:p>
          <a:p>
            <a:pPr>
              <a:defRPr/>
            </a:pPr>
            <a:endParaRPr lang="cs-CZ" altLang="cs-CZ" sz="1600" dirty="0"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s-CZ" altLang="cs-CZ" sz="1600" dirty="0">
                <a:latin typeface="Arial" charset="0"/>
              </a:rPr>
              <a:t>Použití nZVI – elektrony oxidací </a:t>
            </a:r>
            <a:r>
              <a:rPr lang="cs-CZ" altLang="cs-CZ" sz="1600" dirty="0" err="1">
                <a:latin typeface="Arial" charset="0"/>
              </a:rPr>
              <a:t>Fe</a:t>
            </a:r>
            <a:r>
              <a:rPr lang="cs-CZ" altLang="cs-CZ" sz="1600" dirty="0">
                <a:latin typeface="Arial" charset="0"/>
              </a:rPr>
              <a:t>, protony rozkladem vody.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cs-CZ" altLang="cs-CZ" sz="1600" dirty="0"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s-CZ" altLang="cs-CZ" sz="1600" dirty="0">
                <a:latin typeface="Arial" charset="0"/>
              </a:rPr>
              <a:t>Mikrobiální rozklad organických substrátů – donor elektronů i vodíku.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cs-CZ" altLang="cs-CZ" sz="1600" dirty="0"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cs-CZ" altLang="cs-CZ" sz="1600" dirty="0">
                <a:latin typeface="Arial" charset="0"/>
              </a:rPr>
              <a:t>Použití stejnosměrného proudu - donor elektronů i vodíku.</a:t>
            </a:r>
          </a:p>
        </p:txBody>
      </p:sp>
      <p:sp>
        <p:nvSpPr>
          <p:cNvPr id="5" name="Obdélník 4"/>
          <p:cNvSpPr/>
          <p:nvPr/>
        </p:nvSpPr>
        <p:spPr>
          <a:xfrm>
            <a:off x="626959" y="5314765"/>
            <a:ext cx="7848872" cy="369332"/>
          </a:xfrm>
          <a:prstGeom prst="rect">
            <a:avLst/>
          </a:prstGeom>
          <a:solidFill>
            <a:srgbClr val="FFFF66"/>
          </a:solidFill>
          <a:ln w="190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rgbClr val="FF3300"/>
                </a:solidFill>
                <a:latin typeface="Arial" charset="0"/>
              </a:rPr>
              <a:t>proces reduktivní dechlorace </a:t>
            </a:r>
            <a:r>
              <a:rPr lang="cs-CZ" dirty="0" err="1">
                <a:solidFill>
                  <a:srgbClr val="FF3300"/>
                </a:solidFill>
                <a:latin typeface="Arial" charset="0"/>
              </a:rPr>
              <a:t>ClE</a:t>
            </a:r>
            <a:r>
              <a:rPr lang="cs-CZ" dirty="0">
                <a:solidFill>
                  <a:srgbClr val="FF3300"/>
                </a:solidFill>
                <a:latin typeface="Arial" charset="0"/>
              </a:rPr>
              <a:t> lze považovat za chemickou reakci</a:t>
            </a:r>
          </a:p>
        </p:txBody>
      </p:sp>
      <p:sp>
        <p:nvSpPr>
          <p:cNvPr id="16394" name="Obdélník 6"/>
          <p:cNvSpPr>
            <a:spLocks noChangeArrowheads="1"/>
          </p:cNvSpPr>
          <p:nvPr/>
        </p:nvSpPr>
        <p:spPr bwMode="auto">
          <a:xfrm>
            <a:off x="571472" y="500042"/>
            <a:ext cx="7799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dirty="0">
                <a:solidFill>
                  <a:srgbClr val="FF0000"/>
                </a:solidFill>
                <a:latin typeface="Arial Black" panose="020B0A04020102020204" pitchFamily="34" charset="0"/>
              </a:rPr>
              <a:t>Chemická podstata procesu reduktivní dechlorace </a:t>
            </a:r>
            <a:r>
              <a:rPr lang="cs-CZ" altLang="cs-CZ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ClE</a:t>
            </a:r>
            <a:endParaRPr lang="cs-CZ" altLang="cs-CZ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395" name="Obdélník 8"/>
          <p:cNvSpPr>
            <a:spLocks noChangeArrowheads="1"/>
          </p:cNvSpPr>
          <p:nvPr/>
        </p:nvSpPr>
        <p:spPr bwMode="auto">
          <a:xfrm>
            <a:off x="642938" y="1265238"/>
            <a:ext cx="8501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Chemicky podporovaná reduktivní dechlorace ClE je ve své podstatě substituce atomů chloru protony, přičemž jsou spotřebovávány elektrony podle rovnice:</a:t>
            </a:r>
          </a:p>
        </p:txBody>
      </p:sp>
      <p:sp>
        <p:nvSpPr>
          <p:cNvPr id="10" name="Elipsa 9"/>
          <p:cNvSpPr/>
          <p:nvPr/>
        </p:nvSpPr>
        <p:spPr>
          <a:xfrm>
            <a:off x="3286125" y="2071688"/>
            <a:ext cx="1571625" cy="7858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286520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86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179512" y="214290"/>
            <a:ext cx="8731995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altLang="cs-CZ" sz="24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627784" y="4653136"/>
            <a:ext cx="1158398" cy="276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2195736" y="4581128"/>
            <a:ext cx="4320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6"/>
          <p:cNvSpPr>
            <a:spLocks noChangeArrowheads="1"/>
          </p:cNvSpPr>
          <p:nvPr/>
        </p:nvSpPr>
        <p:spPr bwMode="auto">
          <a:xfrm>
            <a:off x="216626" y="404664"/>
            <a:ext cx="8694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2000" dirty="0">
                <a:solidFill>
                  <a:srgbClr val="FF0000"/>
                </a:solidFill>
                <a:latin typeface="Arial Black" pitchFamily="34" charset="0"/>
              </a:rPr>
              <a:t>Geochemická podstata procesu reduktivních změn ve zvodni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2768"/>
            <a:ext cx="4144405" cy="150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6984"/>
            <a:ext cx="4752528" cy="299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004048" y="1285860"/>
            <a:ext cx="4027995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cs-CZ" altLang="cs-CZ" sz="1600" b="1" dirty="0">
                <a:solidFill>
                  <a:srgbClr val="000000"/>
                </a:solidFill>
              </a:rPr>
              <a:t>Obecná posloupnost </a:t>
            </a:r>
            <a:r>
              <a:rPr lang="cs-CZ" altLang="cs-CZ" sz="1600" b="1" dirty="0" smtClean="0">
                <a:solidFill>
                  <a:srgbClr val="000000"/>
                </a:solidFill>
              </a:rPr>
              <a:t>chemicky a mikrobiálně </a:t>
            </a:r>
            <a:r>
              <a:rPr lang="cs-CZ" altLang="cs-CZ" sz="1600" b="1" dirty="0">
                <a:solidFill>
                  <a:srgbClr val="000000"/>
                </a:solidFill>
              </a:rPr>
              <a:t>asistovaných </a:t>
            </a:r>
            <a:r>
              <a:rPr lang="cs-CZ" altLang="cs-CZ" sz="1600" b="1" dirty="0" smtClean="0">
                <a:solidFill>
                  <a:srgbClr val="000000"/>
                </a:solidFill>
              </a:rPr>
              <a:t>redukčních reakcí</a:t>
            </a:r>
            <a:r>
              <a:rPr lang="cs-CZ" altLang="cs-CZ" sz="1600" b="1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120000"/>
              </a:lnSpc>
              <a:spcBef>
                <a:spcPct val="30000"/>
              </a:spcBef>
              <a:tabLst>
                <a:tab pos="449263" algn="l"/>
                <a:tab pos="541338" algn="l"/>
              </a:tabLst>
            </a:pPr>
            <a:r>
              <a:rPr lang="cs-CZ" altLang="cs-CZ" sz="1600" dirty="0" smtClean="0"/>
              <a:t>O</a:t>
            </a:r>
            <a:r>
              <a:rPr lang="cs-CZ" altLang="cs-CZ" sz="1600" baseline="-25000" dirty="0" smtClean="0"/>
              <a:t>2</a:t>
            </a:r>
            <a:r>
              <a:rPr lang="cs-CZ" altLang="cs-CZ" sz="1600" dirty="0" smtClean="0"/>
              <a:t> – oxidace nebo </a:t>
            </a:r>
            <a:r>
              <a:rPr lang="cs-CZ" altLang="cs-CZ" sz="1600" dirty="0" smtClean="0">
                <a:solidFill>
                  <a:srgbClr val="000000"/>
                </a:solidFill>
              </a:rPr>
              <a:t>oxidační </a:t>
            </a:r>
            <a:r>
              <a:rPr lang="cs-CZ" altLang="cs-CZ" sz="1600" dirty="0">
                <a:solidFill>
                  <a:srgbClr val="000000"/>
                </a:solidFill>
              </a:rPr>
              <a:t>dýchání </a:t>
            </a:r>
            <a:r>
              <a:rPr lang="cs-CZ" altLang="cs-CZ" sz="1600" dirty="0" smtClean="0">
                <a:solidFill>
                  <a:srgbClr val="000000"/>
                </a:solidFill>
              </a:rPr>
              <a:t>	(uvolňuje </a:t>
            </a:r>
            <a:r>
              <a:rPr lang="cs-CZ" altLang="cs-CZ" sz="1600" dirty="0">
                <a:solidFill>
                  <a:srgbClr val="000000"/>
                </a:solidFill>
              </a:rPr>
              <a:t>H</a:t>
            </a:r>
            <a:r>
              <a:rPr lang="cs-CZ" altLang="cs-CZ" sz="1600" baseline="30000" dirty="0" smtClean="0">
                <a:solidFill>
                  <a:srgbClr val="000000"/>
                </a:solidFill>
              </a:rPr>
              <a:t>+</a:t>
            </a:r>
            <a:r>
              <a:rPr lang="cs-CZ" altLang="cs-CZ" sz="1600" dirty="0" smtClean="0">
                <a:solidFill>
                  <a:srgbClr val="000000"/>
                </a:solidFill>
              </a:rPr>
              <a:t>)</a:t>
            </a:r>
            <a:endParaRPr lang="cs-CZ" altLang="cs-CZ" sz="1600" dirty="0" smtClean="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cs-CZ" altLang="cs-CZ" sz="1600" dirty="0" smtClean="0"/>
              <a:t>NO</a:t>
            </a:r>
            <a:r>
              <a:rPr lang="cs-CZ" altLang="cs-CZ" sz="1600" baseline="-25000" dirty="0" smtClean="0"/>
              <a:t>3</a:t>
            </a:r>
            <a:r>
              <a:rPr lang="cs-CZ" altLang="cs-CZ" sz="1600" baseline="30000" dirty="0"/>
              <a:t>–</a:t>
            </a:r>
            <a:r>
              <a:rPr lang="cs-CZ" altLang="cs-CZ" sz="1600" dirty="0"/>
              <a:t> → </a:t>
            </a:r>
            <a:r>
              <a:rPr lang="cs-CZ" altLang="cs-CZ" sz="1600" dirty="0" smtClean="0"/>
              <a:t>NH</a:t>
            </a:r>
            <a:r>
              <a:rPr lang="cs-CZ" altLang="cs-CZ" sz="1600" baseline="-25000" dirty="0" smtClean="0"/>
              <a:t>4</a:t>
            </a:r>
            <a:r>
              <a:rPr lang="cs-CZ" altLang="cs-CZ" sz="1600" baseline="30000" dirty="0" smtClean="0"/>
              <a:t>+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nebo NO</a:t>
            </a:r>
            <a:r>
              <a:rPr lang="cs-CZ" altLang="cs-CZ" sz="1600" baseline="-25000" dirty="0"/>
              <a:t>2</a:t>
            </a:r>
            <a:r>
              <a:rPr lang="cs-CZ" altLang="cs-CZ" sz="1600" baseline="30000" dirty="0"/>
              <a:t>–</a:t>
            </a:r>
            <a:r>
              <a:rPr lang="cs-CZ" altLang="cs-CZ" sz="1600" dirty="0"/>
              <a:t> </a:t>
            </a:r>
            <a:r>
              <a:rPr lang="cs-CZ" altLang="cs-CZ" sz="1600" dirty="0" smtClean="0"/>
              <a:t>(rozpustné</a:t>
            </a:r>
            <a:r>
              <a:rPr lang="cs-CZ" altLang="cs-CZ" sz="1600" dirty="0"/>
              <a:t>)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cs-CZ" altLang="cs-CZ" sz="1600" dirty="0" smtClean="0"/>
              <a:t>Mn</a:t>
            </a:r>
            <a:r>
              <a:rPr lang="cs-CZ" altLang="cs-CZ" sz="1600" baseline="30000" dirty="0" smtClean="0"/>
              <a:t>4+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→ Mn</a:t>
            </a:r>
            <a:r>
              <a:rPr lang="cs-CZ" altLang="cs-CZ" sz="1600" baseline="30000" dirty="0"/>
              <a:t>2+</a:t>
            </a:r>
            <a:r>
              <a:rPr lang="cs-CZ" altLang="cs-CZ" sz="1600" dirty="0"/>
              <a:t> (nerozpustné </a:t>
            </a:r>
            <a:r>
              <a:rPr lang="cs-CZ" altLang="cs-CZ" sz="1600" dirty="0" smtClean="0"/>
              <a:t>→ rozpustné)</a:t>
            </a:r>
            <a:endParaRPr lang="cs-CZ" altLang="cs-CZ" sz="1600" dirty="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cs-CZ" altLang="cs-CZ" sz="1600" dirty="0" smtClean="0"/>
              <a:t>Fe</a:t>
            </a:r>
            <a:r>
              <a:rPr lang="cs-CZ" altLang="cs-CZ" sz="1600" baseline="30000" dirty="0" smtClean="0"/>
              <a:t>3+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→ Fe</a:t>
            </a:r>
            <a:r>
              <a:rPr lang="cs-CZ" altLang="cs-CZ" sz="1600" baseline="30000" dirty="0"/>
              <a:t>2+</a:t>
            </a:r>
            <a:r>
              <a:rPr lang="cs-CZ" altLang="cs-CZ" sz="1600" dirty="0"/>
              <a:t> </a:t>
            </a:r>
            <a:r>
              <a:rPr lang="cs-CZ" altLang="cs-CZ" sz="1600" dirty="0" smtClean="0"/>
              <a:t>(nerozpustné → rozpustné)</a:t>
            </a:r>
            <a:endParaRPr lang="cs-CZ" altLang="cs-CZ" sz="1600" dirty="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cs-CZ" altLang="cs-CZ" sz="1600" dirty="0"/>
              <a:t>SO</a:t>
            </a:r>
            <a:r>
              <a:rPr lang="cs-CZ" altLang="cs-CZ" sz="1600" baseline="-25000" dirty="0"/>
              <a:t>4</a:t>
            </a:r>
            <a:r>
              <a:rPr lang="cs-CZ" altLang="cs-CZ" sz="1600" baseline="30000" dirty="0"/>
              <a:t>2–</a:t>
            </a:r>
            <a:r>
              <a:rPr lang="cs-CZ" altLang="cs-CZ" sz="1600" dirty="0"/>
              <a:t> → H</a:t>
            </a:r>
            <a:r>
              <a:rPr lang="cs-CZ" altLang="cs-CZ" sz="1600" baseline="-25000" dirty="0"/>
              <a:t>2</a:t>
            </a:r>
            <a:r>
              <a:rPr lang="cs-CZ" altLang="cs-CZ" sz="1600" dirty="0"/>
              <a:t>S (obě rozpustné formy)</a:t>
            </a:r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cs-CZ" altLang="cs-CZ" sz="1600" dirty="0" smtClean="0"/>
              <a:t>CO</a:t>
            </a:r>
            <a:r>
              <a:rPr lang="cs-CZ" altLang="cs-CZ" sz="1600" baseline="-25000" dirty="0" smtClean="0"/>
              <a:t>2</a:t>
            </a:r>
            <a:r>
              <a:rPr lang="cs-CZ" altLang="cs-CZ" sz="1600" dirty="0" smtClean="0"/>
              <a:t> → </a:t>
            </a:r>
            <a:r>
              <a:rPr lang="cs-CZ" altLang="cs-CZ" sz="1600" dirty="0"/>
              <a:t>CH</a:t>
            </a:r>
            <a:r>
              <a:rPr lang="cs-CZ" altLang="cs-CZ" sz="1600" baseline="-25000" dirty="0"/>
              <a:t>4</a:t>
            </a:r>
            <a:r>
              <a:rPr lang="cs-CZ" altLang="cs-CZ" sz="1600" dirty="0"/>
              <a:t> </a:t>
            </a:r>
            <a:r>
              <a:rPr lang="cs-CZ" altLang="cs-CZ" sz="1600" dirty="0" smtClean="0"/>
              <a:t>(rozpustné)</a:t>
            </a:r>
            <a:endParaRPr lang="cs-CZ" altLang="cs-CZ" sz="1600" dirty="0"/>
          </a:p>
          <a:p>
            <a:endParaRPr lang="cs-CZ" altLang="cs-CZ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54057"/>
            <a:ext cx="3960440" cy="219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5072066" y="4500570"/>
            <a:ext cx="3753746" cy="1754326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tx1"/>
                </a:solidFill>
              </a:rPr>
              <a:t>Aplikace </a:t>
            </a:r>
            <a:r>
              <a:rPr lang="cs-CZ" b="1" dirty="0" err="1" smtClean="0">
                <a:solidFill>
                  <a:schemeClr val="tx1"/>
                </a:solidFill>
              </a:rPr>
              <a:t>reagentu</a:t>
            </a:r>
            <a:r>
              <a:rPr lang="cs-CZ" b="1" dirty="0" smtClean="0">
                <a:solidFill>
                  <a:schemeClr val="tx1"/>
                </a:solidFill>
              </a:rPr>
              <a:t> neznamená jen pokus o eliminaci kontaminace, ale zásah do celého geochemického systému horninového prostředí.</a:t>
            </a:r>
          </a:p>
          <a:p>
            <a:pPr algn="ctr">
              <a:defRPr/>
            </a:pPr>
            <a:r>
              <a:rPr lang="cs-CZ" b="1" dirty="0" smtClean="0">
                <a:solidFill>
                  <a:srgbClr val="FF0000"/>
                </a:solidFill>
              </a:rPr>
              <a:t>Dávkování nelze vztahovat ke koncentraci kontaminantu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310063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57158" y="357166"/>
            <a:ext cx="8643998" cy="14287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altLang="cs-CZ" sz="24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53695" y="2237953"/>
            <a:ext cx="8353425" cy="414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804863" indent="-347663" eaLnBrk="0" hangingPunct="0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812800" indent="-355600" eaLnBrk="0" hangingPunct="0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12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342900" lvl="1" indent="-34290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solidFill>
                  <a:schemeClr val="tx1"/>
                </a:solidFill>
              </a:rPr>
              <a:t> </a:t>
            </a:r>
            <a:r>
              <a:rPr lang="cs-CZ" altLang="cs-CZ" sz="2000" dirty="0">
                <a:solidFill>
                  <a:schemeClr val="tx1"/>
                </a:solidFill>
                <a:latin typeface="+mn-lt"/>
                <a:cs typeface="+mn-cs"/>
              </a:rPr>
              <a:t>zlepšení migračních schopností </a:t>
            </a:r>
            <a:r>
              <a:rPr lang="cs-CZ" altLang="cs-CZ" sz="2000" dirty="0" smtClean="0">
                <a:solidFill>
                  <a:schemeClr val="tx1"/>
                </a:solidFill>
                <a:latin typeface="+mn-lt"/>
                <a:cs typeface="+mn-cs"/>
              </a:rPr>
              <a:t>nanočástic  </a:t>
            </a:r>
            <a:r>
              <a:rPr lang="cs-CZ" altLang="cs-CZ" sz="2000" dirty="0" err="1" smtClean="0">
                <a:solidFill>
                  <a:schemeClr val="tx1"/>
                </a:solidFill>
                <a:latin typeface="+mn-lt"/>
                <a:cs typeface="+mn-cs"/>
              </a:rPr>
              <a:t>Fe</a:t>
            </a:r>
            <a:endParaRPr lang="cs-CZ" altLang="cs-CZ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2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2000" b="0" dirty="0">
                <a:solidFill>
                  <a:schemeClr val="tx1"/>
                </a:solidFill>
                <a:latin typeface="+mn-lt"/>
                <a:cs typeface="+mn-cs"/>
              </a:rPr>
              <a:t>omezení  agregace částic</a:t>
            </a:r>
          </a:p>
          <a:p>
            <a:pPr lvl="2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2000" b="0" dirty="0">
                <a:solidFill>
                  <a:schemeClr val="tx1"/>
                </a:solidFill>
                <a:latin typeface="+mn-lt"/>
                <a:cs typeface="+mn-cs"/>
              </a:rPr>
              <a:t>pohyb částic v elektrickém poli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solidFill>
                  <a:schemeClr val="tx1"/>
                </a:solidFill>
                <a:latin typeface="+mn-lt"/>
                <a:cs typeface="+mn-cs"/>
              </a:rPr>
              <a:t>  snížení </a:t>
            </a:r>
            <a:r>
              <a:rPr lang="cs-CZ" altLang="cs-CZ" sz="2000" dirty="0">
                <a:solidFill>
                  <a:schemeClr val="tx1"/>
                </a:solidFill>
                <a:latin typeface="+mn-lt"/>
                <a:cs typeface="+mn-cs"/>
              </a:rPr>
              <a:t>potřebné dávky </a:t>
            </a:r>
            <a:r>
              <a:rPr lang="cs-CZ" altLang="cs-CZ" sz="2000" dirty="0" smtClean="0">
                <a:solidFill>
                  <a:schemeClr val="tx1"/>
                </a:solidFill>
                <a:latin typeface="+mn-lt"/>
                <a:cs typeface="+mn-cs"/>
              </a:rPr>
              <a:t>nanočástic </a:t>
            </a:r>
            <a:r>
              <a:rPr lang="cs-CZ" altLang="cs-CZ" sz="2000" dirty="0" err="1" smtClean="0">
                <a:solidFill>
                  <a:schemeClr val="tx1"/>
                </a:solidFill>
                <a:latin typeface="+mn-lt"/>
                <a:cs typeface="+mn-cs"/>
              </a:rPr>
              <a:t>Fe</a:t>
            </a:r>
            <a:endParaRPr lang="cs-CZ" altLang="cs-CZ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2000" b="0" dirty="0">
                <a:solidFill>
                  <a:schemeClr val="tx1"/>
                </a:solidFill>
                <a:latin typeface="+mn-lt"/>
                <a:cs typeface="+mn-cs"/>
              </a:rPr>
              <a:t>dle laboratorních experimentů až na 20%</a:t>
            </a: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2000" b="0" dirty="0">
                <a:solidFill>
                  <a:schemeClr val="tx1"/>
                </a:solidFill>
                <a:latin typeface="+mn-lt"/>
                <a:cs typeface="+mn-cs"/>
              </a:rPr>
              <a:t>ověřeno minimálně 50%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cs-CZ" altLang="cs-CZ" sz="2000" dirty="0" smtClean="0">
                <a:solidFill>
                  <a:schemeClr val="tx1"/>
                </a:solidFill>
                <a:latin typeface="+mn-lt"/>
                <a:cs typeface="+mn-cs"/>
              </a:rPr>
              <a:t> prodloužení </a:t>
            </a:r>
            <a:r>
              <a:rPr lang="cs-CZ" altLang="cs-CZ" sz="2000" dirty="0">
                <a:solidFill>
                  <a:schemeClr val="tx1"/>
                </a:solidFill>
                <a:latin typeface="+mn-lt"/>
                <a:cs typeface="+mn-cs"/>
              </a:rPr>
              <a:t>reakční doby </a:t>
            </a:r>
            <a:r>
              <a:rPr lang="cs-CZ" altLang="cs-CZ" sz="2000" dirty="0" smtClean="0">
                <a:solidFill>
                  <a:schemeClr val="tx1"/>
                </a:solidFill>
                <a:latin typeface="+mn-lt"/>
                <a:cs typeface="+mn-cs"/>
              </a:rPr>
              <a:t>nanočástic </a:t>
            </a:r>
            <a:r>
              <a:rPr lang="cs-CZ" altLang="cs-CZ" sz="2000" dirty="0" err="1" smtClean="0">
                <a:solidFill>
                  <a:schemeClr val="tx1"/>
                </a:solidFill>
                <a:latin typeface="+mn-lt"/>
                <a:cs typeface="+mn-cs"/>
              </a:rPr>
              <a:t>Fe</a:t>
            </a:r>
            <a:endParaRPr lang="cs-CZ" altLang="cs-CZ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eaLnBrk="1" hangingPunct="1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cs-CZ" altLang="cs-CZ" sz="2000" b="0" dirty="0">
                <a:solidFill>
                  <a:schemeClr val="tx1"/>
                </a:solidFill>
                <a:latin typeface="+mn-lt"/>
                <a:cs typeface="+mn-cs"/>
              </a:rPr>
              <a:t>dle laboratorních experimentů až 10x</a:t>
            </a:r>
          </a:p>
          <a:p>
            <a:pPr eaLnBrk="1" hangingPunct="1">
              <a:spcBef>
                <a:spcPts val="600"/>
              </a:spcBef>
              <a:defRPr/>
            </a:pPr>
            <a:endParaRPr lang="cs-CZ" altLang="cs-CZ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714356"/>
            <a:ext cx="9036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Vliv elektrického pole </a:t>
            </a:r>
          </a:p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na průběh redukčních </a:t>
            </a:r>
            <a:r>
              <a:rPr lang="cs-CZ" altLang="cs-CZ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procesů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310063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48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8286808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19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3" y="3929066"/>
            <a:ext cx="4004685" cy="222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20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5568" y="3931617"/>
            <a:ext cx="3999836" cy="22120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aoblený obdélník 9"/>
          <p:cNvSpPr/>
          <p:nvPr/>
        </p:nvSpPr>
        <p:spPr>
          <a:xfrm>
            <a:off x="285720" y="211828"/>
            <a:ext cx="8643998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Vsádkové laboratorní experimenty</a:t>
            </a:r>
            <a:endParaRPr lang="cs-CZ" altLang="cs-CZ" sz="2400" b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310063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857356" y="271462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+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38084" y="271462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591008" y="2571744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+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95736" y="2500306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 12"/>
          <p:cNvSpPr/>
          <p:nvPr/>
        </p:nvSpPr>
        <p:spPr>
          <a:xfrm>
            <a:off x="285720" y="211828"/>
            <a:ext cx="8643998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cs-CZ" altLang="cs-CZ" sz="2400" b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67903"/>
            <a:ext cx="7286625" cy="4513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>
            <a:spLocks noChangeArrowheads="1"/>
          </p:cNvSpPr>
          <p:nvPr/>
        </p:nvSpPr>
        <p:spPr bwMode="auto">
          <a:xfrm>
            <a:off x="1763713" y="2168525"/>
            <a:ext cx="571500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cs-CZ" altLang="cs-CZ" sz="1200">
              <a:solidFill>
                <a:schemeClr val="tx2"/>
              </a:solidFill>
            </a:endParaRPr>
          </a:p>
        </p:txBody>
      </p:sp>
      <p:sp>
        <p:nvSpPr>
          <p:cNvPr id="7" name="Šipka doprava 6"/>
          <p:cNvSpPr>
            <a:spLocks noChangeArrowheads="1"/>
          </p:cNvSpPr>
          <p:nvPr/>
        </p:nvSpPr>
        <p:spPr bwMode="auto">
          <a:xfrm>
            <a:off x="1763713" y="2382838"/>
            <a:ext cx="3214687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cs-CZ" altLang="cs-CZ" sz="1200">
              <a:solidFill>
                <a:schemeClr val="tx2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42860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800" b="1" dirty="0" smtClean="0">
                <a:solidFill>
                  <a:srgbClr val="FF0000"/>
                </a:solidFill>
              </a:rPr>
              <a:t>Prodloužení reakční doby </a:t>
            </a:r>
            <a:r>
              <a:rPr lang="cs-CZ" altLang="cs-CZ" sz="2800" b="1" dirty="0" err="1" smtClean="0">
                <a:solidFill>
                  <a:srgbClr val="FF0000"/>
                </a:solidFill>
              </a:rPr>
              <a:t>nZVI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310063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71546"/>
            <a:ext cx="7811282" cy="518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454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285720" y="285728"/>
            <a:ext cx="8643998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endParaRPr lang="cs-CZ" altLang="cs-CZ" sz="2400" b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01775"/>
            <a:ext cx="74771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310063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-10763" y="51041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Snížení aplikačních dávek </a:t>
            </a:r>
            <a:r>
              <a:rPr lang="cs-CZ" altLang="cs-CZ" sz="24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nZVI</a:t>
            </a:r>
            <a:endParaRPr lang="cs-CZ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2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4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4143404" cy="2694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5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4250"/>
            <a:ext cx="4071966" cy="262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23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857628"/>
            <a:ext cx="5643602" cy="30003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aoblený obdélník 4"/>
          <p:cNvSpPr/>
          <p:nvPr/>
        </p:nvSpPr>
        <p:spPr>
          <a:xfrm>
            <a:off x="285720" y="211828"/>
            <a:ext cx="8643998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Příklad nasazení na lokalitě</a:t>
            </a:r>
            <a:endParaRPr lang="cs-CZ" altLang="cs-CZ" sz="2400" b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310063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214282" y="5000636"/>
            <a:ext cx="8786874" cy="13573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357158" y="857233"/>
            <a:ext cx="860733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dirty="0" err="1" smtClean="0"/>
              <a:t>Elektrogeochemické</a:t>
            </a:r>
            <a:r>
              <a:rPr lang="cs-CZ" sz="2000" dirty="0" smtClean="0"/>
              <a:t> procesy se </a:t>
            </a:r>
            <a:r>
              <a:rPr lang="cs-CZ" sz="2000" dirty="0"/>
              <a:t>jeví jako perspektivní metoda sanace, kterou </a:t>
            </a:r>
            <a:r>
              <a:rPr lang="cs-CZ" sz="2000" dirty="0" smtClean="0"/>
              <a:t>lze: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nasadit i na lokalitách se složitými geologickými podmínkami, kde hydraulický zásah je neefektivní nebo nespolehlivý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zkrátit dobu </a:t>
            </a:r>
            <a:r>
              <a:rPr lang="cs-CZ" sz="1900" dirty="0"/>
              <a:t>nutnou </a:t>
            </a:r>
            <a:r>
              <a:rPr lang="cs-CZ" sz="1900" dirty="0" smtClean="0"/>
              <a:t>pro průběh </a:t>
            </a:r>
            <a:r>
              <a:rPr lang="cs-CZ" sz="1900" dirty="0"/>
              <a:t>reduktivní dechlorace </a:t>
            </a:r>
            <a:endParaRPr lang="cs-CZ" sz="19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v</a:t>
            </a:r>
            <a:r>
              <a:rPr lang="cs-CZ" sz="1900" dirty="0" smtClean="0"/>
              <a:t>ýznamně </a:t>
            </a:r>
            <a:r>
              <a:rPr lang="cs-CZ" sz="1900" dirty="0"/>
              <a:t>snížit dávku nZVI a to až na 1/3 běžně používaných </a:t>
            </a:r>
            <a:r>
              <a:rPr lang="cs-CZ" sz="1900" dirty="0" smtClean="0"/>
              <a:t>dávek</a:t>
            </a:r>
            <a:endParaRPr lang="cs-CZ" sz="19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p</a:t>
            </a:r>
            <a:r>
              <a:rPr lang="cs-CZ" sz="1900" dirty="0" smtClean="0"/>
              <a:t>rodloužit dobu aktivního působení nZVI v kolektoru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provozně </a:t>
            </a:r>
            <a:r>
              <a:rPr lang="cs-CZ" sz="1900" dirty="0"/>
              <a:t>významné je urychlení transportu </a:t>
            </a:r>
            <a:r>
              <a:rPr lang="cs-CZ" sz="1900" dirty="0" smtClean="0"/>
              <a:t>částic v</a:t>
            </a:r>
            <a:r>
              <a:rPr lang="cs-CZ" sz="1900" dirty="0"/>
              <a:t> elektrickém poli a zajištění homogenní distribuce nZVI v požadovaném prostoru potlačením agregace </a:t>
            </a:r>
            <a:r>
              <a:rPr lang="cs-CZ" sz="1900" dirty="0" smtClean="0"/>
              <a:t>částic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vhodným </a:t>
            </a:r>
            <a:r>
              <a:rPr lang="cs-CZ" sz="1900" dirty="0"/>
              <a:t>uspořádáním elektrod lze urychlit migraci nebo naopak stabilizovat částice v předem zvoleném místě. </a:t>
            </a:r>
            <a:endParaRPr lang="cs-CZ" sz="19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podpora bioty schopné degradace </a:t>
            </a:r>
            <a:r>
              <a:rPr lang="cs-CZ" sz="1900" dirty="0" err="1" smtClean="0"/>
              <a:t>ClE</a:t>
            </a:r>
            <a:r>
              <a:rPr lang="cs-CZ" sz="1900" dirty="0" smtClean="0"/>
              <a:t> (především síran redukujících bakterií)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efektivní aplikaci méně reaktivních látek (</a:t>
            </a:r>
            <a:r>
              <a:rPr lang="cs-CZ" sz="1900" dirty="0" err="1" smtClean="0"/>
              <a:t>mikroželezo</a:t>
            </a:r>
            <a:r>
              <a:rPr lang="cs-CZ" sz="1900" dirty="0" smtClean="0"/>
              <a:t>, </a:t>
            </a:r>
            <a:r>
              <a:rPr lang="cs-CZ" sz="1900" dirty="0" err="1" smtClean="0"/>
              <a:t>makroželezo</a:t>
            </a:r>
            <a:r>
              <a:rPr lang="cs-CZ" sz="1900" dirty="0" smtClean="0"/>
              <a:t>, Fe</a:t>
            </a:r>
            <a:r>
              <a:rPr lang="cs-CZ" sz="1900" baseline="30000" dirty="0" smtClean="0"/>
              <a:t>2+</a:t>
            </a:r>
            <a:r>
              <a:rPr lang="cs-CZ" sz="1900" dirty="0" smtClean="0"/>
              <a:t>),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900" dirty="0" smtClean="0"/>
              <a:t>jedná se však o poměrně sofistikovaný systém, kde úspěšná realizace předpokládá dokonalé zvládnutí managementu sanace a jeho optimalizaci na konkrétní podmínky lokality, které se navíc dynamicky mění při zapojení elektrického pole i aplikaci pomocných </a:t>
            </a:r>
            <a:r>
              <a:rPr lang="cs-CZ" sz="1900" dirty="0" err="1" smtClean="0"/>
              <a:t>reagentů</a:t>
            </a:r>
            <a:r>
              <a:rPr lang="cs-CZ" sz="19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3071802" y="71414"/>
            <a:ext cx="2214578" cy="714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altLang="cs-CZ" sz="24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71868" y="181253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dirty="0" smtClean="0">
                <a:solidFill>
                  <a:srgbClr val="FF0000"/>
                </a:solidFill>
                <a:latin typeface="Arial Black" pitchFamily="34" charset="0"/>
              </a:rPr>
              <a:t>Závěr</a:t>
            </a:r>
            <a:endParaRPr lang="cs-CZ" alt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310063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071538" y="5214950"/>
            <a:ext cx="738234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Geochemické modelování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0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33" y="1285860"/>
            <a:ext cx="902146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11439546" cy="643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ktor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-1333536"/>
            <a:ext cx="6143652" cy="819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57158" y="408654"/>
            <a:ext cx="8501122" cy="10001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2400" dirty="0" smtClean="0">
                <a:solidFill>
                  <a:srgbClr val="FF0000"/>
                </a:solidFill>
                <a:latin typeface="Arial Black" pitchFamily="34" charset="0"/>
              </a:rPr>
              <a:t>Inovativní možnosti použití elektrického proudu</a:t>
            </a:r>
            <a:endParaRPr lang="cs-CZ" alt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Rusky_kutil_vari_s_elektrinou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9" y="1524000"/>
            <a:ext cx="9144039" cy="476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/>
        </p:nvSpPr>
        <p:spPr>
          <a:xfrm>
            <a:off x="2000232" y="357166"/>
            <a:ext cx="5143536" cy="10001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Elipsa 3"/>
          <p:cNvSpPr/>
          <p:nvPr/>
        </p:nvSpPr>
        <p:spPr>
          <a:xfrm>
            <a:off x="2428860" y="1643050"/>
            <a:ext cx="2000264" cy="92869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 Black" pitchFamily="34" charset="0"/>
              </a:rPr>
              <a:t>ž</a:t>
            </a: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elezo –  zázračný prvek</a:t>
            </a:r>
            <a:b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voda – kouzelná sloučenina</a:t>
            </a:r>
            <a:endParaRPr lang="cs-CZ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571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err="1" smtClean="0"/>
              <a:t>Fe</a:t>
            </a:r>
            <a:r>
              <a:rPr lang="cs-CZ" sz="2800" b="1" baseline="30000" dirty="0" err="1" smtClean="0"/>
              <a:t>o</a:t>
            </a:r>
            <a:r>
              <a:rPr lang="cs-CZ" sz="2800" b="1" dirty="0" smtClean="0"/>
              <a:t>      </a:t>
            </a:r>
            <a:r>
              <a:rPr lang="cs-CZ" sz="2800" b="1" dirty="0" err="1" smtClean="0"/>
              <a:t>Fe</a:t>
            </a:r>
            <a:r>
              <a:rPr lang="cs-CZ" sz="2800" b="1" baseline="30000" dirty="0" err="1" smtClean="0"/>
              <a:t>II</a:t>
            </a:r>
            <a:r>
              <a:rPr lang="cs-CZ" sz="2800" b="1" baseline="30000" dirty="0" smtClean="0"/>
              <a:t>+       </a:t>
            </a:r>
            <a:r>
              <a:rPr lang="cs-CZ" sz="2800" b="1" dirty="0" err="1" smtClean="0"/>
              <a:t>Fe</a:t>
            </a:r>
            <a:r>
              <a:rPr lang="cs-CZ" sz="2800" b="1" baseline="30000" dirty="0" err="1" smtClean="0"/>
              <a:t>III</a:t>
            </a:r>
            <a:r>
              <a:rPr lang="cs-CZ" sz="2800" b="1" baseline="30000" dirty="0" smtClean="0"/>
              <a:t>+      </a:t>
            </a:r>
            <a:r>
              <a:rPr lang="cs-CZ" sz="2800" b="1" dirty="0" err="1" smtClean="0"/>
              <a:t>Fe</a:t>
            </a:r>
            <a:r>
              <a:rPr lang="cs-CZ" sz="2800" b="1" dirty="0" smtClean="0"/>
              <a:t> </a:t>
            </a:r>
            <a:r>
              <a:rPr lang="cs-CZ" sz="2800" b="1" baseline="30000" dirty="0" smtClean="0"/>
              <a:t>IV+      </a:t>
            </a:r>
            <a:r>
              <a:rPr lang="cs-CZ" sz="2800" b="1" dirty="0" err="1" smtClean="0"/>
              <a:t>Fe</a:t>
            </a:r>
            <a:r>
              <a:rPr lang="cs-CZ" sz="2800" b="1" baseline="30000" dirty="0" err="1" smtClean="0"/>
              <a:t>V</a:t>
            </a:r>
            <a:r>
              <a:rPr lang="cs-CZ" sz="2800" b="1" baseline="30000" dirty="0" smtClean="0"/>
              <a:t>+</a:t>
            </a:r>
            <a:r>
              <a:rPr lang="cs-CZ" sz="2800" b="1" dirty="0" smtClean="0"/>
              <a:t>     </a:t>
            </a:r>
            <a:r>
              <a:rPr lang="cs-CZ" sz="2800" b="1" dirty="0" err="1" smtClean="0"/>
              <a:t>Fe</a:t>
            </a:r>
            <a:r>
              <a:rPr lang="cs-CZ" sz="2800" b="1" baseline="30000" dirty="0" err="1" smtClean="0"/>
              <a:t>VI</a:t>
            </a:r>
            <a:r>
              <a:rPr lang="cs-CZ" sz="2800" b="1" baseline="30000" dirty="0" smtClean="0"/>
              <a:t>+</a:t>
            </a:r>
            <a:endParaRPr lang="cs-CZ" sz="2800" b="1" baseline="30000" dirty="0"/>
          </a:p>
        </p:txBody>
      </p:sp>
      <p:sp>
        <p:nvSpPr>
          <p:cNvPr id="5" name="Šipka doprava 4"/>
          <p:cNvSpPr/>
          <p:nvPr/>
        </p:nvSpPr>
        <p:spPr>
          <a:xfrm flipH="1">
            <a:off x="3428992" y="2285992"/>
            <a:ext cx="4500594" cy="35719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1142976" y="2285992"/>
            <a:ext cx="2214578" cy="35719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500034" y="3000372"/>
          <a:ext cx="8288338" cy="33375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643338"/>
                <a:gridCol w="4645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Vlastnost </a:t>
                      </a:r>
                      <a:r>
                        <a:rPr lang="cs-CZ" sz="1400" dirty="0" smtClean="0">
                          <a:effectLst/>
                        </a:rPr>
                        <a:t>i vody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Působení a význam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vynikající rozpouštědlo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transport živin a odpadů, </a:t>
                      </a:r>
                      <a:r>
                        <a:rPr lang="cs-CZ" sz="1400" dirty="0" smtClean="0">
                          <a:effectLst/>
                        </a:rPr>
                        <a:t>průběh </a:t>
                      </a:r>
                      <a:r>
                        <a:rPr lang="cs-CZ" sz="1400" dirty="0">
                          <a:effectLst/>
                        </a:rPr>
                        <a:t>biogeochemických procesů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vysoká dielektrická konstanta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vysoká rozpustnost iontových sloučenin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vysoké povrchové napětí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kontrolní faktor pro fyziologii; kapky a povrchy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transparentní pro viditelné a krátké UV záření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bezbarvá dovoluje fotosyntézu ve vodném prostředí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největší hustota v kapalném stavu při 4 °C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led plave, izolace od promrznutí, udržení stratifikace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vysoké výparné teplo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určuje režim přenosu vody mezi atmosférou a vodou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vysoké teplo tání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>
                          <a:effectLst/>
                        </a:rPr>
                        <a:t>stabilizace teplotního režimu při promrzání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vysoká tepelná kapacita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stabilizace teplotních podmínek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310063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leva 9"/>
          <p:cNvSpPr/>
          <p:nvPr/>
        </p:nvSpPr>
        <p:spPr>
          <a:xfrm>
            <a:off x="3143240" y="3429000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eva 10"/>
          <p:cNvSpPr/>
          <p:nvPr/>
        </p:nvSpPr>
        <p:spPr>
          <a:xfrm>
            <a:off x="3143240" y="3786190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eva 11"/>
          <p:cNvSpPr/>
          <p:nvPr/>
        </p:nvSpPr>
        <p:spPr>
          <a:xfrm>
            <a:off x="3214678" y="6000768"/>
            <a:ext cx="714380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1071538" y="214290"/>
            <a:ext cx="6858048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altLang="cs-CZ" sz="24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" name="Obdélník 3"/>
          <p:cNvSpPr>
            <a:spLocks noChangeArrowheads="1"/>
          </p:cNvSpPr>
          <p:nvPr/>
        </p:nvSpPr>
        <p:spPr bwMode="auto">
          <a:xfrm>
            <a:off x="571472" y="428604"/>
            <a:ext cx="800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Elektrochemická podpora redukčních procesů</a:t>
            </a:r>
          </a:p>
        </p:txBody>
      </p:sp>
      <p:sp>
        <p:nvSpPr>
          <p:cNvPr id="10" name="Obdélník 7"/>
          <p:cNvSpPr>
            <a:spLocks noChangeArrowheads="1"/>
          </p:cNvSpPr>
          <p:nvPr/>
        </p:nvSpPr>
        <p:spPr bwMode="auto">
          <a:xfrm>
            <a:off x="2986088" y="1200150"/>
            <a:ext cx="3171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Black" pitchFamily="34" charset="0"/>
              </a:rPr>
              <a:t>Závislost napětí na proudu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538288"/>
            <a:ext cx="6307137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doleva 11"/>
          <p:cNvSpPr/>
          <p:nvPr/>
        </p:nvSpPr>
        <p:spPr bwMode="auto">
          <a:xfrm rot="16200000">
            <a:off x="2790031" y="3987007"/>
            <a:ext cx="1692275" cy="576262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cs-CZ"/>
          </a:p>
        </p:txBody>
      </p:sp>
      <p:sp>
        <p:nvSpPr>
          <p:cNvPr id="13" name="Šipka doleva 12"/>
          <p:cNvSpPr/>
          <p:nvPr/>
        </p:nvSpPr>
        <p:spPr bwMode="auto">
          <a:xfrm rot="16200000">
            <a:off x="3353594" y="3423444"/>
            <a:ext cx="2870200" cy="576262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cs-CZ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/>
        </p:nvGraphicFramePr>
        <p:xfrm>
          <a:off x="3203575" y="3068638"/>
          <a:ext cx="865188" cy="266700"/>
        </p:xfrm>
        <a:graphic>
          <a:graphicData uri="http://schemas.openxmlformats.org/presentationml/2006/ole">
            <p:oleObj spid="_x0000_s1035" name="Rovnice" r:id="rId4" imgW="583693" imgH="177646" progId="Equation.3">
              <p:embed/>
            </p:oleObj>
          </a:graphicData>
        </a:graphic>
      </p:graphicFrame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5508625" y="4667250"/>
            <a:ext cx="1589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200" dirty="0">
                <a:solidFill>
                  <a:schemeClr val="tx2"/>
                </a:solidFill>
              </a:rPr>
              <a:t>pole optimálních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200" dirty="0">
                <a:solidFill>
                  <a:schemeClr val="tx2"/>
                </a:solidFill>
              </a:rPr>
              <a:t>proudových hustot</a:t>
            </a:r>
          </a:p>
        </p:txBody>
      </p:sp>
      <p:sp>
        <p:nvSpPr>
          <p:cNvPr id="16" name="Ovál 15"/>
          <p:cNvSpPr>
            <a:spLocks noChangeArrowheads="1"/>
          </p:cNvSpPr>
          <p:nvPr/>
        </p:nvSpPr>
        <p:spPr bwMode="auto">
          <a:xfrm rot="2407799">
            <a:off x="4881563" y="4432300"/>
            <a:ext cx="515937" cy="850900"/>
          </a:xfrm>
          <a:prstGeom prst="ellipse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cs-CZ" altLang="cs-CZ" sz="1200">
              <a:solidFill>
                <a:schemeClr val="tx2"/>
              </a:solidFill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 rot="16200000">
            <a:off x="3687279" y="3457982"/>
            <a:ext cx="22012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cs-CZ" altLang="cs-CZ" sz="1200" b="1" dirty="0">
                <a:solidFill>
                  <a:schemeClr val="bg1"/>
                </a:solidFill>
              </a:rPr>
              <a:t>praktické rozkladové napětí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310063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5286380" y="2071678"/>
            <a:ext cx="35719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Katoda        2H</a:t>
            </a:r>
            <a:r>
              <a:rPr lang="cs-CZ" b="1" baseline="-25000" dirty="0" smtClean="0"/>
              <a:t>2</a:t>
            </a:r>
            <a:r>
              <a:rPr lang="cs-CZ" b="1" dirty="0" smtClean="0"/>
              <a:t>O + 2e</a:t>
            </a:r>
            <a:r>
              <a:rPr lang="cs-CZ" b="1" baseline="30000" dirty="0" smtClean="0"/>
              <a:t>-</a:t>
            </a:r>
            <a:r>
              <a:rPr lang="cs-CZ" b="1" dirty="0" smtClean="0"/>
              <a:t> → H</a:t>
            </a:r>
            <a:r>
              <a:rPr lang="cs-CZ" b="1" baseline="-25000" dirty="0" smtClean="0"/>
              <a:t>2</a:t>
            </a:r>
            <a:r>
              <a:rPr lang="cs-CZ" b="1" dirty="0" smtClean="0"/>
              <a:t> + 2OH</a:t>
            </a:r>
            <a:r>
              <a:rPr lang="cs-CZ" b="1" baseline="30000" dirty="0" smtClean="0"/>
              <a:t>-</a:t>
            </a:r>
            <a:r>
              <a:rPr lang="cs-CZ" b="1" dirty="0" smtClean="0"/>
              <a:t>  </a:t>
            </a:r>
          </a:p>
          <a:p>
            <a:r>
              <a:rPr lang="cs-CZ" b="1" dirty="0" smtClean="0"/>
              <a:t>Anoda         2H</a:t>
            </a:r>
            <a:r>
              <a:rPr lang="cs-CZ" b="1" baseline="-25000" dirty="0" smtClean="0"/>
              <a:t>2</a:t>
            </a:r>
            <a:r>
              <a:rPr lang="cs-CZ" b="1" dirty="0" smtClean="0"/>
              <a:t>O → O</a:t>
            </a:r>
            <a:r>
              <a:rPr lang="cs-CZ" b="1" baseline="-25000" dirty="0" smtClean="0"/>
              <a:t>2</a:t>
            </a:r>
            <a:r>
              <a:rPr lang="cs-CZ" b="1" dirty="0" smtClean="0"/>
              <a:t>  + 4H</a:t>
            </a:r>
            <a:r>
              <a:rPr lang="cs-CZ" b="1" baseline="30000" dirty="0" smtClean="0"/>
              <a:t>+</a:t>
            </a:r>
            <a:r>
              <a:rPr lang="cs-CZ" b="1" dirty="0" smtClean="0"/>
              <a:t> + 4e</a:t>
            </a:r>
            <a:r>
              <a:rPr lang="cs-CZ" b="1" baseline="30000" dirty="0" smtClean="0"/>
              <a:t>-</a:t>
            </a:r>
            <a:r>
              <a:rPr lang="cs-CZ" b="1" dirty="0" smtClean="0"/>
              <a:t> </a:t>
            </a:r>
            <a:endParaRPr lang="cs-CZ" b="1" dirty="0"/>
          </a:p>
        </p:txBody>
      </p:sp>
      <p:graphicFrame>
        <p:nvGraphicFramePr>
          <p:cNvPr id="1028" name="Object 2"/>
          <p:cNvGraphicFramePr>
            <a:graphicFrameLocks noChangeAspect="1"/>
          </p:cNvGraphicFramePr>
          <p:nvPr/>
        </p:nvGraphicFramePr>
        <p:xfrm>
          <a:off x="6215074" y="3643314"/>
          <a:ext cx="865187" cy="266700"/>
        </p:xfrm>
        <a:graphic>
          <a:graphicData uri="http://schemas.openxmlformats.org/presentationml/2006/ole">
            <p:oleObj spid="_x0000_s1036" name="Rovnice" r:id="rId6" imgW="583693" imgH="17764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345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6" grpId="0" animBg="1"/>
      <p:bldP spid="17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00619"/>
            <a:ext cx="5715040" cy="41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415461"/>
            <a:ext cx="5759450" cy="122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aoblený obdélník 5"/>
          <p:cNvSpPr/>
          <p:nvPr/>
        </p:nvSpPr>
        <p:spPr>
          <a:xfrm>
            <a:off x="1071538" y="214290"/>
            <a:ext cx="6858048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altLang="cs-CZ" sz="24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Obdélník 3"/>
          <p:cNvSpPr>
            <a:spLocks noChangeArrowheads="1"/>
          </p:cNvSpPr>
          <p:nvPr/>
        </p:nvSpPr>
        <p:spPr bwMode="auto">
          <a:xfrm>
            <a:off x="571472" y="428604"/>
            <a:ext cx="800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Laboratorní experiment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328323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1071538" y="214290"/>
            <a:ext cx="6858048" cy="714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altLang="cs-CZ" sz="24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14791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4120304" cy="32400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4" name="Obdélník 3"/>
          <p:cNvSpPr>
            <a:spLocks noChangeArrowheads="1"/>
          </p:cNvSpPr>
          <p:nvPr/>
        </p:nvSpPr>
        <p:spPr bwMode="auto">
          <a:xfrm>
            <a:off x="571472" y="357166"/>
            <a:ext cx="799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dirty="0" smtClean="0">
                <a:solidFill>
                  <a:srgbClr val="FF0000"/>
                </a:solidFill>
                <a:latin typeface="Arial Black" pitchFamily="34" charset="0"/>
              </a:rPr>
              <a:t>Výsledky měření </a:t>
            </a:r>
            <a:endParaRPr lang="cs-CZ" altLang="cs-CZ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72396" y="3500438"/>
            <a:ext cx="642942" cy="642942"/>
          </a:xfrm>
          <a:prstGeom prst="rect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643314"/>
            <a:ext cx="3035299" cy="309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bdélník 15"/>
          <p:cNvSpPr/>
          <p:nvPr/>
        </p:nvSpPr>
        <p:spPr>
          <a:xfrm>
            <a:off x="7572396" y="2214554"/>
            <a:ext cx="642942" cy="642942"/>
          </a:xfrm>
          <a:prstGeom prst="rect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7572396" y="2928934"/>
            <a:ext cx="642942" cy="500066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7572396" y="1285860"/>
            <a:ext cx="633418" cy="857256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310063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00034" y="4286256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NaCl</a:t>
            </a:r>
            <a:r>
              <a:rPr lang="cs-CZ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+ H</a:t>
            </a:r>
            <a:r>
              <a:rPr lang="cs-CZ" b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cs-CZ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 → </a:t>
            </a:r>
            <a:r>
              <a:rPr lang="cs-CZ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NaOH</a:t>
            </a:r>
            <a:r>
              <a:rPr lang="cs-CZ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lang="cs-CZ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HCl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143380"/>
            <a:ext cx="4176372" cy="251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677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aoblený obdélník 2"/>
          <p:cNvSpPr/>
          <p:nvPr/>
        </p:nvSpPr>
        <p:spPr>
          <a:xfrm>
            <a:off x="1071538" y="428604"/>
            <a:ext cx="6858048" cy="7143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cs-CZ" altLang="cs-CZ" sz="2400" b="1" dirty="0" smtClean="0">
              <a:solidFill>
                <a:srgbClr val="FF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28860" y="571480"/>
            <a:ext cx="4589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2000" dirty="0" smtClean="0">
                <a:solidFill>
                  <a:srgbClr val="FF0000"/>
                </a:solidFill>
                <a:latin typeface="Arial Black" pitchFamily="34" charset="0"/>
              </a:rPr>
              <a:t>Příklad na reálných systémech</a:t>
            </a:r>
            <a:endParaRPr lang="cs-CZ" alt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468" y="6328323"/>
            <a:ext cx="1166350" cy="45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714356"/>
            <a:ext cx="9144001" cy="54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19880</TotalTime>
  <Words>489</Words>
  <Application>Microsoft Office PowerPoint</Application>
  <PresentationFormat>Předvádění na obrazovce (4:3)</PresentationFormat>
  <Paragraphs>96</Paragraphs>
  <Slides>20</Slides>
  <Notes>1</Notes>
  <HiddenSlides>0</HiddenSlides>
  <MMClips>2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Motiv systému Office</vt:lpstr>
      <vt:lpstr>Rovnice</vt:lpstr>
      <vt:lpstr>Snímek 1</vt:lpstr>
      <vt:lpstr>Snímek 2</vt:lpstr>
      <vt:lpstr>Snímek 3</vt:lpstr>
      <vt:lpstr>železo –  zázračný prvek voda – kouzelná sloučenina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a současnost  aktivit pro uranový průmysl</dc:title>
  <dc:creator>Jaroslav Hrabal</dc:creator>
  <cp:lastModifiedBy>DES</cp:lastModifiedBy>
  <cp:revision>36</cp:revision>
  <dcterms:created xsi:type="dcterms:W3CDTF">2015-09-11T10:25:19Z</dcterms:created>
  <dcterms:modified xsi:type="dcterms:W3CDTF">2017-03-21T10:49:22Z</dcterms:modified>
</cp:coreProperties>
</file>