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6" r:id="rId3"/>
    <p:sldId id="263" r:id="rId4"/>
    <p:sldId id="267" r:id="rId5"/>
    <p:sldId id="265" r:id="rId6"/>
    <p:sldId id="269" r:id="rId7"/>
    <p:sldId id="257" r:id="rId8"/>
    <p:sldId id="258" r:id="rId9"/>
    <p:sldId id="268" r:id="rId10"/>
    <p:sldId id="259" r:id="rId11"/>
    <p:sldId id="261" r:id="rId12"/>
    <p:sldId id="262" r:id="rId13"/>
    <p:sldId id="264" r:id="rId14"/>
    <p:sldId id="260" r:id="rId15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655" autoAdjust="0"/>
  </p:normalViewPr>
  <p:slideViewPr>
    <p:cSldViewPr>
      <p:cViewPr>
        <p:scale>
          <a:sx n="110" d="100"/>
          <a:sy n="110" d="100"/>
        </p:scale>
        <p:origin x="-120" y="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P_v&#253;sledky%20(1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P_v&#253;sledky%20(1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https://vscht-my.sharepoint.com/personal/krouzekj_vscht_cz/Documents/data/VLNOVRT/DHA%20zemin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https://vscht-my.sharepoint.com/personal/krouzekj_vscht_cz/Documents/data/VLNOVRT/DHA%20zemin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https://vscht-my.sharepoint.com/personal/krouzekj_vscht_cz/Documents/data/VLNOVRT/DHA%20zemi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plotArea>
      <c:layout>
        <c:manualLayout>
          <c:layoutTarget val="inner"/>
          <c:xMode val="edge"/>
          <c:yMode val="edge"/>
          <c:x val="0.15223921494086567"/>
          <c:y val="6.6116287625600831E-2"/>
          <c:w val="0.84050762097981468"/>
          <c:h val="0.77069669854533462"/>
        </c:manualLayout>
      </c:layout>
      <c:barChart>
        <c:barDir val="col"/>
        <c:grouping val="clustered"/>
        <c:ser>
          <c:idx val="0"/>
          <c:order val="0"/>
          <c:spPr>
            <a:solidFill>
              <a:schemeClr val="accent4">
                <a:lumMod val="75000"/>
              </a:schemeClr>
            </a:solidFill>
            <a:ln w="28575">
              <a:noFill/>
            </a:ln>
          </c:spPr>
          <c:cat>
            <c:numRef>
              <c:f>'HS-GC'!$M$13:$R$13</c:f>
              <c:numCache>
                <c:formatCode>General</c:formatCode>
                <c:ptCount val="6"/>
                <c:pt idx="0">
                  <c:v>20</c:v>
                </c:pt>
                <c:pt idx="1">
                  <c:v>40</c:v>
                </c:pt>
                <c:pt idx="2">
                  <c:v>50</c:v>
                </c:pt>
                <c:pt idx="3">
                  <c:v>60</c:v>
                </c:pt>
                <c:pt idx="4">
                  <c:v>70</c:v>
                </c:pt>
                <c:pt idx="5">
                  <c:v>90</c:v>
                </c:pt>
              </c:numCache>
            </c:numRef>
          </c:cat>
          <c:val>
            <c:numRef>
              <c:f>'HS-GC'!$M$14:$R$14</c:f>
              <c:numCache>
                <c:formatCode>0.0</c:formatCode>
                <c:ptCount val="6"/>
                <c:pt idx="0">
                  <c:v>18.513169444952371</c:v>
                </c:pt>
                <c:pt idx="1">
                  <c:v>29.043316754692867</c:v>
                </c:pt>
                <c:pt idx="2">
                  <c:v>39.705652699066121</c:v>
                </c:pt>
                <c:pt idx="3">
                  <c:v>66.068536027562018</c:v>
                </c:pt>
                <c:pt idx="4">
                  <c:v>83.066632021197563</c:v>
                </c:pt>
                <c:pt idx="5">
                  <c:v>98.815807098515648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AA3-42C0-8AF6-DBA06B7B2425}"/>
            </c:ext>
          </c:extLst>
        </c:ser>
        <c:axId val="59837056"/>
        <c:axId val="61743872"/>
      </c:barChart>
      <c:catAx>
        <c:axId val="5983705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800" b="0"/>
                </a:pPr>
                <a:r>
                  <a:rPr lang="en-US" sz="1800" b="0"/>
                  <a:t>teplota [°C]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61743872"/>
        <c:crosses val="autoZero"/>
        <c:auto val="1"/>
        <c:lblAlgn val="ctr"/>
        <c:lblOffset val="100"/>
      </c:catAx>
      <c:valAx>
        <c:axId val="61743872"/>
        <c:scaling>
          <c:orientation val="minMax"/>
          <c:max val="100"/>
        </c:scaling>
        <c:axPos val="l"/>
        <c:minorGridlines/>
        <c:title>
          <c:tx>
            <c:rich>
              <a:bodyPr rot="-5400000" vert="horz"/>
              <a:lstStyle/>
              <a:p>
                <a:pPr algn="ctr" rtl="0">
                  <a:defRPr sz="1800" b="0"/>
                </a:pPr>
                <a:r>
                  <a:rPr lang="cs-CZ" sz="1800" b="0"/>
                  <a:t>Ú</a:t>
                </a:r>
                <a:r>
                  <a:rPr lang="en-US" sz="1800" b="0"/>
                  <a:t>činnost dekontaminace</a:t>
                </a:r>
                <a:r>
                  <a:rPr lang="cs-CZ" sz="1800" b="0" baseline="0"/>
                  <a:t> </a:t>
                </a:r>
                <a:r>
                  <a:rPr lang="en-US" sz="1800" b="0"/>
                  <a:t>[%]</a:t>
                </a:r>
                <a:endParaRPr lang="cs-CZ" sz="1800" b="0"/>
              </a:p>
              <a:p>
                <a:pPr algn="ctr" rtl="0">
                  <a:defRPr sz="1800" b="0"/>
                </a:pPr>
                <a:endParaRPr lang="en-US" sz="1800" b="0"/>
              </a:p>
            </c:rich>
          </c:tx>
          <c:layout/>
        </c:title>
        <c:numFmt formatCode="0" sourceLinked="0"/>
        <c:tickLblPos val="nextTo"/>
        <c:crossAx val="59837056"/>
        <c:crosses val="autoZero"/>
        <c:crossBetween val="between"/>
        <c:majorUnit val="20"/>
        <c:minorUnit val="20"/>
      </c:valAx>
    </c:plotArea>
    <c:plotVisOnly val="1"/>
    <c:dispBlanksAs val="gap"/>
  </c:chart>
  <c:spPr>
    <a:ln w="6350">
      <a:solidFill>
        <a:schemeClr val="tx1"/>
      </a:solidFill>
    </a:ln>
  </c:spPr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cs-CZ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plotArea>
      <c:layout>
        <c:manualLayout>
          <c:layoutTarget val="inner"/>
          <c:xMode val="edge"/>
          <c:yMode val="edge"/>
          <c:x val="0.14074682971014493"/>
          <c:y val="3.6190134099616855E-2"/>
          <c:w val="0.83816319444444443"/>
          <c:h val="0.77486111111111122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00B050"/>
            </a:solidFill>
            <a:ln w="28575">
              <a:noFill/>
            </a:ln>
          </c:spPr>
          <c:dPt>
            <c:idx val="0"/>
            <c:spPr>
              <a:solidFill>
                <a:srgbClr val="FFC000"/>
              </a:solidFill>
              <a:ln w="28575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017-435A-A6FE-092379817CA8}"/>
              </c:ext>
            </c:extLst>
          </c:dPt>
          <c:errBars>
            <c:errBarType val="both"/>
            <c:errValType val="cust"/>
            <c:plus>
              <c:numRef>
                <c:f>'DHA_umělá homogenizace'!$K$13:$Q$13</c:f>
                <c:numCache>
                  <c:formatCode>General</c:formatCode>
                  <c:ptCount val="7"/>
                  <c:pt idx="0">
                    <c:v>0.23142297360146091</c:v>
                  </c:pt>
                  <c:pt idx="1">
                    <c:v>0.10000090480421189</c:v>
                  </c:pt>
                  <c:pt idx="2">
                    <c:v>1.8287943573572118E-2</c:v>
                  </c:pt>
                  <c:pt idx="3">
                    <c:v>7.2366891344169126E-2</c:v>
                  </c:pt>
                  <c:pt idx="4">
                    <c:v>3.4441232167244443E-3</c:v>
                  </c:pt>
                  <c:pt idx="5">
                    <c:v>3.341218493363374E-3</c:v>
                  </c:pt>
                  <c:pt idx="6">
                    <c:v>2.1799758813491409E-2</c:v>
                  </c:pt>
                </c:numCache>
              </c:numRef>
            </c:plus>
            <c:minus>
              <c:numRef>
                <c:f>'DHA_umělá homogenizace'!$K$13:$Q$13</c:f>
                <c:numCache>
                  <c:formatCode>General</c:formatCode>
                  <c:ptCount val="7"/>
                  <c:pt idx="0">
                    <c:v>0.23142297360146091</c:v>
                  </c:pt>
                  <c:pt idx="1">
                    <c:v>0.10000090480421189</c:v>
                  </c:pt>
                  <c:pt idx="2">
                    <c:v>1.8287943573572118E-2</c:v>
                  </c:pt>
                  <c:pt idx="3">
                    <c:v>7.2366891344169126E-2</c:v>
                  </c:pt>
                  <c:pt idx="4">
                    <c:v>3.4441232167244443E-3</c:v>
                  </c:pt>
                  <c:pt idx="5">
                    <c:v>3.341218493363374E-3</c:v>
                  </c:pt>
                  <c:pt idx="6">
                    <c:v>2.1799758813491409E-2</c:v>
                  </c:pt>
                </c:numCache>
              </c:numRef>
            </c:minus>
          </c:errBars>
          <c:cat>
            <c:strRef>
              <c:f>'DHA_umělá homogenizace'!$K$11:$Q$11</c:f>
              <c:strCache>
                <c:ptCount val="7"/>
                <c:pt idx="0">
                  <c:v>vstup</c:v>
                </c:pt>
                <c:pt idx="1">
                  <c:v>20</c:v>
                </c:pt>
                <c:pt idx="2">
                  <c:v>40</c:v>
                </c:pt>
                <c:pt idx="3">
                  <c:v>50</c:v>
                </c:pt>
                <c:pt idx="4">
                  <c:v>60</c:v>
                </c:pt>
                <c:pt idx="5">
                  <c:v>70</c:v>
                </c:pt>
                <c:pt idx="6">
                  <c:v>90</c:v>
                </c:pt>
              </c:strCache>
            </c:strRef>
          </c:cat>
          <c:val>
            <c:numRef>
              <c:f>'DHA_umělá homogenizace'!$K$12:$Q$12</c:f>
              <c:numCache>
                <c:formatCode>0.0000</c:formatCode>
                <c:ptCount val="7"/>
                <c:pt idx="0">
                  <c:v>0.67817163570460048</c:v>
                </c:pt>
                <c:pt idx="1">
                  <c:v>0.52258384892956256</c:v>
                </c:pt>
                <c:pt idx="2">
                  <c:v>2.9312839391081567E-2</c:v>
                </c:pt>
                <c:pt idx="3">
                  <c:v>0.15316173060783991</c:v>
                </c:pt>
                <c:pt idx="4">
                  <c:v>2.4353628817878241E-3</c:v>
                </c:pt>
                <c:pt idx="5">
                  <c:v>4.7250560630822374E-3</c:v>
                </c:pt>
                <c:pt idx="6">
                  <c:v>0.19200139719498441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017-435A-A6FE-092379817CA8}"/>
            </c:ext>
          </c:extLst>
        </c:ser>
        <c:axId val="61789696"/>
        <c:axId val="61791616"/>
      </c:barChart>
      <c:catAx>
        <c:axId val="6178969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000"/>
                </a:pPr>
                <a:r>
                  <a:rPr lang="en-US" sz="1800" b="0" dirty="0" err="1"/>
                  <a:t>teplota</a:t>
                </a:r>
                <a:r>
                  <a:rPr lang="en-US" sz="1800" b="0" dirty="0"/>
                  <a:t> [°C]</a:t>
                </a:r>
              </a:p>
            </c:rich>
          </c:tx>
          <c:layout/>
        </c:title>
        <c:numFmt formatCode="General" sourceLinked="0"/>
        <c:majorTickMark val="none"/>
        <c:tickLblPos val="nextTo"/>
        <c:crossAx val="61791616"/>
        <c:crosses val="autoZero"/>
        <c:auto val="1"/>
        <c:lblAlgn val="ctr"/>
        <c:lblOffset val="100"/>
      </c:catAx>
      <c:valAx>
        <c:axId val="61791616"/>
        <c:scaling>
          <c:orientation val="minMax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000"/>
                </a:pPr>
                <a:r>
                  <a:rPr lang="en-US" sz="1800" b="0" dirty="0"/>
                  <a:t>DHA [µg.g</a:t>
                </a:r>
                <a:r>
                  <a:rPr lang="en-US" sz="1800" b="0" baseline="30000" dirty="0"/>
                  <a:t>-1</a:t>
                </a:r>
                <a:r>
                  <a:rPr lang="en-US" sz="1800" b="0" dirty="0"/>
                  <a:t>.h</a:t>
                </a:r>
                <a:r>
                  <a:rPr lang="en-US" sz="1800" b="0" baseline="30000" dirty="0"/>
                  <a:t>-1</a:t>
                </a:r>
                <a:r>
                  <a:rPr lang="en-US" sz="1800" b="0" dirty="0"/>
                  <a:t>]</a:t>
                </a:r>
              </a:p>
            </c:rich>
          </c:tx>
          <c:layout>
            <c:manualLayout>
              <c:xMode val="edge"/>
              <c:yMode val="edge"/>
              <c:x val="2.2222222222222251E-2"/>
              <c:y val="0.24847404491105279"/>
            </c:manualLayout>
          </c:layout>
        </c:title>
        <c:numFmt formatCode="0.0" sourceLinked="0"/>
        <c:tickLblPos val="nextTo"/>
        <c:crossAx val="61789696"/>
        <c:crosses val="autoZero"/>
        <c:crossBetween val="between"/>
        <c:majorUnit val="0.2"/>
      </c:valAx>
    </c:plotArea>
    <c:plotVisOnly val="1"/>
    <c:dispBlanksAs val="gap"/>
  </c:chart>
  <c:spPr>
    <a:ln w="6350">
      <a:solidFill>
        <a:schemeClr val="tx1"/>
      </a:solidFill>
    </a:ln>
  </c:spPr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cs-CZ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plotArea>
      <c:layout>
        <c:manualLayout>
          <c:layoutTarget val="inner"/>
          <c:xMode val="edge"/>
          <c:yMode val="edge"/>
          <c:x val="0.13737045818871058"/>
          <c:y val="5.9620596205962072E-2"/>
          <c:w val="0.74157262177869721"/>
          <c:h val="0.81292661588033199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00B050"/>
            </a:solidFill>
            <a:ln w="28575">
              <a:noFill/>
            </a:ln>
          </c:spPr>
          <c:dPt>
            <c:idx val="0"/>
            <c:spPr>
              <a:solidFill>
                <a:srgbClr val="FFC000"/>
              </a:solidFill>
              <a:ln w="28575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AF3-4163-9D4C-D1D6E893393B}"/>
              </c:ext>
            </c:extLst>
          </c:dPt>
          <c:errBars>
            <c:errBarType val="both"/>
            <c:errValType val="cust"/>
            <c:plus>
              <c:numRef>
                <c:f>Vamb_DHA!$K$10:$Q$10</c:f>
                <c:numCache>
                  <c:formatCode>General</c:formatCode>
                  <c:ptCount val="7"/>
                  <c:pt idx="0">
                    <c:v>0.23952152740905808</c:v>
                  </c:pt>
                  <c:pt idx="1">
                    <c:v>0.32768384575120363</c:v>
                  </c:pt>
                  <c:pt idx="2">
                    <c:v>0.19264958840732527</c:v>
                  </c:pt>
                  <c:pt idx="3">
                    <c:v>6.597178762261037E-2</c:v>
                  </c:pt>
                  <c:pt idx="4">
                    <c:v>9.1225754512766544E-2</c:v>
                  </c:pt>
                  <c:pt idx="5">
                    <c:v>4.519505816953158E-2</c:v>
                  </c:pt>
                  <c:pt idx="6">
                    <c:v>6.5212274308934434E-2</c:v>
                  </c:pt>
                </c:numCache>
              </c:numRef>
            </c:plus>
            <c:minus>
              <c:numRef>
                <c:f>Vamb_DHA!$K$10:$Q$10</c:f>
                <c:numCache>
                  <c:formatCode>General</c:formatCode>
                  <c:ptCount val="7"/>
                  <c:pt idx="0">
                    <c:v>0.23952152740905808</c:v>
                  </c:pt>
                  <c:pt idx="1">
                    <c:v>0.32768384575120363</c:v>
                  </c:pt>
                  <c:pt idx="2">
                    <c:v>0.19264958840732527</c:v>
                  </c:pt>
                  <c:pt idx="3">
                    <c:v>6.597178762261037E-2</c:v>
                  </c:pt>
                  <c:pt idx="4">
                    <c:v>9.1225754512766544E-2</c:v>
                  </c:pt>
                  <c:pt idx="5">
                    <c:v>4.519505816953158E-2</c:v>
                  </c:pt>
                  <c:pt idx="6">
                    <c:v>6.5212274308934434E-2</c:v>
                  </c:pt>
                </c:numCache>
              </c:numRef>
            </c:minus>
          </c:errBars>
          <c:cat>
            <c:strRef>
              <c:f>Vamb_DHA!$K$8:$Q$8</c:f>
              <c:strCache>
                <c:ptCount val="7"/>
                <c:pt idx="0">
                  <c:v>vstup</c:v>
                </c:pt>
                <c:pt idx="1">
                  <c:v>20 °C</c:v>
                </c:pt>
                <c:pt idx="2">
                  <c:v>40 °C</c:v>
                </c:pt>
                <c:pt idx="3">
                  <c:v>50 °C</c:v>
                </c:pt>
                <c:pt idx="4">
                  <c:v>60 °C</c:v>
                </c:pt>
                <c:pt idx="5">
                  <c:v>70 °C</c:v>
                </c:pt>
                <c:pt idx="6">
                  <c:v>90 °C</c:v>
                </c:pt>
              </c:strCache>
            </c:strRef>
          </c:cat>
          <c:val>
            <c:numRef>
              <c:f>Vamb_DHA!$K$9:$Q$9</c:f>
              <c:numCache>
                <c:formatCode>General</c:formatCode>
                <c:ptCount val="7"/>
                <c:pt idx="0">
                  <c:v>2.3279874778955292</c:v>
                </c:pt>
                <c:pt idx="1">
                  <c:v>1.0777826569979378</c:v>
                </c:pt>
                <c:pt idx="2">
                  <c:v>0.30955687581817948</c:v>
                </c:pt>
                <c:pt idx="3">
                  <c:v>9.8065693808299714E-2</c:v>
                </c:pt>
                <c:pt idx="4">
                  <c:v>8.2175096490818625E-2</c:v>
                </c:pt>
                <c:pt idx="5">
                  <c:v>0.10503322633932417</c:v>
                </c:pt>
                <c:pt idx="6">
                  <c:v>-4.9623688731297882E-2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AF3-4163-9D4C-D1D6E893393B}"/>
            </c:ext>
          </c:extLst>
        </c:ser>
        <c:axId val="63439616"/>
        <c:axId val="63441152"/>
      </c:barChart>
      <c:catAx>
        <c:axId val="63439616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63441152"/>
        <c:crosses val="autoZero"/>
        <c:auto val="1"/>
        <c:lblAlgn val="ctr"/>
        <c:lblOffset val="100"/>
      </c:catAx>
      <c:valAx>
        <c:axId val="63441152"/>
        <c:scaling>
          <c:orientation val="minMax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000"/>
                </a:pPr>
                <a:r>
                  <a:rPr lang="en-US" sz="1800" b="0" dirty="0"/>
                  <a:t>DHA [µg.g</a:t>
                </a:r>
                <a:r>
                  <a:rPr lang="en-US" sz="1800" b="0" baseline="30000" dirty="0"/>
                  <a:t>-1</a:t>
                </a:r>
                <a:r>
                  <a:rPr lang="en-US" sz="1800" b="0" dirty="0"/>
                  <a:t>.h</a:t>
                </a:r>
                <a:r>
                  <a:rPr lang="en-US" sz="1800" b="0" baseline="30000" dirty="0"/>
                  <a:t>-1</a:t>
                </a:r>
                <a:r>
                  <a:rPr lang="en-US" sz="1800" b="0" dirty="0"/>
                  <a:t>]</a:t>
                </a:r>
              </a:p>
            </c:rich>
          </c:tx>
          <c:layout>
            <c:manualLayout>
              <c:xMode val="edge"/>
              <c:yMode val="edge"/>
              <c:x val="3.5160582810980535E-2"/>
              <c:y val="0.22742931523803428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63439616"/>
        <c:crosses val="autoZero"/>
        <c:crossBetween val="between"/>
      </c:valAx>
    </c:plotArea>
    <c:plotVisOnly val="1"/>
    <c:dispBlanksAs val="gap"/>
  </c:chart>
  <c:spPr>
    <a:ln>
      <a:solidFill>
        <a:schemeClr val="tx1"/>
      </a:solidFill>
    </a:ln>
  </c:spPr>
  <c:txPr>
    <a:bodyPr/>
    <a:lstStyle/>
    <a:p>
      <a:pPr>
        <a:defRPr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cs-CZ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plotArea>
      <c:layout>
        <c:manualLayout>
          <c:layoutTarget val="inner"/>
          <c:xMode val="edge"/>
          <c:yMode val="edge"/>
          <c:x val="0.15803623505395167"/>
          <c:y val="3.0866359269839376E-2"/>
          <c:w val="0.74457567804024494"/>
          <c:h val="0.81917925533195923"/>
        </c:manualLayout>
      </c:layout>
      <c:scatterChart>
        <c:scatterStyle val="lineMarker"/>
        <c:ser>
          <c:idx val="0"/>
          <c:order val="0"/>
          <c:tx>
            <c:v>Vstup</c:v>
          </c:tx>
          <c:spPr>
            <a:ln w="28575">
              <a:noFill/>
            </a:ln>
          </c:spPr>
          <c:xVal>
            <c:numRef>
              <c:f>Vamb_BSK!$I$5:$M$5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numCache>
            </c:numRef>
          </c:xVal>
          <c:yVal>
            <c:numRef>
              <c:f>Vamb_BSK!$I$6:$M$6</c:f>
              <c:numCache>
                <c:formatCode>General</c:formatCode>
                <c:ptCount val="5"/>
                <c:pt idx="0">
                  <c:v>0</c:v>
                </c:pt>
                <c:pt idx="1">
                  <c:v>65.5</c:v>
                </c:pt>
                <c:pt idx="2">
                  <c:v>115.5</c:v>
                </c:pt>
                <c:pt idx="3">
                  <c:v>161</c:v>
                </c:pt>
                <c:pt idx="4">
                  <c:v>204</c:v>
                </c:pt>
              </c:numCache>
            </c:numRef>
          </c:yVal>
          <c:extLst xmlns:c16r2="http://schemas.microsoft.com/office/drawing/2015/06/chart">
            <c:ext xmlns:c16="http://schemas.microsoft.com/office/drawing/2014/chart" uri="{C3380CC4-5D6E-409C-BE32-E72D297353CC}">
              <c16:uniqueId val="{00000000-3F18-41AD-ADC9-48D161EE168A}"/>
            </c:ext>
          </c:extLst>
        </c:ser>
        <c:ser>
          <c:idx val="1"/>
          <c:order val="1"/>
          <c:tx>
            <c:v>20 °C</c:v>
          </c:tx>
          <c:spPr>
            <a:ln w="28575">
              <a:noFill/>
            </a:ln>
          </c:spPr>
          <c:marker>
            <c:spPr>
              <a:solidFill>
                <a:schemeClr val="accent2"/>
              </a:solidFill>
            </c:spPr>
          </c:marker>
          <c:xVal>
            <c:numRef>
              <c:f>Vamb_BSK!$I$5:$M$5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numCache>
            </c:numRef>
          </c:xVal>
          <c:yVal>
            <c:numRef>
              <c:f>Vamb_BSK!$I$7:$M$7</c:f>
              <c:numCache>
                <c:formatCode>General</c:formatCode>
                <c:ptCount val="5"/>
                <c:pt idx="0">
                  <c:v>0</c:v>
                </c:pt>
                <c:pt idx="1">
                  <c:v>57</c:v>
                </c:pt>
                <c:pt idx="2">
                  <c:v>107</c:v>
                </c:pt>
                <c:pt idx="3">
                  <c:v>157</c:v>
                </c:pt>
                <c:pt idx="4">
                  <c:v>205</c:v>
                </c:pt>
              </c:numCache>
            </c:numRef>
          </c:yVal>
          <c:extLst xmlns:c16r2="http://schemas.microsoft.com/office/drawing/2015/06/chart">
            <c:ext xmlns:c16="http://schemas.microsoft.com/office/drawing/2014/chart" uri="{C3380CC4-5D6E-409C-BE32-E72D297353CC}">
              <c16:uniqueId val="{00000001-3F18-41AD-ADC9-48D161EE168A}"/>
            </c:ext>
          </c:extLst>
        </c:ser>
        <c:ser>
          <c:idx val="2"/>
          <c:order val="2"/>
          <c:tx>
            <c:v>40 °C</c:v>
          </c:tx>
          <c:spPr>
            <a:ln w="28575">
              <a:noFill/>
            </a:ln>
          </c:spPr>
          <c:marker>
            <c:spPr>
              <a:solidFill>
                <a:srgbClr val="00B050"/>
              </a:solidFill>
            </c:spPr>
          </c:marker>
          <c:xVal>
            <c:numRef>
              <c:f>Vamb_BSK!$I$5:$M$5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numCache>
            </c:numRef>
          </c:xVal>
          <c:yVal>
            <c:numRef>
              <c:f>Vamb_BSK!$I$8:$M$8</c:f>
              <c:numCache>
                <c:formatCode>General</c:formatCode>
                <c:ptCount val="5"/>
                <c:pt idx="0">
                  <c:v>0</c:v>
                </c:pt>
                <c:pt idx="1">
                  <c:v>56</c:v>
                </c:pt>
                <c:pt idx="2">
                  <c:v>106</c:v>
                </c:pt>
                <c:pt idx="3">
                  <c:v>155</c:v>
                </c:pt>
                <c:pt idx="4">
                  <c:v>198</c:v>
                </c:pt>
              </c:numCache>
            </c:numRef>
          </c:yVal>
          <c:extLst xmlns:c16r2="http://schemas.microsoft.com/office/drawing/2015/06/chart">
            <c:ext xmlns:c16="http://schemas.microsoft.com/office/drawing/2014/chart" uri="{C3380CC4-5D6E-409C-BE32-E72D297353CC}">
              <c16:uniqueId val="{00000002-3F18-41AD-ADC9-48D161EE168A}"/>
            </c:ext>
          </c:extLst>
        </c:ser>
        <c:ser>
          <c:idx val="3"/>
          <c:order val="3"/>
          <c:tx>
            <c:v>50 °C</c:v>
          </c:tx>
          <c:spPr>
            <a:ln w="28575">
              <a:noFill/>
            </a:ln>
          </c:spPr>
          <c:marker>
            <c:spPr>
              <a:ln w="15875">
                <a:solidFill>
                  <a:srgbClr val="7030A0"/>
                </a:solidFill>
              </a:ln>
            </c:spPr>
          </c:marker>
          <c:xVal>
            <c:numRef>
              <c:f>Vamb_BSK!$I$5:$M$5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numCache>
            </c:numRef>
          </c:xVal>
          <c:yVal>
            <c:numRef>
              <c:f>Vamb_BSK!$I$9:$M$9</c:f>
              <c:numCache>
                <c:formatCode>General</c:formatCode>
                <c:ptCount val="5"/>
                <c:pt idx="0">
                  <c:v>0</c:v>
                </c:pt>
                <c:pt idx="1">
                  <c:v>55</c:v>
                </c:pt>
                <c:pt idx="2">
                  <c:v>115</c:v>
                </c:pt>
                <c:pt idx="3">
                  <c:v>186</c:v>
                </c:pt>
                <c:pt idx="4">
                  <c:v>258</c:v>
                </c:pt>
              </c:numCache>
            </c:numRef>
          </c:yVal>
          <c:extLst xmlns:c16r2="http://schemas.microsoft.com/office/drawing/2015/06/chart">
            <c:ext xmlns:c16="http://schemas.microsoft.com/office/drawing/2014/chart" uri="{C3380CC4-5D6E-409C-BE32-E72D297353CC}">
              <c16:uniqueId val="{00000003-3F18-41AD-ADC9-48D161EE168A}"/>
            </c:ext>
          </c:extLst>
        </c:ser>
        <c:ser>
          <c:idx val="4"/>
          <c:order val="4"/>
          <c:tx>
            <c:v>60 °C</c:v>
          </c:tx>
          <c:spPr>
            <a:ln w="28575">
              <a:noFill/>
            </a:ln>
          </c:spPr>
          <c:marker>
            <c:spPr>
              <a:ln w="19050">
                <a:solidFill>
                  <a:schemeClr val="accent5"/>
                </a:solidFill>
              </a:ln>
            </c:spPr>
          </c:marker>
          <c:xVal>
            <c:numRef>
              <c:f>Vamb_BSK!$I$5:$M$5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numCache>
            </c:numRef>
          </c:xVal>
          <c:yVal>
            <c:numRef>
              <c:f>Vamb_BSK!$I$10:$M$10</c:f>
              <c:numCache>
                <c:formatCode>General</c:formatCode>
                <c:ptCount val="5"/>
                <c:pt idx="0">
                  <c:v>0</c:v>
                </c:pt>
                <c:pt idx="1">
                  <c:v>35</c:v>
                </c:pt>
                <c:pt idx="2">
                  <c:v>97</c:v>
                </c:pt>
                <c:pt idx="3">
                  <c:v>151</c:v>
                </c:pt>
                <c:pt idx="4">
                  <c:v>223</c:v>
                </c:pt>
              </c:numCache>
            </c:numRef>
          </c:yVal>
          <c:extLst xmlns:c16r2="http://schemas.microsoft.com/office/drawing/2015/06/chart">
            <c:ext xmlns:c16="http://schemas.microsoft.com/office/drawing/2014/chart" uri="{C3380CC4-5D6E-409C-BE32-E72D297353CC}">
              <c16:uniqueId val="{00000004-3F18-41AD-ADC9-48D161EE168A}"/>
            </c:ext>
          </c:extLst>
        </c:ser>
        <c:ser>
          <c:idx val="5"/>
          <c:order val="5"/>
          <c:tx>
            <c:v>70 °C</c:v>
          </c:tx>
          <c:spPr>
            <a:ln w="28575">
              <a:noFill/>
            </a:ln>
          </c:spPr>
          <c:xVal>
            <c:numRef>
              <c:f>Vamb_BSK!$I$5:$M$5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numCache>
            </c:numRef>
          </c:xVal>
          <c:yVal>
            <c:numRef>
              <c:f>Vamb_BSK!$I$11:$M$11</c:f>
              <c:numCache>
                <c:formatCode>General</c:formatCode>
                <c:ptCount val="5"/>
                <c:pt idx="0">
                  <c:v>0</c:v>
                </c:pt>
                <c:pt idx="1">
                  <c:v>20</c:v>
                </c:pt>
                <c:pt idx="2">
                  <c:v>76</c:v>
                </c:pt>
                <c:pt idx="3">
                  <c:v>114</c:v>
                </c:pt>
                <c:pt idx="4">
                  <c:v>141</c:v>
                </c:pt>
              </c:numCache>
            </c:numRef>
          </c:yVal>
          <c:extLst xmlns:c16r2="http://schemas.microsoft.com/office/drawing/2015/06/chart">
            <c:ext xmlns:c16="http://schemas.microsoft.com/office/drawing/2014/chart" uri="{C3380CC4-5D6E-409C-BE32-E72D297353CC}">
              <c16:uniqueId val="{00000005-3F18-41AD-ADC9-48D161EE168A}"/>
            </c:ext>
          </c:extLst>
        </c:ser>
        <c:ser>
          <c:idx val="6"/>
          <c:order val="6"/>
          <c:tx>
            <c:v>90 °C</c:v>
          </c:tx>
          <c:spPr>
            <a:ln w="28575">
              <a:noFill/>
            </a:ln>
          </c:spPr>
          <c:marker>
            <c:symbol val="plus"/>
            <c:size val="7"/>
            <c:spPr>
              <a:ln w="19050">
                <a:solidFill>
                  <a:schemeClr val="tx2"/>
                </a:solidFill>
              </a:ln>
            </c:spPr>
          </c:marker>
          <c:xVal>
            <c:numRef>
              <c:f>Vamb_BSK!$I$5:$M$5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numCache>
            </c:numRef>
          </c:xVal>
          <c:yVal>
            <c:numRef>
              <c:f>Vamb_BSK!$I$12:$M$12</c:f>
              <c:numCache>
                <c:formatCode>General</c:formatCode>
                <c:ptCount val="5"/>
                <c:pt idx="0">
                  <c:v>0</c:v>
                </c:pt>
                <c:pt idx="1">
                  <c:v>12</c:v>
                </c:pt>
                <c:pt idx="2">
                  <c:v>38</c:v>
                </c:pt>
                <c:pt idx="3">
                  <c:v>66</c:v>
                </c:pt>
                <c:pt idx="4">
                  <c:v>101</c:v>
                </c:pt>
              </c:numCache>
            </c:numRef>
          </c:yVal>
          <c:extLst xmlns:c16r2="http://schemas.microsoft.com/office/drawing/2015/06/chart">
            <c:ext xmlns:c16="http://schemas.microsoft.com/office/drawing/2014/chart" uri="{C3380CC4-5D6E-409C-BE32-E72D297353CC}">
              <c16:uniqueId val="{00000006-3F18-41AD-ADC9-48D161EE168A}"/>
            </c:ext>
          </c:extLst>
        </c:ser>
        <c:axId val="63845504"/>
        <c:axId val="63847808"/>
      </c:scatterChart>
      <c:valAx>
        <c:axId val="63845504"/>
        <c:scaling>
          <c:orientation val="minMax"/>
          <c:max val="4.5"/>
          <c:min val="0"/>
        </c:scaling>
        <c:axPos val="b"/>
        <c:title>
          <c:tx>
            <c:rich>
              <a:bodyPr/>
              <a:lstStyle/>
              <a:p>
                <a:pPr>
                  <a:defRPr sz="1000"/>
                </a:pPr>
                <a:r>
                  <a:rPr lang="en-US" sz="1800" b="0" dirty="0"/>
                  <a:t>d</a:t>
                </a:r>
                <a:r>
                  <a:rPr lang="cs-CZ" sz="1800" b="0" dirty="0"/>
                  <a:t>oba</a:t>
                </a:r>
                <a:r>
                  <a:rPr lang="en-US" sz="1800" b="0" dirty="0"/>
                  <a:t> </a:t>
                </a:r>
                <a:r>
                  <a:rPr lang="en-US" sz="1800" b="0" dirty="0" err="1"/>
                  <a:t>testu</a:t>
                </a:r>
                <a:r>
                  <a:rPr lang="cs-CZ" sz="1800" b="0" dirty="0"/>
                  <a:t> </a:t>
                </a:r>
                <a:r>
                  <a:rPr lang="en-US" sz="1800" b="0" dirty="0"/>
                  <a:t>[den]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000"/>
            </a:pPr>
            <a:endParaRPr lang="cs-CZ"/>
          </a:p>
        </c:txPr>
        <c:crossAx val="63847808"/>
        <c:crosses val="autoZero"/>
        <c:crossBetween val="midCat"/>
        <c:majorUnit val="1"/>
        <c:minorUnit val="0.1"/>
      </c:valAx>
      <c:valAx>
        <c:axId val="63847808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000"/>
                </a:pPr>
                <a:r>
                  <a:rPr lang="cs-CZ" sz="1800" b="0" dirty="0"/>
                  <a:t>Respirační aktivita </a:t>
                </a:r>
              </a:p>
              <a:p>
                <a:pPr>
                  <a:defRPr sz="1000"/>
                </a:pPr>
                <a:r>
                  <a:rPr lang="cs-CZ" sz="1800" b="0" dirty="0"/>
                  <a:t>[</a:t>
                </a:r>
                <a:r>
                  <a:rPr lang="en-US" sz="1800" b="0" dirty="0"/>
                  <a:t>mg O</a:t>
                </a:r>
                <a:r>
                  <a:rPr lang="en-US" sz="1800" b="0" baseline="-25000" dirty="0"/>
                  <a:t>2</a:t>
                </a:r>
                <a:r>
                  <a:rPr lang="en-US" sz="1800" b="0" dirty="0"/>
                  <a:t>/</a:t>
                </a:r>
                <a:r>
                  <a:rPr lang="cs-CZ" sz="1800" b="0" dirty="0"/>
                  <a:t>k</a:t>
                </a:r>
                <a:r>
                  <a:rPr lang="en-US" sz="1800" b="0" dirty="0"/>
                  <a:t>g]</a:t>
                </a:r>
              </a:p>
            </c:rich>
          </c:tx>
          <c:layout>
            <c:manualLayout>
              <c:xMode val="edge"/>
              <c:yMode val="edge"/>
              <c:x val="1.8056284631087785E-2"/>
              <c:y val="0.26776312577013983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000"/>
            </a:pPr>
            <a:endParaRPr lang="cs-CZ"/>
          </a:p>
        </c:txPr>
        <c:crossAx val="6384550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91071376494604817"/>
          <c:y val="0.26043606631340127"/>
          <c:w val="8.0026975794692409E-2"/>
          <c:h val="0.40617101818994111"/>
        </c:manualLayout>
      </c:layout>
      <c:txPr>
        <a:bodyPr/>
        <a:lstStyle/>
        <a:p>
          <a:pPr>
            <a:defRPr sz="1000"/>
          </a:pPr>
          <a:endParaRPr lang="cs-CZ"/>
        </a:p>
      </c:txPr>
    </c:legend>
    <c:plotVisOnly val="1"/>
    <c:dispBlanksAs val="gap"/>
  </c:chart>
  <c:spPr>
    <a:ln>
      <a:solidFill>
        <a:schemeClr val="tx1"/>
      </a:solidFill>
    </a:ln>
  </c:spPr>
  <c:txPr>
    <a:bodyPr/>
    <a:lstStyle/>
    <a:p>
      <a:pPr>
        <a:defRPr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cs-CZ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plotArea>
      <c:layout>
        <c:manualLayout>
          <c:layoutTarget val="inner"/>
          <c:xMode val="edge"/>
          <c:yMode val="edge"/>
          <c:x val="0.17569671347060656"/>
          <c:y val="5.8902275769745702E-2"/>
          <c:w val="0.7242556447952343"/>
          <c:h val="0.81518051207454645"/>
        </c:manualLayout>
      </c:layout>
      <c:barChart>
        <c:barDir val="col"/>
        <c:grouping val="cluster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dPt>
            <c:idx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65F-4C45-96D2-DC6CD8F7225A}"/>
              </c:ext>
            </c:extLst>
          </c:dPt>
          <c:cat>
            <c:strRef>
              <c:f>Vamb_MO!$A$2:$G$2</c:f>
              <c:strCache>
                <c:ptCount val="7"/>
                <c:pt idx="0">
                  <c:v>vstup</c:v>
                </c:pt>
                <c:pt idx="1">
                  <c:v>20 °C</c:v>
                </c:pt>
                <c:pt idx="2">
                  <c:v>40 °C</c:v>
                </c:pt>
                <c:pt idx="3">
                  <c:v>50 °C</c:v>
                </c:pt>
                <c:pt idx="4">
                  <c:v>60 °C</c:v>
                </c:pt>
                <c:pt idx="5">
                  <c:v>70 °C</c:v>
                </c:pt>
                <c:pt idx="6">
                  <c:v>90 °C</c:v>
                </c:pt>
              </c:strCache>
            </c:strRef>
          </c:cat>
          <c:val>
            <c:numRef>
              <c:f>Vamb_MO!$A$7:$G$7</c:f>
              <c:numCache>
                <c:formatCode>General</c:formatCode>
                <c:ptCount val="7"/>
                <c:pt idx="0">
                  <c:v>76440</c:v>
                </c:pt>
                <c:pt idx="1">
                  <c:v>214320</c:v>
                </c:pt>
                <c:pt idx="2">
                  <c:v>48568</c:v>
                </c:pt>
                <c:pt idx="3">
                  <c:v>75040</c:v>
                </c:pt>
                <c:pt idx="4">
                  <c:v>230640</c:v>
                </c:pt>
                <c:pt idx="5">
                  <c:v>78320</c:v>
                </c:pt>
                <c:pt idx="6">
                  <c:v>80603.5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65F-4C45-96D2-DC6CD8F7225A}"/>
            </c:ext>
          </c:extLst>
        </c:ser>
        <c:gapWidth val="219"/>
        <c:overlap val="-27"/>
        <c:axId val="63976192"/>
        <c:axId val="63977728"/>
      </c:barChart>
      <c:catAx>
        <c:axId val="6397619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cs-CZ"/>
          </a:p>
        </c:txPr>
        <c:crossAx val="63977728"/>
        <c:crosses val="autoZero"/>
        <c:auto val="1"/>
        <c:lblAlgn val="ctr"/>
        <c:lblOffset val="100"/>
      </c:catAx>
      <c:valAx>
        <c:axId val="63977728"/>
        <c:scaling>
          <c:logBase val="10"/>
          <c:orientation val="minMax"/>
          <c:min val="1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800" b="0" dirty="0" err="1"/>
                  <a:t>Celkový</a:t>
                </a:r>
                <a:r>
                  <a:rPr lang="en-US" sz="1800" b="0" dirty="0"/>
                  <a:t> </a:t>
                </a:r>
                <a:r>
                  <a:rPr lang="en-US" sz="1800" b="0" dirty="0" err="1"/>
                  <a:t>počet</a:t>
                </a:r>
                <a:r>
                  <a:rPr lang="en-US" sz="1800" b="0" dirty="0"/>
                  <a:t> </a:t>
                </a:r>
                <a:r>
                  <a:rPr lang="cs-CZ" sz="1800" b="0" dirty="0" smtClean="0"/>
                  <a:t>MO</a:t>
                </a:r>
              </a:p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cs-CZ" sz="1800" b="0" dirty="0" smtClean="0"/>
                  <a:t> </a:t>
                </a:r>
                <a:r>
                  <a:rPr lang="en-US" sz="1800" b="0" dirty="0" smtClean="0"/>
                  <a:t>[</a:t>
                </a:r>
                <a:r>
                  <a:rPr lang="en-US" sz="1800" b="0" dirty="0"/>
                  <a:t>K</a:t>
                </a:r>
                <a:r>
                  <a:rPr lang="cs-CZ" sz="1800" b="0" dirty="0"/>
                  <a:t>TJ</a:t>
                </a:r>
                <a:r>
                  <a:rPr lang="en-US" sz="1800" b="0" dirty="0"/>
                  <a:t>/g </a:t>
                </a:r>
                <a:r>
                  <a:rPr lang="en-US" sz="1800" b="0" dirty="0" err="1"/>
                  <a:t>sušiny</a:t>
                </a:r>
                <a:r>
                  <a:rPr lang="en-US" sz="1800" b="0" dirty="0"/>
                  <a:t>]</a:t>
                </a:r>
              </a:p>
            </c:rich>
          </c:tx>
          <c:layout>
            <c:manualLayout>
              <c:xMode val="edge"/>
              <c:yMode val="edge"/>
              <c:x val="2.141464955769418E-2"/>
              <c:y val="0.2628585341948223"/>
            </c:manualLayout>
          </c:layout>
          <c:spPr>
            <a:noFill/>
            <a:ln>
              <a:noFill/>
            </a:ln>
            <a:effectLst/>
          </c:spPr>
        </c:title>
        <c:numFmt formatCode="0E+00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cs-CZ"/>
          </a:p>
        </c:txPr>
        <c:crossAx val="63976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>
      <a:solidFill>
        <a:schemeClr val="tx1"/>
      </a:solidFill>
    </a:ln>
    <a:effectLst/>
  </c:spPr>
  <c:txPr>
    <a:bodyPr/>
    <a:lstStyle/>
    <a:p>
      <a:pPr>
        <a:defRPr sz="12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cs-CZ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08CB72-4435-4829-9E72-A663D96E3616}" type="datetimeFigureOut">
              <a:rPr lang="cs-CZ" smtClean="0"/>
              <a:pPr/>
              <a:t>20.3.2017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E6F0E8-5DF6-42CB-84E3-CBAA933E3DE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120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E6F0E8-5DF6-42CB-84E3-CBAA933E3DE2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E6F0E8-5DF6-42CB-84E3-CBAA933E3DE2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E6F0E8-5DF6-42CB-84E3-CBAA933E3DE2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E6F0E8-5DF6-42CB-84E3-CBAA933E3DE2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E6F0E8-5DF6-42CB-84E3-CBAA933E3DE2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E6F0E8-5DF6-42CB-84E3-CBAA933E3DE2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E6F0E8-5DF6-42CB-84E3-CBAA933E3DE2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E6F0E8-5DF6-42CB-84E3-CBAA933E3DE2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E6F0E8-5DF6-42CB-84E3-CBAA933E3DE2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E6F0E8-5DF6-42CB-84E3-CBAA933E3DE2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E6F0E8-5DF6-42CB-84E3-CBAA933E3DE2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E6F0E8-5DF6-42CB-84E3-CBAA933E3DE2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E6F0E8-5DF6-42CB-84E3-CBAA933E3DE2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705D2-AC94-4848-BC3A-0008CFE892F2}" type="datetimeFigureOut">
              <a:rPr lang="cs-CZ" smtClean="0"/>
              <a:pPr/>
              <a:t>20.3.2017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2016-E815-4797-88AF-0985801159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705D2-AC94-4848-BC3A-0008CFE892F2}" type="datetimeFigureOut">
              <a:rPr lang="cs-CZ" smtClean="0"/>
              <a:pPr/>
              <a:t>20.3.2017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2016-E815-4797-88AF-0985801159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705D2-AC94-4848-BC3A-0008CFE892F2}" type="datetimeFigureOut">
              <a:rPr lang="cs-CZ" smtClean="0"/>
              <a:pPr/>
              <a:t>20.3.2017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2016-E815-4797-88AF-0985801159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705D2-AC94-4848-BC3A-0008CFE892F2}" type="datetimeFigureOut">
              <a:rPr lang="cs-CZ" smtClean="0"/>
              <a:pPr/>
              <a:t>20.3.2017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2016-E815-4797-88AF-0985801159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705D2-AC94-4848-BC3A-0008CFE892F2}" type="datetimeFigureOut">
              <a:rPr lang="cs-CZ" smtClean="0"/>
              <a:pPr/>
              <a:t>20.3.2017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2016-E815-4797-88AF-0985801159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705D2-AC94-4848-BC3A-0008CFE892F2}" type="datetimeFigureOut">
              <a:rPr lang="cs-CZ" smtClean="0"/>
              <a:pPr/>
              <a:t>20.3.2017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2016-E815-4797-88AF-0985801159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705D2-AC94-4848-BC3A-0008CFE892F2}" type="datetimeFigureOut">
              <a:rPr lang="cs-CZ" smtClean="0"/>
              <a:pPr/>
              <a:t>20.3.2017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2016-E815-4797-88AF-0985801159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705D2-AC94-4848-BC3A-0008CFE892F2}" type="datetimeFigureOut">
              <a:rPr lang="cs-CZ" smtClean="0"/>
              <a:pPr/>
              <a:t>20.3.2017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2016-E815-4797-88AF-0985801159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705D2-AC94-4848-BC3A-0008CFE892F2}" type="datetimeFigureOut">
              <a:rPr lang="cs-CZ" smtClean="0"/>
              <a:pPr/>
              <a:t>20.3.2017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2016-E815-4797-88AF-0985801159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705D2-AC94-4848-BC3A-0008CFE892F2}" type="datetimeFigureOut">
              <a:rPr lang="cs-CZ" smtClean="0"/>
              <a:pPr/>
              <a:t>20.3.2017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2016-E815-4797-88AF-0985801159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705D2-AC94-4848-BC3A-0008CFE892F2}" type="datetimeFigureOut">
              <a:rPr lang="cs-CZ" smtClean="0"/>
              <a:pPr/>
              <a:t>20.3.2017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2016-E815-4797-88AF-0985801159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705D2-AC94-4848-BC3A-0008CFE892F2}" type="datetimeFigureOut">
              <a:rPr lang="cs-CZ" smtClean="0"/>
              <a:pPr/>
              <a:t>20.3.2017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B2016-E815-4797-88AF-09858011596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Výsledek obrázku pro pórovitost zeminy"/>
          <p:cNvPicPr>
            <a:picLocks noChangeAspect="1" noChangeArrowheads="1"/>
          </p:cNvPicPr>
          <p:nvPr/>
        </p:nvPicPr>
        <p:blipFill>
          <a:blip r:embed="rId3" cstate="print">
            <a:grayscl/>
            <a:lum bright="73000" contrast="-77000"/>
          </a:blip>
          <a:srcRect l="6667" t="-399"/>
          <a:stretch>
            <a:fillRect/>
          </a:stretch>
        </p:blipFill>
        <p:spPr bwMode="auto">
          <a:xfrm>
            <a:off x="-1" y="-99392"/>
            <a:ext cx="9239629" cy="6957392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Mikrobiální oživení zeminy po procesu termické desorpce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cs-CZ" b="1" dirty="0" smtClean="0">
                <a:solidFill>
                  <a:schemeClr val="tx1"/>
                </a:solidFill>
              </a:rPr>
              <a:t>P. Kubínová a kol.</a:t>
            </a:r>
          </a:p>
          <a:p>
            <a:pPr algn="r"/>
            <a:r>
              <a:rPr lang="cs-CZ" sz="2800" b="1" dirty="0" smtClean="0">
                <a:solidFill>
                  <a:schemeClr val="tx1"/>
                </a:solidFill>
              </a:rPr>
              <a:t>VŠCHT Praha, ÚCHOP č.240</a:t>
            </a:r>
          </a:p>
          <a:p>
            <a:pPr algn="r"/>
            <a:r>
              <a:rPr lang="cs-CZ" sz="2800" b="1" dirty="0" err="1" smtClean="0">
                <a:solidFill>
                  <a:schemeClr val="tx1"/>
                </a:solidFill>
              </a:rPr>
              <a:t>petra.kubinova</a:t>
            </a:r>
            <a:r>
              <a:rPr lang="cs-CZ" sz="2800" b="1" dirty="0" smtClean="0">
                <a:solidFill>
                  <a:schemeClr val="tx1"/>
                </a:solidFill>
              </a:rPr>
              <a:t>@</a:t>
            </a:r>
            <a:r>
              <a:rPr lang="cs-CZ" sz="2800" b="1" dirty="0" err="1" smtClean="0">
                <a:solidFill>
                  <a:schemeClr val="tx1"/>
                </a:solidFill>
              </a:rPr>
              <a:t>vscht.cz</a:t>
            </a:r>
            <a:endParaRPr lang="cs-CZ" sz="2800" b="1" dirty="0">
              <a:solidFill>
                <a:schemeClr val="tx1"/>
              </a:solidFill>
            </a:endParaRPr>
          </a:p>
        </p:txBody>
      </p:sp>
      <p:pic>
        <p:nvPicPr>
          <p:cNvPr id="10242" name="Picture 2" descr="Výsledek obrázku pro logo všch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548680"/>
            <a:ext cx="4536504" cy="883346"/>
          </a:xfrm>
          <a:prstGeom prst="rect">
            <a:avLst/>
          </a:prstGeom>
          <a:noFill/>
        </p:spPr>
      </p:pic>
      <p:pic>
        <p:nvPicPr>
          <p:cNvPr id="10246" name="Picture 6" descr="Výsledek obrázku pro tač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40352" y="476672"/>
            <a:ext cx="936104" cy="9361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cs-CZ" sz="2800" b="1" dirty="0" smtClean="0">
                <a:solidFill>
                  <a:srgbClr val="CC00CC"/>
                </a:solidFill>
              </a:rPr>
              <a:t>Vliv teploty mikrovlnného ventingu na mikrobiální aktivitu v zemině z lokality B</a:t>
            </a:r>
            <a:endParaRPr lang="cs-CZ" sz="2800" b="1" dirty="0">
              <a:solidFill>
                <a:srgbClr val="CC00CC"/>
              </a:solidFill>
            </a:endParaRP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wpc="http://schemas.microsoft.com/office/word/2010/wordprocessingCanvas" xmlns:mc="http://schemas.openxmlformats.org/markup-compatibility/2006" xmlns:wp14="http://schemas.microsoft.com/office/word/2010/wordprocessingDrawing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6="http://schemas.microsoft.com/office/drawing/2014/main" xmlns:w16se="http://schemas.microsoft.com/office/word/2015/wordml/symex" xmlns:w15="http://schemas.microsoft.com/office/word/2012/wordml" xmlns:w="http://schemas.openxmlformats.org/wordprocessingml/2006/main" xmlns:w10="urn:schemas-microsoft-com:office:word" xmlns:v="urn:schemas-microsoft-com:vml" xmlns:o="urn:schemas-microsoft-com:office:office" xmlns:cx2="http://schemas.microsoft.com/office/drawing/2015/10/21/chartex" xmlns:cx1="http://schemas.microsoft.com/office/drawing/2015/9/8/chartex" xmlns:cx="http://schemas.microsoft.com/office/drawing/2014/chartex" xmlns="" xmlns:lc="http://schemas.openxmlformats.org/drawingml/2006/lockedCanvas" id="{00000000-0008-0000-04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cs-CZ" sz="2800" b="1" dirty="0" smtClean="0">
                <a:solidFill>
                  <a:srgbClr val="CC00CC"/>
                </a:solidFill>
              </a:rPr>
              <a:t>Vliv teploty ventingu na respirační aktivitu (AT</a:t>
            </a:r>
            <a:r>
              <a:rPr lang="cs-CZ" sz="2800" b="1" baseline="-25000" dirty="0" smtClean="0">
                <a:solidFill>
                  <a:srgbClr val="CC00CC"/>
                </a:solidFill>
              </a:rPr>
              <a:t>4</a:t>
            </a:r>
            <a:r>
              <a:rPr lang="cs-CZ" sz="2800" b="1" dirty="0" smtClean="0">
                <a:solidFill>
                  <a:srgbClr val="CC00CC"/>
                </a:solidFill>
              </a:rPr>
              <a:t>) v zemině z lokality B</a:t>
            </a:r>
            <a:endParaRPr lang="cs-CZ" sz="2800" b="1" dirty="0">
              <a:solidFill>
                <a:srgbClr val="CC00CC"/>
              </a:solidFill>
            </a:endParaRP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wpc="http://schemas.microsoft.com/office/word/2010/wordprocessingCanvas" xmlns:mc="http://schemas.openxmlformats.org/markup-compatibility/2006" xmlns:wp14="http://schemas.microsoft.com/office/word/2010/wordprocessingDrawing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6="http://schemas.microsoft.com/office/drawing/2014/main" xmlns:w16se="http://schemas.microsoft.com/office/word/2015/wordml/symex" xmlns:w15="http://schemas.microsoft.com/office/word/2012/wordml" xmlns:w="http://schemas.openxmlformats.org/wordprocessingml/2006/main" xmlns:w10="urn:schemas-microsoft-com:office:word" xmlns:v="urn:schemas-microsoft-com:vml" xmlns:o="urn:schemas-microsoft-com:office:office" xmlns:cx2="http://schemas.microsoft.com/office/drawing/2015/10/21/chartex" xmlns:cx1="http://schemas.microsoft.com/office/drawing/2015/9/8/chartex" xmlns:cx="http://schemas.microsoft.com/office/drawing/2014/chartex" xmlns="" xmlns:lc="http://schemas.openxmlformats.org/drawingml/2006/lockedCanvas" id="{00000000-0008-0000-06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cs-CZ" sz="3100" b="1" dirty="0" smtClean="0">
                <a:solidFill>
                  <a:srgbClr val="CC00CC"/>
                </a:solidFill>
              </a:rPr>
              <a:t>Vliv teploty mikrovlnného ventingu na celkové počty heterotrofních mikroorganismů v zemině z lokality B</a:t>
            </a:r>
            <a:endParaRPr lang="cs-CZ" b="1" dirty="0">
              <a:solidFill>
                <a:srgbClr val="CC00CC"/>
              </a:solidFill>
            </a:endParaRP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wpc="http://schemas.microsoft.com/office/word/2010/wordprocessingCanvas" xmlns:mc="http://schemas.openxmlformats.org/markup-compatibility/2006" xmlns:wp14="http://schemas.microsoft.com/office/word/2010/wordprocessingDrawing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6="http://schemas.microsoft.com/office/drawing/2014/main" xmlns:w16se="http://schemas.microsoft.com/office/word/2015/wordml/symex" xmlns:w15="http://schemas.microsoft.com/office/word/2012/wordml" xmlns:w="http://schemas.openxmlformats.org/wordprocessingml/2006/main" xmlns:w10="urn:schemas-microsoft-com:office:word" xmlns:v="urn:schemas-microsoft-com:vml" xmlns:o="urn:schemas-microsoft-com:office:office" xmlns:cx2="http://schemas.microsoft.com/office/drawing/2015/10/21/chartex" xmlns:cx1="http://schemas.microsoft.com/office/drawing/2015/9/8/chartex" xmlns:cx="http://schemas.microsoft.com/office/drawing/2014/chartex" xmlns="" xmlns:lc="http://schemas.openxmlformats.org/drawingml/2006/lockedCanvas" id="{F929CC06-1EF7-4F17-A860-BB07B5C105D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3000" b="1" dirty="0" smtClean="0">
                <a:solidFill>
                  <a:srgbClr val="CC00CC"/>
                </a:solidFill>
              </a:rPr>
              <a:t>Shrnutí výsledků</a:t>
            </a:r>
            <a:endParaRPr lang="cs-CZ" sz="3000" b="1" dirty="0">
              <a:solidFill>
                <a:srgbClr val="CC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Účinnost inovativní technologie</a:t>
            </a:r>
          </a:p>
          <a:p>
            <a:r>
              <a:rPr lang="cs-CZ" sz="2800" dirty="0" smtClean="0"/>
              <a:t>Pro jednotlivé analýzy aktivity mikroorganismů nejednoznačná interpretace</a:t>
            </a:r>
          </a:p>
          <a:p>
            <a:r>
              <a:rPr lang="cs-CZ" sz="2800" dirty="0" smtClean="0"/>
              <a:t>Mikrovlnný ohřev bez výrazného účinku na půdní mikroorganismy</a:t>
            </a:r>
          </a:p>
          <a:p>
            <a:r>
              <a:rPr lang="cs-CZ" sz="2800" dirty="0" smtClean="0"/>
              <a:t>Přínos: v praxi možná kombinace technologie s biologickým dočištěním</a:t>
            </a:r>
          </a:p>
          <a:p>
            <a:endParaRPr lang="cs-CZ" sz="2800" dirty="0" smtClean="0"/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Výsledek obrázku pro pórovitost zeminy"/>
          <p:cNvPicPr>
            <a:picLocks noChangeAspect="1" noChangeArrowheads="1"/>
          </p:cNvPicPr>
          <p:nvPr/>
        </p:nvPicPr>
        <p:blipFill>
          <a:blip r:embed="rId2" cstate="print">
            <a:grayscl/>
            <a:lum bright="73000" contrast="-77000"/>
          </a:blip>
          <a:srcRect l="6667" t="-399"/>
          <a:stretch>
            <a:fillRect/>
          </a:stretch>
        </p:blipFill>
        <p:spPr bwMode="auto">
          <a:xfrm>
            <a:off x="-36512" y="-99391"/>
            <a:ext cx="9275996" cy="6984776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/>
              <a:t>Upřímně děkuji za pozornost.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19256" cy="4781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 dirty="0" smtClean="0"/>
              <a:t>Příspěvek byl připraven v rámci výzkumu realizovaného s podporou projektu </a:t>
            </a:r>
          </a:p>
          <a:p>
            <a:pPr marL="0" indent="0">
              <a:buNone/>
            </a:pPr>
            <a:r>
              <a:rPr lang="cs-CZ" sz="1800" b="1" dirty="0" smtClean="0"/>
              <a:t>„Vývoj a ověření technologie pro účely intenzifikace in-situ sanačních opatření“ (TAČR TA04020435).</a:t>
            </a:r>
          </a:p>
          <a:p>
            <a:pPr>
              <a:buNone/>
            </a:pPr>
            <a:endParaRPr lang="cs-CZ" sz="1800" b="1" dirty="0" smtClean="0"/>
          </a:p>
          <a:p>
            <a:pPr>
              <a:buNone/>
            </a:pPr>
            <a:r>
              <a:rPr lang="cs-CZ" sz="1600" b="1" dirty="0" smtClean="0"/>
              <a:t>Zdroje:</a:t>
            </a:r>
          </a:p>
          <a:p>
            <a:r>
              <a:rPr lang="cs-CZ" sz="1400" b="1" dirty="0" err="1" smtClean="0"/>
              <a:t>Agency</a:t>
            </a:r>
            <a:r>
              <a:rPr lang="cs-CZ" sz="1400" b="1" dirty="0" smtClean="0"/>
              <a:t>, U.S.E.P., </a:t>
            </a:r>
            <a:r>
              <a:rPr lang="cs-CZ" sz="1400" b="1" i="1" dirty="0" smtClean="0"/>
              <a:t>A Citizen’s </a:t>
            </a:r>
            <a:r>
              <a:rPr lang="cs-CZ" sz="1400" b="1" i="1" dirty="0" err="1" smtClean="0"/>
              <a:t>Guide</a:t>
            </a:r>
            <a:r>
              <a:rPr lang="cs-CZ" sz="1400" b="1" i="1" dirty="0" smtClean="0"/>
              <a:t> to </a:t>
            </a:r>
            <a:r>
              <a:rPr lang="cs-CZ" sz="1400" b="1" i="1" dirty="0" err="1" smtClean="0"/>
              <a:t>Thermal</a:t>
            </a:r>
            <a:r>
              <a:rPr lang="cs-CZ" sz="1400" b="1" i="1" dirty="0" smtClean="0"/>
              <a:t> </a:t>
            </a:r>
            <a:r>
              <a:rPr lang="cs-CZ" sz="1400" b="1" i="1" dirty="0" err="1" smtClean="0"/>
              <a:t>Desorption</a:t>
            </a:r>
            <a:r>
              <a:rPr lang="cs-CZ" sz="1400" b="1" i="1" dirty="0" smtClean="0"/>
              <a:t>.</a:t>
            </a:r>
            <a:r>
              <a:rPr lang="cs-CZ" sz="1400" b="1" dirty="0" smtClean="0"/>
              <a:t> Office </a:t>
            </a:r>
            <a:r>
              <a:rPr lang="cs-CZ" sz="1400" b="1" dirty="0" err="1" smtClean="0"/>
              <a:t>of</a:t>
            </a:r>
            <a:r>
              <a:rPr lang="cs-CZ" sz="1400" b="1" dirty="0" smtClean="0"/>
              <a:t> Solid </a:t>
            </a:r>
            <a:r>
              <a:rPr lang="cs-CZ" sz="1400" b="1" dirty="0" err="1" smtClean="0"/>
              <a:t>Waste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and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Emergency</a:t>
            </a:r>
            <a:r>
              <a:rPr lang="cs-CZ" sz="1400" b="1" dirty="0" smtClean="0"/>
              <a:t> Response (5102G), 2012.</a:t>
            </a:r>
          </a:p>
          <a:p>
            <a:r>
              <a:rPr lang="cs-CZ" sz="1400" b="1" dirty="0" err="1" smtClean="0"/>
              <a:t>Nannipieri</a:t>
            </a:r>
            <a:r>
              <a:rPr lang="cs-CZ" sz="1400" b="1" dirty="0" smtClean="0"/>
              <a:t>, P., </a:t>
            </a:r>
            <a:r>
              <a:rPr lang="cs-CZ" sz="1400" b="1" dirty="0" err="1" smtClean="0"/>
              <a:t>Kandeler</a:t>
            </a:r>
            <a:r>
              <a:rPr lang="cs-CZ" sz="1400" b="1" dirty="0" smtClean="0"/>
              <a:t>, E., </a:t>
            </a:r>
            <a:r>
              <a:rPr lang="cs-CZ" sz="1400" b="1" dirty="0" err="1" smtClean="0"/>
              <a:t>Ruggiero</a:t>
            </a:r>
            <a:r>
              <a:rPr lang="cs-CZ" sz="1400" b="1" dirty="0" smtClean="0"/>
              <a:t>, P., </a:t>
            </a:r>
            <a:r>
              <a:rPr lang="cs-CZ" sz="1400" b="1" i="1" dirty="0" smtClean="0"/>
              <a:t>Enzyme </a:t>
            </a:r>
            <a:r>
              <a:rPr lang="cs-CZ" sz="1400" b="1" i="1" dirty="0" err="1" smtClean="0"/>
              <a:t>Activities</a:t>
            </a:r>
            <a:r>
              <a:rPr lang="cs-CZ" sz="1400" b="1" i="1" dirty="0" smtClean="0"/>
              <a:t> </a:t>
            </a:r>
            <a:r>
              <a:rPr lang="cs-CZ" sz="1400" b="1" i="1" dirty="0" err="1" smtClean="0"/>
              <a:t>and</a:t>
            </a:r>
            <a:r>
              <a:rPr lang="cs-CZ" sz="1400" b="1" i="1" dirty="0" smtClean="0"/>
              <a:t> </a:t>
            </a:r>
            <a:r>
              <a:rPr lang="cs-CZ" sz="1400" b="1" i="1" dirty="0" err="1" smtClean="0"/>
              <a:t>Microbiological</a:t>
            </a:r>
            <a:r>
              <a:rPr lang="cs-CZ" sz="1400" b="1" i="1" dirty="0" smtClean="0"/>
              <a:t> </a:t>
            </a:r>
            <a:r>
              <a:rPr lang="cs-CZ" sz="1400" b="1" i="1" dirty="0" err="1" smtClean="0"/>
              <a:t>and</a:t>
            </a:r>
            <a:r>
              <a:rPr lang="cs-CZ" sz="1400" b="1" i="1" dirty="0" smtClean="0"/>
              <a:t> </a:t>
            </a:r>
            <a:r>
              <a:rPr lang="cs-CZ" sz="1400" b="1" i="1" dirty="0" err="1" smtClean="0"/>
              <a:t>Biochemical</a:t>
            </a:r>
            <a:r>
              <a:rPr lang="cs-CZ" sz="1400" b="1" i="1" dirty="0" smtClean="0"/>
              <a:t> </a:t>
            </a:r>
            <a:r>
              <a:rPr lang="cs-CZ" sz="1400" b="1" i="1" dirty="0" err="1" smtClean="0"/>
              <a:t>Processes</a:t>
            </a:r>
            <a:r>
              <a:rPr lang="cs-CZ" sz="1400" b="1" i="1" dirty="0" smtClean="0"/>
              <a:t> in </a:t>
            </a:r>
            <a:r>
              <a:rPr lang="cs-CZ" sz="1400" b="1" i="1" dirty="0" err="1" smtClean="0"/>
              <a:t>Soil</a:t>
            </a:r>
            <a:r>
              <a:rPr lang="cs-CZ" sz="1400" b="1" i="1" dirty="0" smtClean="0"/>
              <a:t>.</a:t>
            </a:r>
            <a:r>
              <a:rPr lang="cs-CZ" sz="1400" b="1" dirty="0" smtClean="0"/>
              <a:t> In </a:t>
            </a:r>
            <a:r>
              <a:rPr lang="cs-CZ" sz="1400" b="1" dirty="0" err="1" smtClean="0"/>
              <a:t>Enzymes</a:t>
            </a:r>
            <a:r>
              <a:rPr lang="cs-CZ" sz="1400" b="1" dirty="0" smtClean="0"/>
              <a:t> in </a:t>
            </a:r>
            <a:r>
              <a:rPr lang="cs-CZ" sz="1400" b="1" dirty="0" err="1" smtClean="0"/>
              <a:t>the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environment</a:t>
            </a:r>
            <a:r>
              <a:rPr lang="cs-CZ" sz="1400" b="1" dirty="0" smtClean="0"/>
              <a:t>: </a:t>
            </a:r>
            <a:r>
              <a:rPr lang="cs-CZ" sz="1400" b="1" dirty="0" err="1" smtClean="0"/>
              <a:t>Activity</a:t>
            </a:r>
            <a:r>
              <a:rPr lang="cs-CZ" sz="1400" b="1" dirty="0" smtClean="0"/>
              <a:t>, </a:t>
            </a:r>
            <a:r>
              <a:rPr lang="cs-CZ" sz="1400" b="1" dirty="0" err="1" smtClean="0"/>
              <a:t>ecology</a:t>
            </a:r>
            <a:r>
              <a:rPr lang="cs-CZ" sz="1400" b="1" dirty="0" smtClean="0"/>
              <a:t>, </a:t>
            </a:r>
            <a:r>
              <a:rPr lang="cs-CZ" sz="1400" b="1" dirty="0" err="1" smtClean="0"/>
              <a:t>and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applications</a:t>
            </a:r>
            <a:r>
              <a:rPr lang="cs-CZ" sz="1400" b="1" dirty="0" smtClean="0"/>
              <a:t>. CRC </a:t>
            </a:r>
            <a:r>
              <a:rPr lang="cs-CZ" sz="1400" b="1" dirty="0" err="1" smtClean="0"/>
              <a:t>Press</a:t>
            </a:r>
            <a:r>
              <a:rPr lang="cs-CZ" sz="1400" b="1" dirty="0" smtClean="0"/>
              <a:t>, 2002.</a:t>
            </a:r>
          </a:p>
          <a:p>
            <a:r>
              <a:rPr lang="cs-CZ" sz="1400" b="1" dirty="0" err="1" smtClean="0"/>
              <a:t>Wolińska</a:t>
            </a:r>
            <a:r>
              <a:rPr lang="cs-CZ" sz="1400" b="1" dirty="0" smtClean="0"/>
              <a:t>, A., </a:t>
            </a:r>
            <a:r>
              <a:rPr lang="cs-CZ" sz="1400" b="1" dirty="0" err="1" smtClean="0"/>
              <a:t>Stępniewska</a:t>
            </a:r>
            <a:r>
              <a:rPr lang="cs-CZ" sz="1400" b="1" dirty="0" smtClean="0"/>
              <a:t>, Z., </a:t>
            </a:r>
            <a:r>
              <a:rPr lang="cs-CZ" sz="1400" b="1" i="1" dirty="0" err="1" smtClean="0"/>
              <a:t>Dehydrogenase</a:t>
            </a:r>
            <a:r>
              <a:rPr lang="cs-CZ" sz="1400" b="1" i="1" dirty="0" smtClean="0"/>
              <a:t> </a:t>
            </a:r>
            <a:r>
              <a:rPr lang="cs-CZ" sz="1400" b="1" i="1" dirty="0" err="1" smtClean="0"/>
              <a:t>Activity</a:t>
            </a:r>
            <a:r>
              <a:rPr lang="cs-CZ" sz="1400" b="1" i="1" dirty="0" smtClean="0"/>
              <a:t> in </a:t>
            </a:r>
            <a:r>
              <a:rPr lang="cs-CZ" sz="1400" b="1" i="1" dirty="0" err="1" smtClean="0"/>
              <a:t>the</a:t>
            </a:r>
            <a:r>
              <a:rPr lang="cs-CZ" sz="1400" b="1" i="1" dirty="0" smtClean="0"/>
              <a:t> </a:t>
            </a:r>
            <a:r>
              <a:rPr lang="cs-CZ" sz="1400" b="1" i="1" dirty="0" err="1" smtClean="0"/>
              <a:t>Soil</a:t>
            </a:r>
            <a:r>
              <a:rPr lang="cs-CZ" sz="1400" b="1" i="1" dirty="0" smtClean="0"/>
              <a:t> </a:t>
            </a:r>
            <a:r>
              <a:rPr lang="cs-CZ" sz="1400" b="1" i="1" dirty="0" err="1" smtClean="0"/>
              <a:t>Environment</a:t>
            </a:r>
            <a:r>
              <a:rPr lang="cs-CZ" sz="1400" b="1" i="1" dirty="0" smtClean="0"/>
              <a:t>.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Dehydrogenases</a:t>
            </a:r>
            <a:r>
              <a:rPr lang="cs-CZ" sz="1400" b="1" dirty="0" smtClean="0"/>
              <a:t>, 2012.</a:t>
            </a:r>
          </a:p>
          <a:p>
            <a:r>
              <a:rPr lang="cs-CZ" sz="1400" b="1" dirty="0" err="1" smtClean="0"/>
              <a:t>Trevors</a:t>
            </a:r>
            <a:r>
              <a:rPr lang="cs-CZ" sz="1400" b="1" dirty="0" smtClean="0"/>
              <a:t>, J., </a:t>
            </a:r>
            <a:r>
              <a:rPr lang="cs-CZ" sz="1400" b="1" i="1" dirty="0" err="1" smtClean="0"/>
              <a:t>Dehydrogenase</a:t>
            </a:r>
            <a:r>
              <a:rPr lang="cs-CZ" sz="1400" b="1" i="1" dirty="0" smtClean="0"/>
              <a:t> </a:t>
            </a:r>
            <a:r>
              <a:rPr lang="cs-CZ" sz="1400" b="1" i="1" dirty="0" err="1" smtClean="0"/>
              <a:t>activity</a:t>
            </a:r>
            <a:r>
              <a:rPr lang="cs-CZ" sz="1400" b="1" i="1" dirty="0" smtClean="0"/>
              <a:t> in </a:t>
            </a:r>
            <a:r>
              <a:rPr lang="cs-CZ" sz="1400" b="1" i="1" dirty="0" err="1" smtClean="0"/>
              <a:t>soil</a:t>
            </a:r>
            <a:r>
              <a:rPr lang="cs-CZ" sz="1400" b="1" i="1" dirty="0" smtClean="0"/>
              <a:t>: a </a:t>
            </a:r>
            <a:r>
              <a:rPr lang="cs-CZ" sz="1400" b="1" i="1" dirty="0" err="1" smtClean="0"/>
              <a:t>comparison</a:t>
            </a:r>
            <a:r>
              <a:rPr lang="cs-CZ" sz="1400" b="1" i="1" dirty="0" smtClean="0"/>
              <a:t> </a:t>
            </a:r>
            <a:r>
              <a:rPr lang="cs-CZ" sz="1400" b="1" i="1" dirty="0" err="1" smtClean="0"/>
              <a:t>between</a:t>
            </a:r>
            <a:r>
              <a:rPr lang="cs-CZ" sz="1400" b="1" i="1" dirty="0" smtClean="0"/>
              <a:t> </a:t>
            </a:r>
            <a:r>
              <a:rPr lang="cs-CZ" sz="1400" b="1" i="1" dirty="0" err="1" smtClean="0"/>
              <a:t>the</a:t>
            </a:r>
            <a:r>
              <a:rPr lang="cs-CZ" sz="1400" b="1" i="1" dirty="0" smtClean="0"/>
              <a:t> INT </a:t>
            </a:r>
            <a:r>
              <a:rPr lang="cs-CZ" sz="1400" b="1" i="1" dirty="0" err="1" smtClean="0"/>
              <a:t>and</a:t>
            </a:r>
            <a:r>
              <a:rPr lang="cs-CZ" sz="1400" b="1" i="1" dirty="0" smtClean="0"/>
              <a:t> TTC </a:t>
            </a:r>
            <a:r>
              <a:rPr lang="cs-CZ" sz="1400" b="1" i="1" dirty="0" err="1" smtClean="0"/>
              <a:t>assay</a:t>
            </a:r>
            <a:r>
              <a:rPr lang="cs-CZ" sz="1400" b="1" i="1" dirty="0" smtClean="0"/>
              <a:t>.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Soil</a:t>
            </a:r>
            <a:r>
              <a:rPr lang="cs-CZ" sz="1400" b="1" dirty="0" smtClean="0"/>
              <a:t> Biology </a:t>
            </a:r>
            <a:r>
              <a:rPr lang="cs-CZ" sz="1400" b="1" dirty="0" err="1" smtClean="0"/>
              <a:t>and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Biochemistry</a:t>
            </a:r>
            <a:r>
              <a:rPr lang="cs-CZ" sz="1400" b="1" dirty="0" smtClean="0"/>
              <a:t>, 1984. 16(6): p. 673-674.</a:t>
            </a:r>
          </a:p>
          <a:p>
            <a:r>
              <a:rPr lang="cs-CZ" sz="1400" b="1" dirty="0" err="1" smtClean="0"/>
              <a:t>Casida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Jr</a:t>
            </a:r>
            <a:r>
              <a:rPr lang="cs-CZ" sz="1400" b="1" dirty="0" smtClean="0"/>
              <a:t>, L., Klein, D., </a:t>
            </a:r>
            <a:r>
              <a:rPr lang="cs-CZ" sz="1400" b="1" dirty="0" err="1" smtClean="0"/>
              <a:t>Santoro</a:t>
            </a:r>
            <a:r>
              <a:rPr lang="cs-CZ" sz="1400" b="1" dirty="0" smtClean="0"/>
              <a:t>, T., </a:t>
            </a:r>
            <a:r>
              <a:rPr lang="cs-CZ" sz="1400" b="1" i="1" dirty="0" err="1" smtClean="0"/>
              <a:t>Soil</a:t>
            </a:r>
            <a:r>
              <a:rPr lang="cs-CZ" sz="1400" b="1" i="1" dirty="0" smtClean="0"/>
              <a:t> </a:t>
            </a:r>
            <a:r>
              <a:rPr lang="cs-CZ" sz="1400" b="1" i="1" dirty="0" err="1" smtClean="0"/>
              <a:t>dehydrogenase</a:t>
            </a:r>
            <a:r>
              <a:rPr lang="cs-CZ" sz="1400" b="1" i="1" dirty="0" smtClean="0"/>
              <a:t> </a:t>
            </a:r>
            <a:r>
              <a:rPr lang="cs-CZ" sz="1400" b="1" i="1" dirty="0" err="1" smtClean="0"/>
              <a:t>activity</a:t>
            </a:r>
            <a:r>
              <a:rPr lang="cs-CZ" sz="1400" b="1" i="1" dirty="0" smtClean="0"/>
              <a:t>.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Soil</a:t>
            </a:r>
            <a:r>
              <a:rPr lang="cs-CZ" sz="1400" b="1" dirty="0" smtClean="0"/>
              <a:t> science, 1964. 98(6): p. 371‑376. ČSN EN ISO 23753-1 </a:t>
            </a:r>
            <a:r>
              <a:rPr lang="cs-CZ" sz="1400" b="1" dirty="0" err="1" smtClean="0"/>
              <a:t>Soil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quality</a:t>
            </a:r>
            <a:r>
              <a:rPr lang="cs-CZ" sz="1400" b="1" dirty="0" smtClean="0"/>
              <a:t>-</a:t>
            </a:r>
            <a:r>
              <a:rPr lang="cs-CZ" sz="1400" b="1" dirty="0" err="1" smtClean="0"/>
              <a:t>Determination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of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dehydrogenase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activity</a:t>
            </a:r>
            <a:r>
              <a:rPr lang="cs-CZ" sz="1400" b="1" dirty="0" smtClean="0"/>
              <a:t> in </a:t>
            </a:r>
            <a:r>
              <a:rPr lang="cs-CZ" sz="1400" b="1" dirty="0" err="1" smtClean="0"/>
              <a:t>soils</a:t>
            </a:r>
            <a:r>
              <a:rPr lang="cs-CZ" sz="1400" b="1" dirty="0" smtClean="0"/>
              <a:t>-part 1.</a:t>
            </a:r>
          </a:p>
          <a:p>
            <a:r>
              <a:rPr lang="cs-CZ" sz="1400" b="1" dirty="0" err="1" smtClean="0"/>
              <a:t>Šantrůčková</a:t>
            </a:r>
            <a:r>
              <a:rPr lang="cs-CZ" sz="1400" b="1" dirty="0" smtClean="0"/>
              <a:t>, H., </a:t>
            </a:r>
            <a:r>
              <a:rPr lang="cs-CZ" sz="1400" b="1" i="1" dirty="0" smtClean="0"/>
              <a:t>Respirace půdy jako ukazatel její biologické aktivity, Rostlinná výroba.</a:t>
            </a:r>
            <a:r>
              <a:rPr lang="cs-CZ" sz="1400" b="1" dirty="0" smtClean="0"/>
              <a:t> 1993. 39(9): p. 769-778.</a:t>
            </a:r>
          </a:p>
          <a:p>
            <a:endParaRPr lang="cs-CZ" sz="1200" dirty="0"/>
          </a:p>
        </p:txBody>
      </p:sp>
      <p:pic>
        <p:nvPicPr>
          <p:cNvPr id="6145" name="Picture 1" descr="C:\Users\kubinovp\Documents\Doktorandské\16295981_10208430226570100_1713621563_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8602" y="5622602"/>
            <a:ext cx="1235398" cy="12353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3000" b="1" dirty="0" smtClean="0">
                <a:solidFill>
                  <a:srgbClr val="CC00CC"/>
                </a:solidFill>
              </a:rPr>
              <a:t>Úvod do problematiky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Kombinace sanačních technologií</a:t>
            </a:r>
          </a:p>
          <a:p>
            <a:r>
              <a:rPr lang="cs-CZ" sz="2800" dirty="0" smtClean="0"/>
              <a:t>Úspora času a financí</a:t>
            </a:r>
          </a:p>
          <a:p>
            <a:r>
              <a:rPr lang="cs-CZ" sz="2800" dirty="0" smtClean="0"/>
              <a:t>Prozkoumání mechanismu technologie</a:t>
            </a:r>
          </a:p>
          <a:p>
            <a:r>
              <a:rPr lang="cs-CZ" sz="2800" dirty="0" smtClean="0"/>
              <a:t>Ovlivnění půdních heterotrofních mikroorganismů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3000" b="1" dirty="0" smtClean="0">
                <a:solidFill>
                  <a:srgbClr val="CC00CC"/>
                </a:solidFill>
              </a:rPr>
              <a:t>Laboratorní aparatura</a:t>
            </a:r>
            <a:endParaRPr lang="cs-CZ" sz="3000" b="1" dirty="0">
              <a:solidFill>
                <a:srgbClr val="CC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</p:txBody>
      </p:sp>
      <p:pic>
        <p:nvPicPr>
          <p:cNvPr id="4" name="Obrázek 3" descr="J:\nákresy od kluka s nejhezčím palcem u nohy\Petra_aparatura_B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67644" y="1566529"/>
            <a:ext cx="6408712" cy="452676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3000" b="1" dirty="0" smtClean="0">
                <a:solidFill>
                  <a:srgbClr val="CC00CC"/>
                </a:solidFill>
              </a:rPr>
              <a:t>Testovaná zemina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Reálně kontaminované vzorky tuhých matric</a:t>
            </a:r>
          </a:p>
          <a:p>
            <a:r>
              <a:rPr lang="cs-CZ" sz="2800" dirty="0" smtClean="0"/>
              <a:t>Vlevo- lokalita A, písčitá zemina</a:t>
            </a:r>
          </a:p>
          <a:p>
            <a:r>
              <a:rPr lang="cs-CZ" sz="2800" dirty="0" smtClean="0"/>
              <a:t> vpravo- lokalita B, hlinitopísčitá zemina</a:t>
            </a:r>
            <a:endParaRPr lang="cs-CZ" sz="2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3212976"/>
            <a:ext cx="4291211" cy="3220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3000" b="1" dirty="0" smtClean="0">
                <a:solidFill>
                  <a:srgbClr val="CC00CC"/>
                </a:solidFill>
              </a:rPr>
              <a:t>Metodika experimentů sanační technologie</a:t>
            </a:r>
            <a:endParaRPr lang="cs-CZ" sz="3000" b="1" dirty="0">
              <a:solidFill>
                <a:srgbClr val="CC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Cíl: účinek mikrovlnného ventingu na dekontaminaci a půdní mikroorganismy</a:t>
            </a:r>
          </a:p>
          <a:p>
            <a:r>
              <a:rPr lang="cs-CZ" sz="2800" dirty="0" smtClean="0"/>
              <a:t>Teplotní režim technologie 20-90°C</a:t>
            </a:r>
          </a:p>
          <a:p>
            <a:r>
              <a:rPr lang="cs-CZ" sz="2800" dirty="0" smtClean="0"/>
              <a:t>2 série laboratorních testů</a:t>
            </a:r>
          </a:p>
          <a:p>
            <a:r>
              <a:rPr lang="cs-CZ" sz="2800" dirty="0" smtClean="0"/>
              <a:t>Vstupní a výstupní analýzy poklesu kontaminace a  mikrobiální aktivity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sz="2800" dirty="0" smtClean="0"/>
              <a:t>(DHA, stanovení počtu půdních heterotrofních MO, respirační aktivita; HS-GC/FID)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2800" b="1" dirty="0" smtClean="0">
                <a:solidFill>
                  <a:srgbClr val="CC00CC"/>
                </a:solidFill>
              </a:rPr>
              <a:t>I. série experimentů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Ověření technologie mikrovlnného ventingu</a:t>
            </a:r>
          </a:p>
          <a:p>
            <a:r>
              <a:rPr lang="cs-CZ" dirty="0" smtClean="0"/>
              <a:t>Matrice z lokality A</a:t>
            </a:r>
          </a:p>
          <a:p>
            <a:r>
              <a:rPr lang="cs-CZ" dirty="0" smtClean="0"/>
              <a:t>Dekontaminační účinek</a:t>
            </a:r>
          </a:p>
          <a:p>
            <a:r>
              <a:rPr lang="cs-CZ" dirty="0" smtClean="0"/>
              <a:t>Měření DHA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3541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cs-CZ" sz="2800" b="1" dirty="0" smtClean="0">
                <a:solidFill>
                  <a:srgbClr val="CC00CC"/>
                </a:solidFill>
              </a:rPr>
              <a:t>Efekt teploty během mikrovlnného ventingu na účinnost dekontaminace alifatických uhlovodíků </a:t>
            </a:r>
            <a:br>
              <a:rPr lang="cs-CZ" sz="2800" b="1" dirty="0" smtClean="0">
                <a:solidFill>
                  <a:srgbClr val="CC00CC"/>
                </a:solidFill>
              </a:rPr>
            </a:br>
            <a:r>
              <a:rPr lang="cs-CZ" sz="2800" b="1" dirty="0" smtClean="0">
                <a:solidFill>
                  <a:srgbClr val="CC00CC"/>
                </a:solidFill>
              </a:rPr>
              <a:t>C6 – C18 ze zeminy z lokality A</a:t>
            </a:r>
            <a:endParaRPr lang="cs-CZ" sz="2800" b="1" dirty="0">
              <a:solidFill>
                <a:srgbClr val="CC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</p:txBody>
      </p:sp>
      <p:graphicFrame>
        <p:nvGraphicFramePr>
          <p:cNvPr id="4" name="Graf 3"/>
          <p:cNvGraphicFramePr/>
          <p:nvPr/>
        </p:nvGraphicFramePr>
        <p:xfrm>
          <a:off x="1259632" y="1916832"/>
          <a:ext cx="662473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08912" cy="122413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cs-CZ" sz="2800" b="1" dirty="0" smtClean="0">
                <a:solidFill>
                  <a:srgbClr val="CC00CC"/>
                </a:solidFill>
              </a:rPr>
              <a:t>Efekt teploty během mikrovlnného ventingu na mikrobiální aktivitu zeminy z lokality A</a:t>
            </a:r>
            <a:endParaRPr lang="cs-CZ" sz="2800" b="1" dirty="0">
              <a:solidFill>
                <a:srgbClr val="CC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</p:txBody>
      </p:sp>
      <p:graphicFrame>
        <p:nvGraphicFramePr>
          <p:cNvPr id="4" name="Graf 3"/>
          <p:cNvGraphicFramePr/>
          <p:nvPr/>
        </p:nvGraphicFramePr>
        <p:xfrm>
          <a:off x="1260000" y="1700808"/>
          <a:ext cx="6624000" cy="417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2800" b="1" dirty="0" smtClean="0">
                <a:solidFill>
                  <a:srgbClr val="CC00CC"/>
                </a:solidFill>
              </a:rPr>
              <a:t>II. série experimentů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Účinná technologie</a:t>
            </a:r>
          </a:p>
          <a:p>
            <a:r>
              <a:rPr lang="cs-CZ" sz="2800" dirty="0" smtClean="0"/>
              <a:t>Podrobnější testování mikrobiální aktivity</a:t>
            </a:r>
          </a:p>
          <a:p>
            <a:r>
              <a:rPr lang="cs-CZ" sz="2800" dirty="0" smtClean="0"/>
              <a:t>Matrice z lokality B 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</TotalTime>
  <Words>263</Words>
  <Application>Microsoft Office PowerPoint</Application>
  <PresentationFormat>Předvádění na obrazovce (4:3)</PresentationFormat>
  <Paragraphs>73</Paragraphs>
  <Slides>14</Slides>
  <Notes>13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Mikrobiální oživení zeminy po procesu termické desorpce</vt:lpstr>
      <vt:lpstr>Úvod do problematiky</vt:lpstr>
      <vt:lpstr>Laboratorní aparatura</vt:lpstr>
      <vt:lpstr>Testovaná zemina</vt:lpstr>
      <vt:lpstr>Metodika experimentů sanační technologie</vt:lpstr>
      <vt:lpstr>I. série experimentů</vt:lpstr>
      <vt:lpstr>Efekt teploty během mikrovlnného ventingu na účinnost dekontaminace alifatických uhlovodíků  C6 – C18 ze zeminy z lokality A</vt:lpstr>
      <vt:lpstr>Efekt teploty během mikrovlnného ventingu na mikrobiální aktivitu zeminy z lokality A</vt:lpstr>
      <vt:lpstr>II. série experimentů</vt:lpstr>
      <vt:lpstr>Vliv teploty mikrovlnného ventingu na mikrobiální aktivitu v zemině z lokality B</vt:lpstr>
      <vt:lpstr>Vliv teploty ventingu na respirační aktivitu (AT4) v zemině z lokality B</vt:lpstr>
      <vt:lpstr>Vliv teploty mikrovlnného ventingu na celkové počty heterotrofních mikroorganismů v zemině z lokality B</vt:lpstr>
      <vt:lpstr>Shrnutí výsledků</vt:lpstr>
      <vt:lpstr>Upřímně děkuji za pozornost.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Mikrobiální oživení zeminy po procesu termické desorpce</dc:title>
  <dc:creator>kubinovp</dc:creator>
  <cp:lastModifiedBy>Uzivatel</cp:lastModifiedBy>
  <cp:revision>108</cp:revision>
  <dcterms:created xsi:type="dcterms:W3CDTF">2017-03-13T13:28:00Z</dcterms:created>
  <dcterms:modified xsi:type="dcterms:W3CDTF">2017-03-20T20:53:13Z</dcterms:modified>
</cp:coreProperties>
</file>