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5" r:id="rId6"/>
    <p:sldId id="266" r:id="rId7"/>
    <p:sldId id="269" r:id="rId8"/>
    <p:sldId id="270" r:id="rId9"/>
    <p:sldId id="272" r:id="rId10"/>
    <p:sldId id="257" r:id="rId11"/>
    <p:sldId id="271" r:id="rId12"/>
    <p:sldId id="273" r:id="rId13"/>
    <p:sldId id="267" r:id="rId14"/>
    <p:sldId id="275" r:id="rId15"/>
    <p:sldId id="268" r:id="rId16"/>
    <p:sldId id="26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rdakv\Desktop\OF_2017\data\bilance_emise%20VO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rdakv\Downloads\OF_IGA_Data%20experiment&#36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enouch\Desktop\OF_IGA_Data%20experiment&#36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0.12210071200665815"/>
          <c:y val="5.423629337999418E-2"/>
          <c:w val="0.8166520727716412"/>
          <c:h val="0.69179717118693507"/>
        </c:manualLayout>
      </c:layout>
      <c:scatterChart>
        <c:scatterStyle val="lineMarker"/>
        <c:ser>
          <c:idx val="1"/>
          <c:order val="0"/>
          <c:tx>
            <c:v>Malé stacionární</c:v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REZZO1!$F$107:$F$121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REZZO1!$L$107:$L$121</c:f>
              <c:numCache>
                <c:formatCode>0</c:formatCode>
                <c:ptCount val="15"/>
                <c:pt idx="0">
                  <c:v>147.25860937500002</c:v>
                </c:pt>
                <c:pt idx="1">
                  <c:v>148.04206249999999</c:v>
                </c:pt>
                <c:pt idx="2">
                  <c:v>140.16671875</c:v>
                </c:pt>
                <c:pt idx="3">
                  <c:v>135.45770312499999</c:v>
                </c:pt>
                <c:pt idx="4">
                  <c:v>132.38829687500007</c:v>
                </c:pt>
                <c:pt idx="5">
                  <c:v>129.55670312499998</c:v>
                </c:pt>
                <c:pt idx="6">
                  <c:v>127.308234375</c:v>
                </c:pt>
                <c:pt idx="7">
                  <c:v>125.54980468750001</c:v>
                </c:pt>
                <c:pt idx="8">
                  <c:v>120.06664843750001</c:v>
                </c:pt>
                <c:pt idx="9">
                  <c:v>116.35525</c:v>
                </c:pt>
                <c:pt idx="10">
                  <c:v>115.65528906249999</c:v>
                </c:pt>
                <c:pt idx="11">
                  <c:v>102.43491406250001</c:v>
                </c:pt>
                <c:pt idx="12">
                  <c:v>100.09264062500002</c:v>
                </c:pt>
                <c:pt idx="13">
                  <c:v>99.11146875</c:v>
                </c:pt>
                <c:pt idx="14">
                  <c:v>93.194726562499966</c:v>
                </c:pt>
              </c:numCache>
            </c:numRef>
          </c:yVal>
        </c:ser>
        <c:ser>
          <c:idx val="0"/>
          <c:order val="1"/>
          <c:tx>
            <c:v>Velké stacionární</c:v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xVal>
            <c:numRef>
              <c:f>REZZO1!$F$107:$F$121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REZZO1!$K$107:$K$121</c:f>
              <c:numCache>
                <c:formatCode>0</c:formatCode>
                <c:ptCount val="15"/>
                <c:pt idx="0">
                  <c:v>17.603999999999999</c:v>
                </c:pt>
                <c:pt idx="1">
                  <c:v>17.559999999999999</c:v>
                </c:pt>
                <c:pt idx="2">
                  <c:v>3.7440000000000002</c:v>
                </c:pt>
                <c:pt idx="3">
                  <c:v>19.434999999999999</c:v>
                </c:pt>
                <c:pt idx="4">
                  <c:v>18.512</c:v>
                </c:pt>
                <c:pt idx="5">
                  <c:v>18.606999999999999</c:v>
                </c:pt>
                <c:pt idx="6">
                  <c:v>18.841000000000001</c:v>
                </c:pt>
                <c:pt idx="7">
                  <c:v>17.728999999999996</c:v>
                </c:pt>
                <c:pt idx="8">
                  <c:v>18.251999999999999</c:v>
                </c:pt>
                <c:pt idx="9">
                  <c:v>17.116000000000003</c:v>
                </c:pt>
                <c:pt idx="10">
                  <c:v>19.189</c:v>
                </c:pt>
                <c:pt idx="11">
                  <c:v>18.167000000000005</c:v>
                </c:pt>
                <c:pt idx="12">
                  <c:v>16.997</c:v>
                </c:pt>
                <c:pt idx="13">
                  <c:v>20.567</c:v>
                </c:pt>
                <c:pt idx="14">
                  <c:v>21.061</c:v>
                </c:pt>
              </c:numCache>
            </c:numRef>
          </c:yVal>
        </c:ser>
        <c:ser>
          <c:idx val="2"/>
          <c:order val="2"/>
          <c:tx>
            <c:v>mobilní zdroje</c:v>
          </c:tx>
          <c:spPr>
            <a:ln w="38100"/>
          </c:spPr>
          <c:marker>
            <c:symbol val="none"/>
          </c:marker>
          <c:xVal>
            <c:numRef>
              <c:f>REZZO1!$F$107:$F$121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REZZO1!$M$107:$M$121</c:f>
              <c:numCache>
                <c:formatCode>0</c:formatCode>
                <c:ptCount val="15"/>
                <c:pt idx="0">
                  <c:v>72.798900000000003</c:v>
                </c:pt>
                <c:pt idx="1">
                  <c:v>71.653999999999982</c:v>
                </c:pt>
                <c:pt idx="2">
                  <c:v>68.143199999999993</c:v>
                </c:pt>
                <c:pt idx="3">
                  <c:v>66.728492187499953</c:v>
                </c:pt>
                <c:pt idx="4">
                  <c:v>60.279035156250011</c:v>
                </c:pt>
                <c:pt idx="5">
                  <c:v>55.725453125000008</c:v>
                </c:pt>
                <c:pt idx="6">
                  <c:v>52.324722656249996</c:v>
                </c:pt>
                <c:pt idx="7">
                  <c:v>49.785789062500001</c:v>
                </c:pt>
                <c:pt idx="8">
                  <c:v>42.334359375000005</c:v>
                </c:pt>
                <c:pt idx="9">
                  <c:v>35.765906250000008</c:v>
                </c:pt>
                <c:pt idx="10">
                  <c:v>30.272386718749996</c:v>
                </c:pt>
                <c:pt idx="11">
                  <c:v>27.512388671874998</c:v>
                </c:pt>
                <c:pt idx="12">
                  <c:v>25.30515625</c:v>
                </c:pt>
                <c:pt idx="13">
                  <c:v>23.74862695312499</c:v>
                </c:pt>
                <c:pt idx="14">
                  <c:v>23.132058593749999</c:v>
                </c:pt>
              </c:numCache>
            </c:numRef>
          </c:yVal>
        </c:ser>
        <c:ser>
          <c:idx val="3"/>
          <c:order val="3"/>
          <c:tx>
            <c:v>Celkem</c:v>
          </c:tx>
          <c:spPr>
            <a:ln w="60325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REZZO1!$F$107:$F$121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xVal>
          <c:yVal>
            <c:numRef>
              <c:f>REZZO1!$N$107:$N$121</c:f>
              <c:numCache>
                <c:formatCode>0</c:formatCode>
                <c:ptCount val="15"/>
                <c:pt idx="0">
                  <c:v>237.66150937500001</c:v>
                </c:pt>
                <c:pt idx="1">
                  <c:v>237.25606249999998</c:v>
                </c:pt>
                <c:pt idx="2">
                  <c:v>212.05391875000001</c:v>
                </c:pt>
                <c:pt idx="3">
                  <c:v>221.62119531250005</c:v>
                </c:pt>
                <c:pt idx="4">
                  <c:v>211.17933203124997</c:v>
                </c:pt>
                <c:pt idx="5">
                  <c:v>203.88915625000001</c:v>
                </c:pt>
                <c:pt idx="6">
                  <c:v>198.47395703124997</c:v>
                </c:pt>
                <c:pt idx="7">
                  <c:v>193.06459374999997</c:v>
                </c:pt>
                <c:pt idx="8">
                  <c:v>180.65300781250005</c:v>
                </c:pt>
                <c:pt idx="9">
                  <c:v>169.23715625</c:v>
                </c:pt>
                <c:pt idx="10">
                  <c:v>165.11667578124994</c:v>
                </c:pt>
                <c:pt idx="11">
                  <c:v>148.11430273437495</c:v>
                </c:pt>
                <c:pt idx="12">
                  <c:v>142.39479687500003</c:v>
                </c:pt>
                <c:pt idx="13">
                  <c:v>143.42709570312499</c:v>
                </c:pt>
                <c:pt idx="14">
                  <c:v>137.38778515625</c:v>
                </c:pt>
              </c:numCache>
            </c:numRef>
          </c:yVal>
        </c:ser>
        <c:dLbls/>
        <c:axId val="69009408"/>
        <c:axId val="69010944"/>
      </c:scatterChart>
      <c:valAx>
        <c:axId val="69009408"/>
        <c:scaling>
          <c:orientation val="minMax"/>
          <c:max val="2015"/>
          <c:min val="2000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cs-CZ"/>
          </a:p>
        </c:txPr>
        <c:crossAx val="69010944"/>
        <c:crosses val="autoZero"/>
        <c:crossBetween val="midCat"/>
        <c:majorUnit val="3"/>
      </c:valAx>
      <c:valAx>
        <c:axId val="69010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600" baseline="0" dirty="0">
                    <a:latin typeface="Calibri" panose="020F0502020204030204" pitchFamily="34" charset="0"/>
                  </a:rPr>
                  <a:t>[tis. t/rok]</a:t>
                </a:r>
                <a:endParaRPr lang="cs-CZ" sz="1600" dirty="0"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3.8642514379493904E-2"/>
              <c:y val="0.22443573191665733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100">
                <a:latin typeface="Calibri" panose="020F0502020204030204" pitchFamily="34" charset="0"/>
              </a:defRPr>
            </a:pPr>
            <a:endParaRPr lang="cs-CZ"/>
          </a:p>
        </c:txPr>
        <c:crossAx val="6900940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672300787241964"/>
          <c:y val="0.8716949772547653"/>
          <c:w val="0.69957589994873881"/>
          <c:h val="9.6339200166457209E-2"/>
        </c:manualLayout>
      </c:layout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cs-CZ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2788611722880464"/>
          <c:y val="5.1358579055758614E-2"/>
          <c:w val="0.60198921252758408"/>
          <c:h val="0.66772664148427952"/>
        </c:manualLayout>
      </c:layout>
      <c:lineChart>
        <c:grouping val="standard"/>
        <c:ser>
          <c:idx val="1"/>
          <c:order val="0"/>
          <c:tx>
            <c:v>Analyticky stanovené množství toluenu v DEHA</c:v>
          </c:tx>
          <c:spPr>
            <a:ln w="44450">
              <a:solidFill>
                <a:srgbClr val="FFC000"/>
              </a:solidFill>
            </a:ln>
          </c:spPr>
          <c:marker>
            <c:symbol val="diamond"/>
            <c:size val="9"/>
            <c:spPr>
              <a:solidFill>
                <a:srgbClr val="FFC000"/>
              </a:solidFill>
              <a:ln>
                <a:noFill/>
              </a:ln>
            </c:spPr>
          </c:marker>
          <c:cat>
            <c:numRef>
              <c:f>propočty!$AD$9:$AD$19</c:f>
              <c:numCache>
                <c:formatCode>General</c:formatCode>
                <c:ptCount val="11"/>
                <c:pt idx="0">
                  <c:v>60</c:v>
                </c:pt>
                <c:pt idx="1">
                  <c:v>120</c:v>
                </c:pt>
                <c:pt idx="2">
                  <c:v>180</c:v>
                </c:pt>
                <c:pt idx="3">
                  <c:v>240</c:v>
                </c:pt>
                <c:pt idx="4">
                  <c:v>300</c:v>
                </c:pt>
                <c:pt idx="5">
                  <c:v>360</c:v>
                </c:pt>
                <c:pt idx="6">
                  <c:v>390</c:v>
                </c:pt>
                <c:pt idx="7" formatCode="0">
                  <c:v>420</c:v>
                </c:pt>
                <c:pt idx="8">
                  <c:v>450</c:v>
                </c:pt>
                <c:pt idx="9">
                  <c:v>480</c:v>
                </c:pt>
                <c:pt idx="10">
                  <c:v>510</c:v>
                </c:pt>
              </c:numCache>
            </c:numRef>
          </c:cat>
          <c:val>
            <c:numRef>
              <c:f>propočty!$AA$9:$AA$19</c:f>
              <c:numCache>
                <c:formatCode>General</c:formatCode>
                <c:ptCount val="11"/>
                <c:pt idx="0">
                  <c:v>1.68681497520419E-2</c:v>
                </c:pt>
                <c:pt idx="1">
                  <c:v>0.14749232526973058</c:v>
                </c:pt>
                <c:pt idx="2">
                  <c:v>0.23610039974907149</c:v>
                </c:pt>
                <c:pt idx="3">
                  <c:v>0.81292205608817847</c:v>
                </c:pt>
                <c:pt idx="4">
                  <c:v>1.1917313228237161</c:v>
                </c:pt>
                <c:pt idx="5">
                  <c:v>1.5988650702470908</c:v>
                </c:pt>
                <c:pt idx="6">
                  <c:v>1.9000398131834804</c:v>
                </c:pt>
                <c:pt idx="7">
                  <c:v>2.2656094888955849</c:v>
                </c:pt>
                <c:pt idx="8">
                  <c:v>2.1357434244719129</c:v>
                </c:pt>
                <c:pt idx="9">
                  <c:v>2.6</c:v>
                </c:pt>
                <c:pt idx="10">
                  <c:v>2.7306390691331757</c:v>
                </c:pt>
              </c:numCache>
            </c:numRef>
          </c:val>
        </c:ser>
        <c:ser>
          <c:idx val="0"/>
          <c:order val="1"/>
          <c:tx>
            <c:v>odpařené množství toluenu</c:v>
          </c:tx>
          <c:spPr>
            <a:ln w="44450">
              <a:solidFill>
                <a:schemeClr val="accent1">
                  <a:lumMod val="75000"/>
                </a:schemeClr>
              </a:solidFill>
            </a:ln>
          </c:spPr>
          <c:marker>
            <c:symbol val="diamond"/>
            <c:size val="9"/>
            <c:spPr>
              <a:solidFill>
                <a:schemeClr val="accent1">
                  <a:lumMod val="75000"/>
                </a:schemeClr>
              </a:solidFill>
            </c:spPr>
          </c:marker>
          <c:cat>
            <c:numRef>
              <c:f>propočty!$AD$9:$AD$19</c:f>
              <c:numCache>
                <c:formatCode>General</c:formatCode>
                <c:ptCount val="11"/>
                <c:pt idx="0">
                  <c:v>60</c:v>
                </c:pt>
                <c:pt idx="1">
                  <c:v>120</c:v>
                </c:pt>
                <c:pt idx="2">
                  <c:v>180</c:v>
                </c:pt>
                <c:pt idx="3">
                  <c:v>240</c:v>
                </c:pt>
                <c:pt idx="4">
                  <c:v>300</c:v>
                </c:pt>
                <c:pt idx="5">
                  <c:v>360</c:v>
                </c:pt>
                <c:pt idx="6">
                  <c:v>390</c:v>
                </c:pt>
                <c:pt idx="7" formatCode="0">
                  <c:v>420</c:v>
                </c:pt>
                <c:pt idx="8">
                  <c:v>450</c:v>
                </c:pt>
                <c:pt idx="9">
                  <c:v>480</c:v>
                </c:pt>
                <c:pt idx="10">
                  <c:v>510</c:v>
                </c:pt>
              </c:numCache>
            </c:numRef>
          </c:cat>
          <c:val>
            <c:numRef>
              <c:f>propočty!$Z$9:$Z$19</c:f>
              <c:numCache>
                <c:formatCode>General</c:formatCode>
                <c:ptCount val="11"/>
                <c:pt idx="0">
                  <c:v>0.37999999999999579</c:v>
                </c:pt>
                <c:pt idx="1">
                  <c:v>0.43360000000001281</c:v>
                </c:pt>
                <c:pt idx="2">
                  <c:v>0.79980000000000473</c:v>
                </c:pt>
                <c:pt idx="3">
                  <c:v>1.1491499999999917</c:v>
                </c:pt>
                <c:pt idx="4">
                  <c:v>2.2982999999999834</c:v>
                </c:pt>
                <c:pt idx="5">
                  <c:v>3.2386999999999944</c:v>
                </c:pt>
                <c:pt idx="6">
                  <c:v>3.7681999999999802</c:v>
                </c:pt>
                <c:pt idx="7">
                  <c:v>4.2737999999999969</c:v>
                </c:pt>
                <c:pt idx="8">
                  <c:v>4.7042000000000144</c:v>
                </c:pt>
                <c:pt idx="9">
                  <c:v>5.2042000000000144</c:v>
                </c:pt>
                <c:pt idx="10">
                  <c:v>5.7042000000000144</c:v>
                </c:pt>
              </c:numCache>
            </c:numRef>
          </c:val>
        </c:ser>
        <c:marker val="1"/>
        <c:axId val="85279104"/>
        <c:axId val="85300352"/>
      </c:lineChart>
      <c:catAx>
        <c:axId val="85279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sz="1800" b="0" dirty="0" smtClean="0">
                    <a:latin typeface="Calibri" pitchFamily="34" charset="0"/>
                    <a:cs typeface="Calibri" pitchFamily="34" charset="0"/>
                  </a:rPr>
                  <a:t>č</a:t>
                </a:r>
                <a:r>
                  <a:rPr lang="en-US" sz="1800" b="0" dirty="0" smtClean="0">
                    <a:latin typeface="Calibri" pitchFamily="34" charset="0"/>
                    <a:cs typeface="Calibri" pitchFamily="34" charset="0"/>
                  </a:rPr>
                  <a:t>as </a:t>
                </a:r>
                <a:r>
                  <a:rPr lang="en-US" sz="1800" b="0" dirty="0" err="1">
                    <a:latin typeface="Calibri" pitchFamily="34" charset="0"/>
                    <a:cs typeface="Calibri" pitchFamily="34" charset="0"/>
                  </a:rPr>
                  <a:t>experimentu</a:t>
                </a:r>
                <a:r>
                  <a:rPr lang="en-US" sz="1800" b="0" dirty="0">
                    <a:latin typeface="Calibri" pitchFamily="34" charset="0"/>
                    <a:cs typeface="Calibri" pitchFamily="34" charset="0"/>
                  </a:rPr>
                  <a:t> [min]</a:t>
                </a:r>
              </a:p>
            </c:rich>
          </c:tx>
          <c:layout>
            <c:manualLayout>
              <c:xMode val="edge"/>
              <c:yMode val="edge"/>
              <c:x val="0.32707502904661684"/>
              <c:y val="0.8819247861348739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cs-CZ"/>
          </a:p>
        </c:txPr>
        <c:crossAx val="85300352"/>
        <c:crosses val="autoZero"/>
        <c:auto val="1"/>
        <c:lblAlgn val="ctr"/>
        <c:lblOffset val="100"/>
        <c:tickLblSkip val="1"/>
      </c:catAx>
      <c:valAx>
        <c:axId val="853003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 b="0" dirty="0">
                    <a:latin typeface="Calibri" pitchFamily="34" charset="0"/>
                    <a:cs typeface="Calibri" pitchFamily="34" charset="0"/>
                  </a:rPr>
                  <a:t>kumulativní </a:t>
                </a:r>
                <a:r>
                  <a:rPr lang="en-US" sz="1600" b="0" dirty="0" err="1">
                    <a:latin typeface="Calibri" pitchFamily="34" charset="0"/>
                    <a:cs typeface="Calibri" pitchFamily="34" charset="0"/>
                  </a:rPr>
                  <a:t>množství</a:t>
                </a:r>
                <a:r>
                  <a:rPr lang="en-US" sz="1600" b="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600" b="0" dirty="0" err="1">
                    <a:latin typeface="Calibri" pitchFamily="34" charset="0"/>
                    <a:cs typeface="Calibri" pitchFamily="34" charset="0"/>
                  </a:rPr>
                  <a:t>toluenu</a:t>
                </a:r>
                <a:r>
                  <a:rPr lang="en-US" sz="1600" b="0" dirty="0">
                    <a:latin typeface="Calibri" pitchFamily="34" charset="0"/>
                    <a:cs typeface="Calibri" pitchFamily="34" charset="0"/>
                  </a:rPr>
                  <a:t> [g]
</a:t>
                </a:r>
              </a:p>
            </c:rich>
          </c:tx>
          <c:layout>
            <c:manualLayout>
              <c:xMode val="edge"/>
              <c:yMode val="edge"/>
              <c:x val="2.3044280482996438E-2"/>
              <c:y val="5.1358561169971013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cs-CZ"/>
          </a:p>
        </c:txPr>
        <c:crossAx val="852791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239535872415353"/>
          <c:y val="0.13803314730378566"/>
          <c:w val="0.23111983172437681"/>
          <c:h val="0.70170517669753862"/>
        </c:manualLayout>
      </c:layout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cs-CZ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11905071603705197"/>
          <c:y val="3.9962113053198169E-2"/>
          <c:w val="0.86174074717770621"/>
          <c:h val="0.69475812211341592"/>
        </c:manualLayout>
      </c:layout>
      <c:barChart>
        <c:barDir val="col"/>
        <c:grouping val="clustered"/>
        <c:ser>
          <c:idx val="0"/>
          <c:order val="0"/>
          <c:tx>
            <c:v>účinnost</c:v>
          </c:tx>
          <c:spPr>
            <a:solidFill>
              <a:srgbClr val="FFC000"/>
            </a:solidFill>
            <a:ln>
              <a:solidFill>
                <a:sysClr val="windowText" lastClr="000000">
                  <a:alpha val="33000"/>
                </a:sysClr>
              </a:solidFill>
            </a:ln>
          </c:spPr>
          <c:cat>
            <c:numRef>
              <c:f>propočty!$AD$9:$AD$19</c:f>
              <c:numCache>
                <c:formatCode>General</c:formatCode>
                <c:ptCount val="11"/>
                <c:pt idx="0">
                  <c:v>60</c:v>
                </c:pt>
                <c:pt idx="1">
                  <c:v>120</c:v>
                </c:pt>
                <c:pt idx="2">
                  <c:v>180</c:v>
                </c:pt>
                <c:pt idx="3">
                  <c:v>240</c:v>
                </c:pt>
                <c:pt idx="4">
                  <c:v>300</c:v>
                </c:pt>
                <c:pt idx="5">
                  <c:v>360</c:v>
                </c:pt>
                <c:pt idx="6">
                  <c:v>390</c:v>
                </c:pt>
                <c:pt idx="7" formatCode="0">
                  <c:v>420</c:v>
                </c:pt>
                <c:pt idx="8">
                  <c:v>450</c:v>
                </c:pt>
                <c:pt idx="9">
                  <c:v>480</c:v>
                </c:pt>
                <c:pt idx="10">
                  <c:v>510</c:v>
                </c:pt>
              </c:numCache>
            </c:numRef>
          </c:cat>
          <c:val>
            <c:numRef>
              <c:f>propočty!$AB$9:$AB$19</c:f>
              <c:numCache>
                <c:formatCode>0</c:formatCode>
                <c:ptCount val="11"/>
                <c:pt idx="0">
                  <c:v>4.4389867768531825</c:v>
                </c:pt>
                <c:pt idx="1">
                  <c:v>34.015757672907334</c:v>
                </c:pt>
                <c:pt idx="2">
                  <c:v>29.519929951121529</c:v>
                </c:pt>
                <c:pt idx="3">
                  <c:v>70.741161387824363</c:v>
                </c:pt>
                <c:pt idx="4">
                  <c:v>51.852731271971642</c:v>
                </c:pt>
                <c:pt idx="5">
                  <c:v>49.367495298950011</c:v>
                </c:pt>
                <c:pt idx="6">
                  <c:v>50.423008682752801</c:v>
                </c:pt>
                <c:pt idx="7">
                  <c:v>53.01159363787702</c:v>
                </c:pt>
                <c:pt idx="8">
                  <c:v>45.400778548359078</c:v>
                </c:pt>
                <c:pt idx="9">
                  <c:v>36.840751579327367</c:v>
                </c:pt>
                <c:pt idx="10">
                  <c:v>47.870675452003198</c:v>
                </c:pt>
              </c:numCache>
            </c:numRef>
          </c:val>
        </c:ser>
        <c:gapWidth val="407"/>
        <c:overlap val="5"/>
        <c:axId val="135934336"/>
        <c:axId val="138990336"/>
      </c:barChart>
      <c:catAx>
        <c:axId val="135934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800" b="0" dirty="0" err="1">
                    <a:latin typeface="Calibri" pitchFamily="34" charset="0"/>
                    <a:cs typeface="Calibri" pitchFamily="34" charset="0"/>
                  </a:rPr>
                  <a:t>čas</a:t>
                </a:r>
                <a:r>
                  <a:rPr lang="en-US" sz="1800" b="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800" b="0" dirty="0" err="1">
                    <a:latin typeface="Calibri" pitchFamily="34" charset="0"/>
                    <a:cs typeface="Calibri" pitchFamily="34" charset="0"/>
                  </a:rPr>
                  <a:t>experimentu</a:t>
                </a:r>
                <a:r>
                  <a:rPr lang="en-US" sz="1800" b="0" dirty="0">
                    <a:latin typeface="Calibri" pitchFamily="34" charset="0"/>
                    <a:cs typeface="Calibri" pitchFamily="34" charset="0"/>
                  </a:rPr>
                  <a:t> [min]</a:t>
                </a:r>
              </a:p>
            </c:rich>
          </c:tx>
          <c:layout>
            <c:manualLayout>
              <c:xMode val="edge"/>
              <c:yMode val="edge"/>
              <c:x val="0.38780977031154956"/>
              <c:y val="0.87834118204553235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endParaRPr lang="cs-CZ"/>
          </a:p>
        </c:txPr>
        <c:crossAx val="138990336"/>
        <c:crosses val="autoZero"/>
        <c:auto val="1"/>
        <c:lblAlgn val="ctr"/>
        <c:lblOffset val="100"/>
      </c:catAx>
      <c:valAx>
        <c:axId val="1389903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0" dirty="0" err="1">
                    <a:latin typeface="Calibri" pitchFamily="34" charset="0"/>
                    <a:cs typeface="Calibri" pitchFamily="34" charset="0"/>
                  </a:rPr>
                  <a:t>účinnost</a:t>
                </a:r>
                <a:r>
                  <a:rPr lang="en-US" sz="1800" b="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1800" b="0" dirty="0" err="1">
                    <a:latin typeface="Calibri" pitchFamily="34" charset="0"/>
                    <a:cs typeface="Calibri" pitchFamily="34" charset="0"/>
                  </a:rPr>
                  <a:t>absorpce</a:t>
                </a:r>
                <a:r>
                  <a:rPr lang="en-US" sz="1800" b="0" dirty="0">
                    <a:latin typeface="Calibri" pitchFamily="34" charset="0"/>
                    <a:cs typeface="Calibri" pitchFamily="34" charset="0"/>
                  </a:rPr>
                  <a:t> [%]</a:t>
                </a:r>
              </a:p>
            </c:rich>
          </c:tx>
          <c:layout>
            <c:manualLayout>
              <c:xMode val="edge"/>
              <c:yMode val="edge"/>
              <c:x val="1.166042056933168E-2"/>
              <c:y val="0.11163838938530637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cs-CZ"/>
          </a:p>
        </c:txPr>
        <c:crossAx val="135934336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6F32-C09A-4942-B1CD-21948A27015D}" type="datetimeFigureOut">
              <a:rPr lang="cs-CZ" smtClean="0"/>
              <a:pPr/>
              <a:t>20.3.2017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BFCAD-1706-4AA8-930A-6FF0791D48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6F32-C09A-4942-B1CD-21948A27015D}" type="datetimeFigureOut">
              <a:rPr lang="cs-CZ" smtClean="0"/>
              <a:pPr/>
              <a:t>20.3.2017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CAD-1706-4AA8-930A-6FF0791D4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6F32-C09A-4942-B1CD-21948A27015D}" type="datetimeFigureOut">
              <a:rPr lang="cs-CZ" smtClean="0"/>
              <a:pPr/>
              <a:t>20.3.2017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CAD-1706-4AA8-930A-6FF0791D4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6F32-C09A-4942-B1CD-21948A27015D}" type="datetimeFigureOut">
              <a:rPr lang="cs-CZ" smtClean="0"/>
              <a:pPr/>
              <a:t>20.3.2017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CAD-1706-4AA8-930A-6FF0791D4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6F32-C09A-4942-B1CD-21948A27015D}" type="datetimeFigureOut">
              <a:rPr lang="cs-CZ" smtClean="0"/>
              <a:pPr/>
              <a:t>20.3.2017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CAD-1706-4AA8-930A-6FF0791D48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6F32-C09A-4942-B1CD-21948A27015D}" type="datetimeFigureOut">
              <a:rPr lang="cs-CZ" smtClean="0"/>
              <a:pPr/>
              <a:t>20.3.2017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CAD-1706-4AA8-930A-6FF0791D48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6F32-C09A-4942-B1CD-21948A27015D}" type="datetimeFigureOut">
              <a:rPr lang="cs-CZ" smtClean="0"/>
              <a:pPr/>
              <a:t>20.3.2017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CAD-1706-4AA8-930A-6FF0791D48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6F32-C09A-4942-B1CD-21948A27015D}" type="datetimeFigureOut">
              <a:rPr lang="cs-CZ" smtClean="0"/>
              <a:pPr/>
              <a:t>20.3.2017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CAD-1706-4AA8-930A-6FF0791D4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6F32-C09A-4942-B1CD-21948A27015D}" type="datetimeFigureOut">
              <a:rPr lang="cs-CZ" smtClean="0"/>
              <a:pPr/>
              <a:t>20.3.2017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CAD-1706-4AA8-930A-6FF0791D4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6F32-C09A-4942-B1CD-21948A27015D}" type="datetimeFigureOut">
              <a:rPr lang="cs-CZ" smtClean="0"/>
              <a:pPr/>
              <a:t>20.3.2017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CAD-1706-4AA8-930A-6FF0791D4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6F32-C09A-4942-B1CD-21948A27015D}" type="datetimeFigureOut">
              <a:rPr lang="cs-CZ" smtClean="0"/>
              <a:pPr/>
              <a:t>20.3.2017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CAD-1706-4AA8-930A-6FF0791D4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B46F32-C09A-4942-B1CD-21948A27015D}" type="datetimeFigureOut">
              <a:rPr lang="cs-CZ" smtClean="0"/>
              <a:pPr/>
              <a:t>20.3.2017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3BFCAD-1706-4AA8-930A-6FF0791D48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cenia.cz/www/sites/default/files/Zmena%20ZP_1989-2013_grafy_tabulky_text.pdf" TargetMode="External"/><Relationship Id="rId2" Type="http://schemas.openxmlformats.org/officeDocument/2006/relationships/hyperlink" Target="http://portal.chmi.cz/files/portal/docs/uoco/oez/emisnibilance_CZ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mzp.cz/C1257458002F0DC7/cz/techniky_u_stacionarnich_zdroju_vystup_projektu/$FILE/OOO-Tekave_organicke_latky-20160222.pdf" TargetMode="External"/><Relationship Id="rId4" Type="http://schemas.openxmlformats.org/officeDocument/2006/relationships/hyperlink" Target="https://www.nasa.gov/content/goddard/new-nasa-images-highlight-us-air-quality-improvemen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2376264"/>
          </a:xfrm>
        </p:spPr>
        <p:txBody>
          <a:bodyPr>
            <a:noAutofit/>
          </a:bodyPr>
          <a:lstStyle/>
          <a:p>
            <a:r>
              <a:rPr lang="cs-CZ" sz="4400" dirty="0" smtClean="0"/>
              <a:t>Absorpce kontaminantů z odpadního plynu za využití membránových kontaktorů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3356992"/>
            <a:ext cx="7272808" cy="1739677"/>
          </a:xfrm>
        </p:spPr>
        <p:txBody>
          <a:bodyPr>
            <a:normAutofit fontScale="92500"/>
          </a:bodyPr>
          <a:lstStyle/>
          <a:p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b="1" u="sng" dirty="0">
                <a:latin typeface="Calibri" panose="020F0502020204030204" pitchFamily="34" charset="0"/>
              </a:rPr>
              <a:t>Václav Durďák</a:t>
            </a:r>
            <a:r>
              <a:rPr lang="cs-CZ" b="1" dirty="0">
                <a:latin typeface="Calibri" panose="020F0502020204030204" pitchFamily="34" charset="0"/>
              </a:rPr>
              <a:t>, Jiří Kroužek, Jiří Hendrych, Petra Kubínová 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i="1" dirty="0" smtClean="0">
                <a:latin typeface="Calibri" panose="020F0502020204030204" pitchFamily="34" charset="0"/>
              </a:rPr>
              <a:t/>
            </a:r>
            <a:br>
              <a:rPr lang="cs-CZ" i="1" dirty="0" smtClean="0">
                <a:latin typeface="Calibri" panose="020F0502020204030204" pitchFamily="34" charset="0"/>
              </a:rPr>
            </a:br>
            <a:endParaRPr lang="cs-CZ" i="1" dirty="0" smtClean="0">
              <a:latin typeface="Calibri" panose="020F0502020204030204" pitchFamily="34" charset="0"/>
            </a:endParaRPr>
          </a:p>
          <a:p>
            <a:endParaRPr lang="cs-CZ" i="1" dirty="0"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941168"/>
            <a:ext cx="3286820" cy="1031082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4384"/>
            <a:ext cx="514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67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16632"/>
            <a:ext cx="5904656" cy="6584467"/>
          </a:xfrm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4384"/>
            <a:ext cx="514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47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624736" cy="590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4384"/>
            <a:ext cx="514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experimentů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Semi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-kontinuálním režim</a:t>
            </a: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1,5 l DEHA,</a:t>
            </a: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510 minut – časové úseky 30 min až 2 hodiny</a:t>
            </a:r>
          </a:p>
          <a:p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Alikvótní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podíl vzorků se rozpustil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 hexanu. 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Hexanový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extrakt byl analyzován na plynovém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chromatografu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DANI Master (GC-FID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>
              <a:buNone/>
            </a:pP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Průběh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procesu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Účinnost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absorpce</a:t>
            </a: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Podíl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odpařeného toluenu a toluenu zachyceného v absorpčním rozpouštědle.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778173"/>
          </a:xfrm>
        </p:spPr>
        <p:txBody>
          <a:bodyPr/>
          <a:lstStyle/>
          <a:p>
            <a:r>
              <a:rPr lang="cs-CZ" sz="4400" dirty="0" smtClean="0"/>
              <a:t>Výsledky a diskuse 1/2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312368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4384"/>
            <a:ext cx="514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 4"/>
          <p:cNvGraphicFramePr/>
          <p:nvPr/>
        </p:nvGraphicFramePr>
        <p:xfrm>
          <a:off x="611560" y="1196752"/>
          <a:ext cx="77048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83568" y="4797152"/>
            <a:ext cx="76328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Odpařené  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x  analyticky stanovené množství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Ohřev absorpční kapaliny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Aktivní chlazení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679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778173"/>
          </a:xfrm>
        </p:spPr>
        <p:txBody>
          <a:bodyPr/>
          <a:lstStyle/>
          <a:p>
            <a:r>
              <a:rPr lang="cs-CZ" sz="4400" dirty="0" smtClean="0"/>
              <a:t>Výsledky a diskuse 2/2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312368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4384"/>
            <a:ext cx="514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83568" y="4581129"/>
            <a:ext cx="76328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Maximální účinnost 70 %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Průměrná účinnost 50 %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Obtížné provozování aparatury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Mechanické řízení</a:t>
            </a:r>
          </a:p>
          <a:p>
            <a:endParaRPr lang="cs-CZ" dirty="0"/>
          </a:p>
        </p:txBody>
      </p:sp>
      <p:graphicFrame>
        <p:nvGraphicFramePr>
          <p:cNvPr id="9" name="Graf 8"/>
          <p:cNvGraphicFramePr/>
          <p:nvPr/>
        </p:nvGraphicFramePr>
        <p:xfrm>
          <a:off x="683568" y="1052736"/>
          <a:ext cx="74168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679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778173"/>
          </a:xfrm>
        </p:spPr>
        <p:txBody>
          <a:bodyPr/>
          <a:lstStyle/>
          <a:p>
            <a:r>
              <a:rPr lang="cs-CZ" sz="4400" dirty="0" smtClean="0"/>
              <a:t>Závěr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240361"/>
          </a:xfrm>
        </p:spPr>
        <p:txBody>
          <a:bodyPr/>
          <a:lstStyle/>
          <a:p>
            <a:pPr marL="0" indent="0"/>
            <a:r>
              <a:rPr lang="cs-CZ" dirty="0" smtClean="0"/>
              <a:t> Využitelnost technologie MK k záchytu emisí </a:t>
            </a:r>
            <a:r>
              <a:rPr lang="cs-CZ" dirty="0" err="1" smtClean="0"/>
              <a:t>VOCs</a:t>
            </a:r>
            <a:endParaRPr lang="cs-CZ" dirty="0" smtClean="0"/>
          </a:p>
          <a:p>
            <a:pPr marL="0" indent="0"/>
            <a:r>
              <a:rPr lang="cs-CZ" dirty="0" smtClean="0"/>
              <a:t> </a:t>
            </a:r>
            <a:r>
              <a:rPr lang="cs-CZ" dirty="0" smtClean="0"/>
              <a:t>Jednoduchý </a:t>
            </a:r>
            <a:r>
              <a:rPr lang="cs-CZ" dirty="0" err="1" smtClean="0"/>
              <a:t>up</a:t>
            </a:r>
            <a:r>
              <a:rPr lang="cs-CZ" dirty="0" smtClean="0"/>
              <a:t>-</a:t>
            </a:r>
            <a:r>
              <a:rPr lang="cs-CZ" dirty="0" err="1" smtClean="0"/>
              <a:t>scaling</a:t>
            </a:r>
            <a:endParaRPr lang="cs-CZ" dirty="0" smtClean="0"/>
          </a:p>
          <a:p>
            <a:pPr marL="0" indent="0"/>
            <a:r>
              <a:rPr lang="cs-CZ" dirty="0" smtClean="0"/>
              <a:t> </a:t>
            </a:r>
            <a:r>
              <a:rPr lang="cs-CZ" dirty="0" smtClean="0"/>
              <a:t>Lepší řízení laboratorního procesu</a:t>
            </a:r>
          </a:p>
          <a:p>
            <a:pPr marL="0" indent="0"/>
            <a:r>
              <a:rPr lang="cs-CZ" dirty="0" smtClean="0"/>
              <a:t> Přenositelnost výsledků mezi laboratoří a praxí</a:t>
            </a:r>
          </a:p>
          <a:p>
            <a:pPr marL="0" indent="0"/>
            <a:r>
              <a:rPr lang="cs-CZ" dirty="0" smtClean="0"/>
              <a:t> Geometrie modulů</a:t>
            </a:r>
          </a:p>
          <a:p>
            <a:pPr marL="0" indent="0"/>
            <a:r>
              <a:rPr lang="cs-CZ" dirty="0" smtClean="0"/>
              <a:t> </a:t>
            </a:r>
            <a:r>
              <a:rPr lang="cs-CZ" dirty="0" smtClean="0"/>
              <a:t>Další plánované aplikace technologie MK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4384"/>
            <a:ext cx="514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71600" y="566124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Financováno z účelové podpory na specifický vysokoškolský výzkum (MŠMT č. 20-SVV/2016) </a:t>
            </a:r>
          </a:p>
        </p:txBody>
      </p:sp>
    </p:spTree>
    <p:extLst>
      <p:ext uri="{BB962C8B-B14F-4D97-AF65-F5344CB8AC3E}">
        <p14:creationId xmlns:p14="http://schemas.microsoft.com/office/powerpoint/2010/main" xmlns="" val="6679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5496"/>
          </a:xfrm>
        </p:spPr>
        <p:txBody>
          <a:bodyPr/>
          <a:lstStyle/>
          <a:p>
            <a:r>
              <a:rPr lang="cs-CZ" sz="4400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 err="1" smtClean="0"/>
              <a:t>Emice</a:t>
            </a:r>
            <a:r>
              <a:rPr lang="cs-CZ" sz="1400" dirty="0"/>
              <a:t> VOCs </a:t>
            </a:r>
            <a:r>
              <a:rPr lang="cs-CZ" sz="1400" dirty="0" smtClean="0"/>
              <a:t>v ČR (data pro graf) </a:t>
            </a:r>
            <a:r>
              <a:rPr lang="cs-CZ" sz="1400" dirty="0" smtClean="0">
                <a:hlinkClick r:id="rId2"/>
              </a:rPr>
              <a:t>http</a:t>
            </a:r>
            <a:r>
              <a:rPr lang="cs-CZ" sz="1400" dirty="0">
                <a:hlinkClick r:id="rId2"/>
              </a:rPr>
              <a:t>://</a:t>
            </a:r>
            <a:r>
              <a:rPr lang="cs-CZ" sz="1400" dirty="0" smtClean="0">
                <a:hlinkClick r:id="rId2"/>
              </a:rPr>
              <a:t>portal.chmi.cz/files/portal/docs/uoco/oez/emisnibilance_CZ.html</a:t>
            </a:r>
            <a:endParaRPr lang="cs-CZ" sz="1400" dirty="0" smtClean="0"/>
          </a:p>
          <a:p>
            <a:r>
              <a:rPr lang="cs-CZ" sz="1400" dirty="0" smtClean="0"/>
              <a:t>Zpráva MŽP a CENIA </a:t>
            </a:r>
            <a:r>
              <a:rPr lang="pl-PL" sz="1400" dirty="0"/>
              <a:t>Životní prostředí a jeho změna od roku 1989 do současnosti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www1.cenia.cz/www/sites/default/files/Zmena%20ZP_1989-2013_grafy_tabulky_text.pdf</a:t>
            </a:r>
            <a:endParaRPr lang="cs-CZ" sz="1400" dirty="0" smtClean="0"/>
          </a:p>
          <a:p>
            <a:r>
              <a:rPr lang="cs-CZ" sz="1400" dirty="0" smtClean="0"/>
              <a:t>Obrázek na </a:t>
            </a:r>
            <a:r>
              <a:rPr lang="cs-CZ" sz="1400" dirty="0" err="1" smtClean="0"/>
              <a:t>slidu</a:t>
            </a:r>
            <a:r>
              <a:rPr lang="cs-CZ" sz="1400" dirty="0" smtClean="0"/>
              <a:t> “Možnosti regulace emisí“</a:t>
            </a:r>
            <a:br>
              <a:rPr lang="cs-CZ" sz="1400" dirty="0" smtClean="0"/>
            </a:br>
            <a:r>
              <a:rPr lang="cs-CZ" sz="1400" dirty="0" err="1" smtClean="0"/>
              <a:t>Zhang</a:t>
            </a:r>
            <a:r>
              <a:rPr lang="cs-CZ" sz="1400" dirty="0"/>
              <a:t>, Y., et al., </a:t>
            </a:r>
            <a:r>
              <a:rPr lang="cs-CZ" sz="1400" i="1" dirty="0" err="1"/>
              <a:t>Tropospheric</a:t>
            </a:r>
            <a:r>
              <a:rPr lang="cs-CZ" sz="1400" i="1" dirty="0"/>
              <a:t> ozone </a:t>
            </a:r>
            <a:r>
              <a:rPr lang="cs-CZ" sz="1400" i="1" dirty="0" err="1"/>
              <a:t>change</a:t>
            </a:r>
            <a:r>
              <a:rPr lang="cs-CZ" sz="1400" i="1" dirty="0"/>
              <a:t> </a:t>
            </a:r>
            <a:r>
              <a:rPr lang="cs-CZ" sz="1400" i="1" dirty="0" err="1"/>
              <a:t>from</a:t>
            </a:r>
            <a:r>
              <a:rPr lang="cs-CZ" sz="1400" i="1" dirty="0"/>
              <a:t> 1980 to 2010 </a:t>
            </a:r>
            <a:r>
              <a:rPr lang="cs-CZ" sz="1400" i="1" dirty="0" err="1"/>
              <a:t>dominated</a:t>
            </a:r>
            <a:r>
              <a:rPr lang="cs-CZ" sz="1400" i="1" dirty="0"/>
              <a:t> by </a:t>
            </a:r>
            <a:r>
              <a:rPr lang="cs-CZ" sz="1400" i="1" dirty="0" err="1"/>
              <a:t>equatorward</a:t>
            </a:r>
            <a:r>
              <a:rPr lang="cs-CZ" sz="1400" i="1" dirty="0"/>
              <a:t> </a:t>
            </a:r>
            <a:r>
              <a:rPr lang="cs-CZ" sz="1400" i="1" dirty="0" err="1"/>
              <a:t>redistribution</a:t>
            </a:r>
            <a:r>
              <a:rPr lang="cs-CZ" sz="1400" i="1" dirty="0"/>
              <a:t>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emissions</a:t>
            </a:r>
            <a:r>
              <a:rPr lang="cs-CZ" sz="1400" i="1" dirty="0"/>
              <a:t>.</a:t>
            </a:r>
            <a:r>
              <a:rPr lang="cs-CZ" sz="1400" dirty="0"/>
              <a:t> </a:t>
            </a:r>
            <a:r>
              <a:rPr lang="cs-CZ" sz="1400" dirty="0" err="1"/>
              <a:t>Nature</a:t>
            </a:r>
            <a:r>
              <a:rPr lang="cs-CZ" sz="1400" dirty="0"/>
              <a:t> </a:t>
            </a:r>
            <a:r>
              <a:rPr lang="cs-CZ" sz="1400" dirty="0" err="1"/>
              <a:t>Geoscience</a:t>
            </a:r>
            <a:r>
              <a:rPr lang="cs-CZ" sz="1400" dirty="0"/>
              <a:t>, 2016</a:t>
            </a:r>
            <a:r>
              <a:rPr lang="cs-CZ" sz="1400" dirty="0" smtClean="0"/>
              <a:t>.</a:t>
            </a:r>
          </a:p>
          <a:p>
            <a:r>
              <a:rPr lang="cs-CZ" sz="1400" dirty="0" smtClean="0"/>
              <a:t>Snižování emisí NOx v U.S.A. </a:t>
            </a:r>
            <a:r>
              <a:rPr lang="cs-CZ" sz="1400" dirty="0" smtClean="0">
                <a:hlinkClick r:id="rId4"/>
              </a:rPr>
              <a:t>https</a:t>
            </a:r>
            <a:r>
              <a:rPr lang="cs-CZ" sz="1400" dirty="0">
                <a:hlinkClick r:id="rId4"/>
              </a:rPr>
              <a:t>://www.nasa.gov/content/goddard/new-nasa-images-highlight-us-air-quality-improvement</a:t>
            </a:r>
            <a:r>
              <a:rPr lang="cs-CZ" sz="1400" dirty="0" smtClean="0">
                <a:hlinkClick r:id="rId4"/>
              </a:rPr>
              <a:t>/</a:t>
            </a:r>
            <a:endParaRPr lang="cs-CZ" sz="1400" dirty="0" smtClean="0"/>
          </a:p>
          <a:p>
            <a:r>
              <a:rPr lang="cs-CZ" sz="1400" dirty="0"/>
              <a:t>Zpráva MŽP Referenční dokument o nejlepších dostupných technikách u stacionárních zdrojů nespadajících pod </a:t>
            </a:r>
            <a:r>
              <a:rPr lang="cs-CZ" sz="1400" dirty="0" err="1" smtClean="0"/>
              <a:t>BREF,Těkavé</a:t>
            </a:r>
            <a:r>
              <a:rPr lang="cs-CZ" sz="1400" dirty="0" smtClean="0"/>
              <a:t> </a:t>
            </a:r>
            <a:r>
              <a:rPr lang="cs-CZ" sz="1400" dirty="0"/>
              <a:t>organické látky (VOC) – procesy a </a:t>
            </a:r>
            <a:r>
              <a:rPr lang="cs-CZ" sz="1400" dirty="0" smtClean="0"/>
              <a:t>odstraňování </a:t>
            </a:r>
            <a:r>
              <a:rPr lang="cs-CZ" sz="1400" dirty="0" smtClean="0">
                <a:hlinkClick r:id="rId5"/>
              </a:rPr>
              <a:t>http</a:t>
            </a:r>
            <a:r>
              <a:rPr lang="cs-CZ" sz="1400" dirty="0">
                <a:hlinkClick r:id="rId5"/>
              </a:rPr>
              <a:t>://www.mzp.cz/C1257458002F0DC7/cz/techniky_u_stacionarnich_zdroju_vystup_projektu/$</a:t>
            </a:r>
            <a:r>
              <a:rPr lang="cs-CZ" sz="1400" dirty="0" smtClean="0">
                <a:hlinkClick r:id="rId5"/>
              </a:rPr>
              <a:t>FILE/OOO-Tekave_organicke_latky-20160222.pdf</a:t>
            </a:r>
            <a:endParaRPr lang="cs-CZ" sz="1400" dirty="0" smtClean="0"/>
          </a:p>
          <a:p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971600" y="566124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Financováno z účelové podpory na specifický vysokoškolský výzkum (MŠMT č. 20-SVV/2016) 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4384"/>
            <a:ext cx="514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57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51520"/>
          </a:xfrm>
        </p:spPr>
        <p:txBody>
          <a:bodyPr/>
          <a:lstStyle/>
          <a:p>
            <a:r>
              <a:rPr lang="cs-CZ" sz="4400" dirty="0" smtClean="0"/>
              <a:t>Členění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476872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VOCs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Možnosti regulace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Technologie ke snižování emisí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Technologie membránových kontaktorů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Laboratorní experimenty</a:t>
            </a:r>
          </a:p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4384"/>
            <a:ext cx="514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49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313837"/>
            <a:ext cx="8229600" cy="745918"/>
          </a:xfrm>
        </p:spPr>
        <p:txBody>
          <a:bodyPr/>
          <a:lstStyle/>
          <a:p>
            <a:r>
              <a:rPr lang="cs-CZ" sz="4400" dirty="0" smtClean="0"/>
              <a:t>VOCs</a:t>
            </a:r>
            <a:endParaRPr lang="cs-CZ" sz="4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55776" y="3717032"/>
            <a:ext cx="5215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Emise VOCs v ČR (zdroj CHMI)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1560" y="980728"/>
            <a:ext cx="813690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VOCs – definice (zákon č. 201/2012), VOCs  x 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SVOCs</a:t>
            </a:r>
            <a:endParaRPr lang="cs-CZ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VOCs společně s NOx – prekurzory ozonu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 období 1989-2013 snížení emisí VOCs o 70,8 %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Rozptylové podmínky – kritická situace začátku 2017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Nejvíce ohrožené regiony ČR – Ústecký a Moravskoslezský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Globální 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nárůst obyvatel a 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průmyslu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7239" y="61425"/>
            <a:ext cx="514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29445531"/>
              </p:ext>
            </p:extLst>
          </p:nvPr>
        </p:nvGraphicFramePr>
        <p:xfrm>
          <a:off x="0" y="4149080"/>
          <a:ext cx="8892480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517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778173"/>
          </a:xfrm>
        </p:spPr>
        <p:txBody>
          <a:bodyPr/>
          <a:lstStyle/>
          <a:p>
            <a:r>
              <a:rPr lang="cs-CZ" sz="4400" dirty="0" smtClean="0"/>
              <a:t>Možnosti </a:t>
            </a:r>
            <a:r>
              <a:rPr lang="cs-CZ" sz="4400" dirty="0"/>
              <a:t>regulace </a:t>
            </a:r>
            <a:r>
              <a:rPr lang="cs-CZ" sz="4400" dirty="0" smtClean="0"/>
              <a:t>emisí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3240361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Snížení výroby, </a:t>
            </a:r>
            <a:r>
              <a:rPr lang="cs-CZ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spotřeby…</a:t>
            </a:r>
          </a:p>
          <a:p>
            <a:pPr lvl="1"/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Nárůst obyvatelstva, zvyšující se poptávka, nárůst průmyslu…</a:t>
            </a:r>
            <a:endParaRPr lang="cs-CZ" sz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Zkvalitnění čištění </a:t>
            </a:r>
            <a:r>
              <a:rPr lang="cs-CZ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OP - </a:t>
            </a:r>
            <a:r>
              <a:rPr lang="cs-CZ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pozitivní trend  x  ekonomika</a:t>
            </a:r>
            <a:endParaRPr lang="cs-CZ" sz="2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cs-CZ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Průmysl vs. malé zdroje </a:t>
            </a: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znečištění</a:t>
            </a:r>
          </a:p>
          <a:p>
            <a:pPr lvl="1"/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Přenos znečištění</a:t>
            </a:r>
          </a:p>
          <a:p>
            <a:r>
              <a:rPr lang="cs-CZ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Současné možnosti čištění</a:t>
            </a:r>
          </a:p>
          <a:p>
            <a:pPr lvl="1"/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Destrukce   x   imobilizace/destrukce</a:t>
            </a:r>
          </a:p>
          <a:p>
            <a:pPr lvl="2"/>
            <a:r>
              <a:rPr lang="cs-CZ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Biofiltr</a:t>
            </a: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termická oxidace přímá/katalytická </a:t>
            </a:r>
          </a:p>
          <a:p>
            <a:pPr lvl="2"/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Kondenzace,  </a:t>
            </a: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adsorpce, absorpce</a:t>
            </a:r>
            <a:endParaRPr lang="cs-CZ" sz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4384"/>
            <a:ext cx="514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293096"/>
            <a:ext cx="763284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8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778173"/>
          </a:xfrm>
        </p:spPr>
        <p:txBody>
          <a:bodyPr/>
          <a:lstStyle/>
          <a:p>
            <a:r>
              <a:rPr lang="cs-CZ" sz="4400" dirty="0" smtClean="0"/>
              <a:t>Technologická omezení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Destrukce</a:t>
            </a:r>
            <a:endParaRPr lang="cs-CZ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Termická oxidace 	- účinnost až 96 - 99,9 %</a:t>
            </a:r>
            <a:b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	- vysoká energetická náročnost při ↓ konc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entraci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	- katalytické jedy</a:t>
            </a:r>
          </a:p>
          <a:p>
            <a:pPr lvl="1"/>
            <a:r>
              <a:rPr lang="cs-CZ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Biofiltr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- účinnost dle látky a typu filtru (až 90 %)</a:t>
            </a:r>
            <a:b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	- velmi individuální biodegradabilita látek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Imobilizace</a:t>
            </a:r>
            <a:endParaRPr lang="cs-CZ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Kondenzace	- účinnost 60 - 90 %</a:t>
            </a:r>
            <a:b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	- závisí na bodu varu látek a typu chlazení</a:t>
            </a:r>
            <a:b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	- nekondenzující plyny, ↑ energetická náročnost</a:t>
            </a: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Adsorpce		- účinnost 60 - 85 %</a:t>
            </a:r>
            <a:b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	- desorpce při zvýšení teploty OP</a:t>
            </a:r>
            <a:b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	- kompetitivní sorpce, vodní pára, regenerace</a:t>
            </a: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Absorpce		- běžný způsob čištění odpadních plynů</a:t>
            </a:r>
            <a:b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	- není běžně využíván k záchytu </a:t>
            </a:r>
            <a:r>
              <a:rPr lang="cs-CZ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VOCs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	- technologicky komplikované, ↓ účinnost</a:t>
            </a:r>
            <a:b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			- aplikace Membránových </a:t>
            </a:r>
            <a:r>
              <a:rPr lang="cs-CZ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kontaktorů</a:t>
            </a: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4384"/>
            <a:ext cx="514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73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778173"/>
          </a:xfrm>
        </p:spPr>
        <p:txBody>
          <a:bodyPr/>
          <a:lstStyle/>
          <a:p>
            <a:r>
              <a:rPr lang="cs-CZ" sz="4400" dirty="0" smtClean="0"/>
              <a:t>Technologie MK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Nedisperzní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extrakce v pórech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membrány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Membrána je pouze pasivní bariéra </a:t>
            </a: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(x jiné membránové procesy)</a:t>
            </a: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Hnací silou je koncentrační gradient 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Styk dvou fází 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apalina/plyn</a:t>
            </a: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Kapalina/kapalina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Eliminace běžných provozních nedostatků kolonových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systémů</a:t>
            </a:r>
          </a:p>
          <a:p>
            <a:pPr lvl="1">
              <a:buNone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→ pěnění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přeplňování, vznik preferenčních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toků</a:t>
            </a: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Stripování</a:t>
            </a: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Extrakce</a:t>
            </a: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Absorpce</a:t>
            </a: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4384"/>
            <a:ext cx="514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79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778173"/>
          </a:xfrm>
        </p:spPr>
        <p:txBody>
          <a:bodyPr/>
          <a:lstStyle/>
          <a:p>
            <a:r>
              <a:rPr lang="cs-CZ" sz="4400" dirty="0" smtClean="0"/>
              <a:t>Teorie MK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Materiál a provedení membránového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kontaktoru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Polymerové: PP, PE, PVDF, PTFE</a:t>
            </a: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Anorganické: Zeolity, skleněná vlákna, uhlíkaté trubičky</a:t>
            </a: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(Kompozitní)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Geometrické provedení</a:t>
            </a: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Plochá membrána</a:t>
            </a: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Duté vlákno</a:t>
            </a: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Výběr vhodného rozpouštědla</a:t>
            </a: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Vysoká afinita </a:t>
            </a: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Netoxické 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Tlakové podmínky</a:t>
            </a: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Rovnováha</a:t>
            </a: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Průrazný tlak</a:t>
            </a:r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4384"/>
            <a:ext cx="514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79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778173"/>
          </a:xfrm>
        </p:spPr>
        <p:txBody>
          <a:bodyPr/>
          <a:lstStyle/>
          <a:p>
            <a:r>
              <a:rPr lang="cs-CZ" sz="4400" dirty="0" smtClean="0"/>
              <a:t>Laboratorní experimenty 1/2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296144"/>
          </a:xfrm>
        </p:spPr>
        <p:txBody>
          <a:bodyPr>
            <a:normAutofit lnSpcReduction="10000"/>
          </a:bodyPr>
          <a:lstStyle/>
          <a:p>
            <a:r>
              <a:rPr lang="cs-CZ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Cíl: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Ověření možnosti absorpce vybraného zástupce 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VOCs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do zvoleného absorpčního rozpouštědla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4384"/>
            <a:ext cx="514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2852936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Absorpce par T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oluenu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do rozpouštědla </a:t>
            </a:r>
            <a:b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bis (2-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ethylhexyl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adipát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(DEHA)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Materiály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cs-CZ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Spojovací materiál	- mosaz, </a:t>
            </a:r>
            <a:r>
              <a:rPr lang="cs-CZ" sz="2800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tygonové</a:t>
            </a:r>
            <a:r>
              <a:rPr lang="cs-CZ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hadice, sklo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cs-CZ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Měření</a:t>
            </a:r>
            <a:r>
              <a:rPr kumimoji="0" lang="cs-CZ" sz="2800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 regulace	- mechanické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9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778173"/>
          </a:xfrm>
        </p:spPr>
        <p:txBody>
          <a:bodyPr/>
          <a:lstStyle/>
          <a:p>
            <a:r>
              <a:rPr lang="cs-CZ" sz="4400" dirty="0" smtClean="0"/>
              <a:t>Laboratorní experimenty 2/2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6064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Membránový 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kontaktor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Zena 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Membranes</a:t>
            </a: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0" y="74384"/>
            <a:ext cx="514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547664" y="1700808"/>
          <a:ext cx="6096000" cy="3962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48000"/>
                <a:gridCol w="3048000"/>
              </a:tblGrid>
              <a:tr h="388843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latin typeface="Calibri" pitchFamily="34" charset="0"/>
                          <a:cs typeface="Calibri" pitchFamily="34" charset="0"/>
                        </a:rPr>
                        <a:t>Materiál</a:t>
                      </a:r>
                      <a:r>
                        <a:rPr lang="cs-CZ" sz="2000" b="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cs-CZ" sz="2000" b="0" baseline="0" dirty="0" err="1" smtClean="0">
                          <a:latin typeface="Calibri" pitchFamily="34" charset="0"/>
                          <a:cs typeface="Calibri" pitchFamily="34" charset="0"/>
                        </a:rPr>
                        <a:t>housingu</a:t>
                      </a:r>
                      <a:endParaRPr lang="cs-CZ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latin typeface="Calibri" pitchFamily="34" charset="0"/>
                          <a:cs typeface="Calibri" pitchFamily="34" charset="0"/>
                        </a:rPr>
                        <a:t>PVC-U</a:t>
                      </a: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Materiál vláken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PP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Počet vláken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1400</a:t>
                      </a: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Pevnost v tahu (1</a:t>
                      </a:r>
                      <a:r>
                        <a:rPr lang="cs-CZ" sz="2000" baseline="0" dirty="0" smtClean="0">
                          <a:latin typeface="Calibri" pitchFamily="34" charset="0"/>
                          <a:cs typeface="Calibri" pitchFamily="34" charset="0"/>
                        </a:rPr>
                        <a:t> vlákno)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2 N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Délka vláken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170 mm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Vnější průměr vlákna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290 </a:t>
                      </a:r>
                      <a:r>
                        <a:rPr lang="el-GR" sz="2000" dirty="0" smtClean="0">
                          <a:latin typeface="Calibri" pitchFamily="34" charset="0"/>
                          <a:cs typeface="Calibri" pitchFamily="34" charset="0"/>
                        </a:rPr>
                        <a:t>μ</a:t>
                      </a:r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m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Tloušťka</a:t>
                      </a:r>
                      <a:r>
                        <a:rPr lang="cs-CZ" sz="2000" baseline="0" dirty="0" smtClean="0">
                          <a:latin typeface="Calibri" pitchFamily="34" charset="0"/>
                          <a:cs typeface="Calibri" pitchFamily="34" charset="0"/>
                        </a:rPr>
                        <a:t> stěny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33 </a:t>
                      </a:r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2000" dirty="0" smtClean="0">
                          <a:latin typeface="Calibri" pitchFamily="34" charset="0"/>
                          <a:cs typeface="Calibri" pitchFamily="34" charset="0"/>
                        </a:rPr>
                        <a:t>μ</a:t>
                      </a:r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m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Velikost pórů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0,1 </a:t>
                      </a:r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2000" dirty="0" smtClean="0">
                          <a:latin typeface="Calibri" pitchFamily="34" charset="0"/>
                          <a:cs typeface="Calibri" pitchFamily="34" charset="0"/>
                        </a:rPr>
                        <a:t>μ</a:t>
                      </a:r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m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cs-CZ" sz="2000" dirty="0" err="1" smtClean="0">
                          <a:latin typeface="Calibri" pitchFamily="34" charset="0"/>
                          <a:cs typeface="Calibri" pitchFamily="34" charset="0"/>
                        </a:rPr>
                        <a:t>Porozita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50 %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Celková </a:t>
                      </a:r>
                      <a:r>
                        <a:rPr lang="cs-CZ" sz="2000" baseline="0" dirty="0" smtClean="0">
                          <a:latin typeface="Calibri" pitchFamily="34" charset="0"/>
                          <a:cs typeface="Calibri" pitchFamily="34" charset="0"/>
                        </a:rPr>
                        <a:t> plocha vláken</a:t>
                      </a:r>
                      <a:endParaRPr lang="cs-CZ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  <a:cs typeface="Calibri" pitchFamily="34" charset="0"/>
                        </a:rPr>
                        <a:t>0,22 m</a:t>
                      </a:r>
                      <a:r>
                        <a:rPr lang="cs-CZ" sz="2000" baseline="30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cs-CZ" sz="2000" baseline="30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79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567</TotalTime>
  <Words>474</Words>
  <Application>Microsoft Office PowerPoint</Application>
  <PresentationFormat>Předvádění na obrazovce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Exekutivní</vt:lpstr>
      <vt:lpstr>Absorpce kontaminantů z odpadního plynu za využití membránových kontaktorů</vt:lpstr>
      <vt:lpstr>Členění</vt:lpstr>
      <vt:lpstr>VOCs</vt:lpstr>
      <vt:lpstr>Možnosti regulace emisí</vt:lpstr>
      <vt:lpstr>Technologická omezení</vt:lpstr>
      <vt:lpstr>Technologie MK</vt:lpstr>
      <vt:lpstr>Teorie MK</vt:lpstr>
      <vt:lpstr>Laboratorní experimenty 1/2</vt:lpstr>
      <vt:lpstr>Laboratorní experimenty 2/2</vt:lpstr>
      <vt:lpstr>Snímek 10</vt:lpstr>
      <vt:lpstr>Snímek 11</vt:lpstr>
      <vt:lpstr>Hodnocení experimentů</vt:lpstr>
      <vt:lpstr>Výsledky a diskuse 1/2</vt:lpstr>
      <vt:lpstr>Výsledky a diskuse 2/2</vt:lpstr>
      <vt:lpstr>Závěr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Absorpce kontaminantů z odpadního plynu za využití membránových kontaktorů</dc:title>
  <dc:creator>Durdak Vaclav</dc:creator>
  <cp:lastModifiedBy>Venouch</cp:lastModifiedBy>
  <cp:revision>67</cp:revision>
  <dcterms:created xsi:type="dcterms:W3CDTF">2017-03-20T08:37:25Z</dcterms:created>
  <dcterms:modified xsi:type="dcterms:W3CDTF">2017-03-20T22:39:57Z</dcterms:modified>
</cp:coreProperties>
</file>