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handoutMasterIdLst>
    <p:handoutMasterId r:id="rId20"/>
  </p:handoutMasterIdLst>
  <p:sldIdLst>
    <p:sldId id="256" r:id="rId2"/>
    <p:sldId id="257" r:id="rId3"/>
    <p:sldId id="258" r:id="rId4"/>
    <p:sldId id="281" r:id="rId5"/>
    <p:sldId id="289" r:id="rId6"/>
    <p:sldId id="259" r:id="rId7"/>
    <p:sldId id="282" r:id="rId8"/>
    <p:sldId id="260" r:id="rId9"/>
    <p:sldId id="263" r:id="rId10"/>
    <p:sldId id="264" r:id="rId11"/>
    <p:sldId id="265" r:id="rId12"/>
    <p:sldId id="307" r:id="rId13"/>
    <p:sldId id="306" r:id="rId14"/>
    <p:sldId id="303" r:id="rId15"/>
    <p:sldId id="304" r:id="rId16"/>
    <p:sldId id="305" r:id="rId17"/>
    <p:sldId id="284" r:id="rId18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771" autoAdjust="0"/>
    <p:restoredTop sz="94660"/>
  </p:normalViewPr>
  <p:slideViewPr>
    <p:cSldViewPr showGuides="1">
      <p:cViewPr varScale="1">
        <p:scale>
          <a:sx n="102" d="100"/>
          <a:sy n="102" d="100"/>
        </p:scale>
        <p:origin x="-115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46085125" cy="46085125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BDCB385-7F45-494E-AE1C-974EF69206C8}" type="datetimeFigureOut">
              <a:rPr lang="cs-CZ" smtClean="0"/>
              <a:pPr/>
              <a:t>28.2.2017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cs-CZ" smtClean="0"/>
              <a:t>Macháč Petr VŠCHT Praha</a:t>
            </a:r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F668189-B428-4C9B-850F-6A6AA8DE3D46}" type="slidenum">
              <a:rPr lang="cs-CZ" smtClean="0"/>
              <a:pPr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80D2ECF-4D91-4025-9CBE-8CF6F550EBA3}" type="datetimeFigureOut">
              <a:rPr lang="cs-CZ" smtClean="0"/>
              <a:pPr/>
              <a:t>28.2.2017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cs-CZ" smtClean="0"/>
              <a:t>Macháč Petr VŠCHT Praha</a:t>
            </a:r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C4150E6-68A0-4B26-A978-2A7B575154D9}" type="slidenum">
              <a:rPr lang="cs-CZ" smtClean="0"/>
              <a:pPr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4150E6-68A0-4B26-A978-2A7B575154D9}" type="slidenum">
              <a:rPr lang="cs-CZ" smtClean="0"/>
              <a:pPr/>
              <a:t>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Macháč Petr VŠCHT Praha</a:t>
            </a:r>
            <a:endParaRPr lang="cs-CZ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Klepnutím lze upravit styl předlohy podnadpisů.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E8EED8-9F1D-4727-AFC1-3D910FCA1454}" type="datetime1">
              <a:rPr lang="cs-CZ" smtClean="0"/>
              <a:pPr/>
              <a:t>28.2.2017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Macháč Petr - VŠCHT Praha</a:t>
            </a: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D9866A-A1A4-4A41-BD2A-B784D58BF789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2CDC81-2BF0-43A0-983E-F6BD471C60AE}" type="datetime1">
              <a:rPr lang="cs-CZ" smtClean="0"/>
              <a:pPr/>
              <a:t>28.2.2017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Macháč Petr - VŠCHT Praha</a:t>
            </a: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D9866A-A1A4-4A41-BD2A-B784D58BF789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828E78-0EF2-40AE-8DA8-4084198D6C1D}" type="datetime1">
              <a:rPr lang="cs-CZ" smtClean="0"/>
              <a:pPr/>
              <a:t>28.2.2017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Macháč Petr - VŠCHT Praha</a:t>
            </a: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D9866A-A1A4-4A41-BD2A-B784D58BF789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E18835-F935-4E00-B45C-38C471AC610C}" type="datetime1">
              <a:rPr lang="cs-CZ" smtClean="0"/>
              <a:pPr/>
              <a:t>28.2.2017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Macháč Petr - VŠCHT Praha</a:t>
            </a: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D9866A-A1A4-4A41-BD2A-B784D58BF789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A42A1B-E3D4-401D-83A8-2A6576C9BA63}" type="datetime1">
              <a:rPr lang="cs-CZ" smtClean="0"/>
              <a:pPr/>
              <a:t>28.2.2017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Macháč Petr - VŠCHT Praha</a:t>
            </a: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D9866A-A1A4-4A41-BD2A-B784D58BF789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0CD76E-F2A4-44BF-A40E-544A8DFCC0B4}" type="datetime1">
              <a:rPr lang="cs-CZ" smtClean="0"/>
              <a:pPr/>
              <a:t>28.2.2017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Macháč Petr - VŠCHT Praha</a:t>
            </a:r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D9866A-A1A4-4A41-BD2A-B784D58BF789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F948AE-C701-4A68-BD09-8BACBBF3EBA3}" type="datetime1">
              <a:rPr lang="cs-CZ" smtClean="0"/>
              <a:pPr/>
              <a:t>28.2.2017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Macháč Petr - VŠCHT Praha</a:t>
            </a:r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D9866A-A1A4-4A41-BD2A-B784D58BF789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9EC392-4E33-4B8A-A12A-BDE17881259B}" type="datetime1">
              <a:rPr lang="cs-CZ" smtClean="0"/>
              <a:pPr/>
              <a:t>28.2.2017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Macháč Petr - VŠCHT Praha</a:t>
            </a:r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D9866A-A1A4-4A41-BD2A-B784D58BF789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7FFB44-36A6-439F-8733-65BBD92677C7}" type="datetime1">
              <a:rPr lang="cs-CZ" smtClean="0"/>
              <a:pPr/>
              <a:t>28.2.2017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Macháč Petr - VŠCHT Praha</a:t>
            </a:r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D9866A-A1A4-4A41-BD2A-B784D58BF789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898BAE-1635-41D6-8B0F-3AA42117DB64}" type="datetime1">
              <a:rPr lang="cs-CZ" smtClean="0"/>
              <a:pPr/>
              <a:t>28.2.2017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Macháč Petr - VŠCHT Praha</a:t>
            </a:r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D9866A-A1A4-4A41-BD2A-B784D58BF789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454BC6-ECAC-44AE-B4FB-C8DF265F0559}" type="datetime1">
              <a:rPr lang="cs-CZ" smtClean="0"/>
              <a:pPr/>
              <a:t>28.2.2017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Macháč Petr - VŠCHT Praha</a:t>
            </a:r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D9866A-A1A4-4A41-BD2A-B784D58BF789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772ED1-89FE-4046-A0D2-116B87711E7A}" type="datetime1">
              <a:rPr lang="cs-CZ" smtClean="0"/>
              <a:pPr/>
              <a:t>28.2.2017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cs-CZ" smtClean="0"/>
              <a:t>Macháč Petr - VŠCHT Praha</a:t>
            </a: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3D9866A-A1A4-4A41-BD2A-B784D58BF789}" type="slidenum">
              <a:rPr lang="cs-CZ" smtClean="0"/>
              <a:pPr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hyperlink" Target="http://www.google.cz/url?sa=i&amp;rct=j&amp;q=graphene&amp;source=images&amp;cd=&amp;cad=rja&amp;docid=OS693SDUjxgqPM&amp;tbnid=WIkUWZOnyR8XaM:&amp;ved=0CAUQjRw&amp;url=http://www.my-tennis-blog.de/tennisprodukte-und-tenniszubehoer/head-youtek-graphene-instinct-s/&amp;ei=HHR-UefUMMWjPYq-gNAE&amp;bvm=bv.45645796,d.ZGU&amp;psig=AFQjCNFjqb4IvcAmcDb1t8eScdfwN2WJNQ&amp;ust=1367328068486390" TargetMode="Externa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hyperlink" Target="http://www.google.cz/url?sa=i&amp;rct=j&amp;q=graphene&amp;source=images&amp;cd=&amp;cad=rja&amp;docid=3vS8ZKb7douz4M&amp;tbnid=2ATeT20oY_gJmM:&amp;ved=0CAUQjRw&amp;url=http://www.lbl.gov/Science-Articles/Archive/ALS-graphene.html&amp;ei=xoNiUfiaJYG1PavagJAG&amp;bvm=bv.44770516,d.bGE&amp;psig=AFQjCNG0Ybv1y51JC-cDHty_xXDB8chSYA&amp;ust=1365497141458387" TargetMode="Externa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D9866A-A1A4-4A41-BD2A-B784D58BF789}" type="slidenum">
              <a:rPr lang="cs-CZ" smtClean="0"/>
              <a:pPr/>
              <a:t>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Macháč Petr - VŠCHT Praha</a:t>
            </a:r>
            <a:endParaRPr lang="cs-CZ"/>
          </a:p>
        </p:txBody>
      </p:sp>
      <p:sp>
        <p:nvSpPr>
          <p:cNvPr id="6" name="TextovéPole 5"/>
          <p:cNvSpPr txBox="1"/>
          <p:nvPr/>
        </p:nvSpPr>
        <p:spPr>
          <a:xfrm>
            <a:off x="521550" y="413665"/>
            <a:ext cx="8190910" cy="14157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3200" b="1" cap="all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Grafen </a:t>
            </a:r>
            <a:r>
              <a:rPr lang="cs-CZ" sz="3200" b="1" cap="all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–</a:t>
            </a:r>
            <a:r>
              <a:rPr lang="cs-CZ" sz="3200" b="1" cap="all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materiál  Budoucnosti</a:t>
            </a:r>
            <a:endParaRPr lang="cs-CZ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cs-CZ" b="1" dirty="0">
                <a:latin typeface="Times New Roman" pitchFamily="18" charset="0"/>
                <a:cs typeface="Times New Roman" pitchFamily="18" charset="0"/>
              </a:rPr>
              <a:t>    </a:t>
            </a:r>
          </a:p>
          <a:p>
            <a:r>
              <a:rPr lang="cs-CZ" b="1" dirty="0">
                <a:latin typeface="Times New Roman" pitchFamily="18" charset="0"/>
                <a:cs typeface="Times New Roman" pitchFamily="18" charset="0"/>
              </a:rPr>
              <a:t>Doc. Ing. Petr Macháč, CSc. </a:t>
            </a:r>
          </a:p>
          <a:p>
            <a:r>
              <a:rPr lang="cs-CZ" b="1" dirty="0">
                <a:latin typeface="Times New Roman" pitchFamily="18" charset="0"/>
                <a:cs typeface="Times New Roman" pitchFamily="18" charset="0"/>
              </a:rPr>
              <a:t>Vysoká škola chemicko-technologická Praha, </a:t>
            </a:r>
            <a:r>
              <a:rPr lang="cs-CZ" b="1" dirty="0" err="1">
                <a:latin typeface="Times New Roman" pitchFamily="18" charset="0"/>
                <a:cs typeface="Times New Roman" pitchFamily="18" charset="0"/>
              </a:rPr>
              <a:t>petr.machac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@</a:t>
            </a:r>
            <a:r>
              <a:rPr lang="cs-CZ" b="1" dirty="0" err="1" smtClean="0">
                <a:latin typeface="Times New Roman" pitchFamily="18" charset="0"/>
                <a:cs typeface="Times New Roman" pitchFamily="18" charset="0"/>
              </a:rPr>
              <a:t>vscht.cz</a:t>
            </a:r>
            <a:endParaRPr lang="cs-CZ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ovéPole 6"/>
          <p:cNvSpPr txBox="1"/>
          <p:nvPr/>
        </p:nvSpPr>
        <p:spPr>
          <a:xfrm>
            <a:off x="521550" y="3654025"/>
            <a:ext cx="828092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Osnova přednášky:</a:t>
            </a:r>
          </a:p>
          <a:p>
            <a:endParaRPr lang="cs-CZ" sz="2000" b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Tx/>
              <a:buChar char="-"/>
            </a:pPr>
            <a:r>
              <a:rPr lang="cs-CZ" sz="2000" b="1" dirty="0" smtClean="0">
                <a:latin typeface="Times New Roman" pitchFamily="18" charset="0"/>
                <a:cs typeface="Times New Roman" pitchFamily="18" charset="0"/>
              </a:rPr>
              <a:t>Úvod – historie výzkumu </a:t>
            </a:r>
            <a:r>
              <a:rPr lang="cs-CZ" sz="2000" b="1" dirty="0" err="1" smtClean="0">
                <a:latin typeface="Times New Roman" pitchFamily="18" charset="0"/>
                <a:cs typeface="Times New Roman" pitchFamily="18" charset="0"/>
              </a:rPr>
              <a:t>grafenu</a:t>
            </a:r>
            <a:endParaRPr lang="cs-CZ" sz="2000" b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Tx/>
              <a:buChar char="-"/>
            </a:pPr>
            <a:r>
              <a:rPr lang="cs-CZ" sz="2000" b="1" dirty="0" smtClean="0">
                <a:latin typeface="Times New Roman" pitchFamily="18" charset="0"/>
                <a:cs typeface="Times New Roman" pitchFamily="18" charset="0"/>
              </a:rPr>
              <a:t>Vlastnosti</a:t>
            </a:r>
          </a:p>
          <a:p>
            <a:pPr>
              <a:buFontTx/>
              <a:buChar char="-"/>
            </a:pPr>
            <a:r>
              <a:rPr lang="cs-CZ" sz="2000" b="1" dirty="0" smtClean="0">
                <a:latin typeface="Times New Roman" pitchFamily="18" charset="0"/>
                <a:cs typeface="Times New Roman" pitchFamily="18" charset="0"/>
              </a:rPr>
              <a:t>Metodika přípravy </a:t>
            </a:r>
          </a:p>
          <a:p>
            <a:pPr>
              <a:buFontTx/>
              <a:buChar char="-"/>
            </a:pPr>
            <a:r>
              <a:rPr lang="cs-CZ" sz="2000" b="1" dirty="0" smtClean="0">
                <a:latin typeface="Times New Roman" pitchFamily="18" charset="0"/>
                <a:cs typeface="Times New Roman" pitchFamily="18" charset="0"/>
              </a:rPr>
              <a:t>Aplikace grafenu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Macháč Petr - VŠCHT Praha</a:t>
            </a:r>
            <a:endParaRPr lang="cs-CZ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D9866A-A1A4-4A41-BD2A-B784D58BF789}" type="slidenum">
              <a:rPr lang="cs-CZ" smtClean="0"/>
              <a:pPr/>
              <a:t>10</a:t>
            </a:fld>
            <a:endParaRPr lang="cs-CZ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9472" y="998730"/>
            <a:ext cx="8445056" cy="2610290"/>
          </a:xfrm>
          <a:prstGeom prst="rect">
            <a:avLst/>
          </a:prstGeom>
          <a:noFill/>
          <a:ln w="25400">
            <a:solidFill>
              <a:srgbClr val="FF0000"/>
            </a:solidFill>
            <a:miter lim="800000"/>
            <a:headEnd/>
            <a:tailEnd/>
          </a:ln>
        </p:spPr>
      </p:pic>
      <p:sp>
        <p:nvSpPr>
          <p:cNvPr id="5" name="TextovéPole 4"/>
          <p:cNvSpPr txBox="1"/>
          <p:nvPr/>
        </p:nvSpPr>
        <p:spPr>
          <a:xfrm>
            <a:off x="386535" y="323655"/>
            <a:ext cx="792088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b="1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Velkoplošná příprava </a:t>
            </a:r>
            <a:r>
              <a:rPr lang="cs-CZ" sz="2000" b="1" dirty="0" err="1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grafenu</a:t>
            </a:r>
            <a:r>
              <a:rPr lang="cs-CZ" sz="2000" b="1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endParaRPr lang="cs-CZ" sz="2000" b="1" dirty="0">
              <a:solidFill>
                <a:srgbClr val="00B0F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ovéPole 5"/>
          <p:cNvSpPr txBox="1"/>
          <p:nvPr/>
        </p:nvSpPr>
        <p:spPr>
          <a:xfrm>
            <a:off x="409037" y="3969060"/>
            <a:ext cx="8325925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cs-CZ" sz="2000" b="1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Epitaxní </a:t>
            </a:r>
            <a:r>
              <a:rPr lang="cs-CZ" sz="2000" b="1" dirty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růstu </a:t>
            </a:r>
            <a:r>
              <a:rPr lang="cs-CZ" sz="2000" b="1" dirty="0" err="1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grafenu</a:t>
            </a:r>
            <a:r>
              <a:rPr lang="cs-CZ" sz="2000" b="1" dirty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 na </a:t>
            </a:r>
            <a:r>
              <a:rPr lang="cs-CZ" sz="2000" b="1" dirty="0" err="1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SiC</a:t>
            </a:r>
            <a:endParaRPr lang="cs-CZ" sz="2000" b="1" dirty="0" smtClean="0">
              <a:solidFill>
                <a:srgbClr val="00B0F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cs-CZ" sz="2000" b="1" dirty="0" smtClean="0">
                <a:latin typeface="Times New Roman" pitchFamily="18" charset="0"/>
                <a:cs typeface="Times New Roman" pitchFamily="18" charset="0"/>
              </a:rPr>
              <a:t>Rozklad </a:t>
            </a:r>
            <a:r>
              <a:rPr lang="cs-CZ" sz="2000" b="1" dirty="0" err="1" smtClean="0">
                <a:latin typeface="Times New Roman" pitchFamily="18" charset="0"/>
                <a:cs typeface="Times New Roman" pitchFamily="18" charset="0"/>
              </a:rPr>
              <a:t>SiC</a:t>
            </a:r>
            <a:r>
              <a:rPr lang="cs-CZ" sz="2000" b="1" dirty="0" smtClean="0">
                <a:latin typeface="Times New Roman" pitchFamily="18" charset="0"/>
                <a:cs typeface="Times New Roman" pitchFamily="18" charset="0"/>
              </a:rPr>
              <a:t> za vysoké teploty</a:t>
            </a:r>
          </a:p>
          <a:p>
            <a:r>
              <a:rPr lang="cs-CZ" sz="2000" b="1" dirty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cs-CZ" sz="2000" b="1" dirty="0" smtClean="0">
                <a:latin typeface="Times New Roman" pitchFamily="18" charset="0"/>
                <a:cs typeface="Times New Roman" pitchFamily="18" charset="0"/>
              </a:rPr>
              <a:t>vakuum – 1200 – 1400 °C</a:t>
            </a:r>
          </a:p>
          <a:p>
            <a:r>
              <a:rPr lang="cs-CZ" sz="2000" b="1" dirty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cs-CZ" sz="2000" b="1" dirty="0" smtClean="0">
                <a:latin typeface="Times New Roman" pitchFamily="18" charset="0"/>
                <a:cs typeface="Times New Roman" pitchFamily="18" charset="0"/>
              </a:rPr>
              <a:t>Ar atmosféra – 1400 – 1600 °C</a:t>
            </a:r>
          </a:p>
          <a:p>
            <a:r>
              <a:rPr lang="cs-CZ" sz="2000" b="1" dirty="0" smtClean="0">
                <a:latin typeface="Times New Roman" pitchFamily="18" charset="0"/>
                <a:cs typeface="Times New Roman" pitchFamily="18" charset="0"/>
              </a:rPr>
              <a:t>Nejperspektivnější metoda pro aplikaci </a:t>
            </a:r>
            <a:r>
              <a:rPr lang="cs-CZ" sz="2000" b="1" dirty="0" err="1" smtClean="0">
                <a:latin typeface="Times New Roman" pitchFamily="18" charset="0"/>
                <a:cs typeface="Times New Roman" pitchFamily="18" charset="0"/>
              </a:rPr>
              <a:t>grafenu</a:t>
            </a:r>
            <a:r>
              <a:rPr lang="cs-CZ" sz="2000" b="1" dirty="0" smtClean="0">
                <a:latin typeface="Times New Roman" pitchFamily="18" charset="0"/>
                <a:cs typeface="Times New Roman" pitchFamily="18" charset="0"/>
              </a:rPr>
              <a:t> v elektronice – využití GNR pro tvorbu tranzistorů</a:t>
            </a:r>
            <a:endParaRPr lang="cs-CZ" sz="20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Macháč Petr - VŠCHT Praha</a:t>
            </a:r>
            <a:endParaRPr lang="cs-CZ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D9866A-A1A4-4A41-BD2A-B784D58BF789}" type="slidenum">
              <a:rPr lang="cs-CZ" smtClean="0"/>
              <a:pPr/>
              <a:t>11</a:t>
            </a:fld>
            <a:endParaRPr lang="cs-CZ"/>
          </a:p>
        </p:txBody>
      </p:sp>
      <p:sp>
        <p:nvSpPr>
          <p:cNvPr id="4" name="TextovéPole 3"/>
          <p:cNvSpPr txBox="1"/>
          <p:nvPr/>
        </p:nvSpPr>
        <p:spPr>
          <a:xfrm>
            <a:off x="521550" y="413665"/>
            <a:ext cx="8010890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Tx/>
              <a:buChar char="-"/>
            </a:pPr>
            <a:r>
              <a:rPr lang="cs-CZ" dirty="0" smtClean="0">
                <a:solidFill>
                  <a:srgbClr val="00B0F0"/>
                </a:solidFill>
              </a:rPr>
              <a:t> </a:t>
            </a:r>
            <a:r>
              <a:rPr lang="cs-CZ" sz="2000" b="1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Syntéza grafenu</a:t>
            </a:r>
          </a:p>
          <a:p>
            <a:r>
              <a:rPr lang="cs-CZ" sz="2000" b="1" dirty="0" smtClean="0">
                <a:latin typeface="Times New Roman" pitchFamily="18" charset="0"/>
                <a:cs typeface="Times New Roman" pitchFamily="18" charset="0"/>
              </a:rPr>
              <a:t>Základ: a) struktura kov/</a:t>
            </a:r>
            <a:r>
              <a:rPr lang="cs-CZ" sz="2000" b="1" dirty="0" err="1" smtClean="0">
                <a:latin typeface="Times New Roman" pitchFamily="18" charset="0"/>
                <a:cs typeface="Times New Roman" pitchFamily="18" charset="0"/>
              </a:rPr>
              <a:t>SiC</a:t>
            </a:r>
            <a:endParaRPr lang="cs-CZ" sz="20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cs-CZ" sz="2000" b="1" dirty="0" smtClean="0">
                <a:latin typeface="Times New Roman" pitchFamily="18" charset="0"/>
                <a:cs typeface="Times New Roman" pitchFamily="18" charset="0"/>
              </a:rPr>
              <a:t>               b) kov(dotovaný uhlíkem)/SiO</a:t>
            </a:r>
            <a:r>
              <a:rPr lang="cs-CZ" sz="2000" b="1" baseline="-25000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cs-CZ" sz="2000" b="1" dirty="0" smtClean="0">
                <a:latin typeface="Times New Roman" pitchFamily="18" charset="0"/>
                <a:cs typeface="Times New Roman" pitchFamily="18" charset="0"/>
              </a:rPr>
              <a:t>/Si </a:t>
            </a:r>
          </a:p>
          <a:p>
            <a:r>
              <a:rPr lang="cs-CZ" sz="2000" b="1" dirty="0" smtClean="0">
                <a:latin typeface="Times New Roman" pitchFamily="18" charset="0"/>
                <a:cs typeface="Times New Roman" pitchFamily="18" charset="0"/>
              </a:rPr>
              <a:t>	c) kov/C/SiO</a:t>
            </a:r>
            <a:r>
              <a:rPr lang="cs-CZ" sz="2000" b="1" baseline="-25000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cs-CZ" sz="2000" b="1" dirty="0" smtClean="0">
                <a:latin typeface="Times New Roman" pitchFamily="18" charset="0"/>
                <a:cs typeface="Times New Roman" pitchFamily="18" charset="0"/>
              </a:rPr>
              <a:t>/Si</a:t>
            </a:r>
          </a:p>
          <a:p>
            <a:r>
              <a:rPr lang="cs-CZ" sz="2000" b="1" dirty="0" smtClean="0">
                <a:latin typeface="Times New Roman" pitchFamily="18" charset="0"/>
                <a:cs typeface="Times New Roman" pitchFamily="18" charset="0"/>
              </a:rPr>
              <a:t>Žíháním za teploty 1000 °C</a:t>
            </a:r>
          </a:p>
          <a:p>
            <a:r>
              <a:rPr lang="cs-CZ" sz="2000" b="1" dirty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cs-CZ" sz="2000" b="1" dirty="0" smtClean="0">
                <a:latin typeface="Times New Roman" pitchFamily="18" charset="0"/>
                <a:cs typeface="Times New Roman" pitchFamily="18" charset="0"/>
              </a:rPr>
              <a:t>a) kov reaguje s </a:t>
            </a:r>
            <a:r>
              <a:rPr lang="cs-CZ" sz="2000" b="1" dirty="0" err="1" smtClean="0">
                <a:latin typeface="Times New Roman" pitchFamily="18" charset="0"/>
                <a:cs typeface="Times New Roman" pitchFamily="18" charset="0"/>
              </a:rPr>
              <a:t>SiC</a:t>
            </a:r>
            <a:r>
              <a:rPr lang="cs-CZ" sz="2000" b="1" dirty="0" smtClean="0">
                <a:latin typeface="Times New Roman" pitchFamily="18" charset="0"/>
                <a:cs typeface="Times New Roman" pitchFamily="18" charset="0"/>
              </a:rPr>
              <a:t> → silicid kovu + C</a:t>
            </a:r>
          </a:p>
          <a:p>
            <a:r>
              <a:rPr lang="cs-CZ" sz="2000" b="1" dirty="0" smtClean="0">
                <a:latin typeface="Times New Roman" pitchFamily="18" charset="0"/>
                <a:cs typeface="Times New Roman" pitchFamily="18" charset="0"/>
              </a:rPr>
              <a:t>	c) uhlík se rozpustí v kovu</a:t>
            </a:r>
          </a:p>
          <a:p>
            <a:r>
              <a:rPr lang="cs-CZ" sz="2000" b="1" dirty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cs-CZ" sz="2000" b="1" dirty="0" smtClean="0">
                <a:latin typeface="Times New Roman" pitchFamily="18" charset="0"/>
                <a:cs typeface="Times New Roman" pitchFamily="18" charset="0"/>
              </a:rPr>
              <a:t>a, b, c) – ve fázi chladnutí </a:t>
            </a:r>
            <a:r>
              <a:rPr lang="cs-CZ" sz="2000" b="1" dirty="0" err="1" smtClean="0">
                <a:latin typeface="Times New Roman" pitchFamily="18" charset="0"/>
                <a:cs typeface="Times New Roman" pitchFamily="18" charset="0"/>
              </a:rPr>
              <a:t>vysegreguje</a:t>
            </a:r>
            <a:r>
              <a:rPr lang="cs-CZ" sz="2000" b="1" dirty="0" smtClean="0">
                <a:latin typeface="Times New Roman" pitchFamily="18" charset="0"/>
                <a:cs typeface="Times New Roman" pitchFamily="18" charset="0"/>
              </a:rPr>
              <a:t> C na povrch kovu i na</a:t>
            </a:r>
          </a:p>
          <a:p>
            <a:r>
              <a:rPr lang="cs-CZ" sz="2000" b="1" dirty="0" smtClean="0">
                <a:latin typeface="Times New Roman" pitchFamily="18" charset="0"/>
                <a:cs typeface="Times New Roman" pitchFamily="18" charset="0"/>
              </a:rPr>
              <a:t>                              rozhraní kov/podložka v podobě grafenu</a:t>
            </a:r>
          </a:p>
          <a:p>
            <a:r>
              <a:rPr lang="cs-CZ" sz="2000" b="1" dirty="0" smtClean="0">
                <a:latin typeface="Times New Roman" pitchFamily="18" charset="0"/>
                <a:cs typeface="Times New Roman" pitchFamily="18" charset="0"/>
              </a:rPr>
              <a:t>Metalizaci lze odleptat </a:t>
            </a:r>
            <a:r>
              <a:rPr lang="cs-CZ" sz="2000" b="1" dirty="0" smtClean="0">
                <a:latin typeface="Times New Roman"/>
                <a:cs typeface="Times New Roman"/>
              </a:rPr>
              <a:t>→ grafen/</a:t>
            </a:r>
            <a:r>
              <a:rPr lang="cs-CZ" sz="2000" b="1" dirty="0" smtClean="0">
                <a:latin typeface="Times New Roman" pitchFamily="18" charset="0"/>
                <a:cs typeface="Times New Roman" pitchFamily="18" charset="0"/>
              </a:rPr>
              <a:t>SiO</a:t>
            </a:r>
            <a:r>
              <a:rPr lang="cs-CZ" sz="2000" b="1" baseline="-25000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cs-CZ" sz="2000" b="1" dirty="0" smtClean="0">
                <a:latin typeface="Times New Roman" pitchFamily="18" charset="0"/>
                <a:cs typeface="Times New Roman" pitchFamily="18" charset="0"/>
              </a:rPr>
              <a:t>/Si – </a:t>
            </a:r>
            <a:r>
              <a:rPr lang="cs-CZ" sz="2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trensfer</a:t>
            </a:r>
            <a:r>
              <a:rPr lang="cs-CZ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-free metoda</a:t>
            </a:r>
          </a:p>
          <a:p>
            <a:endParaRPr lang="cs-CZ" sz="20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cs-CZ" sz="20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cs-CZ" sz="20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Macháč Petr - VŠCHT Praha</a:t>
            </a:r>
            <a:endParaRPr lang="cs-CZ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D9866A-A1A4-4A41-BD2A-B784D58BF789}" type="slidenum">
              <a:rPr lang="cs-CZ" smtClean="0"/>
              <a:pPr/>
              <a:t>12</a:t>
            </a:fld>
            <a:endParaRPr lang="cs-CZ"/>
          </a:p>
        </p:txBody>
      </p:sp>
      <p:sp>
        <p:nvSpPr>
          <p:cNvPr id="4" name="TextovéPole 3"/>
          <p:cNvSpPr txBox="1"/>
          <p:nvPr/>
        </p:nvSpPr>
        <p:spPr>
          <a:xfrm>
            <a:off x="521550" y="458670"/>
            <a:ext cx="7695855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b="1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Příprava RGO</a:t>
            </a:r>
          </a:p>
          <a:p>
            <a:endParaRPr lang="cs-CZ" dirty="0"/>
          </a:p>
        </p:txBody>
      </p:sp>
      <p:pic>
        <p:nvPicPr>
          <p:cNvPr id="5" name="Obrázek 4" descr="Tvorba RGO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408743" y="1133746"/>
            <a:ext cx="6388539" cy="4635514"/>
          </a:xfrm>
          <a:prstGeom prst="rect">
            <a:avLst/>
          </a:prstGeom>
          <a:ln w="25400">
            <a:solidFill>
              <a:srgbClr val="FF0000"/>
            </a:solidFill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Macháč Petr - VŠCHT Praha</a:t>
            </a:r>
            <a:endParaRPr lang="cs-CZ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D9866A-A1A4-4A41-BD2A-B784D58BF789}" type="slidenum">
              <a:rPr lang="cs-CZ" smtClean="0"/>
              <a:pPr/>
              <a:t>13</a:t>
            </a:fld>
            <a:endParaRPr lang="cs-CZ"/>
          </a:p>
        </p:txBody>
      </p:sp>
      <p:sp>
        <p:nvSpPr>
          <p:cNvPr id="4" name="TextovéPole 3"/>
          <p:cNvSpPr txBox="1"/>
          <p:nvPr/>
        </p:nvSpPr>
        <p:spPr>
          <a:xfrm>
            <a:off x="611560" y="998730"/>
            <a:ext cx="7155795" cy="18774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2400" b="1" cap="all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Aplikace grafenu</a:t>
            </a:r>
          </a:p>
          <a:p>
            <a:pPr algn="ctr"/>
            <a:endParaRPr lang="cs-CZ" sz="20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cs-CZ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Strojírenství</a:t>
            </a:r>
          </a:p>
          <a:p>
            <a:r>
              <a:rPr lang="cs-CZ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Elektronika</a:t>
            </a:r>
          </a:p>
          <a:p>
            <a:r>
              <a:rPr lang="cs-CZ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Ochrana životního prostředí</a:t>
            </a:r>
          </a:p>
          <a:p>
            <a:r>
              <a:rPr lang="cs-CZ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Medicína</a:t>
            </a:r>
            <a:endParaRPr lang="cs-CZ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Macháč Petr - VŠCHT Praha</a:t>
            </a:r>
            <a:endParaRPr lang="cs-CZ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D9866A-A1A4-4A41-BD2A-B784D58BF789}" type="slidenum">
              <a:rPr lang="cs-CZ" smtClean="0"/>
              <a:pPr/>
              <a:t>14</a:t>
            </a:fld>
            <a:endParaRPr lang="cs-CZ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166955" y="548680"/>
            <a:ext cx="4589605" cy="3036299"/>
          </a:xfrm>
          <a:prstGeom prst="rect">
            <a:avLst/>
          </a:prstGeom>
          <a:noFill/>
          <a:ln w="25400">
            <a:solidFill>
              <a:srgbClr val="FF0000"/>
            </a:solidFill>
            <a:miter lim="800000"/>
            <a:headEnd/>
            <a:tailEnd/>
          </a:ln>
        </p:spPr>
      </p:pic>
      <p:sp>
        <p:nvSpPr>
          <p:cNvPr id="6" name="TextovéPole 5"/>
          <p:cNvSpPr txBox="1"/>
          <p:nvPr/>
        </p:nvSpPr>
        <p:spPr>
          <a:xfrm>
            <a:off x="386535" y="503675"/>
            <a:ext cx="3195355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b="1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Chemicky odolné povlaky povrchu</a:t>
            </a:r>
          </a:p>
          <a:p>
            <a:r>
              <a:rPr lang="cs-CZ" sz="2000" b="1" dirty="0" smtClean="0">
                <a:latin typeface="Times New Roman" pitchFamily="18" charset="0"/>
                <a:cs typeface="Times New Roman" pitchFamily="18" charset="0"/>
              </a:rPr>
              <a:t>Ochrana proti korozi zinkování, chromování – nákladné, neekologické</a:t>
            </a:r>
          </a:p>
          <a:p>
            <a:endParaRPr lang="cs-CZ" sz="20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cs-CZ" b="1" dirty="0" smtClean="0">
                <a:latin typeface="Times New Roman" pitchFamily="18" charset="0"/>
                <a:cs typeface="Times New Roman" pitchFamily="18" charset="0"/>
              </a:rPr>
              <a:t>Roční náklady na protikorozní opatření:</a:t>
            </a:r>
          </a:p>
          <a:p>
            <a:r>
              <a:rPr lang="cs-CZ" b="1" dirty="0" smtClean="0">
                <a:latin typeface="Times New Roman" pitchFamily="18" charset="0"/>
                <a:cs typeface="Times New Roman" pitchFamily="18" charset="0"/>
              </a:rPr>
              <a:t>USA 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US$300 billion </a:t>
            </a:r>
            <a:endParaRPr lang="cs-CZ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cs-CZ" b="1" dirty="0" smtClean="0">
                <a:latin typeface="Times New Roman" pitchFamily="18" charset="0"/>
                <a:cs typeface="Times New Roman" pitchFamily="18" charset="0"/>
              </a:rPr>
              <a:t>Evropa 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€200 billion </a:t>
            </a:r>
            <a:endParaRPr lang="cs-CZ" b="1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ovéPole 6"/>
          <p:cNvSpPr txBox="1"/>
          <p:nvPr/>
        </p:nvSpPr>
        <p:spPr>
          <a:xfrm>
            <a:off x="431540" y="3699030"/>
            <a:ext cx="8235915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b="1" dirty="0" smtClean="0">
                <a:latin typeface="Times New Roman" pitchFamily="18" charset="0"/>
                <a:cs typeface="Times New Roman" pitchFamily="18" charset="0"/>
              </a:rPr>
              <a:t>Grafen a jeho kompozity</a:t>
            </a:r>
          </a:p>
          <a:p>
            <a:r>
              <a:rPr lang="cs-CZ" b="1" dirty="0" smtClean="0">
                <a:latin typeface="Times New Roman" pitchFamily="18" charset="0"/>
                <a:cs typeface="Times New Roman" pitchFamily="18" charset="0"/>
              </a:rPr>
              <a:t>- chemická syntéza z uhlíkových </a:t>
            </a:r>
            <a:r>
              <a:rPr lang="cs-CZ" b="1" dirty="0" err="1" smtClean="0">
                <a:latin typeface="Times New Roman" pitchFamily="18" charset="0"/>
                <a:cs typeface="Times New Roman" pitchFamily="18" charset="0"/>
              </a:rPr>
              <a:t>prekurzorů</a:t>
            </a:r>
            <a:r>
              <a:rPr lang="cs-CZ" b="1" dirty="0" smtClean="0">
                <a:latin typeface="Times New Roman" pitchFamily="18" charset="0"/>
                <a:cs typeface="Times New Roman" pitchFamily="18" charset="0"/>
              </a:rPr>
              <a:t> - nákladnější, větší odolnost</a:t>
            </a:r>
          </a:p>
          <a:p>
            <a:r>
              <a:rPr lang="cs-CZ" b="1" dirty="0" smtClean="0">
                <a:latin typeface="Times New Roman" pitchFamily="18" charset="0"/>
                <a:cs typeface="Times New Roman" pitchFamily="18" charset="0"/>
              </a:rPr>
              <a:t>- exfoliace z kapalné fáze – levnější, horší parametry</a:t>
            </a:r>
          </a:p>
          <a:p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Macháč Petr - VŠCHT Praha</a:t>
            </a:r>
            <a:endParaRPr lang="cs-CZ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D9866A-A1A4-4A41-BD2A-B784D58BF789}" type="slidenum">
              <a:rPr lang="cs-CZ" smtClean="0"/>
              <a:pPr/>
              <a:t>15</a:t>
            </a:fld>
            <a:endParaRPr lang="cs-CZ"/>
          </a:p>
        </p:txBody>
      </p:sp>
      <p:sp>
        <p:nvSpPr>
          <p:cNvPr id="4" name="TextovéPole 3"/>
          <p:cNvSpPr txBox="1"/>
          <p:nvPr/>
        </p:nvSpPr>
        <p:spPr>
          <a:xfrm>
            <a:off x="341531" y="458670"/>
            <a:ext cx="4860540" cy="23391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b="1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Kompozitní materiály –obsahující grafen</a:t>
            </a:r>
          </a:p>
          <a:p>
            <a:r>
              <a:rPr lang="cs-CZ" b="1" dirty="0" smtClean="0">
                <a:latin typeface="Times New Roman" pitchFamily="18" charset="0"/>
                <a:cs typeface="Times New Roman" pitchFamily="18" charset="0"/>
              </a:rPr>
              <a:t>Základní výhoda – pevnost, nízká hmotnost</a:t>
            </a:r>
          </a:p>
          <a:p>
            <a:r>
              <a:rPr lang="cs-CZ" b="1" dirty="0" smtClean="0">
                <a:latin typeface="Times New Roman" pitchFamily="18" charset="0"/>
                <a:cs typeface="Times New Roman" pitchFamily="18" charset="0"/>
              </a:rPr>
              <a:t>Kombinace grafenu (GO, RGO) a polymerů</a:t>
            </a:r>
          </a:p>
          <a:p>
            <a:r>
              <a:rPr lang="cs-CZ" b="1" dirty="0" err="1" smtClean="0">
                <a:latin typeface="Times New Roman" pitchFamily="18" charset="0"/>
                <a:cs typeface="Times New Roman" pitchFamily="18" charset="0"/>
              </a:rPr>
              <a:t>Grafenový</a:t>
            </a:r>
            <a:r>
              <a:rPr lang="cs-CZ" b="1" dirty="0" smtClean="0">
                <a:latin typeface="Times New Roman" pitchFamily="18" charset="0"/>
                <a:cs typeface="Times New Roman" pitchFamily="18" charset="0"/>
              </a:rPr>
              <a:t> papír</a:t>
            </a:r>
          </a:p>
          <a:p>
            <a:endParaRPr lang="cs-CZ" b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Tx/>
              <a:buChar char="-"/>
            </a:pPr>
            <a:r>
              <a:rPr lang="cs-CZ" b="1" dirty="0" smtClean="0">
                <a:latin typeface="Times New Roman" pitchFamily="18" charset="0"/>
                <a:cs typeface="Times New Roman" pitchFamily="18" charset="0"/>
              </a:rPr>
              <a:t>Letecký průmysl</a:t>
            </a:r>
          </a:p>
          <a:p>
            <a:pPr>
              <a:buFontTx/>
              <a:buChar char="-"/>
            </a:pPr>
            <a:r>
              <a:rPr lang="cs-CZ" b="1" dirty="0" smtClean="0">
                <a:latin typeface="Times New Roman" pitchFamily="18" charset="0"/>
                <a:cs typeface="Times New Roman" pitchFamily="18" charset="0"/>
              </a:rPr>
              <a:t>Automobilní průmysl</a:t>
            </a:r>
          </a:p>
          <a:p>
            <a:pPr>
              <a:buFontTx/>
              <a:buChar char="-"/>
            </a:pPr>
            <a:r>
              <a:rPr lang="cs-CZ" b="1" dirty="0" smtClean="0">
                <a:latin typeface="Times New Roman" pitchFamily="18" charset="0"/>
                <a:cs typeface="Times New Roman" pitchFamily="18" charset="0"/>
              </a:rPr>
              <a:t>Sportovní aplikace</a:t>
            </a:r>
            <a:endParaRPr lang="cs-CZ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6" descr="http://www.my-tennis-blog.de/wp-content/uploads/2013/01/infografik-head-graphene-tennis-racket-technologie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62110" y="503676"/>
            <a:ext cx="2790310" cy="2790310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</p:pic>
      <p:sp>
        <p:nvSpPr>
          <p:cNvPr id="6" name="TextovéPole 5"/>
          <p:cNvSpPr txBox="1"/>
          <p:nvPr/>
        </p:nvSpPr>
        <p:spPr>
          <a:xfrm>
            <a:off x="431540" y="3429000"/>
            <a:ext cx="4140460" cy="26161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b="1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Filtrace a odsolování vody</a:t>
            </a:r>
          </a:p>
          <a:p>
            <a:r>
              <a:rPr lang="cs-CZ" b="1" dirty="0" smtClean="0">
                <a:latin typeface="Times New Roman" pitchFamily="18" charset="0"/>
                <a:cs typeface="Times New Roman" pitchFamily="18" charset="0"/>
              </a:rPr>
              <a:t>Grafen – tvorba filtračních membrán</a:t>
            </a:r>
          </a:p>
          <a:p>
            <a:r>
              <a:rPr lang="cs-CZ" b="1" dirty="0" smtClean="0">
                <a:latin typeface="Times New Roman" pitchFamily="18" charset="0"/>
                <a:cs typeface="Times New Roman" pitchFamily="18" charset="0"/>
              </a:rPr>
              <a:t>Grafen s </a:t>
            </a:r>
            <a:r>
              <a:rPr lang="cs-CZ" b="1" dirty="0" err="1" smtClean="0">
                <a:latin typeface="Times New Roman" pitchFamily="18" charset="0"/>
                <a:cs typeface="Times New Roman" pitchFamily="18" charset="0"/>
              </a:rPr>
              <a:t>mikropóry</a:t>
            </a:r>
            <a:endParaRPr lang="cs-CZ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cs-CZ" b="1" dirty="0" err="1" smtClean="0">
                <a:latin typeface="Times New Roman" pitchFamily="18" charset="0"/>
                <a:cs typeface="Times New Roman" pitchFamily="18" charset="0"/>
              </a:rPr>
              <a:t>Grafenové</a:t>
            </a:r>
            <a:r>
              <a:rPr lang="cs-CZ" b="1" dirty="0" smtClean="0">
                <a:latin typeface="Times New Roman" pitchFamily="18" charset="0"/>
                <a:cs typeface="Times New Roman" pitchFamily="18" charset="0"/>
              </a:rPr>
              <a:t> plátky naskládané na sebe</a:t>
            </a:r>
          </a:p>
          <a:p>
            <a:endParaRPr lang="cs-CZ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cs-CZ" b="1" dirty="0" smtClean="0">
                <a:latin typeface="Times New Roman" pitchFamily="18" charset="0"/>
                <a:cs typeface="Times New Roman" pitchFamily="18" charset="0"/>
              </a:rPr>
              <a:t>Odsolování mořské vody –</a:t>
            </a:r>
          </a:p>
          <a:p>
            <a:r>
              <a:rPr lang="cs-CZ" b="1" dirty="0" smtClean="0">
                <a:latin typeface="Times New Roman" pitchFamily="18" charset="0"/>
                <a:cs typeface="Times New Roman" pitchFamily="18" charset="0"/>
              </a:rPr>
              <a:t>Předpoklad levnější než </a:t>
            </a:r>
            <a:r>
              <a:rPr lang="cs-CZ" dirty="0" smtClean="0"/>
              <a:t> </a:t>
            </a:r>
            <a:r>
              <a:rPr lang="cs-CZ" b="1" dirty="0" smtClean="0">
                <a:latin typeface="Times New Roman" pitchFamily="18" charset="0"/>
                <a:cs typeface="Times New Roman" pitchFamily="18" charset="0"/>
              </a:rPr>
              <a:t>standardně používaná reverzní osmóza.</a:t>
            </a:r>
          </a:p>
          <a:p>
            <a:endParaRPr lang="cs-CZ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842030" y="3429000"/>
            <a:ext cx="3861075" cy="2925325"/>
          </a:xfrm>
          <a:prstGeom prst="rect">
            <a:avLst/>
          </a:prstGeom>
          <a:noFill/>
          <a:ln w="25400">
            <a:solidFill>
              <a:srgbClr val="FF0000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Macháč Petr - VŠCHT Praha</a:t>
            </a:r>
            <a:endParaRPr lang="cs-CZ"/>
          </a:p>
        </p:txBody>
      </p:sp>
      <p:sp>
        <p:nvSpPr>
          <p:cNvPr id="4" name="TextovéPole 3"/>
          <p:cNvSpPr txBox="1"/>
          <p:nvPr/>
        </p:nvSpPr>
        <p:spPr>
          <a:xfrm>
            <a:off x="341530" y="278650"/>
            <a:ext cx="7605845" cy="1508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b="1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Absorpce kontaminačních látek - využití GO a RGO</a:t>
            </a:r>
          </a:p>
          <a:p>
            <a:endParaRPr lang="cs-CZ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cs-CZ" b="1" dirty="0" smtClean="0">
                <a:latin typeface="Times New Roman" pitchFamily="18" charset="0"/>
                <a:cs typeface="Times New Roman" pitchFamily="18" charset="0"/>
              </a:rPr>
              <a:t>Základní požadavek – nízké náklady</a:t>
            </a:r>
          </a:p>
          <a:p>
            <a:r>
              <a:rPr lang="cs-CZ" b="1" dirty="0" smtClean="0">
                <a:latin typeface="Times New Roman" pitchFamily="18" charset="0"/>
                <a:cs typeface="Times New Roman" pitchFamily="18" charset="0"/>
              </a:rPr>
              <a:t>Odstraňování kontaminantů z vody, vzduchu …</a:t>
            </a:r>
          </a:p>
          <a:p>
            <a:r>
              <a:rPr lang="cs-CZ" b="1" dirty="0" smtClean="0">
                <a:latin typeface="Times New Roman" pitchFamily="18" charset="0"/>
                <a:cs typeface="Times New Roman" pitchFamily="18" charset="0"/>
              </a:rPr>
              <a:t>Těžké kovy, organické látky, plyny</a:t>
            </a:r>
            <a:endParaRPr lang="cs-CZ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671900" y="1943835"/>
            <a:ext cx="5085565" cy="3713659"/>
          </a:xfrm>
          <a:prstGeom prst="rect">
            <a:avLst/>
          </a:prstGeom>
          <a:noFill/>
          <a:ln w="25400">
            <a:solidFill>
              <a:srgbClr val="FF0000"/>
            </a:solidFill>
            <a:miter lim="800000"/>
            <a:headEnd/>
            <a:tailEnd/>
          </a:ln>
        </p:spPr>
      </p:pic>
      <p:sp>
        <p:nvSpPr>
          <p:cNvPr id="6" name="TextovéPole 5"/>
          <p:cNvSpPr txBox="1"/>
          <p:nvPr/>
        </p:nvSpPr>
        <p:spPr>
          <a:xfrm>
            <a:off x="341530" y="2033845"/>
            <a:ext cx="3195355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dirty="0" smtClean="0">
                <a:latin typeface="Times New Roman" pitchFamily="18" charset="0"/>
                <a:cs typeface="Times New Roman" pitchFamily="18" charset="0"/>
              </a:rPr>
              <a:t>Příklad: </a:t>
            </a:r>
          </a:p>
          <a:p>
            <a:r>
              <a:rPr lang="cs-CZ" b="1" dirty="0" smtClean="0">
                <a:latin typeface="Times New Roman" pitchFamily="18" charset="0"/>
                <a:cs typeface="Times New Roman" pitchFamily="18" charset="0"/>
              </a:rPr>
              <a:t>Zachytávání částic těžkých kovů na </a:t>
            </a:r>
            <a:r>
              <a:rPr lang="cs-CZ" b="1" dirty="0" err="1" smtClean="0">
                <a:latin typeface="Times New Roman" pitchFamily="18" charset="0"/>
                <a:cs typeface="Times New Roman" pitchFamily="18" charset="0"/>
              </a:rPr>
              <a:t>grafenové</a:t>
            </a:r>
            <a:r>
              <a:rPr lang="cs-CZ" b="1" dirty="0" smtClean="0">
                <a:latin typeface="Times New Roman" pitchFamily="18" charset="0"/>
                <a:cs typeface="Times New Roman" pitchFamily="18" charset="0"/>
              </a:rPr>
              <a:t> plátky</a:t>
            </a:r>
          </a:p>
          <a:p>
            <a:pPr marL="342900" indent="-342900">
              <a:buAutoNum type="alphaLcParenR"/>
            </a:pPr>
            <a:r>
              <a:rPr lang="cs-CZ" b="1" dirty="0" smtClean="0">
                <a:latin typeface="Times New Roman" pitchFamily="18" charset="0"/>
                <a:cs typeface="Times New Roman" pitchFamily="18" charset="0"/>
              </a:rPr>
              <a:t>Částice GO jsou záporně nabité</a:t>
            </a:r>
          </a:p>
          <a:p>
            <a:pPr marL="342900" indent="-342900">
              <a:buAutoNum type="alphaLcParenR"/>
            </a:pPr>
            <a:r>
              <a:rPr lang="cs-CZ" b="1" dirty="0" smtClean="0">
                <a:latin typeface="Times New Roman" pitchFamily="18" charset="0"/>
                <a:cs typeface="Times New Roman" pitchFamily="18" charset="0"/>
              </a:rPr>
              <a:t>GO s navázanými magnetickými </a:t>
            </a:r>
            <a:r>
              <a:rPr lang="cs-CZ" b="1" dirty="0" err="1" smtClean="0">
                <a:latin typeface="Times New Roman" pitchFamily="18" charset="0"/>
                <a:cs typeface="Times New Roman" pitchFamily="18" charset="0"/>
              </a:rPr>
              <a:t>nanočásticemi</a:t>
            </a:r>
            <a:endParaRPr lang="cs-CZ" b="1" dirty="0" smtClean="0"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AutoNum type="alphaLcParenR"/>
            </a:pPr>
            <a:r>
              <a:rPr lang="cs-CZ" b="1" dirty="0" smtClean="0">
                <a:latin typeface="Times New Roman" pitchFamily="18" charset="0"/>
                <a:cs typeface="Times New Roman" pitchFamily="18" charset="0"/>
              </a:rPr>
              <a:t>GO modifikovaný organickými látkami</a:t>
            </a:r>
            <a:endParaRPr lang="cs-CZ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Macháč Petr - VŠCHT Praha</a:t>
            </a:r>
            <a:endParaRPr lang="cs-CZ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D9866A-A1A4-4A41-BD2A-B784D58BF789}" type="slidenum">
              <a:rPr lang="cs-CZ" smtClean="0"/>
              <a:pPr/>
              <a:t>17</a:t>
            </a:fld>
            <a:endParaRPr lang="cs-CZ"/>
          </a:p>
        </p:txBody>
      </p:sp>
      <p:sp>
        <p:nvSpPr>
          <p:cNvPr id="4" name="TextovéPole 3"/>
          <p:cNvSpPr txBox="1"/>
          <p:nvPr/>
        </p:nvSpPr>
        <p:spPr>
          <a:xfrm>
            <a:off x="431540" y="458670"/>
            <a:ext cx="7920880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b="1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Elektronika</a:t>
            </a:r>
          </a:p>
          <a:p>
            <a:endParaRPr lang="cs-CZ" b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Arial" pitchFamily="34" charset="0"/>
              <a:buChar char="•"/>
            </a:pPr>
            <a:r>
              <a:rPr lang="cs-CZ" b="1" dirty="0" err="1" smtClean="0">
                <a:latin typeface="Times New Roman" pitchFamily="18" charset="0"/>
                <a:cs typeface="Times New Roman" pitchFamily="18" charset="0"/>
              </a:rPr>
              <a:t>Grafenový</a:t>
            </a:r>
            <a:r>
              <a:rPr lang="cs-CZ" b="1" dirty="0" smtClean="0">
                <a:latin typeface="Times New Roman" pitchFamily="18" charset="0"/>
                <a:cs typeface="Times New Roman" pitchFamily="18" charset="0"/>
              </a:rPr>
              <a:t> tranzistor typu FET</a:t>
            </a:r>
          </a:p>
          <a:p>
            <a:pPr>
              <a:buFont typeface="Arial" pitchFamily="34" charset="0"/>
              <a:buChar char="•"/>
            </a:pPr>
            <a:r>
              <a:rPr lang="cs-CZ" b="1" dirty="0" smtClean="0">
                <a:latin typeface="Times New Roman" pitchFamily="18" charset="0"/>
                <a:cs typeface="Times New Roman" pitchFamily="18" charset="0"/>
              </a:rPr>
              <a:t>Senzory</a:t>
            </a:r>
          </a:p>
          <a:p>
            <a:pPr>
              <a:buFont typeface="Arial" pitchFamily="34" charset="0"/>
              <a:buChar char="•"/>
            </a:pPr>
            <a:r>
              <a:rPr lang="cs-CZ" b="1" dirty="0" smtClean="0">
                <a:latin typeface="Times New Roman" pitchFamily="18" charset="0"/>
                <a:cs typeface="Times New Roman" pitchFamily="18" charset="0"/>
              </a:rPr>
              <a:t>Paměti</a:t>
            </a:r>
          </a:p>
          <a:p>
            <a:pPr>
              <a:buFont typeface="Arial" pitchFamily="34" charset="0"/>
              <a:buChar char="•"/>
            </a:pPr>
            <a:r>
              <a:rPr lang="cs-CZ" b="1" dirty="0" err="1" smtClean="0">
                <a:latin typeface="Times New Roman" pitchFamily="18" charset="0"/>
                <a:cs typeface="Times New Roman" pitchFamily="18" charset="0"/>
              </a:rPr>
              <a:t>Superkondenzátory</a:t>
            </a:r>
            <a:endParaRPr lang="cs-CZ" b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Arial" pitchFamily="34" charset="0"/>
              <a:buChar char="•"/>
            </a:pPr>
            <a:r>
              <a:rPr lang="cs-CZ" b="1" dirty="0" smtClean="0">
                <a:latin typeface="Times New Roman" pitchFamily="18" charset="0"/>
                <a:cs typeface="Times New Roman" pitchFamily="18" charset="0"/>
              </a:rPr>
              <a:t>Průhledné elektrody</a:t>
            </a:r>
          </a:p>
          <a:p>
            <a:pPr>
              <a:buFont typeface="Arial" pitchFamily="34" charset="0"/>
              <a:buChar char="•"/>
            </a:pPr>
            <a:r>
              <a:rPr lang="cs-CZ" b="1" dirty="0" smtClean="0">
                <a:latin typeface="Times New Roman" pitchFamily="18" charset="0"/>
                <a:cs typeface="Times New Roman" pitchFamily="18" charset="0"/>
              </a:rPr>
              <a:t>Anody Li-ion baterií</a:t>
            </a:r>
          </a:p>
          <a:p>
            <a:endParaRPr lang="cs-CZ" dirty="0" smtClean="0"/>
          </a:p>
          <a:p>
            <a:r>
              <a:rPr lang="cs-CZ" sz="2000" b="1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Medicína</a:t>
            </a:r>
            <a:endParaRPr lang="cs-CZ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cs-CZ" b="1" dirty="0" smtClean="0">
                <a:latin typeface="Times New Roman" pitchFamily="18" charset="0"/>
                <a:cs typeface="Times New Roman" pitchFamily="18" charset="0"/>
              </a:rPr>
              <a:t>Senzory </a:t>
            </a:r>
            <a:r>
              <a:rPr lang="cs-CZ" b="1" dirty="0" err="1" smtClean="0">
                <a:latin typeface="Times New Roman" pitchFamily="18" charset="0"/>
                <a:cs typeface="Times New Roman" pitchFamily="18" charset="0"/>
              </a:rPr>
              <a:t>biomolekul</a:t>
            </a:r>
            <a:r>
              <a:rPr lang="cs-CZ" b="1" dirty="0" smtClean="0">
                <a:latin typeface="Times New Roman" pitchFamily="18" charset="0"/>
                <a:cs typeface="Times New Roman" pitchFamily="18" charset="0"/>
              </a:rPr>
              <a:t>, DNA – detekce přímo v lidském těle</a:t>
            </a:r>
          </a:p>
          <a:p>
            <a:r>
              <a:rPr lang="cs-CZ" b="1" dirty="0" smtClean="0">
                <a:latin typeface="Times New Roman" pitchFamily="18" charset="0"/>
                <a:cs typeface="Times New Roman" pitchFamily="18" charset="0"/>
              </a:rPr>
              <a:t>Základ – SLG, vhodná organická látka, zlaté </a:t>
            </a:r>
            <a:r>
              <a:rPr lang="cs-CZ" b="1" dirty="0" err="1" smtClean="0">
                <a:latin typeface="Times New Roman" pitchFamily="18" charset="0"/>
                <a:cs typeface="Times New Roman" pitchFamily="18" charset="0"/>
              </a:rPr>
              <a:t>nanočástice</a:t>
            </a:r>
            <a:r>
              <a:rPr lang="cs-CZ" b="1" dirty="0" smtClean="0">
                <a:latin typeface="Times New Roman" pitchFamily="18" charset="0"/>
                <a:cs typeface="Times New Roman" pitchFamily="18" charset="0"/>
              </a:rPr>
              <a:t>: </a:t>
            </a: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0714" y="4149080"/>
            <a:ext cx="8222571" cy="2385265"/>
          </a:xfrm>
          <a:prstGeom prst="rect">
            <a:avLst/>
          </a:prstGeom>
          <a:noFill/>
          <a:ln w="25400">
            <a:solidFill>
              <a:srgbClr val="FF0000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368661"/>
            <a:ext cx="8229600" cy="2520280"/>
          </a:xfrm>
        </p:spPr>
        <p:txBody>
          <a:bodyPr/>
          <a:lstStyle/>
          <a:p>
            <a:pPr algn="ctr">
              <a:buNone/>
            </a:pPr>
            <a:r>
              <a:rPr lang="cs-CZ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Historie výzkumu </a:t>
            </a:r>
            <a:r>
              <a:rPr lang="cs-CZ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grafenu</a:t>
            </a:r>
            <a:endParaRPr lang="cs-CZ" sz="28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cs-CZ" sz="2000" b="1" dirty="0" smtClean="0">
                <a:latin typeface="Times New Roman" pitchFamily="18" charset="0"/>
                <a:cs typeface="Times New Roman" pitchFamily="18" charset="0"/>
              </a:rPr>
              <a:t>Jednovrstvá šesterečná struktura uhlíku – 2D struktura</a:t>
            </a:r>
          </a:p>
          <a:p>
            <a:pPr>
              <a:buNone/>
            </a:pPr>
            <a:r>
              <a:rPr lang="cs-CZ" sz="2000" b="1" dirty="0" smtClean="0">
                <a:latin typeface="Times New Roman" pitchFamily="18" charset="0"/>
                <a:cs typeface="Times New Roman" pitchFamily="18" charset="0"/>
              </a:rPr>
              <a:t>Vrstvení na sebe – grafit</a:t>
            </a:r>
          </a:p>
          <a:p>
            <a:pPr>
              <a:buNone/>
            </a:pPr>
            <a:r>
              <a:rPr lang="cs-CZ" sz="2000" b="1" dirty="0" smtClean="0">
                <a:latin typeface="Times New Roman" pitchFamily="18" charset="0"/>
                <a:cs typeface="Times New Roman" pitchFamily="18" charset="0"/>
              </a:rPr>
              <a:t>Stočení – uhlíková </a:t>
            </a:r>
            <a:r>
              <a:rPr lang="cs-CZ" sz="2000" b="1" dirty="0" err="1" smtClean="0">
                <a:latin typeface="Times New Roman" pitchFamily="18" charset="0"/>
                <a:cs typeface="Times New Roman" pitchFamily="18" charset="0"/>
              </a:rPr>
              <a:t>nanotrubka</a:t>
            </a:r>
            <a:r>
              <a:rPr lang="cs-CZ" sz="2000" b="1" dirty="0" smtClean="0">
                <a:latin typeface="Times New Roman" pitchFamily="18" charset="0"/>
                <a:cs typeface="Times New Roman" pitchFamily="18" charset="0"/>
              </a:rPr>
              <a:t> CNT</a:t>
            </a:r>
          </a:p>
          <a:p>
            <a:pPr>
              <a:buNone/>
            </a:pPr>
            <a:r>
              <a:rPr lang="cs-CZ" sz="2000" b="1" dirty="0" smtClean="0">
                <a:latin typeface="Times New Roman" pitchFamily="18" charset="0"/>
                <a:cs typeface="Times New Roman" pitchFamily="18" charset="0"/>
              </a:rPr>
              <a:t>Stočení do koule – </a:t>
            </a:r>
            <a:r>
              <a:rPr lang="cs-CZ" sz="2000" b="1" dirty="0" err="1" smtClean="0">
                <a:latin typeface="Times New Roman" pitchFamily="18" charset="0"/>
                <a:cs typeface="Times New Roman" pitchFamily="18" charset="0"/>
              </a:rPr>
              <a:t>fuleren</a:t>
            </a:r>
            <a:endParaRPr lang="cs-CZ" sz="2000" b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cs-CZ" sz="2000" b="1" dirty="0" err="1" smtClean="0">
                <a:latin typeface="Times New Roman" pitchFamily="18" charset="0"/>
                <a:cs typeface="Times New Roman" pitchFamily="18" charset="0"/>
              </a:rPr>
              <a:t>Grafen</a:t>
            </a:r>
            <a:r>
              <a:rPr lang="cs-CZ" sz="2000" b="1" dirty="0" smtClean="0">
                <a:latin typeface="Times New Roman" pitchFamily="18" charset="0"/>
                <a:cs typeface="Times New Roman" pitchFamily="18" charset="0"/>
              </a:rPr>
              <a:t> – významné vlastnosti – široká řada aplikací</a:t>
            </a:r>
            <a:endParaRPr lang="cs-CZ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Macháč Petr - VŠCHT Praha</a:t>
            </a:r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D9866A-A1A4-4A41-BD2A-B784D58BF789}" type="slidenum">
              <a:rPr lang="cs-CZ" smtClean="0"/>
              <a:pPr/>
              <a:t>2</a:t>
            </a:fld>
            <a:endParaRPr lang="cs-CZ"/>
          </a:p>
        </p:txBody>
      </p:sp>
      <p:pic>
        <p:nvPicPr>
          <p:cNvPr id="1026" name="Obrázek 0" descr="Graphen.bmp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36785" y="2978950"/>
            <a:ext cx="3870430" cy="3098978"/>
          </a:xfrm>
          <a:prstGeom prst="rect">
            <a:avLst/>
          </a:prstGeom>
          <a:noFill/>
          <a:ln w="25400">
            <a:solidFill>
              <a:srgbClr val="FF0000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96525" y="413666"/>
            <a:ext cx="8550949" cy="3420379"/>
          </a:xfrm>
        </p:spPr>
        <p:txBody>
          <a:bodyPr>
            <a:normAutofit fontScale="25000" lnSpcReduction="20000"/>
          </a:bodyPr>
          <a:lstStyle/>
          <a:p>
            <a:pPr>
              <a:buNone/>
            </a:pPr>
            <a:r>
              <a:rPr lang="cs-CZ" sz="7200" b="1" dirty="0" smtClean="0">
                <a:latin typeface="Times New Roman" pitchFamily="18" charset="0"/>
                <a:cs typeface="Times New Roman" pitchFamily="18" charset="0"/>
              </a:rPr>
              <a:t>1924 - identifikována struktura grafenu v grafitu</a:t>
            </a:r>
          </a:p>
          <a:p>
            <a:pPr>
              <a:buNone/>
            </a:pPr>
            <a:r>
              <a:rPr lang="cs-CZ" sz="7200" b="1" dirty="0" smtClean="0">
                <a:latin typeface="Times New Roman" pitchFamily="18" charset="0"/>
                <a:cs typeface="Times New Roman" pitchFamily="18" charset="0"/>
              </a:rPr>
              <a:t>1931 – teoretické studium struktury grafenu, princip sp</a:t>
            </a:r>
            <a:r>
              <a:rPr lang="cs-CZ" sz="7200" b="1" baseline="30000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cs-CZ" sz="7200" b="1" dirty="0" smtClean="0">
                <a:latin typeface="Times New Roman" pitchFamily="18" charset="0"/>
                <a:cs typeface="Times New Roman" pitchFamily="18" charset="0"/>
              </a:rPr>
              <a:t> vazby</a:t>
            </a:r>
          </a:p>
          <a:p>
            <a:pPr>
              <a:buNone/>
            </a:pPr>
            <a:r>
              <a:rPr lang="cs-CZ" sz="7200" b="1" dirty="0" smtClean="0">
                <a:latin typeface="Times New Roman" pitchFamily="18" charset="0"/>
                <a:cs typeface="Times New Roman" pitchFamily="18" charset="0"/>
              </a:rPr>
              <a:t>1962 – příprava grafenu v suspenzi, jeho charakterizace</a:t>
            </a:r>
          </a:p>
          <a:p>
            <a:pPr>
              <a:buNone/>
            </a:pPr>
            <a:r>
              <a:rPr lang="cs-CZ" sz="7200" b="1" dirty="0" smtClean="0">
                <a:latin typeface="Times New Roman" pitchFamily="18" charset="0"/>
                <a:cs typeface="Times New Roman" pitchFamily="18" charset="0"/>
              </a:rPr>
              <a:t>1986 – grafen získává své jméno</a:t>
            </a:r>
          </a:p>
          <a:p>
            <a:pPr>
              <a:buNone/>
            </a:pPr>
            <a:r>
              <a:rPr lang="cs-CZ" sz="7200" b="1" dirty="0" smtClean="0">
                <a:latin typeface="Times New Roman" pitchFamily="18" charset="0"/>
                <a:cs typeface="Times New Roman" pitchFamily="18" charset="0"/>
              </a:rPr>
              <a:t>2001 – příprava grafenu vhodného pro elektroniku epitaxním růstem na </a:t>
            </a:r>
            <a:r>
              <a:rPr lang="cs-CZ" sz="7200" b="1" dirty="0" err="1" smtClean="0">
                <a:latin typeface="Times New Roman" pitchFamily="18" charset="0"/>
                <a:cs typeface="Times New Roman" pitchFamily="18" charset="0"/>
              </a:rPr>
              <a:t>SiC</a:t>
            </a:r>
            <a:endParaRPr lang="cs-CZ" sz="7200" b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cs-CZ" sz="7200" b="1" dirty="0">
                <a:latin typeface="Times New Roman" pitchFamily="18" charset="0"/>
                <a:cs typeface="Times New Roman" pitchFamily="18" charset="0"/>
              </a:rPr>
              <a:t>12.6. </a:t>
            </a:r>
            <a:r>
              <a:rPr lang="cs-CZ" sz="7200" b="1" dirty="0" smtClean="0">
                <a:latin typeface="Times New Roman" pitchFamily="18" charset="0"/>
                <a:cs typeface="Times New Roman" pitchFamily="18" charset="0"/>
              </a:rPr>
              <a:t>2003 - přihláška </a:t>
            </a:r>
            <a:r>
              <a:rPr lang="cs-CZ" sz="7200" b="1" dirty="0">
                <a:latin typeface="Times New Roman" pitchFamily="18" charset="0"/>
                <a:cs typeface="Times New Roman" pitchFamily="18" charset="0"/>
              </a:rPr>
              <a:t>patentu týkající se aplikace tenkých grafitových vrstev v </a:t>
            </a:r>
            <a:r>
              <a:rPr lang="cs-CZ" sz="7200" b="1" dirty="0" smtClean="0">
                <a:latin typeface="Times New Roman" pitchFamily="18" charset="0"/>
                <a:cs typeface="Times New Roman" pitchFamily="18" charset="0"/>
              </a:rPr>
              <a:t>elektronice (navazuje na úspěchy CNT)</a:t>
            </a:r>
            <a:endParaRPr lang="cs-CZ" sz="72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en-US" sz="7200" dirty="0" smtClean="0">
                <a:latin typeface="Times New Roman" pitchFamily="18" charset="0"/>
                <a:cs typeface="Times New Roman" pitchFamily="18" charset="0"/>
              </a:rPr>
              <a:t>de </a:t>
            </a:r>
            <a:r>
              <a:rPr lang="en-US" sz="7200" dirty="0" err="1" smtClean="0">
                <a:latin typeface="Times New Roman" pitchFamily="18" charset="0"/>
                <a:cs typeface="Times New Roman" pitchFamily="18" charset="0"/>
              </a:rPr>
              <a:t>Heer</a:t>
            </a:r>
            <a:r>
              <a:rPr lang="en-US" sz="7200" dirty="0" smtClean="0">
                <a:latin typeface="Times New Roman" pitchFamily="18" charset="0"/>
                <a:cs typeface="Times New Roman" pitchFamily="18" charset="0"/>
              </a:rPr>
              <a:t> W A, Berger C and First P N</a:t>
            </a:r>
            <a:r>
              <a:rPr lang="cs-CZ" sz="72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7200" dirty="0" smtClean="0">
                <a:latin typeface="Times New Roman" pitchFamily="18" charset="0"/>
                <a:cs typeface="Times New Roman" pitchFamily="18" charset="0"/>
              </a:rPr>
              <a:t>Patterned thin film graphite</a:t>
            </a:r>
            <a:r>
              <a:rPr lang="cs-CZ" sz="7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7200" dirty="0" smtClean="0">
                <a:latin typeface="Times New Roman" pitchFamily="18" charset="0"/>
                <a:cs typeface="Times New Roman" pitchFamily="18" charset="0"/>
              </a:rPr>
              <a:t>devices and</a:t>
            </a:r>
            <a:r>
              <a:rPr lang="cs-CZ" sz="7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7200" dirty="0" smtClean="0">
                <a:latin typeface="Times New Roman" pitchFamily="18" charset="0"/>
                <a:cs typeface="Times New Roman" pitchFamily="18" charset="0"/>
              </a:rPr>
              <a:t>method </a:t>
            </a:r>
            <a:r>
              <a:rPr lang="en-US" sz="7200" dirty="0" err="1" smtClean="0">
                <a:latin typeface="Times New Roman" pitchFamily="18" charset="0"/>
                <a:cs typeface="Times New Roman" pitchFamily="18" charset="0"/>
              </a:rPr>
              <a:t>fo</a:t>
            </a:r>
            <a:r>
              <a:rPr lang="cs-CZ" sz="7200" dirty="0" smtClean="0">
                <a:latin typeface="Times New Roman" pitchFamily="18" charset="0"/>
                <a:cs typeface="Times New Roman" pitchFamily="18" charset="0"/>
              </a:rPr>
              <a:t>r </a:t>
            </a:r>
            <a:r>
              <a:rPr lang="en-US" sz="7200" dirty="0" smtClean="0">
                <a:latin typeface="Times New Roman" pitchFamily="18" charset="0"/>
                <a:cs typeface="Times New Roman" pitchFamily="18" charset="0"/>
              </a:rPr>
              <a:t>making same </a:t>
            </a:r>
            <a:r>
              <a:rPr lang="en-US" sz="7200" i="1" dirty="0" smtClean="0">
                <a:latin typeface="Times New Roman" pitchFamily="18" charset="0"/>
                <a:cs typeface="Times New Roman" pitchFamily="18" charset="0"/>
              </a:rPr>
              <a:t>United States Patent</a:t>
            </a:r>
            <a:r>
              <a:rPr lang="en-US" sz="7200" dirty="0" smtClean="0">
                <a:latin typeface="Times New Roman" pitchFamily="18" charset="0"/>
                <a:cs typeface="Times New Roman" pitchFamily="18" charset="0"/>
              </a:rPr>
              <a:t> 7015142</a:t>
            </a:r>
            <a:r>
              <a:rPr lang="cs-CZ" sz="72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7200" dirty="0" smtClean="0">
                <a:latin typeface="Times New Roman" pitchFamily="18" charset="0"/>
                <a:cs typeface="Times New Roman" pitchFamily="18" charset="0"/>
              </a:rPr>
              <a:t>2006 </a:t>
            </a:r>
            <a:endParaRPr lang="cs-CZ" sz="7200" b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cs-CZ" sz="7200" b="1" dirty="0" smtClean="0">
                <a:latin typeface="Times New Roman" pitchFamily="18" charset="0"/>
                <a:cs typeface="Times New Roman" pitchFamily="18" charset="0"/>
              </a:rPr>
              <a:t>2004 – exfoliace </a:t>
            </a:r>
            <a:r>
              <a:rPr lang="cs-CZ" sz="7200" b="1" dirty="0" err="1" smtClean="0">
                <a:latin typeface="Times New Roman" pitchFamily="18" charset="0"/>
                <a:cs typeface="Times New Roman" pitchFamily="18" charset="0"/>
              </a:rPr>
              <a:t>grafenu</a:t>
            </a:r>
            <a:r>
              <a:rPr lang="cs-CZ" sz="7200" b="1" dirty="0" smtClean="0">
                <a:latin typeface="Times New Roman" pitchFamily="18" charset="0"/>
                <a:cs typeface="Times New Roman" pitchFamily="18" charset="0"/>
              </a:rPr>
              <a:t> z HOPG</a:t>
            </a:r>
          </a:p>
          <a:p>
            <a:pPr>
              <a:buNone/>
            </a:pPr>
            <a:r>
              <a:rPr lang="cs-CZ" sz="7200" b="1" dirty="0" smtClean="0">
                <a:latin typeface="Times New Roman" pitchFamily="18" charset="0"/>
                <a:cs typeface="Times New Roman" pitchFamily="18" charset="0"/>
              </a:rPr>
              <a:t>2010 - A.K. </a:t>
            </a:r>
            <a:r>
              <a:rPr lang="cs-CZ" sz="7200" b="1" dirty="0" err="1" smtClean="0">
                <a:latin typeface="Times New Roman" pitchFamily="18" charset="0"/>
                <a:cs typeface="Times New Roman" pitchFamily="18" charset="0"/>
              </a:rPr>
              <a:t>Geim</a:t>
            </a:r>
            <a:r>
              <a:rPr lang="cs-CZ" sz="7200" b="1" dirty="0" smtClean="0">
                <a:latin typeface="Times New Roman" pitchFamily="18" charset="0"/>
                <a:cs typeface="Times New Roman" pitchFamily="18" charset="0"/>
              </a:rPr>
              <a:t> a K.S. </a:t>
            </a:r>
            <a:r>
              <a:rPr lang="cs-CZ" sz="7200" b="1" dirty="0" err="1" smtClean="0">
                <a:latin typeface="Times New Roman" pitchFamily="18" charset="0"/>
                <a:cs typeface="Times New Roman" pitchFamily="18" charset="0"/>
              </a:rPr>
              <a:t>Novoselov</a:t>
            </a:r>
            <a:r>
              <a:rPr lang="cs-CZ" sz="7200" b="1" dirty="0" smtClean="0">
                <a:latin typeface="Times New Roman" pitchFamily="18" charset="0"/>
                <a:cs typeface="Times New Roman" pitchFamily="18" charset="0"/>
              </a:rPr>
              <a:t>  - </a:t>
            </a:r>
            <a:r>
              <a:rPr lang="cs-CZ" sz="72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Nobelova cena za fyziku</a:t>
            </a:r>
          </a:p>
          <a:p>
            <a:pPr>
              <a:buNone/>
            </a:pPr>
            <a:endParaRPr lang="cs-CZ" sz="8000" b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cs-CZ" sz="8000" b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cs-CZ" sz="8000" b="1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Macháč Petr - VŠCHT Praha</a:t>
            </a:r>
            <a:endParaRPr lang="cs-CZ"/>
          </a:p>
        </p:txBody>
      </p:sp>
      <p:pic>
        <p:nvPicPr>
          <p:cNvPr id="5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94470" y="3699031"/>
            <a:ext cx="7344845" cy="2596318"/>
          </a:xfrm>
          <a:prstGeom prst="rect">
            <a:avLst/>
          </a:prstGeom>
          <a:ln w="25400">
            <a:solidFill>
              <a:srgbClr val="FF0000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Macháč Petr - VŠCHT Praha</a:t>
            </a:r>
            <a:endParaRPr lang="cs-CZ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D9866A-A1A4-4A41-BD2A-B784D58BF789}" type="slidenum">
              <a:rPr lang="cs-CZ" smtClean="0"/>
              <a:pPr/>
              <a:t>4</a:t>
            </a:fld>
            <a:endParaRPr lang="cs-CZ"/>
          </a:p>
        </p:txBody>
      </p:sp>
      <p:sp>
        <p:nvSpPr>
          <p:cNvPr id="5" name="TextovéPole 4"/>
          <p:cNvSpPr txBox="1"/>
          <p:nvPr/>
        </p:nvSpPr>
        <p:spPr>
          <a:xfrm>
            <a:off x="341530" y="368660"/>
            <a:ext cx="355539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dirty="0" smtClean="0">
                <a:latin typeface="Times New Roman" pitchFamily="18" charset="0"/>
                <a:cs typeface="Times New Roman" pitchFamily="18" charset="0"/>
              </a:rPr>
              <a:t>Vývoj publikovaných prací týkajících se grafenu:</a:t>
            </a:r>
            <a:endParaRPr lang="cs-CZ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Obrázek 6" descr="Počet publikací o grafenu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72512" y="1223754"/>
            <a:ext cx="8268998" cy="3735416"/>
          </a:xfrm>
          <a:prstGeom prst="rect">
            <a:avLst/>
          </a:prstGeom>
          <a:ln w="25400">
            <a:solidFill>
              <a:srgbClr val="FF0000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Macháč Petr - VŠCHT Praha</a:t>
            </a:r>
            <a:endParaRPr lang="cs-CZ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D9866A-A1A4-4A41-BD2A-B784D58BF789}" type="slidenum">
              <a:rPr lang="cs-CZ" smtClean="0"/>
              <a:pPr/>
              <a:t>5</a:t>
            </a:fld>
            <a:endParaRPr lang="cs-CZ"/>
          </a:p>
        </p:txBody>
      </p:sp>
      <p:sp>
        <p:nvSpPr>
          <p:cNvPr id="4" name="TextovéPole 3"/>
          <p:cNvSpPr txBox="1"/>
          <p:nvPr/>
        </p:nvSpPr>
        <p:spPr>
          <a:xfrm>
            <a:off x="499047" y="413665"/>
            <a:ext cx="8145905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None/>
            </a:pPr>
            <a:r>
              <a:rPr lang="cs-CZ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Vlastnosti grafenu</a:t>
            </a:r>
          </a:p>
          <a:p>
            <a:pPr algn="ctr">
              <a:buNone/>
            </a:pPr>
            <a:endParaRPr lang="cs-CZ" sz="24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 typeface="Arial" pitchFamily="34" charset="0"/>
              <a:buChar char="•"/>
            </a:pPr>
            <a:r>
              <a:rPr lang="cs-CZ" b="1" dirty="0" smtClean="0">
                <a:latin typeface="Times New Roman" pitchFamily="18" charset="0"/>
                <a:cs typeface="Times New Roman" pitchFamily="18" charset="0"/>
              </a:rPr>
              <a:t>Důležitý je počet vrstev – grafen do 10 vrstev C </a:t>
            </a:r>
            <a:r>
              <a:rPr lang="cs-CZ" b="1" dirty="0" smtClean="0">
                <a:latin typeface="Times New Roman"/>
                <a:cs typeface="Times New Roman"/>
              </a:rPr>
              <a:t>→</a:t>
            </a:r>
            <a:r>
              <a:rPr lang="cs-CZ" b="1" dirty="0" smtClean="0">
                <a:latin typeface="Times New Roman" pitchFamily="18" charset="0"/>
                <a:cs typeface="Times New Roman" pitchFamily="18" charset="0"/>
              </a:rPr>
              <a:t> SLG (MLG), BLG, FLG</a:t>
            </a:r>
          </a:p>
          <a:p>
            <a:pPr>
              <a:buFont typeface="Arial" pitchFamily="34" charset="0"/>
              <a:buChar char="•"/>
            </a:pPr>
            <a:r>
              <a:rPr lang="cs-CZ" b="1" dirty="0" smtClean="0">
                <a:latin typeface="Times New Roman" pitchFamily="18" charset="0"/>
                <a:cs typeface="Times New Roman" pitchFamily="18" charset="0"/>
              </a:rPr>
              <a:t>Balistický transport </a:t>
            </a:r>
            <a:r>
              <a:rPr lang="cs-CZ" b="1" dirty="0" smtClean="0">
                <a:latin typeface="Times New Roman"/>
                <a:cs typeface="Times New Roman"/>
              </a:rPr>
              <a:t>→ extrémní pohyblivost – až 200.000 </a:t>
            </a:r>
            <a:r>
              <a:rPr lang="cs-CZ" b="1" dirty="0" smtClean="0">
                <a:latin typeface="Times New Roman" pitchFamily="18" charset="0"/>
                <a:cs typeface="Times New Roman" pitchFamily="18" charset="0"/>
              </a:rPr>
              <a:t>cm</a:t>
            </a:r>
            <a:r>
              <a:rPr lang="cs-CZ" b="1" baseline="30000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cs-CZ" b="1" dirty="0" smtClean="0">
                <a:latin typeface="Times New Roman" pitchFamily="18" charset="0"/>
                <a:cs typeface="Times New Roman" pitchFamily="18" charset="0"/>
              </a:rPr>
              <a:t>/</a:t>
            </a:r>
            <a:r>
              <a:rPr lang="cs-CZ" b="1" dirty="0" err="1" smtClean="0">
                <a:latin typeface="Times New Roman" pitchFamily="18" charset="0"/>
                <a:cs typeface="Times New Roman" pitchFamily="18" charset="0"/>
              </a:rPr>
              <a:t>Vs</a:t>
            </a:r>
            <a:r>
              <a:rPr lang="cs-CZ" dirty="0" smtClean="0"/>
              <a:t> </a:t>
            </a:r>
          </a:p>
          <a:p>
            <a:pPr>
              <a:buFont typeface="Arial" pitchFamily="34" charset="0"/>
              <a:buChar char="•"/>
            </a:pPr>
            <a:r>
              <a:rPr lang="cs-CZ" b="1" dirty="0" smtClean="0">
                <a:latin typeface="Times New Roman" pitchFamily="18" charset="0"/>
                <a:cs typeface="Times New Roman" pitchFamily="18" charset="0"/>
              </a:rPr>
              <a:t>Resistivita - 10</a:t>
            </a:r>
            <a:r>
              <a:rPr lang="cs-CZ" b="1" baseline="30000" dirty="0" smtClean="0">
                <a:latin typeface="Times New Roman" pitchFamily="18" charset="0"/>
                <a:cs typeface="Times New Roman" pitchFamily="18" charset="0"/>
              </a:rPr>
              <a:t>-6</a:t>
            </a:r>
            <a:r>
              <a:rPr lang="cs-CZ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l-GR" b="1" dirty="0" smtClean="0">
                <a:latin typeface="Times New Roman" pitchFamily="18" charset="0"/>
                <a:cs typeface="Times New Roman" pitchFamily="18" charset="0"/>
              </a:rPr>
              <a:t>Ω</a:t>
            </a:r>
            <a:r>
              <a:rPr lang="cs-CZ" b="1" dirty="0" smtClean="0">
                <a:latin typeface="Times New Roman" pitchFamily="18" charset="0"/>
                <a:cs typeface="Times New Roman" pitchFamily="18" charset="0"/>
              </a:rPr>
              <a:t>cm (lepší než u stříbra)</a:t>
            </a:r>
          </a:p>
          <a:p>
            <a:pPr>
              <a:buFont typeface="Arial" pitchFamily="34" charset="0"/>
              <a:buChar char="•"/>
            </a:pPr>
            <a:r>
              <a:rPr lang="cs-CZ" b="1" dirty="0" smtClean="0">
                <a:latin typeface="Times New Roman" pitchFamily="18" charset="0"/>
                <a:cs typeface="Times New Roman" pitchFamily="18" charset="0"/>
              </a:rPr>
              <a:t>Vysoká mechanická pevnost - </a:t>
            </a:r>
            <a:r>
              <a:rPr lang="cs-CZ" b="1" dirty="0" err="1" smtClean="0">
                <a:latin typeface="Times New Roman" pitchFamily="18" charset="0"/>
                <a:cs typeface="Times New Roman" pitchFamily="18" charset="0"/>
              </a:rPr>
              <a:t>Youngův</a:t>
            </a:r>
            <a:r>
              <a:rPr lang="cs-CZ" b="1" dirty="0" smtClean="0">
                <a:latin typeface="Times New Roman" pitchFamily="18" charset="0"/>
                <a:cs typeface="Times New Roman" pitchFamily="18" charset="0"/>
              </a:rPr>
              <a:t> modulu 1,0 </a:t>
            </a:r>
            <a:r>
              <a:rPr lang="cs-CZ" b="1" dirty="0" err="1" smtClean="0">
                <a:latin typeface="Times New Roman" pitchFamily="18" charset="0"/>
                <a:cs typeface="Times New Roman" pitchFamily="18" charset="0"/>
              </a:rPr>
              <a:t>TPa</a:t>
            </a:r>
            <a:r>
              <a:rPr lang="cs-CZ" b="1" dirty="0" smtClean="0">
                <a:latin typeface="Times New Roman" pitchFamily="18" charset="0"/>
                <a:cs typeface="Times New Roman" pitchFamily="18" charset="0"/>
              </a:rPr>
              <a:t> (sp2 vazby mezi atomy uhlíku)</a:t>
            </a:r>
          </a:p>
          <a:p>
            <a:pPr>
              <a:buFont typeface="Arial" pitchFamily="34" charset="0"/>
              <a:buChar char="•"/>
            </a:pPr>
            <a:r>
              <a:rPr lang="cs-CZ" b="1" dirty="0" smtClean="0">
                <a:latin typeface="Times New Roman" pitchFamily="18" charset="0"/>
                <a:cs typeface="Times New Roman" pitchFamily="18" charset="0"/>
              </a:rPr>
              <a:t>Vysoká tepelná vodivost – 3000 – 5000 W/</a:t>
            </a:r>
            <a:r>
              <a:rPr lang="cs-CZ" b="1" dirty="0" err="1" smtClean="0">
                <a:latin typeface="Times New Roman" pitchFamily="18" charset="0"/>
                <a:cs typeface="Times New Roman" pitchFamily="18" charset="0"/>
              </a:rPr>
              <a:t>mK</a:t>
            </a:r>
            <a:endParaRPr lang="cs-CZ" b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Arial" pitchFamily="34" charset="0"/>
              <a:buChar char="•"/>
            </a:pPr>
            <a:r>
              <a:rPr lang="cs-CZ" b="1" dirty="0" smtClean="0">
                <a:latin typeface="Times New Roman" pitchFamily="18" charset="0"/>
                <a:cs typeface="Times New Roman" pitchFamily="18" charset="0"/>
              </a:rPr>
              <a:t>Vysoká propustnost pro bílé světlo – 97,7 %</a:t>
            </a:r>
          </a:p>
          <a:p>
            <a:pPr>
              <a:buFont typeface="Arial" pitchFamily="34" charset="0"/>
              <a:buChar char="•"/>
            </a:pPr>
            <a:r>
              <a:rPr lang="cs-CZ" b="1" dirty="0" smtClean="0">
                <a:latin typeface="Times New Roman" pitchFamily="18" charset="0"/>
                <a:cs typeface="Times New Roman" pitchFamily="18" charset="0"/>
              </a:rPr>
              <a:t>Chemická stabilita</a:t>
            </a: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368660"/>
            <a:ext cx="8435280" cy="94510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sz="2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	Pásový diagram - SLG</a:t>
            </a:r>
            <a:endParaRPr lang="cs-CZ" sz="2000" b="1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cs-CZ" sz="2000" b="1" dirty="0" smtClean="0">
                <a:latin typeface="Times New Roman" pitchFamily="18" charset="0"/>
                <a:cs typeface="Times New Roman" pitchFamily="18" charset="0"/>
              </a:rPr>
              <a:t>Důležitý pro využití grafenu v elektronice – řešení </a:t>
            </a:r>
            <a:r>
              <a:rPr lang="cs-CZ" sz="2000" b="1" dirty="0" err="1" smtClean="0">
                <a:latin typeface="Times New Roman" pitchFamily="18" charset="0"/>
                <a:cs typeface="Times New Roman" pitchFamily="18" charset="0"/>
              </a:rPr>
              <a:t>Schr</a:t>
            </a:r>
            <a:r>
              <a:rPr lang="hu-HU" sz="2000" b="1" dirty="0" smtClean="0">
                <a:latin typeface="Times New Roman"/>
                <a:cs typeface="Times New Roman"/>
              </a:rPr>
              <a:t>ődingerovy rovnice</a:t>
            </a:r>
            <a:endParaRPr lang="cs-CZ" sz="2000" b="1" dirty="0" smtClean="0">
              <a:latin typeface="Times New Roman" pitchFamily="18" charset="0"/>
              <a:cs typeface="Times New Roman" pitchFamily="18" charset="0"/>
            </a:endParaRPr>
          </a:p>
          <a:p>
            <a:pPr marL="457200" indent="-457200">
              <a:buNone/>
            </a:pPr>
            <a:endParaRPr lang="cs-CZ" sz="2000" b="1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endParaRPr lang="cs-CZ" sz="2000" b="1" dirty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cs-CZ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Macháč Petr - VŠCHT Praha</a:t>
            </a:r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D9866A-A1A4-4A41-BD2A-B784D58BF789}" type="slidenum">
              <a:rPr lang="cs-CZ" smtClean="0"/>
              <a:pPr/>
              <a:t>6</a:t>
            </a:fld>
            <a:endParaRPr lang="cs-CZ"/>
          </a:p>
        </p:txBody>
      </p:sp>
      <p:pic>
        <p:nvPicPr>
          <p:cNvPr id="8" name="Obrázek 7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36685" y="1448780"/>
            <a:ext cx="5401140" cy="2260864"/>
          </a:xfrm>
          <a:prstGeom prst="rect">
            <a:avLst/>
          </a:prstGeom>
          <a:noFill/>
          <a:ln w="25400">
            <a:solidFill>
              <a:srgbClr val="FF0000"/>
            </a:solidFill>
            <a:miter lim="800000"/>
            <a:headEnd/>
            <a:tailEnd/>
          </a:ln>
        </p:spPr>
      </p:pic>
      <p:sp>
        <p:nvSpPr>
          <p:cNvPr id="9" name="TextovéPole 8"/>
          <p:cNvSpPr txBox="1"/>
          <p:nvPr/>
        </p:nvSpPr>
        <p:spPr>
          <a:xfrm>
            <a:off x="521550" y="3969060"/>
            <a:ext cx="8055895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>
                <a:latin typeface="Times New Roman"/>
                <a:cs typeface="Times New Roman"/>
              </a:rPr>
              <a:t> </a:t>
            </a:r>
            <a:r>
              <a:rPr lang="el-GR" b="1" dirty="0" smtClean="0">
                <a:latin typeface="Times New Roman"/>
                <a:cs typeface="Times New Roman"/>
              </a:rPr>
              <a:t>σ</a:t>
            </a:r>
            <a:r>
              <a:rPr lang="cs-CZ" b="1" dirty="0" smtClean="0">
                <a:latin typeface="Times New Roman"/>
                <a:cs typeface="Times New Roman"/>
              </a:rPr>
              <a:t> – velmi pevná vazba – 3 elektrony v 2(sp</a:t>
            </a:r>
            <a:r>
              <a:rPr lang="cs-CZ" b="1" baseline="30000" dirty="0" smtClean="0">
                <a:latin typeface="Times New Roman"/>
                <a:cs typeface="Times New Roman"/>
              </a:rPr>
              <a:t>2</a:t>
            </a:r>
            <a:r>
              <a:rPr lang="cs-CZ" b="1" dirty="0" smtClean="0">
                <a:latin typeface="Times New Roman"/>
                <a:cs typeface="Times New Roman"/>
              </a:rPr>
              <a:t>) orbitalech</a:t>
            </a:r>
          </a:p>
          <a:p>
            <a:r>
              <a:rPr lang="cs-CZ" b="1" dirty="0" smtClean="0">
                <a:latin typeface="Times New Roman"/>
                <a:cs typeface="Times New Roman"/>
              </a:rPr>
              <a:t> </a:t>
            </a:r>
            <a:r>
              <a:rPr lang="el-GR" b="1" dirty="0" smtClean="0">
                <a:latin typeface="Times New Roman"/>
                <a:cs typeface="Times New Roman"/>
              </a:rPr>
              <a:t>π</a:t>
            </a:r>
            <a:r>
              <a:rPr lang="cs-CZ" b="1" dirty="0" smtClean="0">
                <a:latin typeface="Times New Roman"/>
                <a:cs typeface="Times New Roman"/>
              </a:rPr>
              <a:t> – vazba - 4. elektron v 2 p orbitalu </a:t>
            </a:r>
          </a:p>
          <a:p>
            <a:r>
              <a:rPr lang="cs-CZ" b="1" dirty="0" smtClean="0">
                <a:latin typeface="Times New Roman"/>
                <a:cs typeface="Times New Roman"/>
              </a:rPr>
              <a:t>	- vazba mezi jednotlivými vrstvami grafenu, </a:t>
            </a:r>
          </a:p>
          <a:p>
            <a:r>
              <a:rPr lang="cs-CZ" b="1" dirty="0" smtClean="0">
                <a:latin typeface="Times New Roman"/>
                <a:cs typeface="Times New Roman"/>
              </a:rPr>
              <a:t>	- vazba s podložkou, </a:t>
            </a:r>
          </a:p>
          <a:p>
            <a:r>
              <a:rPr lang="cs-CZ" b="1" dirty="0" smtClean="0">
                <a:latin typeface="Times New Roman"/>
                <a:cs typeface="Times New Roman"/>
              </a:rPr>
              <a:t>	- vazby s modifikujícími elementy</a:t>
            </a:r>
          </a:p>
          <a:p>
            <a:endParaRPr lang="cs-CZ" dirty="0" smtClean="0">
              <a:latin typeface="Times New Roman"/>
              <a:cs typeface="Times New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Macháč Petr - VŠCHT Praha</a:t>
            </a:r>
            <a:endParaRPr lang="cs-CZ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D9866A-A1A4-4A41-BD2A-B784D58BF789}" type="slidenum">
              <a:rPr lang="cs-CZ" smtClean="0"/>
              <a:pPr/>
              <a:t>7</a:t>
            </a:fld>
            <a:endParaRPr lang="cs-CZ"/>
          </a:p>
        </p:txBody>
      </p:sp>
      <p:sp>
        <p:nvSpPr>
          <p:cNvPr id="5" name="TextovéPole 4"/>
          <p:cNvSpPr txBox="1"/>
          <p:nvPr/>
        </p:nvSpPr>
        <p:spPr>
          <a:xfrm>
            <a:off x="521550" y="4644135"/>
            <a:ext cx="810090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dirty="0" smtClean="0">
                <a:latin typeface="Times New Roman" pitchFamily="18" charset="0"/>
                <a:cs typeface="Times New Roman" pitchFamily="18" charset="0"/>
              </a:rPr>
              <a:t>Grafen 	- polokov bez </a:t>
            </a:r>
            <a:r>
              <a:rPr lang="cs-CZ" b="1" dirty="0" err="1" smtClean="0">
                <a:latin typeface="Times New Roman" pitchFamily="18" charset="0"/>
                <a:cs typeface="Times New Roman" pitchFamily="18" charset="0"/>
              </a:rPr>
              <a:t>překryvu</a:t>
            </a:r>
            <a:r>
              <a:rPr lang="cs-CZ" b="1" dirty="0" smtClean="0">
                <a:latin typeface="Times New Roman" pitchFamily="18" charset="0"/>
                <a:cs typeface="Times New Roman" pitchFamily="18" charset="0"/>
              </a:rPr>
              <a:t> energetických pásů, </a:t>
            </a:r>
          </a:p>
          <a:p>
            <a:r>
              <a:rPr lang="cs-CZ" b="1" dirty="0" smtClean="0">
                <a:latin typeface="Times New Roman" pitchFamily="18" charset="0"/>
                <a:cs typeface="Times New Roman" pitchFamily="18" charset="0"/>
              </a:rPr>
              <a:t>	- polovodič s nulovou šířkou zakázaného pásu Eg</a:t>
            </a:r>
          </a:p>
          <a:p>
            <a:r>
              <a:rPr lang="cs-CZ" b="1" dirty="0" smtClean="0">
                <a:latin typeface="Times New Roman" pitchFamily="18" charset="0"/>
                <a:cs typeface="Times New Roman" pitchFamily="18" charset="0"/>
              </a:rPr>
              <a:t>SLG – </a:t>
            </a:r>
            <a:r>
              <a:rPr lang="cs-CZ" b="1" dirty="0" err="1" smtClean="0">
                <a:latin typeface="Times New Roman" pitchFamily="18" charset="0"/>
                <a:cs typeface="Times New Roman" pitchFamily="18" charset="0"/>
              </a:rPr>
              <a:t>Diracův</a:t>
            </a:r>
            <a:r>
              <a:rPr lang="cs-CZ" b="1" dirty="0" smtClean="0">
                <a:latin typeface="Times New Roman" pitchFamily="18" charset="0"/>
                <a:cs typeface="Times New Roman" pitchFamily="18" charset="0"/>
              </a:rPr>
              <a:t> bod - nehmotné </a:t>
            </a:r>
            <a:r>
              <a:rPr lang="cs-CZ" b="1" dirty="0" err="1" smtClean="0">
                <a:latin typeface="Times New Roman" pitchFamily="18" charset="0"/>
                <a:cs typeface="Times New Roman" pitchFamily="18" charset="0"/>
              </a:rPr>
              <a:t>Diracovy</a:t>
            </a:r>
            <a:r>
              <a:rPr lang="cs-CZ" b="1" dirty="0" smtClean="0">
                <a:latin typeface="Times New Roman" pitchFamily="18" charset="0"/>
                <a:cs typeface="Times New Roman" pitchFamily="18" charset="0"/>
              </a:rPr>
              <a:t> fermiony</a:t>
            </a:r>
          </a:p>
          <a:p>
            <a:r>
              <a:rPr lang="cs-CZ" b="1" dirty="0" err="1" smtClean="0">
                <a:latin typeface="Times New Roman" pitchFamily="18" charset="0"/>
                <a:cs typeface="Times New Roman" pitchFamily="18" charset="0"/>
              </a:rPr>
              <a:t>Ambipolární</a:t>
            </a:r>
            <a:r>
              <a:rPr lang="cs-CZ" b="1" dirty="0" smtClean="0">
                <a:latin typeface="Times New Roman" pitchFamily="18" charset="0"/>
                <a:cs typeface="Times New Roman" pitchFamily="18" charset="0"/>
              </a:rPr>
              <a:t> charakter SLG – existence elektronů či děr závisí na </a:t>
            </a:r>
            <a:r>
              <a:rPr lang="cs-CZ" b="1" dirty="0" err="1" smtClean="0">
                <a:latin typeface="Times New Roman" pitchFamily="18" charset="0"/>
                <a:cs typeface="Times New Roman" pitchFamily="18" charset="0"/>
              </a:rPr>
              <a:t>Fermiho</a:t>
            </a:r>
            <a:r>
              <a:rPr lang="cs-CZ" b="1" dirty="0" smtClean="0">
                <a:latin typeface="Times New Roman" pitchFamily="18" charset="0"/>
                <a:cs typeface="Times New Roman" pitchFamily="18" charset="0"/>
              </a:rPr>
              <a:t> energii</a:t>
            </a:r>
          </a:p>
          <a:p>
            <a:endParaRPr lang="cs-CZ" b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cs-CZ" dirty="0"/>
          </a:p>
        </p:txBody>
      </p:sp>
      <p:grpSp>
        <p:nvGrpSpPr>
          <p:cNvPr id="7" name="Skupina 6"/>
          <p:cNvGrpSpPr/>
          <p:nvPr/>
        </p:nvGrpSpPr>
        <p:grpSpPr>
          <a:xfrm>
            <a:off x="836585" y="368660"/>
            <a:ext cx="7695855" cy="3915435"/>
            <a:chOff x="836585" y="368660"/>
            <a:chExt cx="7695855" cy="3915435"/>
          </a:xfrm>
        </p:grpSpPr>
        <p:pic>
          <p:nvPicPr>
            <p:cNvPr id="4" name="Obrázek 3"/>
            <p:cNvPicPr/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836585" y="368660"/>
              <a:ext cx="7695855" cy="3915435"/>
            </a:xfrm>
            <a:prstGeom prst="rect">
              <a:avLst/>
            </a:prstGeom>
            <a:noFill/>
            <a:ln w="25400">
              <a:solidFill>
                <a:srgbClr val="FF0000"/>
              </a:solidFill>
              <a:miter lim="800000"/>
              <a:headEnd/>
              <a:tailEnd/>
            </a:ln>
          </p:spPr>
        </p:pic>
        <p:sp>
          <p:nvSpPr>
            <p:cNvPr id="6" name="TextovéPole 5"/>
            <p:cNvSpPr txBox="1"/>
            <p:nvPr/>
          </p:nvSpPr>
          <p:spPr>
            <a:xfrm>
              <a:off x="971600" y="532419"/>
              <a:ext cx="292532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b="1" dirty="0" smtClean="0">
                  <a:latin typeface="Times New Roman"/>
                  <a:cs typeface="Times New Roman"/>
                </a:rPr>
                <a:t>Pásová struktura</a:t>
              </a:r>
              <a:endParaRPr lang="cs-CZ" b="1" dirty="0" smtClean="0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Macháč Petr - VŠCHT Praha</a:t>
            </a:r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D9866A-A1A4-4A41-BD2A-B784D58BF789}" type="slidenum">
              <a:rPr lang="cs-CZ" smtClean="0"/>
              <a:pPr/>
              <a:t>8</a:t>
            </a:fld>
            <a:endParaRPr lang="cs-CZ"/>
          </a:p>
        </p:txBody>
      </p:sp>
      <p:sp>
        <p:nvSpPr>
          <p:cNvPr id="7" name="TextovéPole 6"/>
          <p:cNvSpPr txBox="1"/>
          <p:nvPr/>
        </p:nvSpPr>
        <p:spPr>
          <a:xfrm>
            <a:off x="409037" y="4104075"/>
            <a:ext cx="8325925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b="1" dirty="0" smtClean="0">
                <a:latin typeface="Times New Roman" pitchFamily="18" charset="0"/>
                <a:cs typeface="Times New Roman" pitchFamily="18" charset="0"/>
              </a:rPr>
              <a:t>        	     Běžný polovodič	   SLG (přechod mezi izolantem </a:t>
            </a:r>
            <a:r>
              <a:rPr lang="cs-CZ" sz="2000" b="1" dirty="0">
                <a:latin typeface="Times New Roman" pitchFamily="18" charset="0"/>
                <a:cs typeface="Times New Roman" pitchFamily="18" charset="0"/>
              </a:rPr>
              <a:t>a </a:t>
            </a:r>
            <a:r>
              <a:rPr lang="cs-CZ" sz="2000" b="1" dirty="0" smtClean="0">
                <a:latin typeface="Times New Roman" pitchFamily="18" charset="0"/>
                <a:cs typeface="Times New Roman" pitchFamily="18" charset="0"/>
              </a:rPr>
              <a:t>kovem)</a:t>
            </a:r>
          </a:p>
          <a:p>
            <a:endParaRPr lang="cs-CZ" sz="20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cs-CZ" sz="2000" b="1" dirty="0" smtClean="0">
                <a:latin typeface="Times New Roman" pitchFamily="18" charset="0"/>
                <a:cs typeface="Times New Roman" pitchFamily="18" charset="0"/>
              </a:rPr>
              <a:t>BLG - parabolické pásy, E</a:t>
            </a:r>
            <a:r>
              <a:rPr lang="cs-CZ" sz="2000" b="1" baseline="-25000" dirty="0" smtClean="0">
                <a:latin typeface="Times New Roman" pitchFamily="18" charset="0"/>
                <a:cs typeface="Times New Roman" pitchFamily="18" charset="0"/>
              </a:rPr>
              <a:t>G</a:t>
            </a:r>
            <a:r>
              <a:rPr lang="cs-CZ" sz="2000" b="1" dirty="0" smtClean="0">
                <a:latin typeface="Times New Roman" pitchFamily="18" charset="0"/>
                <a:cs typeface="Times New Roman" pitchFamily="18" charset="0"/>
              </a:rPr>
              <a:t> = 0 </a:t>
            </a:r>
            <a:r>
              <a:rPr lang="cs-CZ" sz="2000" b="1" dirty="0" err="1" smtClean="0">
                <a:latin typeface="Times New Roman" pitchFamily="18" charset="0"/>
                <a:cs typeface="Times New Roman" pitchFamily="18" charset="0"/>
              </a:rPr>
              <a:t>eV</a:t>
            </a:r>
            <a:r>
              <a:rPr lang="cs-CZ" sz="2000" b="1" dirty="0" smtClean="0">
                <a:latin typeface="Times New Roman" pitchFamily="18" charset="0"/>
                <a:cs typeface="Times New Roman" pitchFamily="18" charset="0"/>
              </a:rPr>
              <a:t>, vnější elektrické pole může zakázaný pás vytvořit</a:t>
            </a:r>
          </a:p>
          <a:p>
            <a:r>
              <a:rPr lang="cs-CZ" sz="2000" b="1" dirty="0" smtClean="0">
                <a:latin typeface="Times New Roman" pitchFamily="18" charset="0"/>
                <a:cs typeface="Times New Roman" pitchFamily="18" charset="0"/>
              </a:rPr>
              <a:t>FLG - polokov, </a:t>
            </a:r>
            <a:r>
              <a:rPr lang="cs-CZ" sz="2000" b="1" dirty="0">
                <a:latin typeface="Times New Roman" pitchFamily="18" charset="0"/>
                <a:cs typeface="Times New Roman" pitchFamily="18" charset="0"/>
              </a:rPr>
              <a:t>kdy se valenční pás a vodivostní pás </a:t>
            </a:r>
            <a:r>
              <a:rPr lang="cs-CZ" sz="2000" b="1" dirty="0" smtClean="0">
                <a:latin typeface="Times New Roman" pitchFamily="18" charset="0"/>
                <a:cs typeface="Times New Roman" pitchFamily="18" charset="0"/>
              </a:rPr>
              <a:t>překrývají</a:t>
            </a:r>
          </a:p>
          <a:p>
            <a:r>
              <a:rPr lang="cs-CZ" sz="2000" b="1" dirty="0" smtClean="0">
                <a:latin typeface="Times New Roman" pitchFamily="18" charset="0"/>
                <a:cs typeface="Times New Roman" pitchFamily="18" charset="0"/>
              </a:rPr>
              <a:t>SLG na Si straně </a:t>
            </a:r>
            <a:r>
              <a:rPr lang="cs-CZ" sz="2000" b="1" dirty="0" err="1" smtClean="0">
                <a:latin typeface="Times New Roman" pitchFamily="18" charset="0"/>
                <a:cs typeface="Times New Roman" pitchFamily="18" charset="0"/>
              </a:rPr>
              <a:t>SiC</a:t>
            </a:r>
            <a:r>
              <a:rPr lang="cs-CZ" sz="2000" b="1" dirty="0" smtClean="0">
                <a:latin typeface="Times New Roman" pitchFamily="18" charset="0"/>
                <a:cs typeface="Times New Roman" pitchFamily="18" charset="0"/>
              </a:rPr>
              <a:t> – E</a:t>
            </a:r>
            <a:r>
              <a:rPr lang="cs-CZ" sz="2000" b="1" baseline="-25000" dirty="0" smtClean="0">
                <a:latin typeface="Times New Roman" pitchFamily="18" charset="0"/>
                <a:cs typeface="Times New Roman" pitchFamily="18" charset="0"/>
              </a:rPr>
              <a:t>G</a:t>
            </a:r>
            <a:r>
              <a:rPr lang="cs-CZ" sz="2000" b="1" dirty="0" smtClean="0">
                <a:latin typeface="Times New Roman" pitchFamily="18" charset="0"/>
                <a:cs typeface="Times New Roman" pitchFamily="18" charset="0"/>
              </a:rPr>
              <a:t> = 0,26 </a:t>
            </a:r>
            <a:r>
              <a:rPr lang="cs-CZ" sz="2000" b="1" dirty="0" err="1" smtClean="0">
                <a:latin typeface="Times New Roman" pitchFamily="18" charset="0"/>
                <a:cs typeface="Times New Roman" pitchFamily="18" charset="0"/>
              </a:rPr>
              <a:t>eV</a:t>
            </a:r>
            <a:r>
              <a:rPr lang="cs-CZ" sz="2000" b="1" dirty="0" smtClean="0">
                <a:latin typeface="Times New Roman" pitchFamily="18" charset="0"/>
                <a:cs typeface="Times New Roman" pitchFamily="18" charset="0"/>
              </a:rPr>
              <a:t>, více vrstev – zakázaný pás zaniká</a:t>
            </a:r>
          </a:p>
          <a:p>
            <a:endParaRPr lang="cs-CZ" sz="20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" name="irc_mi" descr="http://www.lbl.gov/Science-Articles/Archive/assets/images/2008/May/23-Fri/hires/Graphene-band-gaps.jpg">
            <a:hlinkClick r:id="rId2"/>
          </p:cNvPr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86635" y="818710"/>
            <a:ext cx="6030670" cy="3105346"/>
          </a:xfrm>
          <a:prstGeom prst="rect">
            <a:avLst/>
          </a:prstGeom>
          <a:noFill/>
          <a:ln w="25400">
            <a:solidFill>
              <a:srgbClr val="FF0000"/>
            </a:solidFill>
            <a:miter lim="800000"/>
            <a:headEnd/>
            <a:tailEnd/>
          </a:ln>
        </p:spPr>
      </p:pic>
      <p:sp>
        <p:nvSpPr>
          <p:cNvPr id="6" name="TextovéPole 5"/>
          <p:cNvSpPr txBox="1"/>
          <p:nvPr/>
        </p:nvSpPr>
        <p:spPr>
          <a:xfrm>
            <a:off x="341530" y="233645"/>
            <a:ext cx="504056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b="1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Srovnání grafenu s klasickým polovodičem:</a:t>
            </a:r>
            <a:endParaRPr lang="cs-CZ" sz="2000" b="1" dirty="0">
              <a:solidFill>
                <a:srgbClr val="00B0F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Macháč Petr - VŠCHT Praha</a:t>
            </a:r>
            <a:endParaRPr lang="cs-CZ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D9866A-A1A4-4A41-BD2A-B784D58BF789}" type="slidenum">
              <a:rPr lang="cs-CZ" smtClean="0"/>
              <a:pPr/>
              <a:t>9</a:t>
            </a:fld>
            <a:endParaRPr lang="cs-CZ"/>
          </a:p>
        </p:txBody>
      </p:sp>
      <p:sp>
        <p:nvSpPr>
          <p:cNvPr id="4" name="TextovéPole 3"/>
          <p:cNvSpPr txBox="1"/>
          <p:nvPr/>
        </p:nvSpPr>
        <p:spPr>
          <a:xfrm>
            <a:off x="476545" y="135791"/>
            <a:ext cx="8145905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Příprava </a:t>
            </a:r>
            <a:r>
              <a:rPr lang="cs-CZ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grafenu</a:t>
            </a:r>
            <a:endParaRPr lang="cs-CZ" sz="28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Tx/>
              <a:buChar char="-"/>
            </a:pPr>
            <a:r>
              <a:rPr lang="cs-CZ" sz="2000" b="1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Metoda </a:t>
            </a:r>
            <a:r>
              <a:rPr lang="cs-CZ" sz="2000" b="1" dirty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exfoliace a </a:t>
            </a:r>
            <a:r>
              <a:rPr lang="cs-CZ" sz="2000" b="1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štípání</a:t>
            </a:r>
            <a:endParaRPr lang="cs-CZ" sz="2000" b="1" dirty="0">
              <a:latin typeface="Times New Roman" pitchFamily="18" charset="0"/>
              <a:cs typeface="Times New Roman" pitchFamily="18" charset="0"/>
            </a:endParaRPr>
          </a:p>
          <a:p>
            <a:pPr>
              <a:buFontTx/>
              <a:buChar char="-"/>
            </a:pPr>
            <a:r>
              <a:rPr lang="cs-CZ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2000" b="1" dirty="0">
                <a:latin typeface="Times New Roman" pitchFamily="18" charset="0"/>
                <a:cs typeface="Times New Roman" pitchFamily="18" charset="0"/>
              </a:rPr>
              <a:t>Grafit </a:t>
            </a:r>
            <a:r>
              <a:rPr lang="cs-CZ" sz="2000" b="1" dirty="0" smtClean="0">
                <a:latin typeface="Times New Roman" pitchFamily="18" charset="0"/>
                <a:cs typeface="Times New Roman" pitchFamily="18" charset="0"/>
              </a:rPr>
              <a:t>– vrstvy grafenu (van der </a:t>
            </a:r>
            <a:r>
              <a:rPr lang="cs-CZ" sz="2000" b="1" dirty="0" err="1" smtClean="0">
                <a:latin typeface="Times New Roman" pitchFamily="18" charset="0"/>
                <a:cs typeface="Times New Roman" pitchFamily="18" charset="0"/>
              </a:rPr>
              <a:t>Walsovy</a:t>
            </a:r>
            <a:r>
              <a:rPr lang="cs-CZ" sz="2000" b="1" dirty="0" smtClean="0">
                <a:latin typeface="Times New Roman" pitchFamily="18" charset="0"/>
                <a:cs typeface="Times New Roman" pitchFamily="18" charset="0"/>
              </a:rPr>
              <a:t> síly) – jejich rozrušení mechanickou nebo chemickou energií</a:t>
            </a:r>
          </a:p>
        </p:txBody>
      </p:sp>
      <p:pic>
        <p:nvPicPr>
          <p:cNvPr id="6" name="Obrázek 5" descr="CVD teplotní průběh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572000" y="1898830"/>
            <a:ext cx="4260017" cy="4137720"/>
          </a:xfrm>
          <a:prstGeom prst="rect">
            <a:avLst/>
          </a:prstGeom>
          <a:ln w="25400">
            <a:solidFill>
              <a:srgbClr val="FF0000"/>
            </a:solidFill>
          </a:ln>
        </p:spPr>
      </p:pic>
      <p:sp>
        <p:nvSpPr>
          <p:cNvPr id="7" name="TextovéPole 6"/>
          <p:cNvSpPr txBox="1"/>
          <p:nvPr/>
        </p:nvSpPr>
        <p:spPr>
          <a:xfrm>
            <a:off x="521550" y="1718810"/>
            <a:ext cx="4050450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Tx/>
              <a:buChar char="-"/>
            </a:pPr>
            <a:r>
              <a:rPr lang="cs-CZ" b="1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Chemická depozice z plynné fáze </a:t>
            </a:r>
            <a:r>
              <a:rPr lang="cs-CZ" b="1" dirty="0" smtClean="0">
                <a:latin typeface="Times New Roman" pitchFamily="18" charset="0"/>
                <a:cs typeface="Times New Roman" pitchFamily="18" charset="0"/>
              </a:rPr>
              <a:t>(CVD)</a:t>
            </a:r>
          </a:p>
          <a:p>
            <a:r>
              <a:rPr lang="cs-CZ" b="1" dirty="0" smtClean="0">
                <a:latin typeface="Times New Roman" pitchFamily="18" charset="0"/>
                <a:cs typeface="Times New Roman" pitchFamily="18" charset="0"/>
              </a:rPr>
              <a:t>Základ – kov (fólie, deponovaná vrstva) – </a:t>
            </a:r>
            <a:r>
              <a:rPr lang="cs-CZ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Cu</a:t>
            </a:r>
            <a:r>
              <a:rPr lang="cs-CZ" b="1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r>
              <a:rPr lang="cs-CZ" b="1" dirty="0" smtClean="0">
                <a:latin typeface="Times New Roman" pitchFamily="18" charset="0"/>
                <a:cs typeface="Times New Roman" pitchFamily="18" charset="0"/>
              </a:rPr>
              <a:t>Směs plynů – metan, argon, vodík – 1000 °C – rozklad metanu, uhlík vytvoří vrstvu grafenu</a:t>
            </a:r>
          </a:p>
          <a:p>
            <a:r>
              <a:rPr lang="cs-CZ" b="1" dirty="0" smtClean="0">
                <a:latin typeface="Times New Roman" pitchFamily="18" charset="0"/>
                <a:cs typeface="Times New Roman" pitchFamily="18" charset="0"/>
              </a:rPr>
              <a:t>Katalytický rozklad</a:t>
            </a:r>
          </a:p>
          <a:p>
            <a:endParaRPr lang="cs-CZ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cs-CZ" b="1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Základní problém </a:t>
            </a:r>
            <a:r>
              <a:rPr lang="cs-CZ" b="1" dirty="0" smtClean="0">
                <a:latin typeface="Times New Roman" pitchFamily="18" charset="0"/>
                <a:cs typeface="Times New Roman" pitchFamily="18" charset="0"/>
              </a:rPr>
              <a:t>–</a:t>
            </a:r>
          </a:p>
          <a:p>
            <a:r>
              <a:rPr lang="cs-CZ" b="1" dirty="0" smtClean="0">
                <a:latin typeface="Times New Roman" pitchFamily="18" charset="0"/>
                <a:cs typeface="Times New Roman" pitchFamily="18" charset="0"/>
              </a:rPr>
              <a:t>Přenos grafenu na dielektrikum</a:t>
            </a:r>
          </a:p>
          <a:p>
            <a:pPr>
              <a:buFontTx/>
              <a:buChar char="-"/>
            </a:pPr>
            <a:r>
              <a:rPr lang="cs-CZ" b="1" dirty="0" smtClean="0">
                <a:latin typeface="Times New Roman" pitchFamily="18" charset="0"/>
                <a:cs typeface="Times New Roman" pitchFamily="18" charset="0"/>
              </a:rPr>
              <a:t>depozice polymeru</a:t>
            </a:r>
          </a:p>
          <a:p>
            <a:pPr>
              <a:buFontTx/>
              <a:buChar char="-"/>
            </a:pPr>
            <a:r>
              <a:rPr lang="cs-CZ" b="1" dirty="0" smtClean="0">
                <a:latin typeface="Times New Roman" pitchFamily="18" charset="0"/>
                <a:cs typeface="Times New Roman" pitchFamily="18" charset="0"/>
              </a:rPr>
              <a:t>odleptání </a:t>
            </a:r>
            <a:r>
              <a:rPr lang="cs-CZ" b="1" dirty="0" err="1" smtClean="0">
                <a:latin typeface="Times New Roman" pitchFamily="18" charset="0"/>
                <a:cs typeface="Times New Roman" pitchFamily="18" charset="0"/>
              </a:rPr>
              <a:t>Cu</a:t>
            </a:r>
            <a:endParaRPr lang="cs-CZ" b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Tx/>
              <a:buChar char="-"/>
            </a:pPr>
            <a:r>
              <a:rPr lang="cs-CZ" b="1" dirty="0" smtClean="0">
                <a:latin typeface="Times New Roman" pitchFamily="18" charset="0"/>
                <a:cs typeface="Times New Roman" pitchFamily="18" charset="0"/>
              </a:rPr>
              <a:t>omytí filmu grafen/polymer</a:t>
            </a:r>
          </a:p>
          <a:p>
            <a:pPr>
              <a:buFontTx/>
              <a:buChar char="-"/>
            </a:pPr>
            <a:r>
              <a:rPr lang="cs-CZ" b="1" dirty="0" smtClean="0">
                <a:latin typeface="Times New Roman" pitchFamily="18" charset="0"/>
                <a:cs typeface="Times New Roman" pitchFamily="18" charset="0"/>
              </a:rPr>
              <a:t>přenos na SiO</a:t>
            </a:r>
            <a:r>
              <a:rPr lang="cs-CZ" b="1" baseline="-25000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cs-CZ" b="1" dirty="0" smtClean="0">
                <a:latin typeface="Times New Roman" pitchFamily="18" charset="0"/>
                <a:cs typeface="Times New Roman" pitchFamily="18" charset="0"/>
              </a:rPr>
              <a:t>/Si</a:t>
            </a:r>
          </a:p>
          <a:p>
            <a:pPr>
              <a:buFontTx/>
              <a:buChar char="-"/>
            </a:pPr>
            <a:r>
              <a:rPr lang="cs-CZ" b="1" dirty="0" smtClean="0">
                <a:latin typeface="Times New Roman" pitchFamily="18" charset="0"/>
                <a:cs typeface="Times New Roman" pitchFamily="18" charset="0"/>
              </a:rPr>
              <a:t>rozpuštění polymeru</a:t>
            </a:r>
          </a:p>
          <a:p>
            <a:pPr>
              <a:buFontTx/>
              <a:buChar char="-"/>
            </a:pP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3372</TotalTime>
  <Words>552</Words>
  <Application>Microsoft Office PowerPoint</Application>
  <PresentationFormat>Předvádění na obrazovce (4:3)</PresentationFormat>
  <Paragraphs>174</Paragraphs>
  <Slides>17</Slides>
  <Notes>1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17</vt:i4>
      </vt:variant>
    </vt:vector>
  </HeadingPairs>
  <TitlesOfParts>
    <vt:vector size="18" baseType="lpstr">
      <vt:lpstr>Motiv sady Office</vt:lpstr>
      <vt:lpstr>Snímek 1</vt:lpstr>
      <vt:lpstr>Snímek 2</vt:lpstr>
      <vt:lpstr>Snímek 3</vt:lpstr>
      <vt:lpstr>Snímek 4</vt:lpstr>
      <vt:lpstr>Snímek 5</vt:lpstr>
      <vt:lpstr>Snímek 6</vt:lpstr>
      <vt:lpstr>Snímek 7</vt:lpstr>
      <vt:lpstr>Snímek 8</vt:lpstr>
      <vt:lpstr>Snímek 9</vt:lpstr>
      <vt:lpstr>Snímek 10</vt:lpstr>
      <vt:lpstr>Snímek 11</vt:lpstr>
      <vt:lpstr>Snímek 12</vt:lpstr>
      <vt:lpstr>Snímek 13</vt:lpstr>
      <vt:lpstr>Snímek 14</vt:lpstr>
      <vt:lpstr>Snímek 15</vt:lpstr>
      <vt:lpstr>Snímek 16</vt:lpstr>
      <vt:lpstr>Snímek 17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Snímek 1</dc:title>
  <dc:creator>Petr Macháč</dc:creator>
  <cp:lastModifiedBy>Petr Macháč</cp:lastModifiedBy>
  <cp:revision>100</cp:revision>
  <dcterms:created xsi:type="dcterms:W3CDTF">2013-04-22T06:09:30Z</dcterms:created>
  <dcterms:modified xsi:type="dcterms:W3CDTF">2017-02-28T13:15:59Z</dcterms:modified>
</cp:coreProperties>
</file>