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8"/>
  </p:notesMasterIdLst>
  <p:handoutMasterIdLst>
    <p:handoutMasterId r:id="rId19"/>
  </p:handoutMasterIdLst>
  <p:sldIdLst>
    <p:sldId id="269" r:id="rId3"/>
    <p:sldId id="278" r:id="rId4"/>
    <p:sldId id="279" r:id="rId5"/>
    <p:sldId id="272" r:id="rId6"/>
    <p:sldId id="260" r:id="rId7"/>
    <p:sldId id="283" r:id="rId8"/>
    <p:sldId id="284" r:id="rId9"/>
    <p:sldId id="281" r:id="rId10"/>
    <p:sldId id="282" r:id="rId11"/>
    <p:sldId id="273" r:id="rId12"/>
    <p:sldId id="271" r:id="rId13"/>
    <p:sldId id="280" r:id="rId14"/>
    <p:sldId id="276" r:id="rId15"/>
    <p:sldId id="277" r:id="rId16"/>
    <p:sldId id="28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5324" autoAdjust="0"/>
  </p:normalViewPr>
  <p:slideViewPr>
    <p:cSldViewPr snapToGrid="0">
      <p:cViewPr>
        <p:scale>
          <a:sx n="75" d="100"/>
          <a:sy n="75" d="100"/>
        </p:scale>
        <p:origin x="456" y="-4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978"/>
    </p:cViewPr>
  </p:sorterViewPr>
  <p:notesViewPr>
    <p:cSldViewPr snapToGrid="0">
      <p:cViewPr varScale="1">
        <p:scale>
          <a:sx n="57" d="100"/>
          <a:sy n="57" d="100"/>
        </p:scale>
        <p:origin x="1386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08F2E-5F06-4CE2-A139-452A1382A6F0}" type="datetimeFigureOut">
              <a:rPr lang="cs-CZ" smtClean="0"/>
              <a:t>22.3.2017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8588A-5C4E-401A-AECC-B6F63A9DE96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C5DC6-1594-414D-9341-ABA08739246C}" type="datetimeFigureOut">
              <a:rPr lang="cs-CZ" smtClean="0"/>
              <a:t>22.3.2017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42409-6A04-4DC6-AC3A-D3758287A8F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77542409-6A04-4DC6-AC3A-D3758287A8F2}" type="slidenum">
              <a:rPr lang="en-US" sz="1200" b="0" i="0">
                <a:latin typeface="Corbel"/>
                <a:ea typeface="+mn-ea"/>
                <a:cs typeface="+mn-cs"/>
              </a:rPr>
              <a:t>5</a:t>
            </a:fld>
            <a:endParaRPr lang="en-US" sz="1200" b="0" i="0"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1799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 7" descr="Nadýchané bílé mráčky na modré obloze" title="Slide Design Pictur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dirty="0"/>
          </a:p>
        </p:txBody>
      </p:sp>
      <p:pic>
        <p:nvPicPr>
          <p:cNvPr id="10" name="Obrázek  9" descr="Detail snímku rostliny" title="Slide Design Picture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131" y="2057400"/>
            <a:ext cx="2060767" cy="3886200"/>
          </a:xfrm>
          <a:prstGeom prst="rect">
            <a:avLst/>
          </a:prstGeom>
        </p:spPr>
      </p:pic>
      <p:pic>
        <p:nvPicPr>
          <p:cNvPr id="11" name="Obrázek  10" descr="Vlnky" title="Slide Design Picture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87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22. července 2012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Sem patří text zápatí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07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190504"/>
            <a:ext cx="2057400" cy="5986463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2" y="190504"/>
            <a:ext cx="7734300" cy="5986463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22. července 2012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Sem patří text zápatí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101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22. července 2012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Sem patří text zápatí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51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51777" y="2263917"/>
            <a:ext cx="6949440" cy="314339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751777" y="5381897"/>
            <a:ext cx="6949440" cy="44952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178" indent="0">
              <a:buNone/>
              <a:defRPr sz="2000"/>
            </a:lvl2pPr>
            <a:lvl3pPr marL="914354" indent="0">
              <a:buNone/>
              <a:defRPr sz="1800"/>
            </a:lvl3pPr>
            <a:lvl4pPr marL="1371532" indent="0">
              <a:buNone/>
              <a:defRPr sz="1600"/>
            </a:lvl4pPr>
            <a:lvl5pPr marL="1828709" indent="0">
              <a:buNone/>
              <a:defRPr sz="1600"/>
            </a:lvl5pPr>
            <a:lvl6pPr marL="2285886" indent="0">
              <a:buNone/>
              <a:defRPr sz="1600"/>
            </a:lvl6pPr>
            <a:lvl7pPr marL="2743062" indent="0">
              <a:buNone/>
              <a:defRPr sz="1600"/>
            </a:lvl7pPr>
            <a:lvl8pPr marL="3200240" indent="0">
              <a:buNone/>
              <a:defRPr sz="1600"/>
            </a:lvl8pPr>
            <a:lvl9pPr marL="3657418" indent="0">
              <a:buNone/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pic>
        <p:nvPicPr>
          <p:cNvPr id="9" name="Obrázek  8" descr="Vlnky" title="Slide Design Pictur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  <p:pic>
        <p:nvPicPr>
          <p:cNvPr id="11" name="Obrázek  10" descr="Detail zelených rostlin" title="Slide Design Picture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3768" userDrawn="1">
          <p15:clr>
            <a:srgbClr val="FDE53C"/>
          </p15:clr>
        </p15:guide>
        <p15:guide id="2" orient="horz" pos="1296" userDrawn="1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09701" y="1556281"/>
            <a:ext cx="4610099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3" y="1556281"/>
            <a:ext cx="4609775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22. července 2012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Sem patří text zápatí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16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409699" y="2378396"/>
            <a:ext cx="4608576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2" y="1554480"/>
            <a:ext cx="4610100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2" y="2378396"/>
            <a:ext cx="4610100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22. července 2012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Sem patří text zápatí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718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22. července 2012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Sem patří text zápatí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58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22. července 2012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Sem patří text zápatí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73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26681" y="919616"/>
            <a:ext cx="4155623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09701" y="915923"/>
            <a:ext cx="5216979" cy="506577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626681" y="3446400"/>
            <a:ext cx="4155623" cy="2535303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22. července 2012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Sem patří text zápatí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354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26682" y="919616"/>
            <a:ext cx="4155623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iál 1Zástupný symbol pro obrázek 2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626682" y="3446397"/>
            <a:ext cx="4155623" cy="2535304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22. července 2012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Sem patří text zápatí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4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dirty="0"/>
          </a:p>
        </p:txBody>
      </p:sp>
      <p:sp>
        <p:nvSpPr>
          <p:cNvPr id="11" name="Obdélník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410028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9CD8D479-8942-46E8-A226-A4E01F7A105C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31103" y="6629400"/>
            <a:ext cx="100066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914354">
              <a:buNone/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cs-CZ" dirty="0">
                <a:solidFill>
                  <a:srgbClr val="8BAA00">
                    <a:lumMod val="75000"/>
                  </a:srgbClr>
                </a:solidFill>
              </a:rPr>
              <a:t>22. července 2012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637717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cs-CZ" dirty="0"/>
              <a:t>Sem patří text zápatí</a:t>
            </a:r>
          </a:p>
        </p:txBody>
      </p:sp>
    </p:spTree>
    <p:extLst>
      <p:ext uri="{BB962C8B-B14F-4D97-AF65-F5344CB8AC3E}">
        <p14:creationId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354" rtl="0" eaLnBrk="1" latinLnBrk="0" hangingPunct="1"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10301" indent="-210301" algn="l" defTabSz="914354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890" indent="-155440" algn="l" defTabSz="914354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22" indent="-155440" algn="l" defTabSz="914354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11" indent="-155440" algn="l" defTabSz="914354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00" indent="-155440" algn="l" defTabSz="914354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389" indent="-155440" algn="l" defTabSz="914354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0976" indent="-155440" algn="l" defTabSz="914354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565" indent="-155440" algn="l" defTabSz="914354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154" indent="-155440" algn="l" defTabSz="914354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31199" y="739916"/>
            <a:ext cx="6949440" cy="3143393"/>
          </a:xfrm>
        </p:spPr>
        <p:txBody>
          <a:bodyPr>
            <a:normAutofit/>
          </a:bodyPr>
          <a:lstStyle/>
          <a:p>
            <a:r>
              <a:rPr lang="cs-CZ" sz="3200" dirty="0"/>
              <a:t>Nakládání s odpady a environmentální prohlášení o produktu či službě </a:t>
            </a:r>
            <a:br>
              <a:rPr lang="cs-CZ" sz="3200" dirty="0"/>
            </a:br>
            <a:r>
              <a:rPr lang="cs-CZ" sz="3200" dirty="0"/>
              <a:t>dle ČSN ISO 14040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731201" y="4424517"/>
            <a:ext cx="7049041" cy="1297859"/>
          </a:xfrm>
        </p:spPr>
        <p:txBody>
          <a:bodyPr>
            <a:normAutofit fontScale="62500" lnSpcReduction="20000"/>
          </a:bodyPr>
          <a:lstStyle/>
          <a:p>
            <a:r>
              <a:rPr lang="cs-CZ" b="1" dirty="0"/>
              <a:t>Mgr. Markéta Švančarová</a:t>
            </a:r>
          </a:p>
          <a:p>
            <a:endParaRPr lang="cs-CZ" dirty="0"/>
          </a:p>
          <a:p>
            <a:r>
              <a:rPr lang="cs-CZ" dirty="0"/>
              <a:t>VŠCHT v Praze, CEMC, </a:t>
            </a:r>
            <a:r>
              <a:rPr lang="cs-CZ" dirty="0" err="1"/>
              <a:t>z.s</a:t>
            </a:r>
            <a:r>
              <a:rPr lang="cs-CZ" dirty="0"/>
              <a:t>.</a:t>
            </a:r>
          </a:p>
          <a:p>
            <a:endParaRPr lang="cs-CZ" dirty="0"/>
          </a:p>
          <a:p>
            <a:r>
              <a:rPr lang="cs-CZ" b="1" dirty="0"/>
              <a:t>doc. Ing. Vladimír Kočí, Ph.D</a:t>
            </a:r>
            <a:r>
              <a:rPr lang="cs-CZ" dirty="0"/>
              <a:t>.</a:t>
            </a:r>
          </a:p>
          <a:p>
            <a:endParaRPr lang="cs-CZ" dirty="0"/>
          </a:p>
          <a:p>
            <a:r>
              <a:rPr lang="cs-CZ" dirty="0"/>
              <a:t>VŠCHT v Praze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262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Environmentální dopady spojené s nakládáním </a:t>
            </a:r>
            <a:br>
              <a:rPr lang="cs-CZ" dirty="0"/>
            </a:br>
            <a:r>
              <a:rPr lang="cs-CZ" dirty="0"/>
              <a:t>1 000 kg sanitárního odpadu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cs-CZ" smtClean="0"/>
              <a:t>10</a:t>
            </a:fld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03" y="1700857"/>
            <a:ext cx="9088948" cy="3872484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518" y="1700856"/>
            <a:ext cx="2508366" cy="356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996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Volba subdodavatelů - EPD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Na základě dat uvedených v environmentálním prohlášení </a:t>
            </a:r>
          </a:p>
          <a:p>
            <a:pPr marL="0" indent="0">
              <a:buNone/>
            </a:pPr>
            <a:r>
              <a:rPr lang="cs-CZ" sz="2400" dirty="0"/>
              <a:t>    o produktu EPD udělených na základě LCA lze volit takové </a:t>
            </a:r>
          </a:p>
          <a:p>
            <a:pPr marL="0" indent="0">
              <a:buNone/>
            </a:pPr>
            <a:r>
              <a:rPr lang="cs-CZ" sz="2400" dirty="0"/>
              <a:t>    služby, jejichž životní cyklus generuje menší množství odpadů</a:t>
            </a:r>
          </a:p>
          <a:p>
            <a:r>
              <a:rPr lang="cs-CZ" sz="2400" dirty="0"/>
              <a:t>Produkce odpadů spojená s nakládáním 1 000 kg sanitárního </a:t>
            </a:r>
          </a:p>
          <a:p>
            <a:pPr marL="0" indent="0">
              <a:buNone/>
            </a:pPr>
            <a:r>
              <a:rPr lang="cs-CZ" sz="2400" dirty="0"/>
              <a:t>    odpadu</a:t>
            </a:r>
          </a:p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cs-CZ" smtClean="0"/>
              <a:t>11</a:t>
            </a:fld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93" y="4301761"/>
            <a:ext cx="11092215" cy="167051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607" y="725342"/>
            <a:ext cx="2219501" cy="31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99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EPD stavebních výrobků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EPD je důležitou součástí hodnocení udržitelnosti budov </a:t>
            </a:r>
          </a:p>
          <a:p>
            <a:r>
              <a:rPr lang="cs-CZ" dirty="0"/>
              <a:t>Certifikační systémy LEED, BREAM či </a:t>
            </a:r>
            <a:r>
              <a:rPr lang="cs-CZ" dirty="0" err="1"/>
              <a:t>SBToolCZ</a:t>
            </a:r>
            <a:endParaRPr lang="cs-CZ" dirty="0"/>
          </a:p>
          <a:p>
            <a:r>
              <a:rPr lang="cs-CZ" dirty="0"/>
              <a:t>Stavební výrobky označeny CE</a:t>
            </a:r>
          </a:p>
          <a:p>
            <a:pPr lvl="1"/>
            <a:r>
              <a:rPr lang="cs-CZ" dirty="0"/>
              <a:t>7. základní požadavek - udržitelného využívání přírodních zdrojů</a:t>
            </a:r>
          </a:p>
          <a:p>
            <a:pPr lvl="1"/>
            <a:r>
              <a:rPr lang="cs-CZ" dirty="0"/>
              <a:t>„stavba musí být navržena, provedena a zbourána takovým způsobem, aby bylo zajištěno udržitelné využití přírodních zdrojů“</a:t>
            </a:r>
          </a:p>
          <a:p>
            <a:pPr lvl="1"/>
            <a:r>
              <a:rPr lang="cs-CZ" dirty="0"/>
              <a:t>EPD? </a:t>
            </a:r>
          </a:p>
          <a:p>
            <a:r>
              <a:rPr lang="cs-CZ" dirty="0"/>
              <a:t>Nový zákon o stavebních výrobcích</a:t>
            </a:r>
          </a:p>
          <a:p>
            <a:r>
              <a:rPr lang="cs-CZ" dirty="0"/>
              <a:t>Zelená úsporám – finanční podpora v případě použití materiálů s EPD</a:t>
            </a:r>
          </a:p>
          <a:p>
            <a:pPr marL="283450" lvl="1" indent="0">
              <a:buNone/>
            </a:pPr>
            <a:endParaRPr lang="cs-CZ" dirty="0"/>
          </a:p>
          <a:p>
            <a:pPr marL="283450" lvl="1" indent="0">
              <a:buNone/>
            </a:pP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cs-CZ" smtClean="0"/>
              <a:t>12</a:t>
            </a:fld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474" y="4976114"/>
            <a:ext cx="1408855" cy="1316919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255" y="4976114"/>
            <a:ext cx="2341191" cy="131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95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Závěrem…			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Stoupající zájem spotřebitelů o otázky ŽP</a:t>
            </a:r>
          </a:p>
          <a:p>
            <a:endParaRPr lang="cs-CZ" dirty="0"/>
          </a:p>
          <a:p>
            <a:r>
              <a:rPr lang="cs-CZ" dirty="0"/>
              <a:t>Využití LCA studií pro nově zaváděné produkty či technologie je v západních zemích již samozřejmostí</a:t>
            </a:r>
          </a:p>
          <a:p>
            <a:endParaRPr lang="cs-CZ" dirty="0"/>
          </a:p>
          <a:p>
            <a:r>
              <a:rPr lang="cs-CZ" dirty="0"/>
              <a:t>Subdodavatelé a průmysloví partneři se mohou rozhodovat na základě výsledků EPD</a:t>
            </a:r>
          </a:p>
          <a:p>
            <a:endParaRPr lang="cs-CZ" dirty="0"/>
          </a:p>
          <a:p>
            <a:r>
              <a:rPr lang="cs-CZ" dirty="0"/>
              <a:t>EPD poskytuje hodnotné informace také pro interní zlepšení v podniku</a:t>
            </a:r>
          </a:p>
          <a:p>
            <a:endParaRPr lang="cs-CZ" dirty="0"/>
          </a:p>
          <a:p>
            <a:r>
              <a:rPr lang="cs-CZ" dirty="0"/>
              <a:t>EPD a LCA se již </a:t>
            </a:r>
            <a:r>
              <a:rPr lang="cs-CZ" dirty="0" err="1"/>
              <a:t>standardizovaně</a:t>
            </a:r>
            <a:r>
              <a:rPr lang="cs-CZ" dirty="0"/>
              <a:t> zpracovává i pro oblast s nakládání </a:t>
            </a:r>
            <a:br>
              <a:rPr lang="cs-CZ" dirty="0"/>
            </a:br>
            <a:r>
              <a:rPr lang="cs-CZ" dirty="0"/>
              <a:t>s odpady, přímo- i druhotně v jiných oblastech (stavební odpady)</a:t>
            </a:r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cs-CZ" smtClean="0"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121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Vám za pozornost!	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Kontakt:</a:t>
            </a:r>
          </a:p>
          <a:p>
            <a:pPr marL="0" indent="0">
              <a:buNone/>
            </a:pPr>
            <a:r>
              <a:rPr lang="cs-CZ" dirty="0"/>
              <a:t>Mgr. Markéta Švančarová, e: marketa.svancarova@vscht.cz</a:t>
            </a:r>
            <a:endParaRPr lang="cs-CZ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cs-CZ" dirty="0"/>
              <a:t>doc. Ing. Vladimír Kočí, Ph.D., e: vlad.koci@vscht.cz</a:t>
            </a:r>
          </a:p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cs-CZ" smtClean="0"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768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cs-CZ" smtClean="0"/>
              <a:t>15</a:t>
            </a:fld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434" y="371665"/>
            <a:ext cx="2395966" cy="751619"/>
          </a:xfrm>
          <a:prstGeom prst="rect">
            <a:avLst/>
          </a:prstGeom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4507297" y="624233"/>
            <a:ext cx="1588704" cy="499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600" b="1" dirty="0">
                <a:latin typeface="Apple Braille" charset="0"/>
                <a:ea typeface="Apple Braille" charset="0"/>
                <a:cs typeface="Apple Braille" charset="0"/>
              </a:rPr>
              <a:t>ve</a:t>
            </a:r>
            <a:r>
              <a:rPr lang="cs-CZ" b="1" dirty="0">
                <a:latin typeface="Apple Braille" charset="0"/>
                <a:ea typeface="Apple Braille" charset="0"/>
                <a:cs typeface="Apple Braille" charset="0"/>
              </a:rPr>
              <a:t> </a:t>
            </a:r>
            <a:r>
              <a:rPr lang="cs-CZ" sz="1600" b="1" dirty="0">
                <a:latin typeface="Apple Braille" charset="0"/>
                <a:ea typeface="Apple Braille" charset="0"/>
                <a:cs typeface="Apple Braille" charset="0"/>
              </a:rPr>
              <a:t>spolupráci</a:t>
            </a:r>
            <a:endParaRPr lang="en-US" b="1" dirty="0">
              <a:latin typeface="Apple Braille" charset="0"/>
              <a:ea typeface="Apple Braille" charset="0"/>
              <a:cs typeface="Apple Braille" charset="0"/>
            </a:endParaRPr>
          </a:p>
        </p:txBody>
      </p:sp>
      <p:pic>
        <p:nvPicPr>
          <p:cNvPr id="11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018" y="465885"/>
            <a:ext cx="1499788" cy="740222"/>
          </a:xfrm>
          <a:prstGeom prst="rect">
            <a:avLst/>
          </a:prstGeom>
        </p:spPr>
      </p:pic>
      <p:pic>
        <p:nvPicPr>
          <p:cNvPr id="12" name="Picture 4" descr="Výsledek obrázku pro suez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619" y="296397"/>
            <a:ext cx="1154721" cy="1154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931434" y="1383006"/>
            <a:ext cx="5077369" cy="544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b="1" dirty="0">
                <a:latin typeface="Apple Braille" charset="0"/>
                <a:ea typeface="Apple Braille" charset="0"/>
                <a:cs typeface="Apple Braille" charset="0"/>
              </a:rPr>
              <a:t>Vás zve na kurz celoživotního vzdělávání </a:t>
            </a:r>
            <a:endParaRPr lang="en-US" b="1" dirty="0">
              <a:latin typeface="Apple Braille" charset="0"/>
              <a:ea typeface="Apple Braille" charset="0"/>
              <a:cs typeface="Apple Braille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931434" y="1997058"/>
            <a:ext cx="8001000" cy="803190"/>
          </a:xfrm>
          <a:prstGeom prst="rect">
            <a:avLst/>
          </a:prstGeom>
          <a:solidFill>
            <a:schemeClr val="accent1">
              <a:alpha val="53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354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1"/>
                </a:solidFill>
                <a:latin typeface="Apple Braille" charset="0"/>
                <a:ea typeface="Apple Braille" charset="0"/>
                <a:cs typeface="Apple Braille" charset="0"/>
              </a:rPr>
              <a:t>OBĚHOVÉ HOSPODÁŘSTVÍ </a:t>
            </a:r>
          </a:p>
        </p:txBody>
      </p:sp>
      <p:pic>
        <p:nvPicPr>
          <p:cNvPr id="15" name="Picture 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297" y="3375687"/>
            <a:ext cx="4151806" cy="2164045"/>
          </a:xfrm>
          <a:prstGeom prst="rect">
            <a:avLst/>
          </a:prstGeom>
          <a:noFill/>
        </p:spPr>
      </p:pic>
      <p:sp>
        <p:nvSpPr>
          <p:cNvPr id="18" name="TextovéPole 17"/>
          <p:cNvSpPr txBox="1"/>
          <p:nvPr/>
        </p:nvSpPr>
        <p:spPr>
          <a:xfrm>
            <a:off x="931433" y="3073400"/>
            <a:ext cx="63398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Kurz kladoucí důraz na propojení odborných znalostí s uplatněním v praxi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13 celodenních kurzů s odborníky, dvoudenní exkurze, zajímavé projekty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Kurz je vhodný pro pracovníky v OH, manažery rozvoje, životního prostředí, CSR či podnikové ekology či zástupce veřejné sféry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Absolventi získají certifikát o úspěšném ukončení kurzu</a:t>
            </a:r>
          </a:p>
          <a:p>
            <a:endParaRPr lang="cs-CZ" sz="2000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7461838" y="6115171"/>
            <a:ext cx="44253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b="1" dirty="0"/>
              <a:t>https://cv.vscht.cz/kurzy-cv/obehove-hospodarstvi</a:t>
            </a:r>
          </a:p>
          <a:p>
            <a:endParaRPr lang="cs-CZ" sz="1500" b="1" dirty="0"/>
          </a:p>
        </p:txBody>
      </p:sp>
    </p:spTree>
    <p:extLst>
      <p:ext uri="{BB962C8B-B14F-4D97-AF65-F5344CB8AC3E}">
        <p14:creationId xmlns:p14="http://schemas.microsoft.com/office/powerpoint/2010/main" val="342178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Environmentální značení typu I.- ekoznačka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Dobrovolný nástroj environmentální politiky</a:t>
            </a:r>
          </a:p>
          <a:p>
            <a:r>
              <a:rPr lang="cs-CZ" dirty="0"/>
              <a:t>ČSN EN  14024</a:t>
            </a:r>
          </a:p>
          <a:p>
            <a:r>
              <a:rPr lang="cs-CZ" dirty="0"/>
              <a:t>Výrobek splňuje určitá environmentální kritéria</a:t>
            </a:r>
          </a:p>
          <a:p>
            <a:r>
              <a:rPr lang="cs-CZ" dirty="0"/>
              <a:t>Má srovnatelné či lepší užitné vlastnosti v porovnání s jinými výrobky</a:t>
            </a:r>
          </a:p>
          <a:p>
            <a:r>
              <a:rPr lang="cs-CZ" dirty="0"/>
              <a:t>Velké množství ekoznaček, velmi vysoká variabilita v kvalitě</a:t>
            </a:r>
          </a:p>
          <a:p>
            <a:pPr lvl="2"/>
            <a:r>
              <a:rPr lang="cs-CZ" i="1" dirty="0"/>
              <a:t>Ekologicky šetrný výrobek</a:t>
            </a:r>
          </a:p>
          <a:p>
            <a:pPr lvl="2"/>
            <a:r>
              <a:rPr lang="cs-CZ" i="1" dirty="0" err="1"/>
              <a:t>Ecolabel</a:t>
            </a:r>
            <a:r>
              <a:rPr lang="cs-CZ" i="1" dirty="0"/>
              <a:t> EU, </a:t>
            </a:r>
            <a:r>
              <a:rPr lang="cs-CZ" i="1" dirty="0" err="1"/>
              <a:t>Blaue</a:t>
            </a:r>
            <a:r>
              <a:rPr lang="cs-CZ" i="1" dirty="0"/>
              <a:t> </a:t>
            </a:r>
            <a:r>
              <a:rPr lang="cs-CZ" i="1" dirty="0" err="1"/>
              <a:t>Engel</a:t>
            </a:r>
            <a:r>
              <a:rPr lang="cs-CZ" i="1" dirty="0"/>
              <a:t>, FSC či PEFC</a:t>
            </a:r>
            <a:endParaRPr lang="cs-CZ" dirty="0"/>
          </a:p>
          <a:p>
            <a:pPr lvl="1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cs-CZ" smtClean="0"/>
              <a:t>2</a:t>
            </a:fld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696" y="4713628"/>
            <a:ext cx="1404333" cy="140433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834" y="4739974"/>
            <a:ext cx="1446711" cy="1446711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418" y="4790164"/>
            <a:ext cx="1154783" cy="139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80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Environmentální značení typu II – </a:t>
            </a:r>
            <a:br>
              <a:rPr lang="cs-CZ" dirty="0"/>
            </a:br>
            <a:r>
              <a:rPr lang="cs-CZ" dirty="0"/>
              <a:t>vlastní environmentální tvrzení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ČSN EN 14021</a:t>
            </a:r>
          </a:p>
          <a:p>
            <a:r>
              <a:rPr lang="cs-CZ" dirty="0"/>
              <a:t>Prohlášení výrobce poukazující na určitý </a:t>
            </a:r>
            <a:r>
              <a:rPr lang="cs-CZ" dirty="0" err="1"/>
              <a:t>envir.aspekt</a:t>
            </a:r>
            <a:r>
              <a:rPr lang="cs-CZ" dirty="0"/>
              <a:t> výrobku či služby</a:t>
            </a:r>
          </a:p>
          <a:p>
            <a:r>
              <a:rPr lang="cs-CZ" dirty="0"/>
              <a:t>Tvrzení nepodléhá ověření třetí stranou</a:t>
            </a:r>
          </a:p>
          <a:p>
            <a:r>
              <a:rPr lang="cs-CZ" dirty="0"/>
              <a:t>Nejméně důvěryhodné, často hraničí s </a:t>
            </a:r>
            <a:r>
              <a:rPr lang="cs-CZ" i="1" dirty="0" err="1"/>
              <a:t>greenwashingem</a:t>
            </a:r>
            <a:r>
              <a:rPr lang="cs-CZ" i="1" dirty="0"/>
              <a:t/>
            </a:r>
            <a:br>
              <a:rPr lang="cs-CZ" i="1" dirty="0"/>
            </a:br>
            <a:endParaRPr lang="cs-CZ" i="1" dirty="0"/>
          </a:p>
          <a:p>
            <a:pPr lvl="1"/>
            <a:r>
              <a:rPr lang="cs-CZ" i="1" dirty="0"/>
              <a:t>Zatajený háček – firma zdůrazní pouze pozitivní environmentální aspekt, druhý negativní zatají (energeticky úsporná elektronika obsahující nebezpečné materiály)</a:t>
            </a:r>
          </a:p>
          <a:p>
            <a:pPr lvl="1"/>
            <a:r>
              <a:rPr lang="cs-CZ" i="1" dirty="0"/>
              <a:t>Tvrzení bez důkazu- šampon je bio, avšak na výrobku není uveden žádný důkaz</a:t>
            </a:r>
          </a:p>
          <a:p>
            <a:pPr lvl="1"/>
            <a:r>
              <a:rPr lang="cs-CZ" i="1" dirty="0"/>
              <a:t>Falešné značky- aj. </a:t>
            </a:r>
          </a:p>
          <a:p>
            <a:pPr lvl="1"/>
            <a:endParaRPr lang="cs-CZ" i="1" dirty="0"/>
          </a:p>
          <a:p>
            <a:pPr lvl="1"/>
            <a:endParaRPr lang="cs-CZ" i="1" dirty="0"/>
          </a:p>
          <a:p>
            <a:pPr lvl="1"/>
            <a:endParaRPr lang="cs-CZ" i="1" dirty="0"/>
          </a:p>
          <a:p>
            <a:pPr lvl="1"/>
            <a:endParaRPr lang="cs-CZ" i="1" dirty="0"/>
          </a:p>
          <a:p>
            <a:pPr lvl="1"/>
            <a:endParaRPr lang="cs-CZ" i="1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cs-CZ" smtClean="0"/>
              <a:t>3</a:t>
            </a:fld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918" y="4883729"/>
            <a:ext cx="2586853" cy="174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83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Environmentální prohlášení o produktu typu III. – EPD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ČSN EN 14025</a:t>
            </a:r>
          </a:p>
          <a:p>
            <a:r>
              <a:rPr lang="cs-CZ" dirty="0"/>
              <a:t>Ověřený a registrovaný dokument uvádějící transparentní a srovnatelné informace o vlivu výrobků a služeb na ŽP s ohledem na celý jejich životní cyklus</a:t>
            </a:r>
          </a:p>
          <a:p>
            <a:r>
              <a:rPr lang="cs-CZ" dirty="0"/>
              <a:t>Založený na studii LCA, ověřováno 3. stranou</a:t>
            </a:r>
          </a:p>
          <a:p>
            <a:r>
              <a:rPr lang="cs-CZ" dirty="0"/>
              <a:t>Pokud jsou vypracovány podle jednotné metodiky, parametry produktů stejného druhu z různých částí světa jsou porovnatelné</a:t>
            </a:r>
          </a:p>
          <a:p>
            <a:r>
              <a:rPr lang="cs-CZ" dirty="0"/>
              <a:t>Pomáhá nakupujícím a uživatelům udělat si srovnání mezi produkty na základě podložených informací</a:t>
            </a:r>
          </a:p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cs-CZ" smtClean="0"/>
              <a:t>4</a:t>
            </a:fld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847" y="4612660"/>
            <a:ext cx="2543456" cy="179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55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cs-CZ" dirty="0">
                <a:solidFill>
                  <a:srgbClr val="8BAA00"/>
                </a:solidFill>
                <a:latin typeface="Corbel"/>
              </a:rPr>
              <a:t>Podkladem pro EPD je metoda LCA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Analytická standardizovaná metoda hodnocení environmentálních dopadů výrobků, služeb a technologií na ŽP</a:t>
            </a:r>
            <a:br>
              <a:rPr lang="cs-CZ" dirty="0"/>
            </a:br>
            <a:endParaRPr lang="cs-CZ" dirty="0"/>
          </a:p>
          <a:p>
            <a:r>
              <a:rPr lang="cs-CZ" dirty="0"/>
              <a:t>Hodnocení celého životního cyklu, tzv. od kolébky do hrobu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Posouzení vlivu materiálových a energetických toků k funkci výrobku či služby</a:t>
            </a:r>
          </a:p>
          <a:p>
            <a:endParaRPr lang="cs-CZ" dirty="0"/>
          </a:p>
          <a:p>
            <a:r>
              <a:rPr lang="cs-CZ" dirty="0"/>
              <a:t>Kategorie dopadu – vyjadřuje environmentální </a:t>
            </a:r>
          </a:p>
          <a:p>
            <a:pPr marL="0" indent="0">
              <a:buNone/>
            </a:pPr>
            <a:r>
              <a:rPr lang="cs-CZ" dirty="0"/>
              <a:t>    dopad na určitý problém ŽP (např. acidifikace) </a:t>
            </a:r>
          </a:p>
          <a:p>
            <a:endParaRPr lang="cs-CZ" dirty="0"/>
          </a:p>
          <a:p>
            <a:r>
              <a:rPr lang="cs-CZ" dirty="0"/>
              <a:t>ČSN ISO 14040, ČSN ISO 14044 </a:t>
            </a:r>
          </a:p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4"/>
            <a:fld id="{9CD8D479-8942-46E8-A226-A4E01F7A105C}" type="slidenum">
              <a:rPr lang="cs-CZ">
                <a:solidFill>
                  <a:srgbClr val="8BAA00">
                    <a:lumMod val="75000"/>
                  </a:srgbClr>
                </a:solidFill>
                <a:latin typeface="Corbel"/>
              </a:rPr>
              <a:pPr defTabSz="914354"/>
              <a:t>5</a:t>
            </a:fld>
            <a:endParaRPr lang="cs-CZ" dirty="0">
              <a:solidFill>
                <a:srgbClr val="8BAA00">
                  <a:lumMod val="75000"/>
                </a:srgbClr>
              </a:solidFill>
              <a:latin typeface="Corbel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495" y="3954996"/>
            <a:ext cx="2603480" cy="259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71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EPD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Několik provozovatelů EPD – </a:t>
            </a:r>
            <a:r>
              <a:rPr lang="cs-CZ" dirty="0" err="1"/>
              <a:t>The</a:t>
            </a:r>
            <a:r>
              <a:rPr lang="cs-CZ" dirty="0"/>
              <a:t> International EPD® </a:t>
            </a:r>
            <a:r>
              <a:rPr lang="cs-CZ" dirty="0" err="1"/>
              <a:t>System</a:t>
            </a:r>
            <a:r>
              <a:rPr lang="cs-CZ" dirty="0"/>
              <a:t>, CSTB, IBU </a:t>
            </a:r>
          </a:p>
          <a:p>
            <a:pPr lvl="1"/>
            <a:r>
              <a:rPr lang="cs-CZ" dirty="0"/>
              <a:t>V ČR je dočasně CENIA</a:t>
            </a:r>
          </a:p>
          <a:p>
            <a:r>
              <a:rPr lang="cs-CZ" dirty="0"/>
              <a:t>Zajišťují provoz programu</a:t>
            </a:r>
          </a:p>
          <a:p>
            <a:r>
              <a:rPr lang="cs-CZ" dirty="0"/>
              <a:t>Poskytují platformu pro zveřejňování a kontrolu EPD</a:t>
            </a:r>
          </a:p>
          <a:p>
            <a:r>
              <a:rPr lang="cs-CZ" dirty="0"/>
              <a:t> Vytváří tzv. PCR („pravidla produktové kategorie“)</a:t>
            </a:r>
          </a:p>
          <a:p>
            <a:pPr lvl="1"/>
            <a:r>
              <a:rPr lang="cs-CZ" dirty="0"/>
              <a:t>Sjednocující návod postupu zpracování LCA studie a EPD	</a:t>
            </a:r>
          </a:p>
          <a:p>
            <a:pPr lvl="1"/>
            <a:r>
              <a:rPr lang="cs-CZ" dirty="0"/>
              <a:t>Vždy pro určitou skupinu produktů</a:t>
            </a:r>
          </a:p>
          <a:p>
            <a:pPr lvl="1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cs-CZ" smtClean="0"/>
              <a:t>6</a:t>
            </a:fld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413" y="4602493"/>
            <a:ext cx="2319252" cy="115962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15" y="4896101"/>
            <a:ext cx="2434936" cy="563592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734" y="5632706"/>
            <a:ext cx="2003367" cy="660327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7839" y="5008860"/>
            <a:ext cx="2365347" cy="33807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978" y="5402435"/>
            <a:ext cx="2108663" cy="1094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253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PCR a EPD – nakládání s odpady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cs-CZ" smtClean="0"/>
              <a:t>7</a:t>
            </a:fld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24" y="1555703"/>
            <a:ext cx="3306243" cy="46800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471" y="2195783"/>
            <a:ext cx="2740171" cy="360000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210" y="2195783"/>
            <a:ext cx="2535767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41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EPD pro nakládání s odpady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*2015</a:t>
            </a:r>
          </a:p>
          <a:p>
            <a:r>
              <a:rPr lang="cs-CZ" dirty="0"/>
              <a:t>Zaměřené na sběr a svoz odpadů a jeho finální zpracování</a:t>
            </a:r>
          </a:p>
          <a:p>
            <a:r>
              <a:rPr lang="cs-CZ" dirty="0"/>
              <a:t>LCA posuzuje celý životní cyklus nakládání s odpadem</a:t>
            </a:r>
          </a:p>
          <a:p>
            <a:endParaRPr lang="cs-CZ" dirty="0"/>
          </a:p>
          <a:p>
            <a:r>
              <a:rPr lang="cs-CZ" i="1" dirty="0"/>
              <a:t>Up- stream </a:t>
            </a:r>
            <a:r>
              <a:rPr lang="cs-CZ" dirty="0"/>
              <a:t>– sběr a svoz na místo zpracování</a:t>
            </a:r>
          </a:p>
          <a:p>
            <a:r>
              <a:rPr lang="cs-CZ" dirty="0" err="1"/>
              <a:t>Core</a:t>
            </a:r>
            <a:r>
              <a:rPr lang="cs-CZ" dirty="0"/>
              <a:t> module – samostatné zpracování odpadu</a:t>
            </a:r>
          </a:p>
          <a:p>
            <a:r>
              <a:rPr lang="cs-CZ" i="1" dirty="0"/>
              <a:t>Down- </a:t>
            </a:r>
            <a:r>
              <a:rPr lang="cs-CZ" i="1" dirty="0" err="1"/>
              <a:t>stream</a:t>
            </a:r>
            <a:r>
              <a:rPr lang="cs-CZ" i="1" dirty="0"/>
              <a:t> </a:t>
            </a:r>
            <a:r>
              <a:rPr lang="cs-CZ" dirty="0"/>
              <a:t>– produkce vedlejších produktů </a:t>
            </a:r>
            <a:endParaRPr lang="cs-CZ" i="1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cs-CZ" smtClean="0"/>
              <a:t>8</a:t>
            </a:fld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047" y="867870"/>
            <a:ext cx="3417215" cy="483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55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EPD – čištění odpadních vod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Připravuje se druhá aktualizace PCR</a:t>
            </a:r>
          </a:p>
          <a:p>
            <a:r>
              <a:rPr lang="cs-CZ" dirty="0"/>
              <a:t>Komunální, průmyslové a odpadní vody ze smíšené kanalizace</a:t>
            </a:r>
          </a:p>
          <a:p>
            <a:r>
              <a:rPr lang="cs-CZ" dirty="0"/>
              <a:t>LCA posuzuje celý životní cyklus </a:t>
            </a:r>
            <a:r>
              <a:rPr lang="cs-CZ" dirty="0" smtClean="0"/>
              <a:t>čištění </a:t>
            </a:r>
            <a:r>
              <a:rPr lang="cs-CZ" smtClean="0"/>
              <a:t>odpadní vody</a:t>
            </a:r>
            <a:endParaRPr lang="cs-CZ" dirty="0"/>
          </a:p>
          <a:p>
            <a:endParaRPr lang="cs-CZ" dirty="0"/>
          </a:p>
          <a:p>
            <a:r>
              <a:rPr lang="cs-CZ" i="1" dirty="0"/>
              <a:t>Up- </a:t>
            </a:r>
            <a:r>
              <a:rPr lang="cs-CZ" i="1" dirty="0" err="1"/>
              <a:t>stream</a:t>
            </a:r>
            <a:r>
              <a:rPr lang="cs-CZ" i="1" dirty="0"/>
              <a:t> </a:t>
            </a:r>
            <a:r>
              <a:rPr lang="cs-CZ" dirty="0"/>
              <a:t>– sběr a přepravu do ČOV</a:t>
            </a:r>
          </a:p>
          <a:p>
            <a:r>
              <a:rPr lang="cs-CZ" dirty="0" err="1"/>
              <a:t>Core</a:t>
            </a:r>
            <a:r>
              <a:rPr lang="cs-CZ" dirty="0"/>
              <a:t> module – samotný čistírenský proces v ČOV</a:t>
            </a:r>
          </a:p>
          <a:p>
            <a:r>
              <a:rPr lang="cs-CZ" i="1" dirty="0"/>
              <a:t>Down- </a:t>
            </a:r>
            <a:r>
              <a:rPr lang="cs-CZ" i="1" dirty="0" err="1"/>
              <a:t>stream</a:t>
            </a:r>
            <a:r>
              <a:rPr lang="cs-CZ" i="1" dirty="0"/>
              <a:t> </a:t>
            </a:r>
            <a:r>
              <a:rPr lang="cs-CZ" dirty="0"/>
              <a:t>– produkce vedlejších produktů </a:t>
            </a:r>
          </a:p>
          <a:p>
            <a:endParaRPr lang="cs-CZ" i="1" dirty="0"/>
          </a:p>
          <a:p>
            <a:r>
              <a:rPr lang="cs-CZ" dirty="0"/>
              <a:t>Celá řada technologií na čištění odpadních vod </a:t>
            </a:r>
          </a:p>
          <a:p>
            <a:pPr marL="0" indent="0">
              <a:buNone/>
            </a:pPr>
            <a:r>
              <a:rPr lang="cs-CZ" dirty="0"/>
              <a:t>=&gt; EPD může sehrát důležitou roli při rozhodování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cs-CZ" smtClean="0"/>
              <a:t>9</a:t>
            </a:fld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398" y="1566001"/>
            <a:ext cx="2663544" cy="3885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85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ology 16x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270532A-D598-4F6B-B05D-F62B681804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648</Words>
  <Application>Microsoft Office PowerPoint</Application>
  <PresentationFormat>Vlastní</PresentationFormat>
  <Paragraphs>137</Paragraphs>
  <Slides>15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Ecology 16x9</vt:lpstr>
      <vt:lpstr>Nakládání s odpady a environmentální prohlášení o produktu či službě  dle ČSN ISO 14040</vt:lpstr>
      <vt:lpstr>Environmentální značení typu I.- ekoznačka</vt:lpstr>
      <vt:lpstr>Environmentální značení typu II –  vlastní environmentální tvrzení</vt:lpstr>
      <vt:lpstr>Environmentální prohlášení o produktu typu III. – EPD</vt:lpstr>
      <vt:lpstr>Podkladem pro EPD je metoda LCA</vt:lpstr>
      <vt:lpstr>EPD</vt:lpstr>
      <vt:lpstr>PCR a EPD – nakládání s odpady</vt:lpstr>
      <vt:lpstr>EPD pro nakládání s odpady </vt:lpstr>
      <vt:lpstr>EPD – čištění odpadních vod</vt:lpstr>
      <vt:lpstr>Environmentální dopady spojené s nakládáním  1 000 kg sanitárního odpadu</vt:lpstr>
      <vt:lpstr>Volba subdodavatelů - EPD</vt:lpstr>
      <vt:lpstr>EPD stavebních výrobků</vt:lpstr>
      <vt:lpstr>Závěrem…   </vt:lpstr>
      <vt:lpstr>Děkuji Vám za pozornost! 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2016-04-28T17:10:58Z</dcterms:created>
  <dcterms:modified xsi:type="dcterms:W3CDTF">2017-03-22T07:27:49Z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TC030988899991</vt:lpwstr>
  </property>
</Properties>
</file>