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58" r:id="rId5"/>
    <p:sldId id="262" r:id="rId6"/>
    <p:sldId id="270" r:id="rId7"/>
    <p:sldId id="261" r:id="rId8"/>
    <p:sldId id="264" r:id="rId9"/>
    <p:sldId id="273" r:id="rId10"/>
    <p:sldId id="263" r:id="rId11"/>
    <p:sldId id="265" r:id="rId12"/>
    <p:sldId id="266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ej\Desktop\Diplomka\Grafy\ss-per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b="0" dirty="0" err="1">
                <a:latin typeface="Calibri" pitchFamily="34" charset="0"/>
                <a:cs typeface="Calibri" pitchFamily="34" charset="0"/>
              </a:rPr>
              <a:t>Spotreba</a:t>
            </a:r>
            <a:r>
              <a:rPr lang="en-US" sz="16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0" dirty="0" err="1">
                <a:latin typeface="Calibri" pitchFamily="34" charset="0"/>
                <a:cs typeface="Calibri" pitchFamily="34" charset="0"/>
              </a:rPr>
              <a:t>elektrickej</a:t>
            </a:r>
            <a:r>
              <a:rPr lang="en-US" sz="16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0" dirty="0" err="1">
                <a:latin typeface="Calibri" pitchFamily="34" charset="0"/>
                <a:cs typeface="Calibri" pitchFamily="34" charset="0"/>
              </a:rPr>
              <a:t>energie</a:t>
            </a:r>
            <a:r>
              <a:rPr lang="en-US" sz="16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US" sz="1600" b="0" dirty="0">
                <a:latin typeface="Calibri" pitchFamily="34" charset="0"/>
                <a:cs typeface="Calibri" pitchFamily="34" charset="0"/>
              </a:rPr>
              <a:t> 1m3 </a:t>
            </a:r>
            <a:r>
              <a:rPr lang="en-US" sz="1600" b="0" dirty="0" err="1">
                <a:latin typeface="Calibri" pitchFamily="34" charset="0"/>
                <a:cs typeface="Calibri" pitchFamily="34" charset="0"/>
              </a:rPr>
              <a:t>drevených</a:t>
            </a:r>
            <a:r>
              <a:rPr lang="en-US" sz="16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0" dirty="0" err="1">
                <a:latin typeface="Calibri" pitchFamily="34" charset="0"/>
                <a:cs typeface="Calibri" pitchFamily="34" charset="0"/>
              </a:rPr>
              <a:t>dosiek</a:t>
            </a:r>
            <a:r>
              <a:rPr lang="sk-SK" sz="1600" b="0" dirty="0">
                <a:latin typeface="Calibri" pitchFamily="34" charset="0"/>
                <a:cs typeface="Calibri" pitchFamily="34" charset="0"/>
              </a:rPr>
              <a:t> (kWh/m3</a:t>
            </a:r>
            <a:r>
              <a:rPr lang="sk-SK" sz="1600" b="0" baseline="0" dirty="0">
                <a:latin typeface="Calibri" pitchFamily="34" charset="0"/>
                <a:cs typeface="Calibri" pitchFamily="34" charset="0"/>
              </a:rPr>
              <a:t> </a:t>
            </a:r>
            <a:r>
              <a:rPr lang="sk-SK" sz="1600" b="0" baseline="0" dirty="0" err="1">
                <a:latin typeface="Calibri" pitchFamily="34" charset="0"/>
                <a:cs typeface="Calibri" pitchFamily="34" charset="0"/>
              </a:rPr>
              <a:t>Dd</a:t>
            </a:r>
            <a:r>
              <a:rPr lang="sk-SK" sz="1600" b="0" baseline="0" dirty="0">
                <a:latin typeface="Calibri" pitchFamily="34" charset="0"/>
                <a:cs typeface="Calibri" pitchFamily="34" charset="0"/>
              </a:rPr>
              <a:t>)</a:t>
            </a:r>
            <a:endParaRPr lang="en-US" sz="1600" b="0" dirty="0">
              <a:latin typeface="Calibri" pitchFamily="34" charset="0"/>
              <a:cs typeface="Calibri" pitchFamily="34" charset="0"/>
            </a:endParaRPr>
          </a:p>
        </c:rich>
      </c:tx>
      <c:layout>
        <c:manualLayout>
          <c:xMode val="edge"/>
          <c:yMode val="edge"/>
          <c:x val="5.618507755319354E-2"/>
          <c:y val="0.85034013605442171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2.0569342315524878E-2"/>
          <c:y val="8.5034013605442174E-2"/>
          <c:w val="0.95886131536895025"/>
          <c:h val="0.73809523809523814"/>
        </c:manualLayout>
      </c:layout>
      <c:barChart>
        <c:barDir val="col"/>
        <c:grouping val="clustered"/>
        <c:varyColors val="1"/>
        <c:ser>
          <c:idx val="0"/>
          <c:order val="0"/>
          <c:spPr>
            <a:ln w="12700">
              <a:solidFill>
                <a:sysClr val="windowText" lastClr="000000"/>
              </a:solidFill>
            </a:ln>
          </c:spPr>
          <c:invertIfNegative val="1"/>
          <c:dPt>
            <c:idx val="0"/>
            <c:invertIfNegative val="1"/>
            <c:bubble3D val="0"/>
            <c:spPr>
              <a:solidFill>
                <a:srgbClr val="FF0000"/>
              </a:solidFill>
              <a:ln w="12700">
                <a:solidFill>
                  <a:sysClr val="windowText" lastClr="000000"/>
                </a:solidFill>
              </a:ln>
            </c:spPr>
          </c:dPt>
          <c:dPt>
            <c:idx val="1"/>
            <c:invertIfNegative val="1"/>
            <c:bubble3D val="0"/>
            <c:spPr>
              <a:solidFill>
                <a:srgbClr val="92D050"/>
              </a:solidFill>
              <a:ln w="12700">
                <a:solidFill>
                  <a:sysClr val="windowText" lastClr="000000"/>
                </a:solidFill>
              </a:ln>
            </c:spPr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Calibri" pitchFamily="34" charset="0"/>
                    <a:cs typeface="Calibri" pitchFamily="34" charset="0"/>
                  </a:defRPr>
                </a:pPr>
                <a:endParaRPr lang="en-US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Sheet3!$B$34:$B$35</c:f>
              <c:strCache>
                <c:ptCount val="2"/>
                <c:pt idx="0">
                  <c:v>Proces sušenia</c:v>
                </c:pt>
                <c:pt idx="1">
                  <c:v>Puettmann 2009, Milota 2006</c:v>
                </c:pt>
              </c:strCache>
            </c:strRef>
          </c:cat>
          <c:val>
            <c:numRef>
              <c:f>Sheet3!$D$34:$D$35</c:f>
              <c:numCache>
                <c:formatCode>0.00</c:formatCode>
                <c:ptCount val="2"/>
                <c:pt idx="0">
                  <c:v>27.05</c:v>
                </c:pt>
                <c:pt idx="1">
                  <c:v>18.246252566735084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0"/>
        <c:axId val="443789824"/>
        <c:axId val="443790216"/>
      </c:barChart>
      <c:catAx>
        <c:axId val="443789824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443790216"/>
        <c:crosses val="autoZero"/>
        <c:auto val="1"/>
        <c:lblAlgn val="ctr"/>
        <c:lblOffset val="100"/>
        <c:noMultiLvlLbl val="1"/>
      </c:catAx>
      <c:valAx>
        <c:axId val="443790216"/>
        <c:scaling>
          <c:orientation val="minMax"/>
        </c:scaling>
        <c:delete val="1"/>
        <c:axPos val="l"/>
        <c:numFmt formatCode="0.00" sourceLinked="1"/>
        <c:majorTickMark val="cross"/>
        <c:minorTickMark val="cross"/>
        <c:tickLblPos val="nextTo"/>
        <c:crossAx val="443789824"/>
        <c:crosses val="autoZero"/>
        <c:crossBetween val="between"/>
      </c:valAx>
    </c:plotArea>
    <c:plotVisOnly val="1"/>
    <c:dispBlanksAs val="zero"/>
    <c:showDLblsOverMax val="1"/>
  </c:chart>
  <c:spPr>
    <a:solidFill>
      <a:schemeClr val="lt1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EC345-C8AF-4BC3-B2F4-9D5C45446EF1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65EC4-84A4-45BE-A524-515118209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33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k-SK" smtClean="0"/>
              <a:t>Hodnotenie životného cyklu pre výrobky zo sivej a tvárnej liatiny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3334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3F9F-0B47-4DA9-BDC5-FF439093FF22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0167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F874-C6C2-42A7-9880-315ED5A914EE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BCD1-BD05-4EC9-BBEE-4EE408D44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84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F874-C6C2-42A7-9880-315ED5A914EE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BCD1-BD05-4EC9-BBEE-4EE408D44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9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F874-C6C2-42A7-9880-315ED5A914EE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BCD1-BD05-4EC9-BBEE-4EE408D44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5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F874-C6C2-42A7-9880-315ED5A914EE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BCD1-BD05-4EC9-BBEE-4EE408D44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7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F874-C6C2-42A7-9880-315ED5A914EE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BCD1-BD05-4EC9-BBEE-4EE408D44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3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F874-C6C2-42A7-9880-315ED5A914EE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BCD1-BD05-4EC9-BBEE-4EE408D44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2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F874-C6C2-42A7-9880-315ED5A914EE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BCD1-BD05-4EC9-BBEE-4EE408D44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57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F874-C6C2-42A7-9880-315ED5A914EE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BCD1-BD05-4EC9-BBEE-4EE408D44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32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F874-C6C2-42A7-9880-315ED5A914EE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BCD1-BD05-4EC9-BBEE-4EE408D44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3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F874-C6C2-42A7-9880-315ED5A914EE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BCD1-BD05-4EC9-BBEE-4EE408D44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04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F874-C6C2-42A7-9880-315ED5A914EE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BCD1-BD05-4EC9-BBEE-4EE408D44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0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8F874-C6C2-42A7-9880-315ED5A914EE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3BCD1-BD05-4EC9-BBEE-4EE408D44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1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xmitterpach@tuzvo.sk" TargetMode="External"/><Relationship Id="rId2" Type="http://schemas.openxmlformats.org/officeDocument/2006/relationships/hyperlink" Target="mailto:jozef.mitterpach@gmail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720765"/>
            <a:ext cx="12192000" cy="966158"/>
          </a:xfrm>
        </p:spPr>
        <p:txBody>
          <a:bodyPr>
            <a:normAutofit/>
          </a:bodyPr>
          <a:lstStyle/>
          <a:p>
            <a:r>
              <a:rPr lang="sk-SK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vo Zvolene, Fakulte ekológie a environmentalistiky, </a:t>
            </a:r>
            <a:br>
              <a:rPr lang="sk-SK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Katedra environmentálneho inžinierstva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0483" y="3180159"/>
            <a:ext cx="9144000" cy="3527234"/>
          </a:xfrm>
        </p:spPr>
        <p:txBody>
          <a:bodyPr>
            <a:normAutofit fontScale="85000" lnSpcReduction="20000"/>
          </a:bodyPr>
          <a:lstStyle/>
          <a:p>
            <a:r>
              <a:rPr lang="sk-SK" sz="5000" b="1" dirty="0"/>
              <a:t>Uhlíková stopa výroby drevených </a:t>
            </a:r>
            <a:r>
              <a:rPr lang="sk-SK" sz="5000" b="1" dirty="0" smtClean="0"/>
              <a:t>dosiek</a:t>
            </a:r>
          </a:p>
          <a:p>
            <a:endParaRPr lang="cs-CZ" sz="5000" b="1" dirty="0" smtClean="0"/>
          </a:p>
          <a:p>
            <a:endParaRPr lang="en-US" sz="5000" b="1" dirty="0"/>
          </a:p>
          <a:p>
            <a:r>
              <a:rPr lang="sk-SK" sz="3200" b="1" dirty="0"/>
              <a:t>Jozef </a:t>
            </a:r>
            <a:r>
              <a:rPr lang="sk-SK" sz="3200" b="1" dirty="0" err="1" smtClean="0"/>
              <a:t>Mitterpach</a:t>
            </a:r>
            <a:endParaRPr lang="en-US" sz="3200" b="1" dirty="0"/>
          </a:p>
          <a:p>
            <a:r>
              <a:rPr lang="sk-SK" dirty="0" err="1">
                <a:hlinkClick r:id="rId2"/>
              </a:rPr>
              <a:t>j</a:t>
            </a:r>
            <a:r>
              <a:rPr lang="sk-SK" dirty="0" err="1" smtClean="0">
                <a:hlinkClick r:id="rId2"/>
              </a:rPr>
              <a:t>ozef.mitterpach</a:t>
            </a:r>
            <a:r>
              <a:rPr lang="en-US" dirty="0" smtClean="0">
                <a:hlinkClick r:id="rId2"/>
              </a:rPr>
              <a:t>@</a:t>
            </a:r>
            <a:r>
              <a:rPr lang="sk-SK" dirty="0" smtClean="0">
                <a:hlinkClick r:id="rId2"/>
              </a:rPr>
              <a:t>gmail.com</a:t>
            </a:r>
            <a:endParaRPr lang="sk-SK" dirty="0" smtClean="0"/>
          </a:p>
          <a:p>
            <a:r>
              <a:rPr lang="sk-SK" dirty="0" err="1" smtClean="0">
                <a:hlinkClick r:id="rId3"/>
              </a:rPr>
              <a:t>xmitterpach</a:t>
            </a:r>
            <a:r>
              <a:rPr lang="en-US" dirty="0" smtClean="0">
                <a:hlinkClick r:id="rId3"/>
              </a:rPr>
              <a:t>@</a:t>
            </a:r>
            <a:r>
              <a:rPr lang="sk-SK" dirty="0" smtClean="0">
                <a:hlinkClick r:id="rId3"/>
              </a:rPr>
              <a:t>tuzvo.sk</a:t>
            </a:r>
            <a:endParaRPr lang="sk-SK" dirty="0" smtClean="0"/>
          </a:p>
          <a:p>
            <a:endParaRPr lang="sk-SK" dirty="0" smtClean="0"/>
          </a:p>
        </p:txBody>
      </p:sp>
      <p:pic>
        <p:nvPicPr>
          <p:cNvPr id="4" name="Picture 2" descr="I:\-=SKOLA\STUDIUM\LOGO_KEI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068" y="745249"/>
            <a:ext cx="1224136" cy="111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4482" y="804151"/>
            <a:ext cx="2784656" cy="79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86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I:\-=SKOLA\-=PUBLIKACIE=-\2017\TVIP\Uhlikova stopa drevených dosiek\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7" y="0"/>
            <a:ext cx="1177222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6487" y="204395"/>
            <a:ext cx="4927002" cy="367497"/>
          </a:xfrm>
        </p:spPr>
        <p:txBody>
          <a:bodyPr>
            <a:normAutofit/>
          </a:bodyPr>
          <a:lstStyle/>
          <a:p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Celkové hodnotenie </a:t>
            </a: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dopadov 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IPCC GWP 100a</a:t>
            </a:r>
            <a:r>
              <a:rPr lang="sk-SK" sz="1800" dirty="0" smtClean="0"/>
              <a:t>.</a:t>
            </a:r>
            <a:endParaRPr lang="en-US" sz="18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574" y="3429000"/>
            <a:ext cx="5420986" cy="335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3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 descr="Linka 1.JPG"/>
          <p:cNvPicPr>
            <a:picLocks noChangeAspect="1"/>
          </p:cNvPicPr>
          <p:nvPr/>
        </p:nvPicPr>
        <p:blipFill>
          <a:blip r:embed="rId2" cstate="print"/>
          <a:srcRect l="13314" t="8866" r="14283" b="9128"/>
          <a:stretch>
            <a:fillRect/>
          </a:stretch>
        </p:blipFill>
        <p:spPr>
          <a:xfrm>
            <a:off x="3245506" y="2316356"/>
            <a:ext cx="2931241" cy="44267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174" name="Picture 6" descr="http://www.baschild.com/public/photoalbum/Vaporizzazione/Vaporizzazione-legno-Baschild_2.jpg"/>
          <p:cNvPicPr>
            <a:picLocks noChangeAspect="1" noChangeArrowheads="1"/>
          </p:cNvPicPr>
          <p:nvPr/>
        </p:nvPicPr>
        <p:blipFill>
          <a:blip r:embed="rId3"/>
          <a:srcRect l="3571" r="12500"/>
          <a:stretch>
            <a:fillRect/>
          </a:stretch>
        </p:blipFill>
        <p:spPr bwMode="auto">
          <a:xfrm>
            <a:off x="14842" y="931440"/>
            <a:ext cx="2769148" cy="43992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Obrázok 6" descr="Linka 2.JPG"/>
          <p:cNvPicPr>
            <a:picLocks noChangeAspect="1"/>
          </p:cNvPicPr>
          <p:nvPr/>
        </p:nvPicPr>
        <p:blipFill>
          <a:blip r:embed="rId4" cstate="print"/>
          <a:srcRect l="2219" t="44472" b="15489"/>
          <a:stretch>
            <a:fillRect/>
          </a:stretch>
        </p:blipFill>
        <p:spPr>
          <a:xfrm>
            <a:off x="287687" y="4714385"/>
            <a:ext cx="3634372" cy="20287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176" name="Picture 8" descr="http://www.incoplan.it/rcarousel/vap3.jpg"/>
          <p:cNvPicPr>
            <a:picLocks noChangeAspect="1" noChangeArrowheads="1"/>
          </p:cNvPicPr>
          <p:nvPr/>
        </p:nvPicPr>
        <p:blipFill>
          <a:blip r:embed="rId5"/>
          <a:srcRect l="-125" t="11304" r="279" b="12683"/>
          <a:stretch>
            <a:fillRect/>
          </a:stretch>
        </p:blipFill>
        <p:spPr bwMode="auto">
          <a:xfrm>
            <a:off x="6481758" y="3728390"/>
            <a:ext cx="5213526" cy="28964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2566" y="7912"/>
            <a:ext cx="2209800" cy="1139952"/>
          </a:xfrm>
        </p:spPr>
        <p:txBody>
          <a:bodyPr/>
          <a:lstStyle/>
          <a:p>
            <a:r>
              <a:rPr lang="sk-SK" dirty="0" smtClean="0">
                <a:latin typeface="Calibri" pitchFamily="34" charset="0"/>
                <a:cs typeface="Calibri" pitchFamily="34" charset="0"/>
              </a:rPr>
              <a:t>Sušenie</a:t>
            </a:r>
            <a:endParaRPr lang="sk-SK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4242663844"/>
              </p:ext>
            </p:extLst>
          </p:nvPr>
        </p:nvGraphicFramePr>
        <p:xfrm>
          <a:off x="5692690" y="0"/>
          <a:ext cx="6791661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Nadpis 1"/>
          <p:cNvSpPr txBox="1">
            <a:spLocks/>
          </p:cNvSpPr>
          <p:nvPr/>
        </p:nvSpPr>
        <p:spPr>
          <a:xfrm>
            <a:off x="3575592" y="1295400"/>
            <a:ext cx="236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 smtClean="0">
                <a:latin typeface="Calibri" pitchFamily="34" charset="0"/>
                <a:cs typeface="Calibri" pitchFamily="34" charset="0"/>
              </a:rPr>
              <a:t>Pílenie</a:t>
            </a:r>
            <a:endParaRPr lang="sk-SK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804" y="292051"/>
            <a:ext cx="9297206" cy="60721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0" y="-283138"/>
            <a:ext cx="23137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 smtClean="0">
                <a:latin typeface="Calibri" pitchFamily="34" charset="0"/>
                <a:cs typeface="Calibri" pitchFamily="34" charset="0"/>
              </a:rPr>
              <a:t>Kotolňa</a:t>
            </a:r>
            <a:endParaRPr lang="sk-SK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Obrázok 10" descr="Kotolň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776" y="4533533"/>
            <a:ext cx="2844800" cy="2133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815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197" y="376497"/>
            <a:ext cx="7628068" cy="374366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18980"/>
            <a:ext cx="7929282" cy="656851"/>
          </a:xfrm>
        </p:spPr>
        <p:txBody>
          <a:bodyPr>
            <a:normAutofit/>
          </a:bodyPr>
          <a:lstStyle/>
          <a:p>
            <a:r>
              <a:rPr lang="sk-SK" sz="2400" b="1" dirty="0"/>
              <a:t>Celkové hodnotenie uhlíkovej stopy výroby dosiek</a:t>
            </a:r>
            <a:endParaRPr lang="en-US" sz="2400" dirty="0"/>
          </a:p>
        </p:txBody>
      </p:sp>
      <p:sp>
        <p:nvSpPr>
          <p:cNvPr id="6" name="Obdĺžnik 5"/>
          <p:cNvSpPr/>
          <p:nvPr/>
        </p:nvSpPr>
        <p:spPr>
          <a:xfrm>
            <a:off x="216946" y="3872740"/>
            <a:ext cx="11853134" cy="3002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sk-SK" sz="1600" dirty="0" smtClean="0">
                <a:effectLst/>
                <a:ea typeface="Times New Roman" panose="02020603050405020304" pitchFamily="18" charset="0"/>
              </a:rPr>
              <a:t>Najväčší dopad v hodnotení uhlíkovej stop</a:t>
            </a:r>
            <a:r>
              <a:rPr lang="en-US" sz="1600" dirty="0" smtClean="0">
                <a:effectLst/>
                <a:ea typeface="Times New Roman" panose="02020603050405020304" pitchFamily="18" charset="0"/>
              </a:rPr>
              <a:t>, </a:t>
            </a:r>
            <a:r>
              <a:rPr lang="sk-SK" sz="1600" dirty="0" smtClean="0">
                <a:effectLst/>
                <a:ea typeface="Times New Roman" panose="02020603050405020304" pitchFamily="18" charset="0"/>
              </a:rPr>
              <a:t>predstavuje pílenie reziva </a:t>
            </a:r>
            <a:r>
              <a:rPr lang="en-US" sz="1600" dirty="0" smtClean="0">
                <a:effectLst/>
                <a:ea typeface="Times New Roman" panose="02020603050405020304" pitchFamily="18" charset="0"/>
              </a:rPr>
              <a:t>(20.396 </a:t>
            </a:r>
            <a:r>
              <a:rPr lang="sk-SK" sz="1600" dirty="0" smtClean="0">
                <a:effectLst/>
                <a:ea typeface="Times New Roman" panose="02020603050405020304" pitchFamily="18" charset="0"/>
              </a:rPr>
              <a:t>kg CO</a:t>
            </a:r>
            <a:r>
              <a:rPr lang="sk-SK" sz="1600" baseline="-25000" dirty="0" smtClean="0">
                <a:effectLst/>
                <a:ea typeface="Times New Roman" panose="02020603050405020304" pitchFamily="18" charset="0"/>
              </a:rPr>
              <a:t>2</a:t>
            </a:r>
            <a:r>
              <a:rPr lang="sk-SK" sz="160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sk-SK" sz="1600" dirty="0" err="1" smtClean="0">
                <a:effectLst/>
                <a:ea typeface="Times New Roman" panose="02020603050405020304" pitchFamily="18" charset="0"/>
              </a:rPr>
              <a:t>eq</a:t>
            </a:r>
            <a:r>
              <a:rPr lang="sk-SK" sz="1600" dirty="0" smtClean="0">
                <a:effectLst/>
                <a:ea typeface="Times New Roman" panose="02020603050405020304" pitchFamily="18" charset="0"/>
              </a:rPr>
              <a:t>.</a:t>
            </a:r>
            <a:r>
              <a:rPr lang="en-US" sz="1600" dirty="0" smtClean="0">
                <a:effectLst/>
                <a:ea typeface="Times New Roman" panose="02020603050405020304" pitchFamily="18" charset="0"/>
              </a:rPr>
              <a:t>)</a:t>
            </a:r>
            <a:r>
              <a:rPr lang="sk-SK" sz="1600" dirty="0" smtClean="0">
                <a:effectLst/>
                <a:ea typeface="Times New Roman" panose="02020603050405020304" pitchFamily="18" charset="0"/>
              </a:rPr>
              <a:t>, nasleduje sušenie </a:t>
            </a:r>
            <a:r>
              <a:rPr lang="en-US" sz="1600" dirty="0" smtClean="0">
                <a:effectLst/>
                <a:ea typeface="Times New Roman" panose="02020603050405020304" pitchFamily="18" charset="0"/>
              </a:rPr>
              <a:t>(13,682 </a:t>
            </a:r>
            <a:r>
              <a:rPr lang="sk-SK" sz="1600" dirty="0" smtClean="0">
                <a:effectLst/>
                <a:ea typeface="Times New Roman" panose="02020603050405020304" pitchFamily="18" charset="0"/>
              </a:rPr>
              <a:t>kg CO</a:t>
            </a:r>
            <a:r>
              <a:rPr lang="sk-SK" sz="1600" baseline="-25000" dirty="0" smtClean="0">
                <a:effectLst/>
                <a:ea typeface="Times New Roman" panose="02020603050405020304" pitchFamily="18" charset="0"/>
              </a:rPr>
              <a:t>2</a:t>
            </a:r>
            <a:r>
              <a:rPr lang="sk-SK" sz="160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sk-SK" sz="1600" dirty="0" err="1" smtClean="0">
                <a:effectLst/>
                <a:ea typeface="Times New Roman" panose="02020603050405020304" pitchFamily="18" charset="0"/>
              </a:rPr>
              <a:t>eq</a:t>
            </a:r>
            <a:r>
              <a:rPr lang="sk-SK" sz="1600" dirty="0" smtClean="0">
                <a:effectLst/>
                <a:ea typeface="Times New Roman" panose="02020603050405020304" pitchFamily="18" charset="0"/>
              </a:rPr>
              <a:t>.</a:t>
            </a:r>
            <a:r>
              <a:rPr lang="en-US" sz="1600" dirty="0" smtClean="0">
                <a:effectLst/>
                <a:ea typeface="Times New Roman" panose="02020603050405020304" pitchFamily="18" charset="0"/>
              </a:rPr>
              <a:t>), </a:t>
            </a:r>
            <a:r>
              <a:rPr lang="sk-SK" sz="1600" dirty="0" smtClean="0">
                <a:effectLst/>
                <a:ea typeface="Times New Roman" panose="02020603050405020304" pitchFamily="18" charset="0"/>
              </a:rPr>
              <a:t>procesy druhovýroby </a:t>
            </a:r>
            <a:r>
              <a:rPr lang="en-US" sz="1600" dirty="0" smtClean="0">
                <a:effectLst/>
                <a:ea typeface="Times New Roman" panose="02020603050405020304" pitchFamily="18" charset="0"/>
              </a:rPr>
              <a:t>(4,537 </a:t>
            </a:r>
            <a:r>
              <a:rPr lang="sk-SK" sz="1600" dirty="0" smtClean="0">
                <a:effectLst/>
                <a:ea typeface="Times New Roman" panose="02020603050405020304" pitchFamily="18" charset="0"/>
              </a:rPr>
              <a:t>kg CO</a:t>
            </a:r>
            <a:r>
              <a:rPr lang="sk-SK" sz="1600" baseline="-25000" dirty="0" smtClean="0">
                <a:effectLst/>
                <a:ea typeface="Times New Roman" panose="02020603050405020304" pitchFamily="18" charset="0"/>
              </a:rPr>
              <a:t>2</a:t>
            </a:r>
            <a:r>
              <a:rPr lang="sk-SK" sz="160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sk-SK" sz="1600" dirty="0" err="1" smtClean="0">
                <a:effectLst/>
                <a:ea typeface="Times New Roman" panose="02020603050405020304" pitchFamily="18" charset="0"/>
              </a:rPr>
              <a:t>eq</a:t>
            </a:r>
            <a:r>
              <a:rPr lang="sk-SK" sz="1600" dirty="0" smtClean="0">
                <a:effectLst/>
                <a:ea typeface="Times New Roman" panose="02020603050405020304" pitchFamily="18" charset="0"/>
              </a:rPr>
              <a:t>.</a:t>
            </a:r>
            <a:r>
              <a:rPr lang="en-US" sz="1600" dirty="0" smtClean="0">
                <a:effectLst/>
                <a:ea typeface="Times New Roman" panose="02020603050405020304" pitchFamily="18" charset="0"/>
              </a:rPr>
              <a:t>). </a:t>
            </a:r>
            <a:r>
              <a:rPr lang="sk-SK" sz="1600" dirty="0" smtClean="0">
                <a:effectLst/>
                <a:ea typeface="Times New Roman" panose="02020603050405020304" pitchFamily="18" charset="0"/>
              </a:rPr>
              <a:t>Menšie dopady na tvorbu  predstavujú procesy triedenia dosiek</a:t>
            </a:r>
            <a:r>
              <a:rPr lang="en-US" sz="1600" dirty="0" smtClean="0">
                <a:effectLst/>
                <a:ea typeface="Times New Roman" panose="02020603050405020304" pitchFamily="18" charset="0"/>
              </a:rPr>
              <a:t> (1,418 </a:t>
            </a:r>
            <a:r>
              <a:rPr lang="sk-SK" sz="1600" dirty="0" smtClean="0">
                <a:effectLst/>
                <a:ea typeface="Times New Roman" panose="02020603050405020304" pitchFamily="18" charset="0"/>
              </a:rPr>
              <a:t>kg CO</a:t>
            </a:r>
            <a:r>
              <a:rPr lang="sk-SK" sz="1600" baseline="-25000" dirty="0" smtClean="0">
                <a:effectLst/>
                <a:ea typeface="Times New Roman" panose="02020603050405020304" pitchFamily="18" charset="0"/>
              </a:rPr>
              <a:t>2</a:t>
            </a:r>
            <a:r>
              <a:rPr lang="sk-SK" sz="160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sk-SK" sz="1600" dirty="0" err="1" smtClean="0">
                <a:effectLst/>
                <a:ea typeface="Times New Roman" panose="02020603050405020304" pitchFamily="18" charset="0"/>
              </a:rPr>
              <a:t>eq</a:t>
            </a:r>
            <a:r>
              <a:rPr lang="sk-SK" sz="1600" dirty="0" smtClean="0">
                <a:effectLst/>
                <a:ea typeface="Times New Roman" panose="02020603050405020304" pitchFamily="18" charset="0"/>
              </a:rPr>
              <a:t>.</a:t>
            </a:r>
            <a:r>
              <a:rPr lang="en-US" sz="1600" dirty="0" smtClean="0">
                <a:effectLst/>
                <a:ea typeface="Times New Roman" panose="02020603050405020304" pitchFamily="18" charset="0"/>
              </a:rPr>
              <a:t>), </a:t>
            </a:r>
            <a:r>
              <a:rPr lang="en-US" sz="1600" dirty="0" err="1" smtClean="0">
                <a:effectLst/>
                <a:ea typeface="Times New Roman" panose="02020603050405020304" pitchFamily="18" charset="0"/>
              </a:rPr>
              <a:t>správa+osvetlenie+stravovanie</a:t>
            </a:r>
            <a:r>
              <a:rPr lang="en-US" sz="1600" dirty="0" smtClean="0">
                <a:effectLst/>
                <a:ea typeface="Times New Roman" panose="02020603050405020304" pitchFamily="18" charset="0"/>
              </a:rPr>
              <a:t> (0,851 </a:t>
            </a:r>
            <a:r>
              <a:rPr lang="sk-SK" sz="1600" dirty="0" smtClean="0">
                <a:effectLst/>
                <a:ea typeface="Times New Roman" panose="02020603050405020304" pitchFamily="18" charset="0"/>
              </a:rPr>
              <a:t>kg CO</a:t>
            </a:r>
            <a:r>
              <a:rPr lang="sk-SK" sz="1600" baseline="-25000" dirty="0" smtClean="0">
                <a:effectLst/>
                <a:ea typeface="Times New Roman" panose="02020603050405020304" pitchFamily="18" charset="0"/>
              </a:rPr>
              <a:t>2</a:t>
            </a:r>
            <a:r>
              <a:rPr lang="sk-SK" sz="160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sk-SK" sz="1600" dirty="0" err="1" smtClean="0">
                <a:effectLst/>
                <a:ea typeface="Times New Roman" panose="02020603050405020304" pitchFamily="18" charset="0"/>
              </a:rPr>
              <a:t>eq</a:t>
            </a:r>
            <a:r>
              <a:rPr lang="sk-SK" sz="1600" dirty="0" smtClean="0">
                <a:effectLst/>
                <a:ea typeface="Times New Roman" panose="02020603050405020304" pitchFamily="18" charset="0"/>
              </a:rPr>
              <a:t>.</a:t>
            </a:r>
            <a:r>
              <a:rPr lang="en-US" sz="1600" dirty="0" smtClean="0">
                <a:effectLst/>
                <a:ea typeface="Times New Roman" panose="02020603050405020304" pitchFamily="18" charset="0"/>
              </a:rPr>
              <a:t>), </a:t>
            </a:r>
            <a:r>
              <a:rPr lang="en-US" sz="1600" dirty="0" err="1" smtClean="0">
                <a:effectLst/>
                <a:ea typeface="Times New Roman" panose="02020603050405020304" pitchFamily="18" charset="0"/>
              </a:rPr>
              <a:t>výrez</a:t>
            </a:r>
            <a:r>
              <a:rPr lang="en-US" sz="1600" dirty="0" smtClean="0">
                <a:effectLst/>
                <a:ea typeface="Times New Roman" panose="02020603050405020304" pitchFamily="18" charset="0"/>
              </a:rPr>
              <a:t> (0,752 </a:t>
            </a:r>
            <a:r>
              <a:rPr lang="sk-SK" sz="1600" dirty="0" smtClean="0">
                <a:effectLst/>
                <a:ea typeface="Times New Roman" panose="02020603050405020304" pitchFamily="18" charset="0"/>
              </a:rPr>
              <a:t>kg CO</a:t>
            </a:r>
            <a:r>
              <a:rPr lang="sk-SK" sz="1600" baseline="-25000" dirty="0" smtClean="0">
                <a:effectLst/>
                <a:ea typeface="Times New Roman" panose="02020603050405020304" pitchFamily="18" charset="0"/>
              </a:rPr>
              <a:t>2</a:t>
            </a:r>
            <a:r>
              <a:rPr lang="sk-SK" sz="160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sk-SK" sz="1600" dirty="0" err="1" smtClean="0">
                <a:effectLst/>
                <a:ea typeface="Times New Roman" panose="02020603050405020304" pitchFamily="18" charset="0"/>
              </a:rPr>
              <a:t>eq</a:t>
            </a:r>
            <a:r>
              <a:rPr lang="sk-SK" sz="1600" dirty="0" smtClean="0">
                <a:effectLst/>
                <a:ea typeface="Times New Roman" panose="02020603050405020304" pitchFamily="18" charset="0"/>
              </a:rPr>
              <a:t>.</a:t>
            </a:r>
            <a:r>
              <a:rPr lang="en-US" sz="1600" dirty="0" smtClean="0">
                <a:effectLst/>
                <a:ea typeface="Times New Roman" panose="02020603050405020304" pitchFamily="18" charset="0"/>
              </a:rPr>
              <a:t>), </a:t>
            </a:r>
            <a:r>
              <a:rPr lang="en-US" sz="1600" dirty="0" err="1" smtClean="0">
                <a:effectLst/>
                <a:ea typeface="Times New Roman" panose="02020603050405020304" pitchFamily="18" charset="0"/>
              </a:rPr>
              <a:t>expedícia</a:t>
            </a:r>
            <a:r>
              <a:rPr lang="en-US" sz="1600" dirty="0" smtClean="0">
                <a:effectLst/>
                <a:ea typeface="Times New Roman" panose="02020603050405020304" pitchFamily="18" charset="0"/>
              </a:rPr>
              <a:t> (0,669 </a:t>
            </a:r>
            <a:r>
              <a:rPr lang="sk-SK" sz="1600" dirty="0" smtClean="0">
                <a:effectLst/>
                <a:ea typeface="Times New Roman" panose="02020603050405020304" pitchFamily="18" charset="0"/>
              </a:rPr>
              <a:t>kg CO</a:t>
            </a:r>
            <a:r>
              <a:rPr lang="sk-SK" sz="1600" baseline="-25000" dirty="0" smtClean="0">
                <a:effectLst/>
                <a:ea typeface="Times New Roman" panose="02020603050405020304" pitchFamily="18" charset="0"/>
              </a:rPr>
              <a:t>2</a:t>
            </a:r>
            <a:r>
              <a:rPr lang="sk-SK" sz="160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sk-SK" sz="1600" dirty="0" err="1" smtClean="0">
                <a:effectLst/>
                <a:ea typeface="Times New Roman" panose="02020603050405020304" pitchFamily="18" charset="0"/>
              </a:rPr>
              <a:t>eq</a:t>
            </a:r>
            <a:r>
              <a:rPr lang="sk-SK" sz="1600" dirty="0" smtClean="0">
                <a:effectLst/>
                <a:ea typeface="Times New Roman" panose="02020603050405020304" pitchFamily="18" charset="0"/>
              </a:rPr>
              <a:t>.</a:t>
            </a:r>
            <a:r>
              <a:rPr lang="en-US" sz="1600" dirty="0" smtClean="0">
                <a:effectLst/>
                <a:ea typeface="Times New Roman" panose="02020603050405020304" pitchFamily="18" charset="0"/>
              </a:rPr>
              <a:t>),</a:t>
            </a:r>
            <a:r>
              <a:rPr lang="sk-SK" sz="1600" dirty="0" smtClean="0">
                <a:effectLst/>
                <a:ea typeface="Times New Roman" panose="02020603050405020304" pitchFamily="18" charset="0"/>
              </a:rPr>
              <a:t> údržba </a:t>
            </a:r>
            <a:r>
              <a:rPr lang="en-US" sz="1600" dirty="0" smtClean="0">
                <a:effectLst/>
                <a:ea typeface="Times New Roman" panose="02020603050405020304" pitchFamily="18" charset="0"/>
              </a:rPr>
              <a:t>(0,470 </a:t>
            </a:r>
            <a:r>
              <a:rPr lang="sk-SK" sz="1600" dirty="0" smtClean="0">
                <a:effectLst/>
                <a:ea typeface="Times New Roman" panose="02020603050405020304" pitchFamily="18" charset="0"/>
              </a:rPr>
              <a:t>kg CO</a:t>
            </a:r>
            <a:r>
              <a:rPr lang="sk-SK" sz="1600" baseline="-25000" dirty="0" smtClean="0">
                <a:effectLst/>
                <a:ea typeface="Times New Roman" panose="02020603050405020304" pitchFamily="18" charset="0"/>
              </a:rPr>
              <a:t>2</a:t>
            </a:r>
            <a:r>
              <a:rPr lang="sk-SK" sz="160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sk-SK" sz="1600" dirty="0" err="1" smtClean="0">
                <a:effectLst/>
                <a:ea typeface="Times New Roman" panose="02020603050405020304" pitchFamily="18" charset="0"/>
              </a:rPr>
              <a:t>eq</a:t>
            </a:r>
            <a:r>
              <a:rPr lang="sk-SK" sz="1600" dirty="0" smtClean="0">
                <a:effectLst/>
                <a:ea typeface="Times New Roman" panose="02020603050405020304" pitchFamily="18" charset="0"/>
              </a:rPr>
              <a:t>.</a:t>
            </a:r>
            <a:r>
              <a:rPr lang="en-US" sz="1600" dirty="0" smtClean="0">
                <a:effectLst/>
                <a:ea typeface="Times New Roman" panose="02020603050405020304" pitchFamily="18" charset="0"/>
              </a:rPr>
              <a:t>). </a:t>
            </a:r>
            <a:r>
              <a:rPr lang="en-US" sz="1600" dirty="0" err="1" smtClean="0">
                <a:effectLst/>
                <a:ea typeface="Times New Roman" panose="02020603050405020304" pitchFamily="18" charset="0"/>
              </a:rPr>
              <a:t>Procesy</a:t>
            </a:r>
            <a:r>
              <a:rPr lang="en-US" sz="1600" dirty="0" smtClean="0">
                <a:effectLst/>
                <a:ea typeface="Times New Roman" panose="02020603050405020304" pitchFamily="18" charset="0"/>
              </a:rPr>
              <a:t> v</a:t>
            </a:r>
            <a:r>
              <a:rPr lang="sk-SK" sz="1600" dirty="0" err="1" smtClean="0">
                <a:effectLst/>
                <a:ea typeface="Times New Roman" panose="02020603050405020304" pitchFamily="18" charset="0"/>
              </a:rPr>
              <a:t>ýrez</a:t>
            </a:r>
            <a:r>
              <a:rPr lang="sk-SK" sz="1600" dirty="0" smtClean="0">
                <a:effectLst/>
                <a:ea typeface="Times New Roman" panose="02020603050405020304" pitchFamily="18" charset="0"/>
              </a:rPr>
              <a:t> – vykladanie, </a:t>
            </a:r>
            <a:r>
              <a:rPr lang="sk-SK" sz="1600" dirty="0" err="1" smtClean="0">
                <a:effectLst/>
                <a:ea typeface="Times New Roman" panose="02020603050405020304" pitchFamily="18" charset="0"/>
              </a:rPr>
              <a:t>odkôrovanie</a:t>
            </a:r>
            <a:r>
              <a:rPr lang="sk-SK" sz="1600" dirty="0" smtClean="0">
                <a:effectLst/>
                <a:ea typeface="Times New Roman" panose="02020603050405020304" pitchFamily="18" charset="0"/>
              </a:rPr>
              <a:t> a triedenie guľatiny predstavujú celkový pozitívny dopad. To je spôsobené tým, že v tomto procese vzniká kôra ako vedľajší produkt, z ktorej sa spálením v kotolni získa isté množstvo vyrobenej elektrickej energie. Preto program </a:t>
            </a:r>
            <a:r>
              <a:rPr lang="sk-SK" sz="1600" dirty="0" err="1" smtClean="0">
                <a:effectLst/>
                <a:ea typeface="Times New Roman" panose="02020603050405020304" pitchFamily="18" charset="0"/>
              </a:rPr>
              <a:t>SimaPro</a:t>
            </a:r>
            <a:r>
              <a:rPr lang="sk-SK" sz="1600" dirty="0" smtClean="0">
                <a:effectLst/>
                <a:ea typeface="Times New Roman" panose="02020603050405020304" pitchFamily="18" charset="0"/>
              </a:rPr>
              <a:t> hodnotí takýto dopad ako pozitívny. Proces výroby tepla (0.804 MJ) a elektrickej energie predstavuje najväčší a zároveň pozitívny dopad </a:t>
            </a:r>
            <a:r>
              <a:rPr lang="en-US" sz="1600" dirty="0" smtClean="0">
                <a:effectLst/>
                <a:ea typeface="Times New Roman" panose="02020603050405020304" pitchFamily="18" charset="0"/>
              </a:rPr>
              <a:t>(-34.246 </a:t>
            </a:r>
            <a:r>
              <a:rPr lang="sk-SK" sz="1600" dirty="0" smtClean="0">
                <a:effectLst/>
                <a:ea typeface="Times New Roman" panose="02020603050405020304" pitchFamily="18" charset="0"/>
              </a:rPr>
              <a:t>kg CO</a:t>
            </a:r>
            <a:r>
              <a:rPr lang="sk-SK" sz="1600" baseline="-25000" dirty="0" smtClean="0">
                <a:effectLst/>
                <a:ea typeface="Times New Roman" panose="02020603050405020304" pitchFamily="18" charset="0"/>
              </a:rPr>
              <a:t>2</a:t>
            </a:r>
            <a:r>
              <a:rPr lang="sk-SK" sz="160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sk-SK" sz="1600" dirty="0" err="1" smtClean="0">
                <a:effectLst/>
                <a:ea typeface="Times New Roman" panose="02020603050405020304" pitchFamily="18" charset="0"/>
              </a:rPr>
              <a:t>eq</a:t>
            </a:r>
            <a:r>
              <a:rPr lang="sk-SK" sz="1600" dirty="0" smtClean="0">
                <a:effectLst/>
                <a:ea typeface="Times New Roman" panose="02020603050405020304" pitchFamily="18" charset="0"/>
              </a:rPr>
              <a:t>.</a:t>
            </a:r>
            <a:r>
              <a:rPr lang="en-US" sz="1600" dirty="0" smtClean="0">
                <a:effectLst/>
                <a:ea typeface="Times New Roman" panose="02020603050405020304" pitchFamily="18" charset="0"/>
              </a:rPr>
              <a:t>) </a:t>
            </a:r>
            <a:r>
              <a:rPr lang="sk-SK" sz="1600" dirty="0" smtClean="0">
                <a:effectLst/>
                <a:ea typeface="Times New Roman" panose="02020603050405020304" pitchFamily="18" charset="0"/>
              </a:rPr>
              <a:t>a je spôsobený najmä množstvo 94.7 kWh vyrobenej elektrickej energie v tomto zariadení z obnoviteľného zdroja, ktorým je práve odpadová drevná štiepka.</a:t>
            </a:r>
            <a:endParaRPr lang="en-US" sz="16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8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72901" y="3761116"/>
            <a:ext cx="10515600" cy="30968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 za pozornosť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pPr marL="0" indent="0" algn="r">
              <a:buNone/>
            </a:pPr>
            <a:r>
              <a:rPr lang="en-US" sz="1800" dirty="0"/>
              <a:t>k</a:t>
            </a:r>
            <a:r>
              <a:rPr lang="sk-SK" sz="1800" dirty="0" err="1" smtClean="0"/>
              <a:t>ontakt</a:t>
            </a:r>
            <a:r>
              <a:rPr lang="sk-SK" sz="1800" dirty="0" smtClean="0"/>
              <a:t>: </a:t>
            </a:r>
            <a:r>
              <a:rPr lang="sk-SK" sz="1800" dirty="0" err="1" smtClean="0"/>
              <a:t>xmitterpach</a:t>
            </a:r>
            <a:r>
              <a:rPr lang="en-US" sz="1800" dirty="0" smtClean="0"/>
              <a:t>@tuzvo.sk, jo</a:t>
            </a:r>
            <a:r>
              <a:rPr lang="sk-SK" sz="1800" dirty="0" err="1" smtClean="0"/>
              <a:t>zef.mitterpach</a:t>
            </a:r>
            <a:r>
              <a:rPr lang="en-US" sz="1800" dirty="0" smtClean="0"/>
              <a:t>@</a:t>
            </a:r>
            <a:r>
              <a:rPr lang="sk-SK" sz="1800" dirty="0" smtClean="0"/>
              <a:t>gmail.com</a:t>
            </a:r>
            <a:endParaRPr lang="sk-SK" sz="1800" dirty="0"/>
          </a:p>
          <a:p>
            <a:endParaRPr lang="en-US" dirty="0"/>
          </a:p>
        </p:txBody>
      </p:sp>
      <p:sp>
        <p:nvSpPr>
          <p:cNvPr id="4" name="Obdĺžnik 3"/>
          <p:cNvSpPr/>
          <p:nvPr/>
        </p:nvSpPr>
        <p:spPr>
          <a:xfrm>
            <a:off x="327804" y="517585"/>
            <a:ext cx="11447253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sk-SK" dirty="0" smtClean="0">
                <a:effectLst/>
                <a:ea typeface="Times New Roman" panose="02020603050405020304" pitchFamily="18" charset="0"/>
              </a:rPr>
              <a:t>Z výsledkov hodnotenia môžeme s určitosťou povedať, že medzi najvýznamnejšie faktory s najvyššími dopadmi na životné prostredie</a:t>
            </a:r>
            <a:r>
              <a:rPr lang="en-US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sk-SK" dirty="0" smtClean="0">
                <a:effectLst/>
                <a:ea typeface="Times New Roman" panose="02020603050405020304" pitchFamily="18" charset="0"/>
              </a:rPr>
              <a:t>v procesoch výroby drevených dosiek </a:t>
            </a:r>
            <a:r>
              <a:rPr lang="en-US" b="1" dirty="0" smtClean="0">
                <a:ea typeface="Times New Roman" panose="02020603050405020304" pitchFamily="18" charset="0"/>
              </a:rPr>
              <a:t>(</a:t>
            </a:r>
            <a:r>
              <a:rPr lang="sk-SK" b="1" dirty="0" smtClean="0">
                <a:effectLst/>
                <a:ea typeface="Times New Roman" panose="02020603050405020304" pitchFamily="18" charset="0"/>
              </a:rPr>
              <a:t>tomto sledovanom systéme</a:t>
            </a:r>
            <a:r>
              <a:rPr lang="en-US" b="1" dirty="0" smtClean="0">
                <a:effectLst/>
                <a:ea typeface="Times New Roman" panose="02020603050405020304" pitchFamily="18" charset="0"/>
              </a:rPr>
              <a:t>)</a:t>
            </a:r>
            <a:r>
              <a:rPr lang="sk-SK" b="1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sk-SK" dirty="0" smtClean="0">
                <a:effectLst/>
                <a:ea typeface="Times New Roman" panose="02020603050405020304" pitchFamily="18" charset="0"/>
              </a:rPr>
              <a:t>patria zdroje energie, čiže spotreba elektrickej energie a spotreba nafty. V procese výroby elektrickej energie hrá dôležitú úlohu </a:t>
            </a:r>
            <a:r>
              <a:rPr lang="en-US" dirty="0" err="1" smtClean="0">
                <a:effectLst/>
                <a:ea typeface="Times New Roman" panose="02020603050405020304" pitchFamily="18" charset="0"/>
              </a:rPr>
              <a:t>sp</a:t>
            </a:r>
            <a:r>
              <a:rPr lang="sk-SK" dirty="0" smtClean="0">
                <a:effectLst/>
                <a:ea typeface="Times New Roman" panose="02020603050405020304" pitchFamily="18" charset="0"/>
              </a:rPr>
              <a:t>ô</a:t>
            </a:r>
            <a:r>
              <a:rPr lang="en-US" dirty="0" smtClean="0">
                <a:effectLst/>
                <a:ea typeface="Times New Roman" panose="02020603050405020304" pitchFamily="18" charset="0"/>
              </a:rPr>
              <a:t>sob v</a:t>
            </a:r>
            <a:r>
              <a:rPr lang="sk-SK" dirty="0" smtClean="0">
                <a:effectLst/>
                <a:ea typeface="Times New Roman" panose="02020603050405020304" pitchFamily="18" charset="0"/>
              </a:rPr>
              <a:t>ý</a:t>
            </a:r>
            <a:r>
              <a:rPr lang="en-US" dirty="0" smtClean="0">
                <a:effectLst/>
                <a:ea typeface="Times New Roman" panose="02020603050405020304" pitchFamily="18" charset="0"/>
              </a:rPr>
              <a:t>rob</a:t>
            </a:r>
            <a:r>
              <a:rPr lang="sk-SK" dirty="0" smtClean="0">
                <a:effectLst/>
                <a:ea typeface="Times New Roman" panose="02020603050405020304" pitchFamily="18" charset="0"/>
              </a:rPr>
              <a:t>y</a:t>
            </a:r>
            <a:r>
              <a:rPr lang="en-US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ea typeface="Times New Roman" panose="02020603050405020304" pitchFamily="18" charset="0"/>
              </a:rPr>
              <a:t>elektrickej</a:t>
            </a:r>
            <a:r>
              <a:rPr lang="en-US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ea typeface="Times New Roman" panose="02020603050405020304" pitchFamily="18" charset="0"/>
              </a:rPr>
              <a:t>energie</a:t>
            </a:r>
            <a:r>
              <a:rPr lang="sk-SK" dirty="0" smtClean="0">
                <a:effectLst/>
                <a:ea typeface="Times New Roman" panose="02020603050405020304" pitchFamily="18" charset="0"/>
              </a:rPr>
              <a:t>, </a:t>
            </a:r>
            <a:r>
              <a:rPr lang="sk-SK" dirty="0" err="1" smtClean="0">
                <a:effectLst/>
                <a:ea typeface="Times New Roman" panose="02020603050405020304" pitchFamily="18" charset="0"/>
              </a:rPr>
              <a:t>t.j</a:t>
            </a:r>
            <a:r>
              <a:rPr lang="sk-SK" dirty="0" smtClean="0">
                <a:effectLst/>
                <a:ea typeface="Times New Roman" panose="02020603050405020304" pitchFamily="18" charset="0"/>
              </a:rPr>
              <a:t>. druh paliva ... vo forme štiepky, hnedého uhlia a pod., taktiež produkcia odpadu ... vo forme popola. </a:t>
            </a:r>
            <a:endParaRPr lang="en-US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465" y="4452307"/>
            <a:ext cx="857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9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3310" y="60115"/>
            <a:ext cx="10515600" cy="1325563"/>
          </a:xfrm>
        </p:spPr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Cieľ: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385677"/>
            <a:ext cx="10515600" cy="4877099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identifikovať </a:t>
            </a:r>
            <a:r>
              <a:rPr lang="sk-SK" dirty="0"/>
              <a:t>uhlíková stopu drevených dosiek v podniku pre spracovanie dreva, pomocou aplikácie metodiky hodnotenia životného cyklu (LCA</a:t>
            </a:r>
            <a:r>
              <a:rPr lang="sk-SK" dirty="0" smtClean="0"/>
              <a:t>)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b="1" dirty="0" smtClean="0"/>
              <a:t>STN EN ISO 14040  </a:t>
            </a:r>
            <a:r>
              <a:rPr lang="sk-SK" dirty="0" smtClean="0"/>
              <a:t>(83 9040, august 2007), Environmentálne manažérstvo. Posudzovanie životného cyklu.</a:t>
            </a:r>
            <a:r>
              <a:rPr lang="sk-SK" b="1" dirty="0"/>
              <a:t> </a:t>
            </a:r>
            <a:r>
              <a:rPr lang="sk-SK" b="1" dirty="0" smtClean="0"/>
              <a:t>Princípy a štruktúra </a:t>
            </a:r>
            <a:r>
              <a:rPr lang="sk-SK" dirty="0" smtClean="0"/>
              <a:t>(ISO 14040: 2006) </a:t>
            </a:r>
          </a:p>
          <a:p>
            <a:pPr marL="0" indent="0">
              <a:buNone/>
            </a:pPr>
            <a:r>
              <a:rPr lang="sk-SK" b="1" dirty="0" smtClean="0"/>
              <a:t>STN EN ISO 14044 </a:t>
            </a:r>
            <a:r>
              <a:rPr lang="sk-SK" dirty="0" smtClean="0"/>
              <a:t> (83 9044, august 2007), Environmentálne manažérstvo. Posudzovanie životného cyklu. </a:t>
            </a:r>
            <a:r>
              <a:rPr lang="sk-SK" b="1" dirty="0" smtClean="0"/>
              <a:t>Požiadavky a pokyny </a:t>
            </a:r>
            <a:r>
              <a:rPr lang="sk-SK" dirty="0" smtClean="0"/>
              <a:t>(ISO 14041: 1998) </a:t>
            </a:r>
          </a:p>
          <a:p>
            <a:pPr marL="0" indent="0">
              <a:buNone/>
            </a:pPr>
            <a:r>
              <a:rPr lang="en-US" b="1" dirty="0"/>
              <a:t>ISO/TS </a:t>
            </a:r>
            <a:r>
              <a:rPr lang="en-US" b="1" dirty="0" smtClean="0"/>
              <a:t>14067</a:t>
            </a:r>
            <a:r>
              <a:rPr lang="sk-SK" b="1" dirty="0" smtClean="0"/>
              <a:t> </a:t>
            </a:r>
            <a:r>
              <a:rPr lang="en-US" dirty="0" smtClean="0"/>
              <a:t>(ISO/TS 14067: 2013) </a:t>
            </a:r>
            <a:r>
              <a:rPr lang="en-US" dirty="0" err="1" smtClean="0"/>
              <a:t>Skleníkové</a:t>
            </a:r>
            <a:r>
              <a:rPr lang="en-US" dirty="0" smtClean="0"/>
              <a:t> </a:t>
            </a:r>
            <a:r>
              <a:rPr lang="en-US" dirty="0" err="1"/>
              <a:t>plyny</a:t>
            </a:r>
            <a:r>
              <a:rPr lang="en-US" dirty="0"/>
              <a:t>. </a:t>
            </a:r>
            <a:r>
              <a:rPr lang="en-US" b="1" dirty="0" err="1"/>
              <a:t>Uhlíková</a:t>
            </a:r>
            <a:r>
              <a:rPr lang="en-US" b="1" dirty="0"/>
              <a:t> </a:t>
            </a:r>
            <a:r>
              <a:rPr lang="en-US" b="1" dirty="0" err="1"/>
              <a:t>stopa</a:t>
            </a:r>
            <a:r>
              <a:rPr lang="en-US" b="1" dirty="0"/>
              <a:t> </a:t>
            </a:r>
            <a:r>
              <a:rPr lang="en-US" b="1" dirty="0" err="1"/>
              <a:t>výrobkov</a:t>
            </a:r>
            <a:r>
              <a:rPr lang="en-US" b="1" dirty="0"/>
              <a:t>.</a:t>
            </a:r>
            <a:r>
              <a:rPr lang="en-US" dirty="0"/>
              <a:t> </a:t>
            </a:r>
            <a:r>
              <a:rPr lang="en-US" dirty="0" err="1"/>
              <a:t>Požiadavky</a:t>
            </a:r>
            <a:r>
              <a:rPr lang="en-US" dirty="0"/>
              <a:t> a </a:t>
            </a:r>
            <a:r>
              <a:rPr lang="en-US" dirty="0" err="1"/>
              <a:t>pokyny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kvantifikáciu</a:t>
            </a:r>
            <a:r>
              <a:rPr lang="en-US" dirty="0"/>
              <a:t> a </a:t>
            </a:r>
            <a:r>
              <a:rPr lang="en-US" dirty="0" err="1"/>
              <a:t>komunikáciu</a:t>
            </a:r>
            <a:r>
              <a:rPr lang="en-US" dirty="0"/>
              <a:t> </a:t>
            </a:r>
            <a:r>
              <a:rPr lang="sk-SK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6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107576" y="1690688"/>
            <a:ext cx="12084424" cy="5167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indent="-342900">
              <a:spcBef>
                <a:spcPct val="20000"/>
              </a:spcBef>
            </a:pPr>
            <a:r>
              <a:rPr lang="sk-SK" sz="3200" dirty="0" smtClean="0"/>
              <a:t>	Zaoberá </a:t>
            </a:r>
            <a:r>
              <a:rPr lang="sk-SK" sz="3200" dirty="0"/>
              <a:t>sa posudzovaním </a:t>
            </a:r>
            <a:r>
              <a:rPr lang="sk-SK" sz="3200" dirty="0"/>
              <a:t>dopadu na </a:t>
            </a:r>
            <a:r>
              <a:rPr lang="sk-SK" sz="3200" dirty="0"/>
              <a:t>životné prostredie nie len behom všetkých činností nutných k jeho výrobe, </a:t>
            </a:r>
            <a:r>
              <a:rPr lang="sk-SK" sz="3200" dirty="0"/>
              <a:t>ale i </a:t>
            </a:r>
            <a:r>
              <a:rPr lang="sk-SK" sz="3200" dirty="0"/>
              <a:t>všetkých ďalších </a:t>
            </a:r>
            <a:r>
              <a:rPr lang="sk-SK" sz="3200" dirty="0"/>
              <a:t>činností spojených </a:t>
            </a:r>
            <a:r>
              <a:rPr lang="sk-SK" sz="3200" dirty="0"/>
              <a:t>so spotrebou </a:t>
            </a:r>
            <a:r>
              <a:rPr lang="sk-SK" sz="3200" dirty="0"/>
              <a:t>a následným </a:t>
            </a:r>
            <a:r>
              <a:rPr lang="sk-SK" sz="3200" dirty="0"/>
              <a:t>zneškodnením </a:t>
            </a:r>
            <a:r>
              <a:rPr lang="sk-SK" sz="3200" dirty="0"/>
              <a:t>výrobku. </a:t>
            </a:r>
            <a:endParaRPr lang="sk-SK" sz="3200" dirty="0"/>
          </a:p>
          <a:p>
            <a:pPr marL="342900" indent="-342900">
              <a:spcBef>
                <a:spcPct val="20000"/>
              </a:spcBef>
            </a:pPr>
            <a:r>
              <a:rPr lang="sk-SK" sz="3200" dirty="0" smtClean="0"/>
              <a:t>cieľ </a:t>
            </a:r>
            <a:r>
              <a:rPr lang="sk-SK" sz="3200" dirty="0"/>
              <a:t>LCA: </a:t>
            </a:r>
          </a:p>
          <a:p>
            <a:pPr marL="342900" indent="-342900">
              <a:spcBef>
                <a:spcPct val="20000"/>
              </a:spcBef>
            </a:pPr>
            <a:r>
              <a:rPr lang="sk-SK" sz="3200" dirty="0"/>
              <a:t>uskutočniť zhodnotenie, posúdenie, príp. </a:t>
            </a:r>
            <a:r>
              <a:rPr lang="sk-SK" sz="3200" dirty="0"/>
              <a:t>ocenenie zaťaženia životného prostredia výrobkom, procesom, činnosťou na základe identifikácie a kvantifikácie množstva vstupov a výstupov do </a:t>
            </a:r>
            <a:r>
              <a:rPr lang="sk-SK" sz="3200" dirty="0" smtClean="0"/>
              <a:t>ŽP</a:t>
            </a:r>
          </a:p>
          <a:p>
            <a:pPr marL="342900" indent="-342900">
              <a:spcBef>
                <a:spcPct val="20000"/>
              </a:spcBef>
            </a:pP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Uhlíková stopa </a:t>
            </a:r>
            <a:r>
              <a:rPr lang="sk-SK" sz="2800" dirty="0"/>
              <a:t>sú celkové emisie skleníkových plynov (GHG) spôsobené priamo alebo nepriamo jednotlivcom, organizáciou, </a:t>
            </a:r>
            <a:r>
              <a:rPr lang="sk-SK" sz="2800" dirty="0" smtClean="0"/>
              <a:t>udalosťou </a:t>
            </a:r>
            <a:r>
              <a:rPr lang="sk-SK" sz="2800" dirty="0"/>
              <a:t>alebo produktom.  Je vypočíta ako súčet emisií vyplývajúcich z každej fázy životného cyklu výrobkov alebo služieb. Po celú dobu životnosti daného výrobku, alebo celého životného cyklu, môžu byť rôzne skleníkové plyny (GHG) emitované, ako, metán a oxid dusný, každý s väčšou či menšou schopnosťou zachytávať  teplo v atmosfére. Tieto rozdiely sú zachytené podľa výpočtu potenciálu globálneho otepľovania (GWP) každého plynu v jednotkách ekvivalentu oxidu uhličitého (kg CO2 </a:t>
            </a:r>
            <a:r>
              <a:rPr lang="sk-SK" sz="2800" dirty="0" err="1"/>
              <a:t>eq</a:t>
            </a:r>
            <a:r>
              <a:rPr lang="sk-SK" sz="2800" dirty="0"/>
              <a:t>.), pričom uhlíková stopa je samostatná jednotka pre jednoduché porovnanie. </a:t>
            </a:r>
            <a:r>
              <a:rPr lang="en-US" sz="2800" dirty="0"/>
              <a:t>(EPA, 2015)</a:t>
            </a:r>
            <a:r>
              <a:rPr lang="sk-SK" sz="2800" dirty="0"/>
              <a:t>.</a:t>
            </a:r>
            <a:endParaRPr lang="en-US" sz="2800" dirty="0"/>
          </a:p>
          <a:p>
            <a:pPr marL="342900" indent="-342900">
              <a:spcBef>
                <a:spcPct val="20000"/>
              </a:spcBef>
            </a:pPr>
            <a:endParaRPr lang="sk-SK" sz="3200" dirty="0"/>
          </a:p>
          <a:p>
            <a:pPr marL="342900" indent="-342900">
              <a:spcBef>
                <a:spcPct val="20000"/>
              </a:spcBef>
            </a:pPr>
            <a:endParaRPr lang="sk-SK" sz="3200" dirty="0"/>
          </a:p>
          <a:p>
            <a:pPr marL="342900" indent="-342900">
              <a:spcBef>
                <a:spcPct val="20000"/>
              </a:spcBef>
              <a:defRPr/>
            </a:pPr>
            <a:endParaRPr lang="sk-SK" sz="32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Hodnotenie životného cyklu</a:t>
            </a:r>
            <a:br>
              <a:rPr lang="sk-SK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ife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ycle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ssessment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37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32757" y="264244"/>
            <a:ext cx="10515600" cy="2573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200" dirty="0" smtClean="0"/>
              <a:t>	Údaje </a:t>
            </a:r>
            <a:r>
              <a:rPr lang="sk-SK" sz="2200" dirty="0"/>
              <a:t>boli prepočítané na funkčnú jednotku 1 m</a:t>
            </a:r>
            <a:r>
              <a:rPr lang="sk-SK" sz="2200" baseline="30000" dirty="0"/>
              <a:t>3</a:t>
            </a:r>
            <a:r>
              <a:rPr lang="sk-SK" sz="2200" dirty="0"/>
              <a:t> vyrobených drevených dosiek, pričom na 1 m</a:t>
            </a:r>
            <a:r>
              <a:rPr lang="sk-SK" sz="2200" baseline="30000" dirty="0"/>
              <a:t>3</a:t>
            </a:r>
            <a:r>
              <a:rPr lang="sk-SK" sz="2200" dirty="0"/>
              <a:t> drevených dosiek sa spotrebuje 1,7025 m</a:t>
            </a:r>
            <a:r>
              <a:rPr lang="sk-SK" sz="2200" baseline="30000" dirty="0"/>
              <a:t>3</a:t>
            </a:r>
            <a:r>
              <a:rPr lang="sk-SK" sz="2200" dirty="0"/>
              <a:t> surového kmeňa, čo predstavuje výťažnosť 58,7%. </a:t>
            </a:r>
            <a:endParaRPr lang="sk-SK" sz="2200" dirty="0" smtClean="0"/>
          </a:p>
          <a:p>
            <a:pPr marL="0" indent="0">
              <a:buNone/>
            </a:pPr>
            <a:r>
              <a:rPr lang="sk-SK" sz="2200" dirty="0" smtClean="0"/>
              <a:t>	Hranice </a:t>
            </a:r>
            <a:r>
              <a:rPr lang="sk-SK" sz="2200" dirty="0"/>
              <a:t>systému boli určené od kolísky po bránu, kde nosná časť technologických procesov sa skúmala v hraniciach systému od brány po bránu. </a:t>
            </a:r>
            <a:endParaRPr lang="sk-SK" sz="2200" dirty="0" smtClean="0"/>
          </a:p>
          <a:p>
            <a:pPr marL="0" indent="0">
              <a:buNone/>
            </a:pPr>
            <a:r>
              <a:rPr lang="sk-SK" sz="2200" dirty="0" smtClean="0"/>
              <a:t>	Pre </a:t>
            </a:r>
            <a:r>
              <a:rPr lang="sk-SK" sz="2200" dirty="0"/>
              <a:t>hodnotenie dopadov životného cyklu a vyčíslenie uhlíkovej stopy bol použitý program </a:t>
            </a:r>
            <a:r>
              <a:rPr lang="sk-SK" sz="2200" dirty="0" err="1"/>
              <a:t>SimaPro</a:t>
            </a:r>
            <a:r>
              <a:rPr lang="sk-SK" sz="2200" dirty="0"/>
              <a:t> 8 a hodnotiaca metóda IPCC GWP 100a.</a:t>
            </a:r>
            <a:endParaRPr lang="en-US" sz="2200" dirty="0"/>
          </a:p>
        </p:txBody>
      </p:sp>
      <p:pic>
        <p:nvPicPr>
          <p:cNvPr id="6" name="Obrázok 5" descr="DSCN7107 - kópia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18889" b="30000"/>
          <a:stretch>
            <a:fillRect/>
          </a:stretch>
        </p:blipFill>
        <p:spPr>
          <a:xfrm>
            <a:off x="1863305" y="3081355"/>
            <a:ext cx="8591909" cy="32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8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81200" y="1600201"/>
            <a:ext cx="85344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400" b="1" dirty="0">
                <a:latin typeface="Calibri" pitchFamily="34" charset="0"/>
                <a:cs typeface="Calibri" pitchFamily="34" charset="0"/>
              </a:rPr>
              <a:t>Funkčná jednotka: </a:t>
            </a:r>
            <a:r>
              <a:rPr lang="sk-SK" sz="2400" dirty="0">
                <a:latin typeface="Calibri" pitchFamily="34" charset="0"/>
                <a:cs typeface="Calibri" pitchFamily="34" charset="0"/>
              </a:rPr>
              <a:t>1 m</a:t>
            </a:r>
            <a:r>
              <a:rPr lang="sk-SK" sz="2400" baseline="30000" dirty="0">
                <a:latin typeface="Calibri" pitchFamily="34" charset="0"/>
                <a:cs typeface="Calibri" pitchFamily="34" charset="0"/>
              </a:rPr>
              <a:t>3</a:t>
            </a:r>
            <a:r>
              <a:rPr lang="sk-SK" sz="2400" dirty="0">
                <a:latin typeface="Calibri" pitchFamily="34" charset="0"/>
                <a:cs typeface="Calibri" pitchFamily="34" charset="0"/>
              </a:rPr>
              <a:t> vyrobených drevených dosiek</a:t>
            </a:r>
          </a:p>
          <a:p>
            <a:pPr>
              <a:buNone/>
            </a:pPr>
            <a:endParaRPr lang="sk-SK" sz="1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sk-SK" sz="2400" b="1" dirty="0">
                <a:latin typeface="Calibri" pitchFamily="34" charset="0"/>
                <a:cs typeface="Calibri" pitchFamily="34" charset="0"/>
              </a:rPr>
              <a:t>Triedenie údajov:</a:t>
            </a:r>
          </a:p>
          <a:p>
            <a:pPr>
              <a:buNone/>
            </a:pPr>
            <a:endParaRPr lang="sk-SK" sz="100" b="1" i="1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sk-SK" sz="2400" dirty="0">
                <a:latin typeface="Calibri" pitchFamily="34" charset="0"/>
                <a:cs typeface="Calibri" pitchFamily="34" charset="0"/>
              </a:rPr>
              <a:t>Vstupy:</a:t>
            </a:r>
          </a:p>
          <a:p>
            <a:pPr lvl="1">
              <a:buClr>
                <a:schemeClr val="accent1"/>
              </a:buClr>
            </a:pPr>
            <a:r>
              <a:rPr lang="sk-SK" sz="2000" dirty="0">
                <a:latin typeface="Calibri" pitchFamily="34" charset="0"/>
                <a:cs typeface="Calibri" pitchFamily="34" charset="0"/>
              </a:rPr>
              <a:t>hlavné materiály – spotreba hlavných materiálov</a:t>
            </a:r>
          </a:p>
          <a:p>
            <a:pPr lvl="1">
              <a:buClr>
                <a:schemeClr val="accent1"/>
              </a:buClr>
            </a:pPr>
            <a:r>
              <a:rPr lang="sk-SK" sz="2000" dirty="0">
                <a:latin typeface="Calibri" pitchFamily="34" charset="0"/>
                <a:cs typeface="Calibri" pitchFamily="34" charset="0"/>
              </a:rPr>
              <a:t>pomocné materiály – spotreba pomocných látok a materiálov </a:t>
            </a:r>
          </a:p>
          <a:p>
            <a:pPr lvl="1">
              <a:buClr>
                <a:schemeClr val="accent1"/>
              </a:buClr>
            </a:pPr>
            <a:r>
              <a:rPr lang="sk-SK" sz="2000" dirty="0">
                <a:latin typeface="Calibri" pitchFamily="34" charset="0"/>
                <a:cs typeface="Calibri" pitchFamily="34" charset="0"/>
              </a:rPr>
              <a:t>energetické zdroje – spotreba elektrickej energie a nafty</a:t>
            </a:r>
          </a:p>
          <a:p>
            <a:pPr lvl="1">
              <a:buClr>
                <a:schemeClr val="accent1"/>
              </a:buClr>
            </a:pPr>
            <a:r>
              <a:rPr lang="sk-SK" sz="2000" dirty="0">
                <a:latin typeface="Calibri" pitchFamily="34" charset="0"/>
                <a:cs typeface="Calibri" pitchFamily="34" charset="0"/>
              </a:rPr>
              <a:t>voda – spotreba vody </a:t>
            </a:r>
          </a:p>
          <a:p>
            <a:pPr lvl="0">
              <a:buNone/>
            </a:pPr>
            <a:endParaRPr lang="sk-SK" sz="7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sk-SK" sz="2400" dirty="0">
                <a:latin typeface="Calibri" pitchFamily="34" charset="0"/>
                <a:cs typeface="Calibri" pitchFamily="34" charset="0"/>
              </a:rPr>
              <a:t>Výstupy:</a:t>
            </a:r>
          </a:p>
          <a:p>
            <a:pPr lvl="1">
              <a:buClr>
                <a:schemeClr val="accent1"/>
              </a:buClr>
            </a:pPr>
            <a:r>
              <a:rPr lang="sk-SK" sz="2000" dirty="0">
                <a:latin typeface="Calibri" pitchFamily="34" charset="0"/>
                <a:cs typeface="Calibri" pitchFamily="34" charset="0"/>
              </a:rPr>
              <a:t>odpady – nebezpečné odpady/odpady, ktoré nie sú nebezpečné </a:t>
            </a:r>
          </a:p>
          <a:p>
            <a:pPr lvl="1">
              <a:buClr>
                <a:schemeClr val="accent1"/>
              </a:buClr>
            </a:pPr>
            <a:r>
              <a:rPr lang="sk-SK" sz="2000" dirty="0">
                <a:latin typeface="Calibri" pitchFamily="34" charset="0"/>
                <a:cs typeface="Calibri" pitchFamily="34" charset="0"/>
              </a:rPr>
              <a:t>emisie do ovzdušia a pracovného prostredia</a:t>
            </a:r>
          </a:p>
          <a:p>
            <a:pPr lvl="1">
              <a:buClr>
                <a:schemeClr val="accent1"/>
              </a:buClr>
            </a:pPr>
            <a:r>
              <a:rPr lang="sk-SK" sz="2000" dirty="0">
                <a:latin typeface="Calibri" pitchFamily="34" charset="0"/>
                <a:cs typeface="Calibri" pitchFamily="34" charset="0"/>
              </a:rPr>
              <a:t>Produkty</a:t>
            </a:r>
          </a:p>
          <a:p>
            <a:pPr>
              <a:buNone/>
            </a:pPr>
            <a:endParaRPr lang="sk-SK" sz="1100" dirty="0">
              <a:latin typeface="Calibri" pitchFamily="34" charset="0"/>
              <a:cs typeface="Calibri" pitchFamily="34" charset="0"/>
            </a:endParaRPr>
          </a:p>
          <a:p>
            <a:pPr lvl="1">
              <a:buClr>
                <a:schemeClr val="accent1"/>
              </a:buClr>
              <a:buNone/>
            </a:pPr>
            <a:endParaRPr lang="sk-SK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sk-SK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610600" cy="1252728"/>
          </a:xfrm>
        </p:spPr>
        <p:txBody>
          <a:bodyPr>
            <a:normAutofit/>
          </a:bodyPr>
          <a:lstStyle/>
          <a:p>
            <a:r>
              <a:rPr lang="sk-SK" dirty="0" smtClean="0">
                <a:latin typeface="Calibri" pitchFamily="34" charset="0"/>
                <a:cs typeface="Calibri" pitchFamily="34" charset="0"/>
              </a:rPr>
              <a:t>Vymedzenie </a:t>
            </a:r>
            <a:r>
              <a:rPr lang="sk-SK" dirty="0" smtClean="0">
                <a:latin typeface="Calibri" pitchFamily="34" charset="0"/>
                <a:cs typeface="Calibri" pitchFamily="34" charset="0"/>
              </a:rPr>
              <a:t>rozsahu</a:t>
            </a:r>
            <a:endParaRPr lang="sk-SK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05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I:\-=SKOLA\-=PUBLIKACIE=-\2015\UNESCO\Obr. 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603" y="0"/>
            <a:ext cx="51313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323365" y="711389"/>
            <a:ext cx="6175786" cy="5316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b="1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Hranice systému:  </a:t>
            </a:r>
            <a:r>
              <a:rPr lang="sk-SK" dirty="0">
                <a:latin typeface="Calibri" pitchFamily="34" charset="0"/>
                <a:cs typeface="Calibri" pitchFamily="34" charset="0"/>
              </a:rPr>
              <a:t>„od brány po bránu“</a:t>
            </a:r>
          </a:p>
          <a:p>
            <a:pPr>
              <a:buNone/>
            </a:pPr>
            <a:endParaRPr lang="sk-SK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sk-SK" dirty="0"/>
          </a:p>
        </p:txBody>
      </p:sp>
      <p:pic>
        <p:nvPicPr>
          <p:cNvPr id="6" name="Obrázok 5" descr="Vykladan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06" y="2217168"/>
            <a:ext cx="1794173" cy="1345630"/>
          </a:xfrm>
          <a:prstGeom prst="rect">
            <a:avLst/>
          </a:prstGeom>
          <a:ln w="28575">
            <a:solidFill>
              <a:srgbClr val="FFCC00"/>
            </a:solidFill>
          </a:ln>
        </p:spPr>
      </p:pic>
      <p:pic>
        <p:nvPicPr>
          <p:cNvPr id="7" name="Obrázok 6" descr="Výrez 1.JPG"/>
          <p:cNvPicPr>
            <a:picLocks noChangeAspect="1"/>
          </p:cNvPicPr>
          <p:nvPr/>
        </p:nvPicPr>
        <p:blipFill>
          <a:blip r:embed="rId4" cstate="print"/>
          <a:srcRect t="15625" b="31250"/>
          <a:stretch>
            <a:fillRect/>
          </a:stretch>
        </p:blipFill>
        <p:spPr>
          <a:xfrm>
            <a:off x="2226258" y="2185482"/>
            <a:ext cx="2835238" cy="1129665"/>
          </a:xfrm>
          <a:prstGeom prst="rect">
            <a:avLst/>
          </a:prstGeom>
          <a:ln w="28575">
            <a:solidFill>
              <a:srgbClr val="FFCC00"/>
            </a:solidFill>
          </a:ln>
        </p:spPr>
      </p:pic>
      <p:pic>
        <p:nvPicPr>
          <p:cNvPr id="8" name="Obrázok 7" descr="Linka 1.JPG"/>
          <p:cNvPicPr>
            <a:picLocks noChangeAspect="1"/>
          </p:cNvPicPr>
          <p:nvPr/>
        </p:nvPicPr>
        <p:blipFill>
          <a:blip r:embed="rId5" cstate="print"/>
          <a:srcRect t="9091"/>
          <a:stretch>
            <a:fillRect/>
          </a:stretch>
        </p:blipFill>
        <p:spPr>
          <a:xfrm>
            <a:off x="5322813" y="1855022"/>
            <a:ext cx="1644659" cy="1993526"/>
          </a:xfrm>
          <a:prstGeom prst="rect">
            <a:avLst/>
          </a:prstGeom>
          <a:ln w="28575">
            <a:solidFill>
              <a:srgbClr val="FFCC00"/>
            </a:solidFill>
          </a:ln>
        </p:spPr>
      </p:pic>
      <p:pic>
        <p:nvPicPr>
          <p:cNvPr id="9" name="Obrázok 8" descr="Triedička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07495" y="4305951"/>
            <a:ext cx="2059977" cy="1544983"/>
          </a:xfrm>
          <a:prstGeom prst="rect">
            <a:avLst/>
          </a:prstGeom>
          <a:ln w="28575">
            <a:solidFill>
              <a:srgbClr val="FFCC00"/>
            </a:solidFill>
          </a:ln>
        </p:spPr>
      </p:pic>
      <p:pic>
        <p:nvPicPr>
          <p:cNvPr id="10" name="Obrázok 9" descr="sušiareň.jpg"/>
          <p:cNvPicPr>
            <a:picLocks noChangeAspect="1"/>
          </p:cNvPicPr>
          <p:nvPr/>
        </p:nvPicPr>
        <p:blipFill>
          <a:blip r:embed="rId7" cstate="print"/>
          <a:srcRect l="20000" t="10839" r="10000" b="16434"/>
          <a:stretch>
            <a:fillRect/>
          </a:stretch>
        </p:blipFill>
        <p:spPr>
          <a:xfrm>
            <a:off x="2569406" y="4340221"/>
            <a:ext cx="1967968" cy="1461919"/>
          </a:xfrm>
          <a:prstGeom prst="rect">
            <a:avLst/>
          </a:prstGeom>
          <a:ln w="28575">
            <a:solidFill>
              <a:srgbClr val="FFCC00"/>
            </a:solidFill>
          </a:ln>
        </p:spPr>
      </p:pic>
      <p:pic>
        <p:nvPicPr>
          <p:cNvPr id="11" name="Obrázok 10" descr="Rezivo 2.JPG"/>
          <p:cNvPicPr>
            <a:picLocks noChangeAspect="1"/>
          </p:cNvPicPr>
          <p:nvPr/>
        </p:nvPicPr>
        <p:blipFill>
          <a:blip r:embed="rId8" cstate="print"/>
          <a:srcRect t="10000" r="42500" b="22222"/>
          <a:stretch>
            <a:fillRect/>
          </a:stretch>
        </p:blipFill>
        <p:spPr>
          <a:xfrm>
            <a:off x="171898" y="4098494"/>
            <a:ext cx="1927075" cy="1703646"/>
          </a:xfrm>
          <a:prstGeom prst="rect">
            <a:avLst/>
          </a:prstGeom>
          <a:ln w="28575">
            <a:solidFill>
              <a:srgbClr val="FFCC00"/>
            </a:solidFill>
          </a:ln>
        </p:spPr>
      </p:pic>
      <p:cxnSp>
        <p:nvCxnSpPr>
          <p:cNvPr id="12" name="Rovná spojovacia šípka 11"/>
          <p:cNvCxnSpPr/>
          <p:nvPr/>
        </p:nvCxnSpPr>
        <p:spPr>
          <a:xfrm>
            <a:off x="1946441" y="2781951"/>
            <a:ext cx="228733" cy="13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>
            <a:off x="5088551" y="2705751"/>
            <a:ext cx="228733" cy="13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 flipH="1">
            <a:off x="6170735" y="3914018"/>
            <a:ext cx="198" cy="3980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 flipH="1" flipV="1">
            <a:off x="5146974" y="4991548"/>
            <a:ext cx="95084" cy="2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 flipH="1" flipV="1">
            <a:off x="2175174" y="4991548"/>
            <a:ext cx="114101" cy="2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kTextu 16"/>
          <p:cNvSpPr txBox="1"/>
          <p:nvPr/>
        </p:nvSpPr>
        <p:spPr>
          <a:xfrm>
            <a:off x="2888759" y="3937333"/>
            <a:ext cx="1800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>
                <a:latin typeface="Calibri" pitchFamily="34" charset="0"/>
                <a:cs typeface="Calibri" pitchFamily="34" charset="0"/>
              </a:rPr>
              <a:t>Sušenie reziva</a:t>
            </a:r>
            <a:endParaRPr lang="sk-SK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5546028" y="1429617"/>
            <a:ext cx="123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>
                <a:latin typeface="Calibri" pitchFamily="34" charset="0"/>
                <a:cs typeface="Calibri" pitchFamily="34" charset="0"/>
              </a:rPr>
              <a:t>Pílenie dosiek</a:t>
            </a:r>
            <a:endParaRPr lang="sk-SK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516498" y="5974977"/>
            <a:ext cx="1352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>
                <a:latin typeface="Calibri" pitchFamily="34" charset="0"/>
                <a:cs typeface="Calibri" pitchFamily="34" charset="0"/>
              </a:rPr>
              <a:t>Expedícia</a:t>
            </a:r>
            <a:endParaRPr lang="sk-SK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490904" y="1699819"/>
            <a:ext cx="3820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>
                <a:latin typeface="Calibri" pitchFamily="34" charset="0"/>
                <a:cs typeface="Calibri" pitchFamily="34" charset="0"/>
              </a:rPr>
              <a:t>Vykladanie, odkôrňovanie a triedenie guľatiny</a:t>
            </a:r>
            <a:endParaRPr lang="sk-SK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5317284" y="5977954"/>
            <a:ext cx="1371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>
                <a:latin typeface="Calibri" pitchFamily="34" charset="0"/>
                <a:cs typeface="Calibri" pitchFamily="34" charset="0"/>
              </a:rPr>
              <a:t>Triedenie dosiek</a:t>
            </a:r>
            <a:endParaRPr lang="sk-SK" sz="1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83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lokTextu 24"/>
          <p:cNvSpPr txBox="1"/>
          <p:nvPr/>
        </p:nvSpPr>
        <p:spPr>
          <a:xfrm>
            <a:off x="7924800" y="152400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>
                <a:latin typeface="Calibri" pitchFamily="34" charset="0"/>
                <a:cs typeface="Calibri" pitchFamily="34" charset="0"/>
              </a:rPr>
              <a:t>Údržba</a:t>
            </a:r>
            <a:endParaRPr lang="sk-SK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BlokTextu 26"/>
          <p:cNvSpPr txBox="1"/>
          <p:nvPr/>
        </p:nvSpPr>
        <p:spPr>
          <a:xfrm>
            <a:off x="2286000" y="1524001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>
                <a:latin typeface="Calibri" pitchFamily="34" charset="0"/>
                <a:cs typeface="Calibri" pitchFamily="34" charset="0"/>
              </a:rPr>
              <a:t>Výroba tepla a elektrickej energie - kotolňa</a:t>
            </a:r>
            <a:endParaRPr lang="sk-SK" sz="1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" name="Obrázok 20" descr="Kotolň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1828800"/>
            <a:ext cx="2844800" cy="2133600"/>
          </a:xfrm>
          <a:prstGeom prst="rect">
            <a:avLst/>
          </a:prstGeom>
          <a:ln w="28575">
            <a:solidFill>
              <a:srgbClr val="FFCC00"/>
            </a:solidFill>
          </a:ln>
        </p:spPr>
      </p:pic>
      <p:pic>
        <p:nvPicPr>
          <p:cNvPr id="28" name="Obrázok 27" descr="DSCN7134.JPG"/>
          <p:cNvPicPr>
            <a:picLocks noChangeAspect="1"/>
          </p:cNvPicPr>
          <p:nvPr/>
        </p:nvPicPr>
        <p:blipFill>
          <a:blip r:embed="rId4" cstate="print"/>
          <a:srcRect l="45784" t="31046" b="19902"/>
          <a:stretch>
            <a:fillRect/>
          </a:stretch>
        </p:blipFill>
        <p:spPr>
          <a:xfrm>
            <a:off x="6629400" y="1828801"/>
            <a:ext cx="3276600" cy="2223407"/>
          </a:xfrm>
          <a:prstGeom prst="rect">
            <a:avLst/>
          </a:prstGeom>
          <a:ln w="28575">
            <a:solidFill>
              <a:srgbClr val="FFCC00"/>
            </a:solidFill>
          </a:ln>
        </p:spPr>
      </p:pic>
      <p:pic>
        <p:nvPicPr>
          <p:cNvPr id="2054" name="Picture 6" descr="Výsledok vyhľadávania obrázkov pre dopyt osvetlený areá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4495800"/>
            <a:ext cx="3206228" cy="2133600"/>
          </a:xfrm>
          <a:prstGeom prst="rect">
            <a:avLst/>
          </a:prstGeom>
          <a:noFill/>
          <a:ln w="28575">
            <a:solidFill>
              <a:srgbClr val="FFCC00"/>
            </a:solidFill>
          </a:ln>
        </p:spPr>
      </p:pic>
      <p:sp>
        <p:nvSpPr>
          <p:cNvPr id="30" name="BlokTextu 29"/>
          <p:cNvSpPr txBox="1"/>
          <p:nvPr/>
        </p:nvSpPr>
        <p:spPr>
          <a:xfrm>
            <a:off x="5334000" y="4191000"/>
            <a:ext cx="1524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>
                <a:latin typeface="Calibri" pitchFamily="34" charset="0"/>
                <a:cs typeface="Calibri" pitchFamily="34" charset="0"/>
              </a:rPr>
              <a:t>Osvetlenie areálu</a:t>
            </a:r>
            <a:endParaRPr lang="sk-SK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„Pomocné“ procesy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19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69" y="109313"/>
            <a:ext cx="8610040" cy="6314029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136487" y="204395"/>
            <a:ext cx="4927002" cy="367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Celkové hodnotenie dopadov </a:t>
            </a:r>
            <a:r>
              <a:rPr lang="sk-SK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IPCC GWP 100a</a:t>
            </a:r>
            <a:r>
              <a:rPr lang="sk-SK" sz="1800" smtClean="0"/>
              <a:t>.</a:t>
            </a:r>
            <a:endParaRPr lang="en-US" sz="1800" dirty="0"/>
          </a:p>
        </p:txBody>
      </p:sp>
      <p:pic>
        <p:nvPicPr>
          <p:cNvPr id="10" name="Picture 2" descr="I:\-=SKOLA\-=PUBLIKACIE=-\2013\UNESCO\Obrazky\Pavuk_velky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4" y="571892"/>
            <a:ext cx="12417210" cy="230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791" y="2874029"/>
            <a:ext cx="8979218" cy="397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0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3624"/>
            <a:ext cx="3101788" cy="1374376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69" y="109313"/>
            <a:ext cx="8610040" cy="6314029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136487" y="204395"/>
            <a:ext cx="4927002" cy="367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Celkové hodnotenie dopadov </a:t>
            </a:r>
            <a:r>
              <a:rPr lang="sk-SK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IPCC GWP 100a</a:t>
            </a:r>
            <a:r>
              <a:rPr lang="sk-SK" sz="1800" smtClean="0"/>
              <a:t>.</a:t>
            </a:r>
            <a:endParaRPr lang="en-US" sz="1800" dirty="0"/>
          </a:p>
        </p:txBody>
      </p:sp>
      <p:pic>
        <p:nvPicPr>
          <p:cNvPr id="10" name="Picture 2" descr="I:\-=SKOLA\-=PUBLIKACIE=-\2013\UNESCO\Obrazky\Pavuk_velky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842" y="5829102"/>
            <a:ext cx="5497158" cy="101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76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228</Words>
  <Application>Microsoft Office PowerPoint</Application>
  <PresentationFormat>Širokouhlá</PresentationFormat>
  <Paragraphs>68</Paragraphs>
  <Slides>14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Motív Office</vt:lpstr>
      <vt:lpstr>TU vo Zvolene, Fakulte ekológie a environmentalistiky,  Katedra environmentálneho inžinierstva</vt:lpstr>
      <vt:lpstr>Cieľ:</vt:lpstr>
      <vt:lpstr>Hodnotenie životného cyklu Life Cycle Assessment</vt:lpstr>
      <vt:lpstr>Prezentácia programu PowerPoint</vt:lpstr>
      <vt:lpstr>Vymedzenie rozsahu</vt:lpstr>
      <vt:lpstr>Prezentácia programu PowerPoint</vt:lpstr>
      <vt:lpstr>„Pomocné“ procesy</vt:lpstr>
      <vt:lpstr>Prezentácia programu PowerPoint</vt:lpstr>
      <vt:lpstr>Prezentácia programu PowerPoint</vt:lpstr>
      <vt:lpstr>Celkové hodnotenie dopadov IPCC GWP 100a.</vt:lpstr>
      <vt:lpstr>Sušenie</vt:lpstr>
      <vt:lpstr>Prezentácia programu PowerPoint</vt:lpstr>
      <vt:lpstr>Celkové hodnotenie uhlíkovej stopy výroby dosiek</vt:lpstr>
      <vt:lpstr>Prezentácia programu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 vo Zvolene, Fakulte ekológie a environmentalistiky,  Katedra environmentálneho inžinierstva</dc:title>
  <dc:creator>Jozef</dc:creator>
  <cp:lastModifiedBy>Jozef</cp:lastModifiedBy>
  <cp:revision>22</cp:revision>
  <dcterms:created xsi:type="dcterms:W3CDTF">2017-03-22T05:28:57Z</dcterms:created>
  <dcterms:modified xsi:type="dcterms:W3CDTF">2017-03-22T07:28:47Z</dcterms:modified>
</cp:coreProperties>
</file>