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C816F9-4AF0-4087-BE4F-934B0E7CD05E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1E65A6C-6D36-49C1-A97F-5A1B4F71DA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816F9-4AF0-4087-BE4F-934B0E7CD05E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E65A6C-6D36-49C1-A97F-5A1B4F71DA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816F9-4AF0-4087-BE4F-934B0E7CD05E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E65A6C-6D36-49C1-A97F-5A1B4F71DA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816F9-4AF0-4087-BE4F-934B0E7CD05E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E65A6C-6D36-49C1-A97F-5A1B4F71DA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816F9-4AF0-4087-BE4F-934B0E7CD05E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E65A6C-6D36-49C1-A97F-5A1B4F71DA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816F9-4AF0-4087-BE4F-934B0E7CD05E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E65A6C-6D36-49C1-A97F-5A1B4F71DA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816F9-4AF0-4087-BE4F-934B0E7CD05E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E65A6C-6D36-49C1-A97F-5A1B4F71DA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816F9-4AF0-4087-BE4F-934B0E7CD05E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E65A6C-6D36-49C1-A97F-5A1B4F71DA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C816F9-4AF0-4087-BE4F-934B0E7CD05E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E65A6C-6D36-49C1-A97F-5A1B4F71DA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9C816F9-4AF0-4087-BE4F-934B0E7CD05E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E65A6C-6D36-49C1-A97F-5A1B4F71DA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C816F9-4AF0-4087-BE4F-934B0E7CD05E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1E65A6C-6D36-49C1-A97F-5A1B4F71DA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9C816F9-4AF0-4087-BE4F-934B0E7CD05E}" type="datetimeFigureOut">
              <a:rPr lang="cs-CZ" smtClean="0"/>
              <a:pPr/>
              <a:t>20.3.2017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1E65A6C-6D36-49C1-A97F-5A1B4F71DAD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iroslav.richter@ujep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dirty="0" smtClean="0">
                <a:solidFill>
                  <a:srgbClr val="FF0000"/>
                </a:solidFill>
              </a:rPr>
              <a:t>Příspěvek k oběhovému hospodářství</a:t>
            </a: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Ing. Miroslav Richter, </a:t>
            </a:r>
            <a:r>
              <a:rPr lang="cs-CZ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Ph.D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., EUR ING</a:t>
            </a:r>
          </a:p>
          <a:p>
            <a:pPr algn="ctr"/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Fakulta životního prostředí Univerzity </a:t>
            </a:r>
            <a:r>
              <a:rPr lang="cs-CZ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J.E.Purkyně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 Ústí </a:t>
            </a:r>
            <a:r>
              <a:rPr lang="cs-CZ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n.L.</a:t>
            </a:r>
            <a:endParaRPr lang="cs-CZ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b="1" u="sng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miroslav.richter</a:t>
            </a:r>
            <a:r>
              <a:rPr lang="cs-CZ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@</a:t>
            </a:r>
            <a:r>
              <a:rPr lang="cs-CZ" b="1" u="sng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ujep.cz</a:t>
            </a:r>
            <a:endParaRPr lang="cs-CZ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4664"/>
            <a:ext cx="7920880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</p:spPr>
        <p:txBody>
          <a:bodyPr>
            <a:normAutofit/>
          </a:bodyPr>
          <a:lstStyle/>
          <a:p>
            <a:r>
              <a:rPr lang="cs-CZ" sz="2400" dirty="0" err="1" smtClean="0">
                <a:solidFill>
                  <a:srgbClr val="FF0000"/>
                </a:solidFill>
                <a:effectLst/>
              </a:rPr>
              <a:t>MemBrain</a:t>
            </a:r>
            <a:r>
              <a:rPr lang="cs-CZ" sz="2400" dirty="0" smtClean="0">
                <a:solidFill>
                  <a:srgbClr val="FF0000"/>
                </a:solidFill>
                <a:effectLst/>
              </a:rPr>
              <a:t> s.r.o., Stráž pod </a:t>
            </a:r>
            <a:r>
              <a:rPr lang="cs-CZ" sz="2400" dirty="0" err="1" smtClean="0">
                <a:solidFill>
                  <a:srgbClr val="FF0000"/>
                </a:solidFill>
                <a:effectLst/>
              </a:rPr>
              <a:t>Ralskem</a:t>
            </a:r>
            <a:endParaRPr lang="cs-CZ" sz="2400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692696"/>
            <a:ext cx="8568952" cy="5472608"/>
          </a:xfrm>
        </p:spPr>
        <p:txBody>
          <a:bodyPr>
            <a:noAutofit/>
          </a:bodyPr>
          <a:lstStyle/>
          <a:p>
            <a:r>
              <a:rPr lang="cs-CZ" sz="2000" dirty="0" smtClean="0">
                <a:solidFill>
                  <a:srgbClr val="0070C0"/>
                </a:solidFill>
              </a:rPr>
              <a:t>využití technologie reverzní osmózy RO. </a:t>
            </a:r>
          </a:p>
          <a:p>
            <a:pPr>
              <a:buNone/>
            </a:pPr>
            <a:endParaRPr lang="cs-CZ" sz="2000" dirty="0" smtClean="0">
              <a:solidFill>
                <a:srgbClr val="0070C0"/>
              </a:solidFill>
            </a:endParaRPr>
          </a:p>
          <a:p>
            <a:r>
              <a:rPr lang="cs-CZ" sz="2000" dirty="0" smtClean="0">
                <a:solidFill>
                  <a:srgbClr val="0070C0"/>
                </a:solidFill>
              </a:rPr>
              <a:t>Zadavatel požadoval proti původnímu návrhu kvalitu </a:t>
            </a:r>
            <a:r>
              <a:rPr lang="cs-CZ" sz="2000" dirty="0" err="1" smtClean="0">
                <a:solidFill>
                  <a:srgbClr val="0070C0"/>
                </a:solidFill>
              </a:rPr>
              <a:t>permeátu</a:t>
            </a:r>
            <a:r>
              <a:rPr lang="cs-CZ" sz="2000" dirty="0" smtClean="0">
                <a:solidFill>
                  <a:srgbClr val="0070C0"/>
                </a:solidFill>
              </a:rPr>
              <a:t> RO o max. hodnotě RAS 1200 mg/l. </a:t>
            </a:r>
          </a:p>
          <a:p>
            <a:pPr>
              <a:buNone/>
            </a:pPr>
            <a:endParaRPr lang="cs-CZ" sz="2000" dirty="0" smtClean="0">
              <a:solidFill>
                <a:srgbClr val="0070C0"/>
              </a:solidFill>
            </a:endParaRPr>
          </a:p>
          <a:p>
            <a:r>
              <a:rPr lang="cs-CZ" sz="2000" dirty="0" smtClean="0">
                <a:solidFill>
                  <a:srgbClr val="0070C0"/>
                </a:solidFill>
              </a:rPr>
              <a:t>Princip technologie RO však neumožňuje takovou kvalitu produktu, proto byla navržena technologie s by-</a:t>
            </a:r>
            <a:r>
              <a:rPr lang="cs-CZ" sz="2000" dirty="0" err="1" smtClean="0">
                <a:solidFill>
                  <a:srgbClr val="0070C0"/>
                </a:solidFill>
              </a:rPr>
              <a:t>passem</a:t>
            </a:r>
            <a:r>
              <a:rPr lang="cs-CZ" sz="2000" dirty="0" smtClean="0">
                <a:solidFill>
                  <a:srgbClr val="0070C0"/>
                </a:solidFill>
              </a:rPr>
              <a:t>. Přibližně 65 % surové vody bude zpracováno technologií RO a </a:t>
            </a:r>
            <a:r>
              <a:rPr lang="cs-CZ" sz="2000" dirty="0" err="1" smtClean="0">
                <a:solidFill>
                  <a:srgbClr val="0070C0"/>
                </a:solidFill>
              </a:rPr>
              <a:t>permeát</a:t>
            </a:r>
            <a:r>
              <a:rPr lang="cs-CZ" sz="2000" dirty="0" smtClean="0">
                <a:solidFill>
                  <a:srgbClr val="0070C0"/>
                </a:solidFill>
              </a:rPr>
              <a:t> RO bude poté opětovně míchán se surovou vodou. </a:t>
            </a:r>
          </a:p>
          <a:p>
            <a:pPr>
              <a:buNone/>
            </a:pPr>
            <a:endParaRPr lang="cs-CZ" sz="2000" dirty="0" smtClean="0">
              <a:solidFill>
                <a:srgbClr val="0070C0"/>
              </a:solidFill>
            </a:endParaRPr>
          </a:p>
          <a:p>
            <a:r>
              <a:rPr lang="cs-CZ" sz="2000" dirty="0" smtClean="0">
                <a:solidFill>
                  <a:srgbClr val="0070C0"/>
                </a:solidFill>
              </a:rPr>
              <a:t>Pro zpracování 1,6 m3/hod odpadní vody byla navržena dvoustupňová jednotka reverzní osmózy (RO) s jedním průchodem přes membránu. </a:t>
            </a:r>
          </a:p>
          <a:p>
            <a:pPr>
              <a:buNone/>
            </a:pPr>
            <a:endParaRPr lang="cs-CZ" sz="2000" dirty="0" smtClean="0">
              <a:solidFill>
                <a:srgbClr val="0070C0"/>
              </a:solidFill>
            </a:endParaRPr>
          </a:p>
          <a:p>
            <a:r>
              <a:rPr lang="cs-CZ" sz="2000" dirty="0" smtClean="0">
                <a:solidFill>
                  <a:srgbClr val="0070C0"/>
                </a:solidFill>
              </a:rPr>
              <a:t>Produkovaný koncentrát je zahušťován na odparce do kašovité konzistence nebo mokrých krystalů.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692696"/>
            <a:ext cx="8640960" cy="5688632"/>
          </a:xfrm>
        </p:spPr>
        <p:txBody>
          <a:bodyPr>
            <a:noAutofit/>
          </a:bodyPr>
          <a:lstStyle/>
          <a:p>
            <a:pPr lvl="0"/>
            <a:r>
              <a:rPr lang="cs-CZ" sz="1200" dirty="0" smtClean="0">
                <a:solidFill>
                  <a:srgbClr val="0070C0"/>
                </a:solidFill>
              </a:rPr>
              <a:t>TEGAMO </a:t>
            </a:r>
            <a:r>
              <a:rPr lang="cs-CZ" sz="1200" dirty="0" err="1" smtClean="0">
                <a:solidFill>
                  <a:srgbClr val="0070C0"/>
                </a:solidFill>
              </a:rPr>
              <a:t>Czech</a:t>
            </a:r>
            <a:r>
              <a:rPr lang="cs-CZ" sz="1200" dirty="0" smtClean="0">
                <a:solidFill>
                  <a:srgbClr val="0070C0"/>
                </a:solidFill>
              </a:rPr>
              <a:t>, s.r.o. – zahušťování odpadních vod jen odpařováním má vysoké provozní náklady na energie, </a:t>
            </a:r>
          </a:p>
          <a:p>
            <a:pPr lvl="0"/>
            <a:r>
              <a:rPr lang="cs-CZ" sz="1200" dirty="0" smtClean="0">
                <a:solidFill>
                  <a:srgbClr val="0070C0"/>
                </a:solidFill>
              </a:rPr>
              <a:t>Investiční náklady i provozní náklady technologií LAURICH a </a:t>
            </a:r>
            <a:r>
              <a:rPr lang="cs-CZ" sz="1200" dirty="0" err="1" smtClean="0">
                <a:solidFill>
                  <a:srgbClr val="0070C0"/>
                </a:solidFill>
              </a:rPr>
              <a:t>MemBrain</a:t>
            </a:r>
            <a:r>
              <a:rPr lang="cs-CZ" sz="1200" dirty="0" smtClean="0">
                <a:solidFill>
                  <a:srgbClr val="0070C0"/>
                </a:solidFill>
              </a:rPr>
              <a:t> jsou řádově srovnatelné.</a:t>
            </a:r>
          </a:p>
          <a:p>
            <a:pPr lvl="0"/>
            <a:r>
              <a:rPr lang="cs-CZ" sz="1200" b="1" dirty="0" smtClean="0">
                <a:solidFill>
                  <a:srgbClr val="0070C0"/>
                </a:solidFill>
              </a:rPr>
              <a:t>Žádná z technologií neřešila sušení krystalů, jejich balení, manipulaci a skladování, což dále zvyšuje investiční náklady s prodloužením doby návratnosti i náklady provozní. </a:t>
            </a:r>
          </a:p>
          <a:p>
            <a:pPr lvl="0"/>
            <a:r>
              <a:rPr lang="cs-CZ" sz="1200" b="1" dirty="0" smtClean="0">
                <a:solidFill>
                  <a:srgbClr val="0070C0"/>
                </a:solidFill>
              </a:rPr>
              <a:t>Zastavěná plocha a zastavěný prostor je ve všech případech větší, než odpovídá dle vyjádření zástupců KS dispozicím ve stávajících provozních halách. Jakékoliv přístavby stávajících objektů realizaci dále prodražují!</a:t>
            </a:r>
          </a:p>
          <a:p>
            <a:pPr lvl="0"/>
            <a:r>
              <a:rPr lang="cs-CZ" sz="1200" b="1" dirty="0" smtClean="0">
                <a:solidFill>
                  <a:srgbClr val="0070C0"/>
                </a:solidFill>
              </a:rPr>
              <a:t>Zůstala otevřená možnost prodeje získané soli a tím snížení provozních nákladů dobropisem.</a:t>
            </a:r>
          </a:p>
          <a:p>
            <a:pPr lvl="0">
              <a:buNone/>
            </a:pPr>
            <a:endParaRPr lang="cs-CZ" sz="1200" b="1" dirty="0" smtClean="0">
              <a:solidFill>
                <a:srgbClr val="0070C0"/>
              </a:solidFill>
            </a:endParaRPr>
          </a:p>
          <a:p>
            <a:pPr lvl="0">
              <a:buNone/>
            </a:pPr>
            <a:r>
              <a:rPr lang="cs-CZ" sz="1200" b="1" dirty="0" smtClean="0">
                <a:solidFill>
                  <a:srgbClr val="FF0000"/>
                </a:solidFill>
              </a:rPr>
              <a:t>Další prověřované varianty</a:t>
            </a:r>
          </a:p>
          <a:p>
            <a:pPr>
              <a:buNone/>
            </a:pPr>
            <a:r>
              <a:rPr lang="cs-CZ" sz="1200" b="1" dirty="0" smtClean="0">
                <a:solidFill>
                  <a:srgbClr val="0070C0"/>
                </a:solidFill>
              </a:rPr>
              <a:t> </a:t>
            </a:r>
          </a:p>
          <a:p>
            <a:r>
              <a:rPr lang="cs-CZ" sz="1200" dirty="0" smtClean="0">
                <a:solidFill>
                  <a:srgbClr val="0070C0"/>
                </a:solidFill>
              </a:rPr>
              <a:t>Reverzní osmózou produkovaný koncentrát roztoku </a:t>
            </a:r>
            <a:r>
              <a:rPr lang="cs-CZ" sz="1200" dirty="0" err="1" smtClean="0">
                <a:solidFill>
                  <a:srgbClr val="0070C0"/>
                </a:solidFill>
              </a:rPr>
              <a:t>NaCl</a:t>
            </a:r>
            <a:r>
              <a:rPr lang="cs-CZ" sz="1200" dirty="0" smtClean="0">
                <a:solidFill>
                  <a:srgbClr val="0070C0"/>
                </a:solidFill>
              </a:rPr>
              <a:t> lze teoreticky zpracovat rtuťovou elektrolýzou solanky ve Spolku pro chemickou a hutní výrobu a.s. Ústí </a:t>
            </a:r>
            <a:r>
              <a:rPr lang="cs-CZ" sz="1200" dirty="0" err="1" smtClean="0">
                <a:solidFill>
                  <a:srgbClr val="0070C0"/>
                </a:solidFill>
              </a:rPr>
              <a:t>n.L.</a:t>
            </a:r>
            <a:r>
              <a:rPr lang="cs-CZ" sz="12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cs-CZ" sz="1200" dirty="0" smtClean="0">
                <a:solidFill>
                  <a:srgbClr val="0070C0"/>
                </a:solidFill>
              </a:rPr>
              <a:t>Spolek od roku 2017 přechází na membránovou technologii s řádově vyššími nároky na čistotu roztoku </a:t>
            </a:r>
            <a:r>
              <a:rPr lang="cs-CZ" sz="1200" dirty="0" err="1" smtClean="0">
                <a:solidFill>
                  <a:srgbClr val="0070C0"/>
                </a:solidFill>
              </a:rPr>
              <a:t>NaCl</a:t>
            </a:r>
            <a:r>
              <a:rPr lang="cs-CZ" sz="1200" dirty="0" smtClean="0">
                <a:solidFill>
                  <a:srgbClr val="0070C0"/>
                </a:solidFill>
              </a:rPr>
              <a:t> - s nečistotami na úrovni hluboko pod 1,0 </a:t>
            </a:r>
            <a:r>
              <a:rPr lang="cs-CZ" sz="1200" dirty="0" err="1" smtClean="0">
                <a:solidFill>
                  <a:srgbClr val="0070C0"/>
                </a:solidFill>
              </a:rPr>
              <a:t>ppm</a:t>
            </a:r>
            <a:r>
              <a:rPr lang="cs-CZ" sz="1200" dirty="0" smtClean="0">
                <a:solidFill>
                  <a:srgbClr val="0070C0"/>
                </a:solidFill>
              </a:rPr>
              <a:t>. </a:t>
            </a:r>
          </a:p>
          <a:p>
            <a:r>
              <a:rPr lang="cs-CZ" sz="1200" dirty="0" smtClean="0">
                <a:solidFill>
                  <a:srgbClr val="0070C0"/>
                </a:solidFill>
              </a:rPr>
              <a:t>Dlouhodobé a plynulé uplatnění koncentrátu </a:t>
            </a:r>
            <a:r>
              <a:rPr lang="cs-CZ" sz="1200" dirty="0" err="1" smtClean="0">
                <a:solidFill>
                  <a:srgbClr val="0070C0"/>
                </a:solidFill>
              </a:rPr>
              <a:t>NaCl</a:t>
            </a:r>
            <a:r>
              <a:rPr lang="cs-CZ" sz="1200" dirty="0" smtClean="0">
                <a:solidFill>
                  <a:srgbClr val="0070C0"/>
                </a:solidFill>
              </a:rPr>
              <a:t> z reverzní osmózy v jiné výrobě, u jiného odběratele není dle dostupných znalostí možné.</a:t>
            </a:r>
          </a:p>
          <a:p>
            <a:r>
              <a:rPr lang="cs-CZ" sz="1200" dirty="0" smtClean="0">
                <a:solidFill>
                  <a:srgbClr val="0070C0"/>
                </a:solidFill>
              </a:rPr>
              <a:t>Sezónní uplatnění roztoku </a:t>
            </a:r>
            <a:r>
              <a:rPr lang="cs-CZ" sz="1200" dirty="0" err="1" smtClean="0">
                <a:solidFill>
                  <a:srgbClr val="0070C0"/>
                </a:solidFill>
              </a:rPr>
              <a:t>NaCl</a:t>
            </a:r>
            <a:r>
              <a:rPr lang="cs-CZ" sz="1200" dirty="0" smtClean="0">
                <a:solidFill>
                  <a:srgbClr val="0070C0"/>
                </a:solidFill>
              </a:rPr>
              <a:t>, např. v zimním období na ošetření vozovek, situaci neřeší.</a:t>
            </a:r>
          </a:p>
          <a:p>
            <a:r>
              <a:rPr lang="cs-CZ" sz="1200" dirty="0" smtClean="0">
                <a:solidFill>
                  <a:srgbClr val="0070C0"/>
                </a:solidFill>
              </a:rPr>
              <a:t>Nabízí se varianta ředění </a:t>
            </a:r>
            <a:r>
              <a:rPr lang="cs-CZ" sz="1200" dirty="0" err="1" smtClean="0">
                <a:solidFill>
                  <a:srgbClr val="0070C0"/>
                </a:solidFill>
              </a:rPr>
              <a:t>proplachové</a:t>
            </a:r>
            <a:r>
              <a:rPr lang="cs-CZ" sz="1200" dirty="0" smtClean="0">
                <a:solidFill>
                  <a:srgbClr val="0070C0"/>
                </a:solidFill>
              </a:rPr>
              <a:t> vody vodou říční (labskou vodou) místo užívané pitné vody s cílem snížení koncentrace </a:t>
            </a:r>
            <a:r>
              <a:rPr lang="cs-CZ" sz="1200" dirty="0" err="1" smtClean="0">
                <a:solidFill>
                  <a:srgbClr val="0070C0"/>
                </a:solidFill>
              </a:rPr>
              <a:t>NaCl</a:t>
            </a:r>
            <a:r>
              <a:rPr lang="cs-CZ" sz="1200" dirty="0" smtClean="0">
                <a:solidFill>
                  <a:srgbClr val="0070C0"/>
                </a:solidFill>
              </a:rPr>
              <a:t>. Říční voda je výrazně levnější, proto její užití je ekonomičtější. </a:t>
            </a:r>
          </a:p>
          <a:p>
            <a:r>
              <a:rPr lang="cs-CZ" sz="1200" dirty="0" smtClean="0">
                <a:solidFill>
                  <a:srgbClr val="0070C0"/>
                </a:solidFill>
              </a:rPr>
              <a:t>Vyšší objem odpadních vod je spojen se vzrůstem stočného. Je otázkou, zda by nebylo možné vypouštění zředěných vod z proplachu solných kroužků spolu s dešťovou vodou přímo do vod povrchových – řeky Bíliny po odstranění NL s kontrolou vodivosti a pH. Solnost způsobená </a:t>
            </a:r>
            <a:r>
              <a:rPr lang="cs-CZ" sz="1200" dirty="0" err="1" smtClean="0">
                <a:solidFill>
                  <a:srgbClr val="0070C0"/>
                </a:solidFill>
              </a:rPr>
              <a:t>NaCl</a:t>
            </a:r>
            <a:r>
              <a:rPr lang="cs-CZ" sz="1200" dirty="0" smtClean="0">
                <a:solidFill>
                  <a:srgbClr val="0070C0"/>
                </a:solidFill>
              </a:rPr>
              <a:t> stejně není v ČOV řešena!</a:t>
            </a:r>
          </a:p>
          <a:p>
            <a:endParaRPr lang="cs-CZ" sz="1200" b="1" dirty="0">
              <a:solidFill>
                <a:srgbClr val="0070C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62880" y="188640"/>
            <a:ext cx="8229600" cy="504056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effectLst/>
              </a:rPr>
              <a:t>Hodnocení nabídek</a:t>
            </a:r>
            <a:endParaRPr lang="cs-CZ" sz="2400" dirty="0"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400" dirty="0" smtClean="0">
                <a:solidFill>
                  <a:srgbClr val="0070C0"/>
                </a:solidFill>
              </a:rPr>
              <a:t>Tepelně-izolační pásy ze skleněných vláken jsou chlazeny vzduchem a následně impregnovány organickými látkami na bázi rostlinných škrobů. </a:t>
            </a:r>
          </a:p>
          <a:p>
            <a:pPr>
              <a:buNone/>
            </a:pPr>
            <a:endParaRPr lang="cs-CZ" sz="1100" dirty="0" smtClean="0">
              <a:solidFill>
                <a:srgbClr val="0070C0"/>
              </a:solidFill>
            </a:endParaRPr>
          </a:p>
          <a:p>
            <a:r>
              <a:rPr lang="cs-CZ" sz="2400" dirty="0" smtClean="0">
                <a:solidFill>
                  <a:srgbClr val="0070C0"/>
                </a:solidFill>
              </a:rPr>
              <a:t>Odpadní vzduch je zbavován znečišťujících tuhých a plynných složek mokrou </a:t>
            </a:r>
            <a:r>
              <a:rPr lang="cs-CZ" sz="2400" dirty="0" err="1" smtClean="0">
                <a:solidFill>
                  <a:srgbClr val="0070C0"/>
                </a:solidFill>
              </a:rPr>
              <a:t>vypírkou</a:t>
            </a:r>
            <a:r>
              <a:rPr lang="cs-CZ" sz="2400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endParaRPr lang="cs-CZ" sz="1200" dirty="0" smtClean="0">
              <a:solidFill>
                <a:srgbClr val="0070C0"/>
              </a:solidFill>
            </a:endParaRPr>
          </a:p>
          <a:p>
            <a:r>
              <a:rPr lang="cs-CZ" sz="2400" dirty="0" smtClean="0">
                <a:solidFill>
                  <a:srgbClr val="0070C0"/>
                </a:solidFill>
              </a:rPr>
              <a:t>Vznikající kaly jsou zbavovány pevné fáze na bubnovém filtru. </a:t>
            </a:r>
          </a:p>
          <a:p>
            <a:pPr>
              <a:buNone/>
            </a:pPr>
            <a:endParaRPr lang="cs-CZ" sz="1200" dirty="0" smtClean="0">
              <a:solidFill>
                <a:srgbClr val="0070C0"/>
              </a:solidFill>
            </a:endParaRPr>
          </a:p>
          <a:p>
            <a:r>
              <a:rPr lang="cs-CZ" sz="2400" dirty="0" smtClean="0">
                <a:solidFill>
                  <a:srgbClr val="0070C0"/>
                </a:solidFill>
              </a:rPr>
              <a:t>Filtrační koláč je shromažďován v kontejnerech a periodicky vyvážen na skládku tuhých odpadů. </a:t>
            </a:r>
          </a:p>
          <a:p>
            <a:pPr>
              <a:buNone/>
            </a:pPr>
            <a:endParaRPr lang="cs-CZ" sz="1200" dirty="0" smtClean="0">
              <a:solidFill>
                <a:srgbClr val="0070C0"/>
              </a:solidFill>
            </a:endParaRPr>
          </a:p>
          <a:p>
            <a:r>
              <a:rPr lang="cs-CZ" sz="2400" dirty="0" smtClean="0">
                <a:solidFill>
                  <a:srgbClr val="0070C0"/>
                </a:solidFill>
              </a:rPr>
              <a:t>Dle vydaného Osvědčení nevykazuje tento odpad žádnou nebezpečnou vlastnost a je evidován pod kódem 10 11 20.</a:t>
            </a:r>
          </a:p>
          <a:p>
            <a:pPr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cs-CZ" sz="2400" dirty="0" smtClean="0">
                <a:solidFill>
                  <a:srgbClr val="0070C0"/>
                </a:solidFill>
              </a:rPr>
              <a:t>Zastoupení anorganických sloučenin v kalu je uvedeno v Tabulce č. 2: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90662"/>
            <a:ext cx="8229600" cy="850106"/>
          </a:xfrm>
        </p:spPr>
        <p:txBody>
          <a:bodyPr>
            <a:normAutofit fontScale="90000"/>
          </a:bodyPr>
          <a:lstStyle/>
          <a:p>
            <a:pPr lvl="0"/>
            <a:r>
              <a:rPr lang="cs-CZ" sz="2800" dirty="0" err="1" smtClean="0">
                <a:solidFill>
                  <a:srgbClr val="FF0000"/>
                </a:solidFill>
                <a:effectLst/>
              </a:rPr>
              <a:t>Knauf</a:t>
            </a:r>
            <a:r>
              <a:rPr lang="cs-CZ" sz="2800" dirty="0" smtClean="0">
                <a:solidFill>
                  <a:srgbClr val="FF0000"/>
                </a:solidFill>
                <a:effectLst/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  <a:effectLst/>
              </a:rPr>
              <a:t>Insulation</a:t>
            </a:r>
            <a:r>
              <a:rPr lang="cs-CZ" sz="2800" dirty="0" smtClean="0">
                <a:solidFill>
                  <a:srgbClr val="FF0000"/>
                </a:solidFill>
                <a:effectLst/>
              </a:rPr>
              <a:t>, s.r.o. Krupka</a:t>
            </a:r>
            <a:br>
              <a:rPr lang="cs-CZ" sz="2800" dirty="0" smtClean="0">
                <a:solidFill>
                  <a:srgbClr val="FF0000"/>
                </a:solidFill>
                <a:effectLst/>
              </a:rPr>
            </a:br>
            <a:endParaRPr lang="cs-CZ" sz="2800" dirty="0"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effectLst/>
              </a:rPr>
              <a:t>Tabulka č. 2 - Analýza vzorku kalu (10734/2016)</a:t>
            </a:r>
            <a:endParaRPr lang="cs-CZ" sz="2400" dirty="0">
              <a:solidFill>
                <a:srgbClr val="FF0000"/>
              </a:solidFill>
              <a:effectLst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907704" y="692696"/>
          <a:ext cx="5688633" cy="4896547"/>
        </p:xfrm>
        <a:graphic>
          <a:graphicData uri="http://schemas.openxmlformats.org/drawingml/2006/table">
            <a:tbl>
              <a:tblPr/>
              <a:tblGrid>
                <a:gridCol w="1473985"/>
                <a:gridCol w="1584488"/>
                <a:gridCol w="1114165"/>
                <a:gridCol w="1515995"/>
              </a:tblGrid>
              <a:tr h="2577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Formula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  <a:cs typeface="Times New Roman"/>
                        </a:rPr>
                        <a:t>Concentration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Formula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Concentration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2577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SiO2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  <a:cs typeface="Times New Roman"/>
                        </a:rPr>
                        <a:t>67,1 %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Si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  <a:cs typeface="Times New Roman"/>
                        </a:rPr>
                        <a:t>31,4 %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7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Na2O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  <a:cs typeface="Times New Roman"/>
                        </a:rPr>
                        <a:t>13,7 %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  <a:cs typeface="Times New Roman"/>
                        </a:rPr>
                        <a:t>10,2 %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7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CaO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  <a:cs typeface="Times New Roman"/>
                        </a:rPr>
                        <a:t>11,8 %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Ca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  <a:cs typeface="Times New Roman"/>
                        </a:rPr>
                        <a:t>8,41 %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7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MgO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  <a:cs typeface="Times New Roman"/>
                        </a:rPr>
                        <a:t>3,53 %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Mg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  <a:cs typeface="Times New Roman"/>
                        </a:rPr>
                        <a:t>2,13 %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7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SO3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  <a:cs typeface="Times New Roman"/>
                        </a:rPr>
                        <a:t>1,20 %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Al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  <a:cs typeface="Times New Roman"/>
                        </a:rPr>
                        <a:t>0,602 %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7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Al2O3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  <a:cs typeface="Times New Roman"/>
                        </a:rPr>
                        <a:t>1,14 %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Fe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  <a:cs typeface="Times New Roman"/>
                        </a:rPr>
                        <a:t>0,502 %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7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Fe2O3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  <a:cs typeface="Times New Roman"/>
                        </a:rPr>
                        <a:t>0,718 %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  <a:cs typeface="Times New Roman"/>
                        </a:rPr>
                        <a:t>0,480 %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7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K2O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  <a:cs typeface="Times New Roman"/>
                        </a:rPr>
                        <a:t>0,512 %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  <a:cs typeface="Times New Roman"/>
                        </a:rPr>
                        <a:t>0,425 %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7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TiO2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  <a:cs typeface="Times New Roman"/>
                        </a:rPr>
                        <a:t>640 PPM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Cl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  <a:cs typeface="Times New Roman"/>
                        </a:rPr>
                        <a:t>428 PPM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7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Cr2O3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  <a:cs typeface="Times New Roman"/>
                        </a:rPr>
                        <a:t>613 PPM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Cr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  <a:cs typeface="Times New Roman"/>
                        </a:rPr>
                        <a:t>419 PPM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7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ZnO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  <a:cs typeface="Times New Roman"/>
                        </a:rPr>
                        <a:t>475 PPM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Ti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  <a:cs typeface="Times New Roman"/>
                        </a:rPr>
                        <a:t>384 PPM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7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Cl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  <a:cs typeface="Times New Roman"/>
                        </a:rPr>
                        <a:t>428 PPM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Zn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  <a:cs typeface="Times New Roman"/>
                        </a:rPr>
                        <a:t>382 PPM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7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ZrO2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  <a:cs typeface="Times New Roman"/>
                        </a:rPr>
                        <a:t>169 PPM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Zr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  <a:cs typeface="Times New Roman"/>
                        </a:rPr>
                        <a:t>125 PPM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7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MnO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  <a:cs typeface="Times New Roman"/>
                        </a:rPr>
                        <a:t>149 PPM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Mn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  <a:cs typeface="Times New Roman"/>
                        </a:rPr>
                        <a:t>115 PPM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7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CuO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  <a:cs typeface="Times New Roman"/>
                        </a:rPr>
                        <a:t>110 PPM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Sr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  <a:cs typeface="Times New Roman"/>
                        </a:rPr>
                        <a:t>88,1 PPM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7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SrO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  <a:cs typeface="Times New Roman"/>
                        </a:rPr>
                        <a:t>104 PPM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Cu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  <a:cs typeface="Times New Roman"/>
                        </a:rPr>
                        <a:t>87,7 PPM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7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NiO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  <a:cs typeface="Times New Roman"/>
                        </a:rPr>
                        <a:t>67,7 PPM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Rb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  <a:cs typeface="Times New Roman"/>
                        </a:rPr>
                        <a:t>55,7 PPM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7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Rb2O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  <a:cs typeface="Times New Roman"/>
                        </a:rPr>
                        <a:t>61,0 PPM</a:t>
                      </a: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Ni</a:t>
                      </a:r>
                      <a:endParaRPr lang="cs-CZ" sz="1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  <a:cs typeface="Times New Roman"/>
                        </a:rPr>
                        <a:t>53,2 PPM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2992849" y="5818592"/>
          <a:ext cx="3955415" cy="490728"/>
        </p:xfrm>
        <a:graphic>
          <a:graphicData uri="http://schemas.openxmlformats.org/drawingml/2006/table">
            <a:tbl>
              <a:tblPr/>
              <a:tblGrid>
                <a:gridCol w="2520280"/>
                <a:gridCol w="1296144"/>
                <a:gridCol w="138991"/>
              </a:tblGrid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Ztráta sušením (105 </a:t>
                      </a:r>
                      <a:r>
                        <a:rPr lang="cs-CZ" sz="1400" b="1" baseline="30000" dirty="0" err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cs-CZ" sz="1400" b="1" dirty="0" err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cs-CZ" sz="14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):</a:t>
                      </a:r>
                      <a:endParaRPr lang="cs-CZ" sz="14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  <a:cs typeface="Times New Roman"/>
                        </a:rPr>
                        <a:t>49,19 %</a:t>
                      </a:r>
                      <a:endParaRPr lang="cs-CZ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cs-CZ" sz="1100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Ztráta žíháním (ze sušiny):</a:t>
                      </a:r>
                      <a:endParaRPr lang="cs-CZ" sz="14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  <a:cs typeface="Times New Roman"/>
                        </a:rPr>
                        <a:t>16,29 %</a:t>
                      </a:r>
                      <a:endParaRPr lang="cs-CZ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cs-CZ" sz="1100" dirty="0"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400600"/>
          </a:xfrm>
        </p:spPr>
        <p:txBody>
          <a:bodyPr>
            <a:noAutofit/>
          </a:bodyPr>
          <a:lstStyle/>
          <a:p>
            <a:r>
              <a:rPr lang="cs-CZ" sz="1800" dirty="0" smtClean="0">
                <a:solidFill>
                  <a:srgbClr val="0070C0"/>
                </a:solidFill>
              </a:rPr>
              <a:t>Dle kontrolního šetření na místě vzniku kalu, výsledky chemické analýzy a přiměřeného obsahu vody se nabízelo zapracování kalu do keramické hmoty. </a:t>
            </a:r>
          </a:p>
          <a:p>
            <a:r>
              <a:rPr lang="cs-CZ" sz="1800" dirty="0" smtClean="0">
                <a:solidFill>
                  <a:srgbClr val="0070C0"/>
                </a:solidFill>
              </a:rPr>
              <a:t>Na základě realizované nabídky je připraveno dávkování kalu do výroby cihel. </a:t>
            </a:r>
          </a:p>
          <a:p>
            <a:r>
              <a:rPr lang="cs-CZ" sz="1800" dirty="0" smtClean="0">
                <a:solidFill>
                  <a:srgbClr val="0070C0"/>
                </a:solidFill>
              </a:rPr>
              <a:t>Úspěšná jednání s firmou HELUS, v.o.s. Libochovice, vedla k možnosti zapracování kalů do cihlářské hmoty po technologickém odzkoušení včetně kontroly nasákavosti a pevnosti cihel v tlaku. </a:t>
            </a:r>
          </a:p>
          <a:p>
            <a:r>
              <a:rPr lang="cs-CZ" sz="1800" dirty="0" smtClean="0">
                <a:solidFill>
                  <a:srgbClr val="0070C0"/>
                </a:solidFill>
              </a:rPr>
              <a:t>Před tvarováním cihel prochází veškerá cihlářská hmota dvoustupňovým mletím spojeným s homogenizací materiálu. </a:t>
            </a:r>
          </a:p>
          <a:p>
            <a:r>
              <a:rPr lang="cs-CZ" sz="1800" dirty="0" smtClean="0">
                <a:solidFill>
                  <a:srgbClr val="0070C0"/>
                </a:solidFill>
              </a:rPr>
              <a:t>S ohledem na kapacitu cihelny do 2000 t zboží/den a produkovanému množství kalu do 30 t/měsíc tato možnost zpracování kalu nečiní žádný problém. </a:t>
            </a:r>
          </a:p>
          <a:p>
            <a:r>
              <a:rPr lang="cs-CZ" sz="1800" dirty="0" smtClean="0">
                <a:solidFill>
                  <a:srgbClr val="0070C0"/>
                </a:solidFill>
              </a:rPr>
              <a:t>Je vhodné dodat, že do cihel jsou také zapracovávány kaly z papírny MONDI, a.s. </a:t>
            </a:r>
            <a:r>
              <a:rPr lang="cs-CZ" sz="1800" dirty="0" err="1" smtClean="0">
                <a:solidFill>
                  <a:srgbClr val="0070C0"/>
                </a:solidFill>
              </a:rPr>
              <a:t>Štětí</a:t>
            </a:r>
            <a:r>
              <a:rPr lang="cs-CZ" sz="18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cs-CZ" sz="1800" dirty="0" smtClean="0">
                <a:solidFill>
                  <a:srgbClr val="0070C0"/>
                </a:solidFill>
              </a:rPr>
              <a:t>Jako ostřivo je s výhodou používána škvára z uhelných kotlů, kde příznivě působí nedopal, na místo dříve užívaných elektrárenských popílků. </a:t>
            </a:r>
          </a:p>
          <a:p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/>
          </a:bodyPr>
          <a:lstStyle/>
          <a:p>
            <a:pPr lvl="0"/>
            <a:r>
              <a:rPr lang="cs-CZ" sz="2400" dirty="0" smtClean="0">
                <a:solidFill>
                  <a:srgbClr val="FF0000"/>
                </a:solidFill>
              </a:rPr>
              <a:t>Kaly – KNAUF  INSULATION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026563"/>
          </a:xfrm>
        </p:spPr>
        <p:txBody>
          <a:bodyPr>
            <a:normAutofit fontScale="62500" lnSpcReduction="20000"/>
          </a:bodyPr>
          <a:lstStyle/>
          <a:p>
            <a:r>
              <a:rPr lang="cs-CZ" dirty="0" err="1" smtClean="0">
                <a:solidFill>
                  <a:srgbClr val="0070C0"/>
                </a:solidFill>
              </a:rPr>
              <a:t>Maloodpadové</a:t>
            </a:r>
            <a:r>
              <a:rPr lang="cs-CZ" dirty="0" smtClean="0">
                <a:solidFill>
                  <a:srgbClr val="0070C0"/>
                </a:solidFill>
              </a:rPr>
              <a:t> technologie jako nezbytná součást oběhového hospodářství jsou velmi náročné na strojně-technologické zařízení, investiční i provozní náklady a logistické zabezpečení. 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Dosud relativně nízké ceny surovin s vysokými nároky na kvalitu výrobků, bezpečnost a hygienu práce do značné míry brání jejich uplatnění v praxi. 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V současné době není problémem získání nabídky kvalitního a spolehlivého strojně - technologického zařízení vhodného pro nakládání s odpadními materiály. 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Zásadním problémem je </a:t>
            </a:r>
            <a:r>
              <a:rPr lang="cs-CZ" dirty="0" smtClean="0">
                <a:solidFill>
                  <a:srgbClr val="FF0000"/>
                </a:solidFill>
              </a:rPr>
              <a:t>návratnost investičních prostředků </a:t>
            </a:r>
            <a:r>
              <a:rPr lang="cs-CZ" dirty="0" smtClean="0">
                <a:solidFill>
                  <a:srgbClr val="0070C0"/>
                </a:solidFill>
              </a:rPr>
              <a:t>zejména při růstu spotřeb a cen všech forem energií i surovin. 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Významným parametrem jsou rovněž nároky na zastavěné plochy a obestavěný prostor pro dodatečně instalovaná zařízení.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Při zapracování odpadních hmot do jiných výrobků musí být garantována kvalita výsledného produktu definovaná normami (ČSN, ISO) nebo smlouvami mezi dodavatelem a odběratelem. Právě kvalita konečných výrobků hraje na trhu klíčovou roli.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Růst dopravních nákladů si vynucuje hledání spolupracujících organizací v nejbližším okolí. 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Je-li dopravován odpad, musí být i přepravce držitelem oprávnění k nakládání s odpady. 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lvl="0"/>
            <a:r>
              <a:rPr lang="cs-CZ" sz="3600" dirty="0" smtClean="0">
                <a:solidFill>
                  <a:srgbClr val="FF0000"/>
                </a:solidFill>
                <a:effectLst/>
              </a:rPr>
              <a:t>Závěry</a:t>
            </a:r>
            <a:endParaRPr lang="cs-CZ" sz="3600" dirty="0"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792088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FF0000"/>
                </a:solidFill>
              </a:rPr>
              <a:t>Děkuji Vám za pozornost !</a:t>
            </a:r>
            <a:endParaRPr lang="cs-CZ" sz="3600" dirty="0">
              <a:solidFill>
                <a:srgbClr val="FF0000"/>
              </a:solidFill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780928"/>
            <a:ext cx="8190482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2060849"/>
            <a:ext cx="8229600" cy="3888432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slévárna KOLBENSCHMIDT, a.s. </a:t>
            </a:r>
            <a:r>
              <a:rPr lang="cs-CZ" sz="2400" b="1" dirty="0" err="1" smtClean="0">
                <a:solidFill>
                  <a:srgbClr val="0070C0"/>
                </a:solidFill>
              </a:rPr>
              <a:t>Trmice</a:t>
            </a:r>
            <a:endParaRPr lang="cs-CZ" sz="2400" b="1" dirty="0" smtClean="0">
              <a:solidFill>
                <a:srgbClr val="0070C0"/>
              </a:solidFill>
            </a:endParaRPr>
          </a:p>
          <a:p>
            <a:r>
              <a:rPr lang="cs-CZ" sz="2400" b="1" dirty="0" smtClean="0">
                <a:solidFill>
                  <a:srgbClr val="0070C0"/>
                </a:solidFill>
              </a:rPr>
              <a:t>výroba skleněných vláken pro tepelné izolace KNAUF INSULATION, s.r.o. Krupka. </a:t>
            </a:r>
          </a:p>
          <a:p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Hledání přijatelných technicko-technologických a zároveň ekonomických řešení je jedním ze základních úkolů našeho pracoviště. </a:t>
            </a:r>
            <a:endParaRPr lang="cs-CZ" sz="2400" dirty="0" smtClean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Pracovníci katedry technických věd Fakulty životního prostředí v Ústí nad Labem se podílejí na řešení praktických úkolů v průmyslových podnicích, např.:</a:t>
            </a:r>
            <a:endParaRPr 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3877891"/>
          </a:xfrm>
        </p:spPr>
        <p:txBody>
          <a:bodyPr/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udržet maximum materiálů ve zpracovatelské a uživatelské sféře, </a:t>
            </a:r>
          </a:p>
          <a:p>
            <a:r>
              <a:rPr lang="cs-CZ" sz="2400" b="1" dirty="0" smtClean="0">
                <a:solidFill>
                  <a:srgbClr val="0070C0"/>
                </a:solidFill>
              </a:rPr>
              <a:t>co nejméně čerpat tenčící se přírodní zdroje,</a:t>
            </a:r>
          </a:p>
          <a:p>
            <a:r>
              <a:rPr lang="cs-CZ" sz="2400" b="1" dirty="0" smtClean="0">
                <a:solidFill>
                  <a:srgbClr val="0070C0"/>
                </a:solidFill>
              </a:rPr>
              <a:t>šetřit energiemi všech druhů,</a:t>
            </a:r>
          </a:p>
          <a:p>
            <a:r>
              <a:rPr lang="cs-CZ" sz="2400" b="1" dirty="0" smtClean="0">
                <a:solidFill>
                  <a:srgbClr val="0070C0"/>
                </a:solidFill>
              </a:rPr>
              <a:t>minimalizovat množství odpadů ukládaných do skládek.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485800"/>
            <a:ext cx="8496944" cy="1143000"/>
          </a:xfrm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Systémy odpadového hospodářství postupným vývojem spějí k oběhovému hospodářství s následujícími cíli:</a:t>
            </a:r>
            <a:endParaRPr 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3589859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písty pro spalovací motory zážehové,</a:t>
            </a:r>
          </a:p>
          <a:p>
            <a:r>
              <a:rPr lang="cs-CZ" sz="2400" b="1" dirty="0" smtClean="0">
                <a:solidFill>
                  <a:srgbClr val="0070C0"/>
                </a:solidFill>
              </a:rPr>
              <a:t>písty pro spalovací motory vznětové.</a:t>
            </a:r>
          </a:p>
          <a:p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Strojírensky opracované písty jsou dodávány </a:t>
            </a:r>
          </a:p>
          <a:p>
            <a:pPr>
              <a:buNone/>
            </a:pPr>
            <a:r>
              <a:rPr lang="cs-CZ" sz="2400" dirty="0" smtClean="0"/>
              <a:t>k montáži výrobcům motorů koncernů Volkswagen, Renault, Volvo, Fiat, </a:t>
            </a:r>
            <a:r>
              <a:rPr lang="cs-CZ" sz="2400" dirty="0" err="1" smtClean="0"/>
              <a:t>Jaguar</a:t>
            </a:r>
            <a:r>
              <a:rPr lang="cs-CZ" sz="2400" dirty="0" smtClean="0"/>
              <a:t> aj.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Slévárna hliníku </a:t>
            </a:r>
            <a:r>
              <a:rPr lang="cs-CZ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Kolbenschmidt</a:t>
            </a:r>
            <a:r>
              <a:rPr 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Czech</a:t>
            </a:r>
            <a:r>
              <a:rPr 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Republic</a:t>
            </a:r>
            <a:r>
              <a:rPr 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a.s. </a:t>
            </a:r>
            <a:r>
              <a:rPr lang="cs-CZ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Trmice</a:t>
            </a:r>
            <a:r>
              <a:rPr 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(KS), vyrábí:</a:t>
            </a:r>
            <a:endParaRPr 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264696"/>
          </a:xfrm>
        </p:spPr>
        <p:txBody>
          <a:bodyPr>
            <a:noAutofit/>
          </a:bodyPr>
          <a:lstStyle/>
          <a:p>
            <a:r>
              <a:rPr lang="cs-CZ" sz="2000" dirty="0" smtClean="0">
                <a:solidFill>
                  <a:srgbClr val="0070C0"/>
                </a:solidFill>
              </a:rPr>
              <a:t>Při odlévání pístů ze slitin hliníku jsou spolu s ocelovým nerezovým mezikroužkem do formy odlitku vkládány solné kroužky.</a:t>
            </a:r>
          </a:p>
          <a:p>
            <a:pPr>
              <a:buNone/>
            </a:pPr>
            <a:endParaRPr lang="cs-CZ" sz="1000" b="1" dirty="0" smtClean="0">
              <a:solidFill>
                <a:srgbClr val="0070C0"/>
              </a:solidFill>
            </a:endParaRPr>
          </a:p>
          <a:p>
            <a:r>
              <a:rPr lang="cs-CZ" sz="2000" dirty="0" smtClean="0">
                <a:solidFill>
                  <a:srgbClr val="0070C0"/>
                </a:solidFill>
              </a:rPr>
              <a:t>Solný kroužek v hotovém odlitku pístu je výplachem vodou rozpuštěn. </a:t>
            </a:r>
          </a:p>
          <a:p>
            <a:pPr>
              <a:buNone/>
            </a:pPr>
            <a:endParaRPr lang="cs-CZ" sz="1000" b="1" dirty="0" smtClean="0">
              <a:solidFill>
                <a:srgbClr val="0070C0"/>
              </a:solidFill>
            </a:endParaRPr>
          </a:p>
          <a:p>
            <a:r>
              <a:rPr lang="cs-CZ" sz="2000" dirty="0" smtClean="0">
                <a:solidFill>
                  <a:srgbClr val="0070C0"/>
                </a:solidFill>
              </a:rPr>
              <a:t>Problémem je překračování stanoveného limitu 1200 mg/l RAS na vstupu odpadní vody do kanalizace provozované </a:t>
            </a:r>
            <a:r>
              <a:rPr lang="cs-CZ" sz="2000" dirty="0" err="1" smtClean="0">
                <a:solidFill>
                  <a:srgbClr val="0070C0"/>
                </a:solidFill>
              </a:rPr>
              <a:t>SČVaK</a:t>
            </a:r>
            <a:r>
              <a:rPr lang="cs-CZ" sz="2000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endParaRPr lang="cs-CZ" sz="1000" b="1" dirty="0" smtClean="0">
              <a:solidFill>
                <a:srgbClr val="0070C0"/>
              </a:solidFill>
            </a:endParaRPr>
          </a:p>
          <a:p>
            <a:r>
              <a:rPr lang="cs-CZ" sz="2000" dirty="0" smtClean="0">
                <a:solidFill>
                  <a:srgbClr val="0070C0"/>
                </a:solidFill>
              </a:rPr>
              <a:t>Tím je v pístu vytvořen kanálek pro chlazení dna pístu motorovým olejem z klikové skříně. </a:t>
            </a:r>
          </a:p>
          <a:p>
            <a:pPr>
              <a:buNone/>
            </a:pPr>
            <a:endParaRPr lang="cs-CZ" sz="1000" b="1" dirty="0" smtClean="0">
              <a:solidFill>
                <a:srgbClr val="0070C0"/>
              </a:solidFill>
            </a:endParaRPr>
          </a:p>
          <a:p>
            <a:r>
              <a:rPr lang="cs-CZ" sz="2000" dirty="0" smtClean="0">
                <a:solidFill>
                  <a:srgbClr val="0070C0"/>
                </a:solidFill>
              </a:rPr>
              <a:t>Solné kroužky jsou výlisky z </a:t>
            </a:r>
            <a:r>
              <a:rPr lang="cs-CZ" sz="2000" dirty="0" err="1" smtClean="0">
                <a:solidFill>
                  <a:srgbClr val="0070C0"/>
                </a:solidFill>
              </a:rPr>
              <a:t>NaCl</a:t>
            </a:r>
            <a:r>
              <a:rPr lang="cs-CZ" sz="2000" dirty="0" smtClean="0">
                <a:solidFill>
                  <a:srgbClr val="0070C0"/>
                </a:solidFill>
              </a:rPr>
              <a:t> s </a:t>
            </a:r>
            <a:r>
              <a:rPr lang="cs-CZ" sz="2000" dirty="0" err="1" smtClean="0">
                <a:solidFill>
                  <a:srgbClr val="0070C0"/>
                </a:solidFill>
              </a:rPr>
              <a:t>org</a:t>
            </a:r>
            <a:r>
              <a:rPr lang="cs-CZ" sz="2000" dirty="0" smtClean="0">
                <a:solidFill>
                  <a:srgbClr val="0070C0"/>
                </a:solidFill>
              </a:rPr>
              <a:t>. pojivy.</a:t>
            </a:r>
          </a:p>
          <a:p>
            <a:pPr>
              <a:buNone/>
            </a:pPr>
            <a:endParaRPr lang="cs-CZ" sz="1000" b="1" dirty="0" smtClean="0">
              <a:solidFill>
                <a:srgbClr val="0070C0"/>
              </a:solidFill>
            </a:endParaRPr>
          </a:p>
          <a:p>
            <a:r>
              <a:rPr lang="cs-CZ" sz="2000" dirty="0" smtClean="0">
                <a:solidFill>
                  <a:srgbClr val="0070C0"/>
                </a:solidFill>
              </a:rPr>
              <a:t>Hmotnost solného kroužku je cca 20 g/ks,  obsah </a:t>
            </a:r>
            <a:r>
              <a:rPr lang="cs-CZ" sz="2000" dirty="0" err="1" smtClean="0">
                <a:solidFill>
                  <a:srgbClr val="0070C0"/>
                </a:solidFill>
              </a:rPr>
              <a:t>NaCl</a:t>
            </a:r>
            <a:r>
              <a:rPr lang="cs-CZ" sz="2000" dirty="0" smtClean="0">
                <a:solidFill>
                  <a:srgbClr val="0070C0"/>
                </a:solidFill>
              </a:rPr>
              <a:t> je přes 95 %, obsah příměsí je proměnný. </a:t>
            </a:r>
          </a:p>
          <a:p>
            <a:pPr>
              <a:buNone/>
            </a:pPr>
            <a:endParaRPr lang="cs-CZ" sz="1000" b="1" dirty="0" smtClean="0">
              <a:solidFill>
                <a:srgbClr val="0070C0"/>
              </a:solidFill>
            </a:endParaRPr>
          </a:p>
          <a:p>
            <a:r>
              <a:rPr lang="cs-CZ" sz="2000" dirty="0" smtClean="0">
                <a:solidFill>
                  <a:srgbClr val="0070C0"/>
                </a:solidFill>
              </a:rPr>
              <a:t>Dodavateli kroužků jsou 2 firmy – ze SRN a z Číny.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 fontScale="90000"/>
          </a:bodyPr>
          <a:lstStyle/>
          <a:p>
            <a:pPr lvl="0" algn="ctr"/>
            <a:r>
              <a:rPr lang="cs-CZ" sz="2700" dirty="0" smtClean="0"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Tabulka č. 1:	Výsledky XRF analýzy (% hmotnostn</a:t>
            </a:r>
            <a:r>
              <a:rPr lang="cs-CZ" sz="2700" dirty="0" smtClean="0"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700" dirty="0" smtClean="0"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lang="cs-CZ" sz="4400" b="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cs-CZ" sz="4400" b="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907704" y="1700802"/>
          <a:ext cx="5544615" cy="3384381"/>
        </p:xfrm>
        <a:graphic>
          <a:graphicData uri="http://schemas.openxmlformats.org/drawingml/2006/table">
            <a:tbl>
              <a:tblPr/>
              <a:tblGrid>
                <a:gridCol w="1693801"/>
                <a:gridCol w="1629950"/>
                <a:gridCol w="2220864"/>
              </a:tblGrid>
              <a:tr h="483483"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Parametr</a:t>
                      </a:r>
                      <a:endParaRPr lang="cs-CZ" sz="20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Čína</a:t>
                      </a:r>
                      <a:endParaRPr lang="cs-CZ" sz="20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Německo</a:t>
                      </a:r>
                      <a:endParaRPr lang="cs-CZ" sz="20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3483"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Na</a:t>
                      </a:r>
                      <a:endParaRPr lang="cs-CZ" sz="20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latin typeface="Times New Roman"/>
                          <a:ea typeface="Calibri"/>
                          <a:cs typeface="Times New Roman"/>
                        </a:rPr>
                        <a:t>36,2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latin typeface="Times New Roman"/>
                          <a:ea typeface="Calibri"/>
                          <a:cs typeface="Times New Roman"/>
                        </a:rPr>
                        <a:t>36,5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3483"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Mg</a:t>
                      </a:r>
                      <a:endParaRPr lang="cs-CZ" sz="20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0,02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3483"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 err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Al</a:t>
                      </a:r>
                      <a:endParaRPr lang="cs-CZ" sz="20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3483"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Si</a:t>
                      </a:r>
                      <a:endParaRPr lang="cs-CZ" sz="20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1,95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latin typeface="Times New Roman"/>
                          <a:ea typeface="Calibri"/>
                          <a:cs typeface="Times New Roman"/>
                        </a:rPr>
                        <a:t>1,59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3483"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Cl</a:t>
                      </a:r>
                      <a:endParaRPr lang="cs-CZ" sz="20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61,6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latin typeface="Times New Roman"/>
                          <a:ea typeface="Calibri"/>
                          <a:cs typeface="Times New Roman"/>
                        </a:rPr>
                        <a:t>61,8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3483"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cs-CZ" sz="20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latin typeface="Times New Roman"/>
                          <a:ea typeface="Calibri"/>
                          <a:cs typeface="Times New Roman"/>
                        </a:rPr>
                        <a:t>0,02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>
                <a:solidFill>
                  <a:srgbClr val="0070C0"/>
                </a:solidFill>
              </a:rPr>
              <a:t>Dvoustupňová koncentrace zředěného roztoku z výplachu reverzní osmózou (RO).</a:t>
            </a:r>
          </a:p>
          <a:p>
            <a:pPr lvl="0">
              <a:buNone/>
            </a:pPr>
            <a:endParaRPr lang="cs-CZ" sz="2400" b="1" dirty="0" smtClean="0">
              <a:solidFill>
                <a:srgbClr val="0070C0"/>
              </a:solidFill>
            </a:endParaRPr>
          </a:p>
          <a:p>
            <a:pPr lvl="0"/>
            <a:r>
              <a:rPr lang="cs-CZ" sz="2400" dirty="0" smtClean="0">
                <a:solidFill>
                  <a:srgbClr val="0070C0"/>
                </a:solidFill>
              </a:rPr>
              <a:t>Odpaření koncentrátu. </a:t>
            </a:r>
          </a:p>
          <a:p>
            <a:pPr lvl="0">
              <a:buNone/>
            </a:pPr>
            <a:endParaRPr lang="cs-CZ" sz="2400" b="1" dirty="0" smtClean="0">
              <a:solidFill>
                <a:srgbClr val="0070C0"/>
              </a:solidFill>
            </a:endParaRPr>
          </a:p>
          <a:p>
            <a:pPr lvl="0"/>
            <a:r>
              <a:rPr lang="cs-CZ" sz="2400" dirty="0" smtClean="0">
                <a:solidFill>
                  <a:srgbClr val="0070C0"/>
                </a:solidFill>
              </a:rPr>
              <a:t>Odstředění nebo filtrace krystalického podílu</a:t>
            </a:r>
          </a:p>
          <a:p>
            <a:pPr lvl="0"/>
            <a:endParaRPr lang="cs-CZ" sz="2400" dirty="0" smtClean="0"/>
          </a:p>
          <a:p>
            <a:pPr lvl="0">
              <a:buNone/>
            </a:pPr>
            <a:r>
              <a:rPr lang="cs-CZ" sz="2400" dirty="0" smtClean="0"/>
              <a:t> Suspenze z odparky je směsí </a:t>
            </a:r>
            <a:r>
              <a:rPr lang="cs-CZ" sz="2400" dirty="0" err="1" smtClean="0"/>
              <a:t>NaCl</a:t>
            </a:r>
            <a:r>
              <a:rPr lang="cs-CZ" sz="2400" dirty="0" smtClean="0"/>
              <a:t> se znečišťujícími látkami (tj. pevný zbytek), který byl považován za odpad – viz schéma: 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sz="3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Navrhovaná řešení </a:t>
            </a:r>
            <a:br>
              <a:rPr lang="cs-CZ" sz="3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 smtClean="0">
                <a:solidFill>
                  <a:srgbClr val="FF0000"/>
                </a:solidFill>
                <a:effectLst/>
              </a:rPr>
              <a:t> </a:t>
            </a:r>
            <a:br>
              <a:rPr lang="cs-CZ" sz="2400" dirty="0" smtClean="0">
                <a:solidFill>
                  <a:srgbClr val="FF0000"/>
                </a:solidFill>
                <a:effectLst/>
              </a:rPr>
            </a:br>
            <a:r>
              <a:rPr lang="cs-CZ" sz="2700" dirty="0" smtClean="0">
                <a:solidFill>
                  <a:srgbClr val="FF0000"/>
                </a:solidFill>
                <a:effectLst/>
              </a:rPr>
              <a:t>LAURICH s.r.o.</a:t>
            </a:r>
            <a:endParaRPr lang="cs-CZ" sz="2700" dirty="0"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188640"/>
            <a:ext cx="8640960" cy="619268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effectLst/>
              </a:rPr>
              <a:t>TEGAMO </a:t>
            </a:r>
            <a:r>
              <a:rPr lang="cs-CZ" sz="2400" dirty="0" err="1" smtClean="0">
                <a:solidFill>
                  <a:srgbClr val="FF0000"/>
                </a:solidFill>
                <a:effectLst/>
              </a:rPr>
              <a:t>Czech</a:t>
            </a:r>
            <a:r>
              <a:rPr lang="cs-CZ" sz="2400" dirty="0" smtClean="0">
                <a:solidFill>
                  <a:srgbClr val="FF0000"/>
                </a:solidFill>
                <a:effectLst/>
              </a:rPr>
              <a:t>, s.r.o.,</a:t>
            </a:r>
            <a:endParaRPr lang="cs-CZ" sz="2400" dirty="0">
              <a:solidFill>
                <a:srgbClr val="FF0000"/>
              </a:solidFill>
              <a:effectLst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cs-CZ" sz="2400" dirty="0" smtClean="0">
                <a:solidFill>
                  <a:srgbClr val="0070C0"/>
                </a:solidFill>
              </a:rPr>
              <a:t>Akumulace a homogenizace OV před vstupem do technologie v akumulační nádrži (AN). </a:t>
            </a:r>
          </a:p>
          <a:p>
            <a:pPr>
              <a:buNone/>
            </a:pPr>
            <a:endParaRPr lang="cs-CZ" sz="2400" b="1" dirty="0" smtClean="0">
              <a:solidFill>
                <a:srgbClr val="0070C0"/>
              </a:solidFill>
            </a:endParaRPr>
          </a:p>
          <a:p>
            <a:r>
              <a:rPr lang="cs-CZ" sz="2400" dirty="0" smtClean="0">
                <a:solidFill>
                  <a:srgbClr val="0070C0"/>
                </a:solidFill>
              </a:rPr>
              <a:t>OV přečerpávat do podtlakové destilační jednotky. </a:t>
            </a:r>
          </a:p>
          <a:p>
            <a:pPr>
              <a:buNone/>
            </a:pPr>
            <a:endParaRPr lang="cs-CZ" sz="2400" b="1" dirty="0" smtClean="0">
              <a:solidFill>
                <a:srgbClr val="0070C0"/>
              </a:solidFill>
            </a:endParaRPr>
          </a:p>
          <a:p>
            <a:r>
              <a:rPr lang="cs-CZ" sz="2400" dirty="0" smtClean="0">
                <a:solidFill>
                  <a:srgbClr val="0070C0"/>
                </a:solidFill>
              </a:rPr>
              <a:t>K zajištění její správné funkce v případě potřeby dávkovat odpěňovač.</a:t>
            </a:r>
          </a:p>
          <a:p>
            <a:pPr>
              <a:buNone/>
            </a:pPr>
            <a:endParaRPr lang="cs-CZ" sz="2400" b="1" dirty="0" smtClean="0">
              <a:solidFill>
                <a:srgbClr val="0070C0"/>
              </a:solidFill>
            </a:endParaRPr>
          </a:p>
          <a:p>
            <a:r>
              <a:rPr lang="cs-CZ" sz="2400" dirty="0" smtClean="0">
                <a:solidFill>
                  <a:srgbClr val="0070C0"/>
                </a:solidFill>
              </a:rPr>
              <a:t>V nastavených cyklech proplachovat jednotku čistícím roztokem. Vodu z proplachu vracet do AN. </a:t>
            </a:r>
          </a:p>
          <a:p>
            <a:pPr>
              <a:buNone/>
            </a:pPr>
            <a:endParaRPr lang="cs-CZ" sz="2400" dirty="0" smtClean="0">
              <a:solidFill>
                <a:srgbClr val="0070C0"/>
              </a:solidFill>
            </a:endParaRPr>
          </a:p>
          <a:p>
            <a:r>
              <a:rPr lang="cs-CZ" sz="2400" dirty="0" smtClean="0">
                <a:solidFill>
                  <a:srgbClr val="0070C0"/>
                </a:solidFill>
              </a:rPr>
              <a:t>Destilovanou vodu opětovně využít ve výrobním procesu.</a:t>
            </a:r>
          </a:p>
          <a:p>
            <a:pPr>
              <a:buNone/>
            </a:pPr>
            <a:endParaRPr lang="cs-CZ" sz="2400" b="1" dirty="0" smtClean="0">
              <a:solidFill>
                <a:srgbClr val="0070C0"/>
              </a:solidFill>
            </a:endParaRP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400" dirty="0" smtClean="0">
                <a:solidFill>
                  <a:srgbClr val="0070C0"/>
                </a:solidFill>
              </a:rPr>
              <a:t>koncentrát (solanka) je akumulován v kontejnerech (IBC). </a:t>
            </a:r>
          </a:p>
          <a:p>
            <a:endParaRPr lang="cs-CZ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164</TotalTime>
  <Words>616</Words>
  <Application>Microsoft Office PowerPoint</Application>
  <PresentationFormat>Předvádění na obrazovce (4:3)</PresentationFormat>
  <Paragraphs>211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Shluk</vt:lpstr>
      <vt:lpstr>Příspěvek k oběhovému hospodářství </vt:lpstr>
      <vt:lpstr>Pracovníci katedry technických věd Fakulty životního prostředí v Ústí nad Labem se podílejí na řešení praktických úkolů v průmyslových podnicích, např.:</vt:lpstr>
      <vt:lpstr>Systémy odpadového hospodářství postupným vývojem spějí k oběhovému hospodářství s následujícími cíli:</vt:lpstr>
      <vt:lpstr>Slévárna hliníku Kolbenschmidt Czech Republic, a.s. Trmice (KS), vyrábí:</vt:lpstr>
      <vt:lpstr>Snímek 5</vt:lpstr>
      <vt:lpstr>Tabulka č. 1: Výsledky XRF analýzy (% hmotnostní) </vt:lpstr>
      <vt:lpstr>Navrhovaná řešení    LAURICH s.r.o.</vt:lpstr>
      <vt:lpstr>Snímek 8</vt:lpstr>
      <vt:lpstr>TEGAMO Czech, s.r.o.,</vt:lpstr>
      <vt:lpstr>Snímek 10</vt:lpstr>
      <vt:lpstr>MemBrain s.r.o., Stráž pod Ralskem</vt:lpstr>
      <vt:lpstr>Hodnocení nabídek</vt:lpstr>
      <vt:lpstr>Knauf Insulation, s.r.o. Krupka </vt:lpstr>
      <vt:lpstr>Tabulka č. 2 - Analýza vzorku kalu (10734/2016)</vt:lpstr>
      <vt:lpstr>Kaly – KNAUF  INSULATION</vt:lpstr>
      <vt:lpstr>Závěry</vt:lpstr>
      <vt:lpstr>Děkuji Vám za pozornost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Příspěvek k oběhovému hospodářství</dc:title>
  <dc:creator>richterm</dc:creator>
  <cp:lastModifiedBy>richterm</cp:lastModifiedBy>
  <cp:revision>17</cp:revision>
  <dcterms:created xsi:type="dcterms:W3CDTF">2017-03-08T08:15:26Z</dcterms:created>
  <dcterms:modified xsi:type="dcterms:W3CDTF">2017-03-20T09:00:14Z</dcterms:modified>
</cp:coreProperties>
</file>