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5" r:id="rId2"/>
    <p:sldId id="289" r:id="rId3"/>
    <p:sldId id="287" r:id="rId4"/>
    <p:sldId id="276" r:id="rId5"/>
    <p:sldId id="279" r:id="rId6"/>
    <p:sldId id="277" r:id="rId7"/>
    <p:sldId id="280" r:id="rId8"/>
    <p:sldId id="281" r:id="rId9"/>
    <p:sldId id="282" r:id="rId10"/>
    <p:sldId id="288" r:id="rId11"/>
    <p:sldId id="283" r:id="rId12"/>
    <p:sldId id="284" r:id="rId13"/>
    <p:sldId id="285" r:id="rId14"/>
    <p:sldId id="257" r:id="rId15"/>
    <p:sldId id="286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097" autoAdjust="0"/>
  </p:normalViewPr>
  <p:slideViewPr>
    <p:cSldViewPr>
      <p:cViewPr varScale="1">
        <p:scale>
          <a:sx n="54" d="100"/>
          <a:sy n="54" d="100"/>
        </p:scale>
        <p:origin x="178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A3113-E392-4916-90E0-469CE0E1EE5D}" type="datetimeFigureOut">
              <a:rPr lang="sk-SK" smtClean="0"/>
              <a:t>22.3.2017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88BE8-0689-4531-9EC6-40B29128D3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229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Základná koncepcia stavby študijného programu principiálne vychádza z dvoch nosných odborných línií. Prvú líniu predstavuje komplex poznatkov zameraných na problematiku tvorby a ochrany životného prostredia vychádzajúci zo silného spoločensko-prírodovedného základu. Druhá línia je reprezentovaná environmentálno-manažérskym komplexom poznatkov.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Dôležitým prvkom procesu výučby je účasť študentov na spolupráci s praxou formou návštev vybraných priemyselných podnikov ako i riešenie záverečných prác (bakalárskych, diplomových a doktorandských) v týchto podnikoch.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88BE8-0689-4531-9EC6-40B29128D3B1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122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E12E-A8C6-4521-AF68-E324D741DD5E}" type="datetimeFigureOut">
              <a:rPr lang="sk-SK" smtClean="0"/>
              <a:t>22.3.2017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FAB2-231D-41BD-BFA6-66134FC540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584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E12E-A8C6-4521-AF68-E324D741DD5E}" type="datetimeFigureOut">
              <a:rPr lang="sk-SK" smtClean="0"/>
              <a:t>22.3.2017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FAB2-231D-41BD-BFA6-66134FC540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7633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E12E-A8C6-4521-AF68-E324D741DD5E}" type="datetimeFigureOut">
              <a:rPr lang="sk-SK" smtClean="0"/>
              <a:t>22.3.2017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FAB2-231D-41BD-BFA6-66134FC540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764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E12E-A8C6-4521-AF68-E324D741DD5E}" type="datetimeFigureOut">
              <a:rPr lang="sk-SK" smtClean="0"/>
              <a:t>22.3.2017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FAB2-231D-41BD-BFA6-66134FC540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965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E12E-A8C6-4521-AF68-E324D741DD5E}" type="datetimeFigureOut">
              <a:rPr lang="sk-SK" smtClean="0"/>
              <a:t>22.3.2017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FAB2-231D-41BD-BFA6-66134FC540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683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E12E-A8C6-4521-AF68-E324D741DD5E}" type="datetimeFigureOut">
              <a:rPr lang="sk-SK" smtClean="0"/>
              <a:t>22.3.2017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FAB2-231D-41BD-BFA6-66134FC540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419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E12E-A8C6-4521-AF68-E324D741DD5E}" type="datetimeFigureOut">
              <a:rPr lang="sk-SK" smtClean="0"/>
              <a:t>22.3.2017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FAB2-231D-41BD-BFA6-66134FC540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1567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E12E-A8C6-4521-AF68-E324D741DD5E}" type="datetimeFigureOut">
              <a:rPr lang="sk-SK" smtClean="0"/>
              <a:t>22.3.2017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FAB2-231D-41BD-BFA6-66134FC540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796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E12E-A8C6-4521-AF68-E324D741DD5E}" type="datetimeFigureOut">
              <a:rPr lang="sk-SK" smtClean="0"/>
              <a:t>22.3.2017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FAB2-231D-41BD-BFA6-66134FC540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299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E12E-A8C6-4521-AF68-E324D741DD5E}" type="datetimeFigureOut">
              <a:rPr lang="sk-SK" smtClean="0"/>
              <a:t>22.3.2017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FAB2-231D-41BD-BFA6-66134FC540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430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E12E-A8C6-4521-AF68-E324D741DD5E}" type="datetimeFigureOut">
              <a:rPr lang="sk-SK" smtClean="0"/>
              <a:t>22.3.2017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FAB2-231D-41BD-BFA6-66134FC540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199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6E12E-A8C6-4521-AF68-E324D741DD5E}" type="datetimeFigureOut">
              <a:rPr lang="sk-SK" smtClean="0"/>
              <a:t>22.3.2017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2FAB2-231D-41BD-BFA6-66134FC540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320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horiba.com/index.php?eID=tx_cms_showpic&amp;file=uploads/pics/PG-350_news_04.jpg&amp;width=500m&amp;height=500&amp;bodyTag=%3cbody%20bgColor=%22#ffffff&quot;&gt;&amp;wrap=&lt;a href=&quot;javascript:close();&quot;&gt; | &lt;/a&gt;&amp;md5=993825280b304d89984341fccbfa539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8928992" cy="302433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sk-SK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Smerovanie vedy, výskumu a spolupráce s praxou, </a:t>
            </a:r>
            <a:br>
              <a:rPr lang="sk-SK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sk-SK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ako aj výchovno-vzdelávacích činností </a:t>
            </a:r>
            <a:r>
              <a:rPr lang="sk-SK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sk-SK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sk-SK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na </a:t>
            </a:r>
            <a:r>
              <a:rPr lang="sk-SK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Katedre životného prostredia, </a:t>
            </a:r>
            <a:r>
              <a:rPr lang="sk-SK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sk-SK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sk-SK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Fakulty </a:t>
            </a:r>
            <a:r>
              <a:rPr lang="sk-SK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prírodných vied, </a:t>
            </a:r>
            <a:r>
              <a:rPr lang="sk-SK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sk-SK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sk-SK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Univerzity </a:t>
            </a:r>
            <a:r>
              <a:rPr lang="sk-SK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Mateja Bela </a:t>
            </a:r>
            <a:r>
              <a:rPr lang="sk-SK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sk-SK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sk-SK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v</a:t>
            </a:r>
            <a:r>
              <a:rPr lang="sk-SK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 Banskej Bystrici</a:t>
            </a:r>
            <a:endParaRPr lang="sk-SK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3544461"/>
            <a:ext cx="9144000" cy="660276"/>
          </a:xfrm>
          <a:solidFill>
            <a:schemeClr val="bg2"/>
          </a:solidFill>
        </p:spPr>
        <p:txBody>
          <a:bodyPr anchor="ctr"/>
          <a:lstStyle/>
          <a:p>
            <a:r>
              <a:rPr lang="sk-S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Emília</a:t>
            </a:r>
            <a:r>
              <a:rPr lang="sk-SK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HRONCOVÁ</a:t>
            </a:r>
            <a:endParaRPr lang="sk-SK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4619961"/>
            <a:ext cx="2088406" cy="2088406"/>
          </a:xfrm>
          <a:prstGeom prst="rect">
            <a:avLst/>
          </a:prstGeom>
        </p:spPr>
      </p:pic>
      <p:sp>
        <p:nvSpPr>
          <p:cNvPr id="6" name="Textové pole 5"/>
          <p:cNvSpPr txBox="1"/>
          <p:nvPr/>
        </p:nvSpPr>
        <p:spPr>
          <a:xfrm>
            <a:off x="1979712" y="4437112"/>
            <a:ext cx="7164288" cy="228393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sk-SK" sz="2200" b="1" cap="all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 Fakulta </a:t>
            </a:r>
            <a:r>
              <a:rPr lang="sk-SK" sz="2200" b="1" cap="all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prírodných vied</a:t>
            </a:r>
            <a:endParaRPr lang="sk-SK" sz="2200" dirty="0">
              <a:solidFill>
                <a:schemeClr val="tx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k-SK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        UNIVERZITA </a:t>
            </a:r>
            <a:r>
              <a:rPr lang="sk-SK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MATEJA BELA V BANSKEJ BYSTRICI</a:t>
            </a: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sk-SK" sz="1600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            Tajovského </a:t>
            </a:r>
            <a:r>
              <a:rPr lang="sk-SK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40, 974 01 Banská Bystrica, </a:t>
            </a:r>
            <a:r>
              <a:rPr lang="sk-SK" sz="1600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Slovensko</a:t>
            </a:r>
            <a:endParaRPr lang="sk-SK" sz="1600" dirty="0">
              <a:solidFill>
                <a:schemeClr val="tx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sk-SK" sz="1600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             tel</a:t>
            </a:r>
            <a:r>
              <a:rPr lang="sk-SK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.:   +421 48 446 5809</a:t>
            </a:r>
          </a:p>
          <a:p>
            <a:pPr>
              <a:spcAft>
                <a:spcPts val="0"/>
              </a:spcAft>
            </a:pPr>
            <a:r>
              <a:rPr lang="sk-SK" sz="1600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             fax</a:t>
            </a:r>
            <a:r>
              <a:rPr lang="sk-SK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.:  +421 48 446 7000</a:t>
            </a:r>
          </a:p>
          <a:p>
            <a:pPr>
              <a:spcAft>
                <a:spcPts val="0"/>
              </a:spcAft>
            </a:pPr>
            <a:r>
              <a:rPr lang="sk-SK" sz="1600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           e-mail</a:t>
            </a:r>
            <a:r>
              <a:rPr lang="sk-SK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: emilia.hroncova@umb.sk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k-SK" sz="2400" b="1" spc="100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   Katedra </a:t>
            </a:r>
            <a:r>
              <a:rPr lang="sk-SK" sz="2400" b="1" spc="1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životného prostredia</a:t>
            </a:r>
            <a:endParaRPr lang="sk-SK" sz="2400" dirty="0">
              <a:solidFill>
                <a:schemeClr val="tx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k-SK" sz="10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endParaRPr lang="sk-SK" sz="1200" dirty="0">
              <a:solidFill>
                <a:schemeClr val="tx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412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accent2">
              <a:lumMod val="50000"/>
            </a:schemeClr>
          </a:solidFill>
        </p:spPr>
        <p:txBody>
          <a:bodyPr anchor="b">
            <a:noAutofit/>
          </a:bodyPr>
          <a:lstStyle/>
          <a:p>
            <a:r>
              <a:rPr lang="sk-SK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2. Monitoring </a:t>
            </a:r>
            <a:r>
              <a:rPr lang="sk-SK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krajinných zložiek, výskum vplyvu poľnohospodárstva, environmentálnych záťaží a </a:t>
            </a:r>
            <a:r>
              <a:rPr lang="sk-SK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SO</a:t>
            </a:r>
            <a:r>
              <a:rPr lang="sk-SK" sz="2400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sk-SK" sz="24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sk-SK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a modely znižovania ich negatívnych vplyvov</a:t>
            </a:r>
            <a:r>
              <a:rPr lang="sk-SK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sk-SK" sz="2400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628800"/>
            <a:ext cx="8496944" cy="4059832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Aft>
                <a:spcPts val="2400"/>
              </a:spcAft>
              <a:buNone/>
            </a:pPr>
            <a:r>
              <a:rPr lang="sk-SK" sz="2400" noProof="1" smtClean="0">
                <a:latin typeface="Comic Sans MS" panose="030F0702030302020204" pitchFamily="66" charset="0"/>
              </a:rPr>
              <a:t>Na základe vlastných výsledkov meraní </a:t>
            </a:r>
            <a:br>
              <a:rPr lang="sk-SK" sz="2400" noProof="1" smtClean="0">
                <a:latin typeface="Comic Sans MS" panose="030F0702030302020204" pitchFamily="66" charset="0"/>
              </a:rPr>
            </a:br>
            <a:r>
              <a:rPr lang="sk-SK" sz="2400" noProof="1" smtClean="0">
                <a:latin typeface="Comic Sans MS" panose="030F0702030302020204" pitchFamily="66" charset="0"/>
              </a:rPr>
              <a:t>vypracujeme odhady alebo modely možných rizík sledovaných faktorov a environmentálnych záťaží pre ľudské zdravie alebo horninové prostredie, </a:t>
            </a:r>
            <a:br>
              <a:rPr lang="sk-SK" sz="2400" noProof="1" smtClean="0">
                <a:latin typeface="Comic Sans MS" panose="030F0702030302020204" pitchFamily="66" charset="0"/>
              </a:rPr>
            </a:br>
            <a:r>
              <a:rPr lang="sk-SK" sz="2400" noProof="1" smtClean="0">
                <a:latin typeface="Comic Sans MS" panose="030F0702030302020204" pitchFamily="66" charset="0"/>
              </a:rPr>
              <a:t>podzemnú vodu a pôdu </a:t>
            </a:r>
            <a:br>
              <a:rPr lang="sk-SK" sz="2400" noProof="1" smtClean="0">
                <a:latin typeface="Comic Sans MS" panose="030F0702030302020204" pitchFamily="66" charset="0"/>
              </a:rPr>
            </a:br>
            <a:r>
              <a:rPr lang="sk-SK" sz="2400" noProof="1" smtClean="0">
                <a:latin typeface="Comic Sans MS" panose="030F0702030302020204" pitchFamily="66" charset="0"/>
              </a:rPr>
              <a:t>s návrhmi riešení znižovania ich negatívnych vplyvov. </a:t>
            </a:r>
          </a:p>
          <a:p>
            <a:pPr marL="0" indent="0" algn="ctr">
              <a:lnSpc>
                <a:spcPct val="110000"/>
              </a:lnSpc>
              <a:spcBef>
                <a:spcPts val="1800"/>
              </a:spcBef>
              <a:spcAft>
                <a:spcPts val="2400"/>
              </a:spcAft>
              <a:buNone/>
            </a:pPr>
            <a:r>
              <a:rPr lang="sk-SK" sz="2400" noProof="1" smtClean="0">
                <a:latin typeface="Comic Sans MS" panose="030F0702030302020204" pitchFamily="66" charset="0"/>
              </a:rPr>
              <a:t>Osobitným výstupom je vypracovanie návrhov na remediáciu kontaminovanej krajiny</a:t>
            </a:r>
            <a:r>
              <a:rPr lang="sk-SK" sz="2400" noProof="1" smtClean="0">
                <a:latin typeface="Comic Sans MS" panose="030F0702030302020204" pitchFamily="66" charset="0"/>
              </a:rPr>
              <a:t>.</a:t>
            </a:r>
            <a:endParaRPr lang="sk-SK" sz="2400" noProof="1" smtClean="0">
              <a:latin typeface="Comic Sans MS" panose="030F0702030302020204" pitchFamily="66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132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FF0000"/>
          </a:solidFill>
        </p:spPr>
        <p:txBody>
          <a:bodyPr anchor="b">
            <a:normAutofit/>
          </a:bodyPr>
          <a:lstStyle/>
          <a:p>
            <a:r>
              <a:rPr lang="sk-SK" sz="3600" b="1" spc="3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NAŠA VÝSKUMNÁ ČINNOSŤ</a:t>
            </a:r>
            <a:endParaRPr lang="sk-SK" sz="3600" b="1" spc="30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4320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k-SK" sz="2400" b="1" spc="3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DOMÁCE PROJEKTY</a:t>
            </a:r>
          </a:p>
          <a:p>
            <a:pPr marL="0" indent="0" algn="ctr">
              <a:buNone/>
            </a:pPr>
            <a:endParaRPr lang="sk-SK" sz="2400" b="1" spc="3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215516" y="1529408"/>
            <a:ext cx="8784976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k-SK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2015 – 2017</a:t>
            </a:r>
          </a:p>
          <a:p>
            <a:pPr marL="0" indent="0">
              <a:spcBef>
                <a:spcPts val="528"/>
              </a:spcBef>
              <a:buNone/>
            </a:pPr>
            <a:r>
              <a:rPr lang="sk-SK" sz="22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Comic Sans MS" panose="030F0702030302020204" pitchFamily="66" charset="0"/>
              </a:rPr>
              <a:t>APVV-0098-12 </a:t>
            </a:r>
            <a:r>
              <a:rPr lang="sk-SK" sz="2200" dirty="0" smtClean="0">
                <a:latin typeface="Comic Sans MS" panose="030F0702030302020204" pitchFamily="66" charset="0"/>
              </a:rPr>
              <a:t>  </a:t>
            </a:r>
            <a:r>
              <a:rPr lang="sk-SK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Analýza, modelovanie a hodnotenie </a:t>
            </a:r>
            <a:r>
              <a:rPr lang="sk-SK" sz="2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agroekosystémových</a:t>
            </a:r>
            <a:r>
              <a:rPr lang="sk-SK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sk-SK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služieb; </a:t>
            </a:r>
            <a:r>
              <a:rPr lang="sk-SK" sz="2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(Ing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 Radoslava </a:t>
            </a:r>
            <a:r>
              <a:rPr lang="sk-SK" sz="20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Kanianska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PhD</a:t>
            </a:r>
            <a:r>
              <a:rPr lang="sk-SK" sz="2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.)</a:t>
            </a:r>
            <a:endParaRPr lang="sk-SK" sz="20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sk-SK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2015 – 2017</a:t>
            </a:r>
          </a:p>
          <a:p>
            <a:pPr marL="0" indent="0">
              <a:buNone/>
            </a:pPr>
            <a:r>
              <a:rPr lang="sk-SK" sz="22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Comic Sans MS" panose="030F0702030302020204" pitchFamily="66" charset="0"/>
              </a:rPr>
              <a:t>VEGA </a:t>
            </a:r>
            <a:r>
              <a:rPr lang="sk-SK" sz="22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Comic Sans MS" panose="030F0702030302020204" pitchFamily="66" charset="0"/>
              </a:rPr>
              <a:t>1/0547/15  </a:t>
            </a:r>
            <a:r>
              <a:rPr lang="sk-SK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Experimentálne meranie a modelovanie </a:t>
            </a:r>
            <a:r>
              <a:rPr lang="sk-SK" sz="2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fugitívnych</a:t>
            </a:r>
            <a:r>
              <a:rPr lang="sk-SK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emisií zo spracovania </a:t>
            </a:r>
            <a:r>
              <a:rPr lang="sk-SK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dreva</a:t>
            </a:r>
            <a:r>
              <a:rPr lang="sk-SK" sz="2200" dirty="0" smtClean="0">
                <a:latin typeface="Comic Sans MS" panose="030F0702030302020204" pitchFamily="66" charset="0"/>
              </a:rPr>
              <a:t>; </a:t>
            </a:r>
            <a:br>
              <a:rPr lang="sk-SK" sz="2200" dirty="0" smtClean="0">
                <a:latin typeface="Comic Sans MS" panose="030F0702030302020204" pitchFamily="66" charset="0"/>
              </a:rPr>
            </a:br>
            <a:r>
              <a:rPr lang="sk-SK" sz="2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(prof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 Mgr. Juraj Ladomerský, CSc</a:t>
            </a:r>
            <a:r>
              <a:rPr lang="sk-SK" sz="2000" dirty="0" smtClean="0">
                <a:solidFill>
                  <a:schemeClr val="accent2">
                    <a:lumMod val="50000"/>
                  </a:schemeClr>
                </a:solidFill>
              </a:rPr>
              <a:t>.)</a:t>
            </a:r>
            <a:endParaRPr lang="sk-SK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sk-SK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2015 – 2017</a:t>
            </a:r>
          </a:p>
          <a:p>
            <a:pPr marL="0" indent="0">
              <a:buNone/>
            </a:pPr>
            <a:r>
              <a:rPr lang="sk-SK" sz="22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Comic Sans MS" panose="030F0702030302020204" pitchFamily="66" charset="0"/>
              </a:rPr>
              <a:t>VEGA </a:t>
            </a:r>
            <a:r>
              <a:rPr lang="sk-SK" sz="22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Comic Sans MS" panose="030F0702030302020204" pitchFamily="66" charset="0"/>
              </a:rPr>
              <a:t>1/0538/15   </a:t>
            </a:r>
            <a:r>
              <a:rPr lang="sk-SK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Porovnanie možnosti </a:t>
            </a:r>
            <a:r>
              <a:rPr lang="sk-SK" sz="2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remediácie</a:t>
            </a:r>
            <a:r>
              <a:rPr lang="sk-SK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krajiny v oblasti vybraných opustených Cu-ložísk </a:t>
            </a:r>
            <a:r>
              <a:rPr lang="sk-SK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Európy</a:t>
            </a:r>
            <a:r>
              <a:rPr lang="sk-SK" sz="2200" dirty="0" smtClean="0">
                <a:latin typeface="Comic Sans MS" panose="030F0702030302020204" pitchFamily="66" charset="0"/>
              </a:rPr>
              <a:t>; </a:t>
            </a:r>
            <a:br>
              <a:rPr lang="sk-SK" sz="2200" dirty="0" smtClean="0">
                <a:latin typeface="Comic Sans MS" panose="030F0702030302020204" pitchFamily="66" charset="0"/>
              </a:rPr>
            </a:b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sk-SK" sz="2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prof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 RNDr. Peter </a:t>
            </a:r>
            <a:r>
              <a:rPr lang="sk-SK" sz="20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Andráš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CSc</a:t>
            </a:r>
            <a:r>
              <a:rPr lang="sk-SK" sz="2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.)</a:t>
            </a:r>
            <a:endParaRPr lang="sk-SK" sz="20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FF0000"/>
          </a:solidFill>
        </p:spPr>
        <p:txBody>
          <a:bodyPr anchor="b">
            <a:normAutofit/>
          </a:bodyPr>
          <a:lstStyle/>
          <a:p>
            <a:r>
              <a:rPr lang="sk-SK" sz="3600" b="1" spc="3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NAŠA VÝSKUMNÁ ČINNOSŤ</a:t>
            </a:r>
            <a:endParaRPr lang="sk-SK" sz="3600" b="1" spc="30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b="1" spc="3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DOMÁCE PROJEKTY</a:t>
            </a:r>
          </a:p>
          <a:p>
            <a:pPr marL="0" indent="0" algn="ctr">
              <a:buNone/>
            </a:pPr>
            <a:endParaRPr lang="sk-SK" sz="2400" b="1" spc="3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179512" y="1628800"/>
            <a:ext cx="8784976" cy="504056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2015 – 2017</a:t>
            </a:r>
          </a:p>
          <a:p>
            <a:pPr marL="0" indent="0">
              <a:buNone/>
            </a:pPr>
            <a:r>
              <a:rPr lang="sk-SK" sz="22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Comic Sans MS" panose="030F0702030302020204" pitchFamily="66" charset="0"/>
              </a:rPr>
              <a:t>KEGA </a:t>
            </a:r>
            <a:r>
              <a:rPr lang="sk-SK" sz="22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Comic Sans MS" panose="030F0702030302020204" pitchFamily="66" charset="0"/>
              </a:rPr>
              <a:t>035UMB-4/2015   </a:t>
            </a:r>
            <a:r>
              <a:rPr lang="sk-SK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Environmentálne manažérstvo vo výrobnej </a:t>
            </a:r>
            <a:r>
              <a:rPr lang="sk-SK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sfére; </a:t>
            </a:r>
            <a:r>
              <a:rPr lang="sk-SK" sz="2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(doc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 Ing. Emília </a:t>
            </a:r>
            <a:r>
              <a:rPr lang="sk-SK" sz="20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Hroncová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PhD</a:t>
            </a:r>
            <a:r>
              <a:rPr lang="sk-SK" sz="2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.)</a:t>
            </a:r>
            <a:endParaRPr lang="sk-SK" sz="20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sk-SK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2015 – 2017</a:t>
            </a:r>
          </a:p>
          <a:p>
            <a:pPr marL="0" indent="0">
              <a:buNone/>
            </a:pPr>
            <a:r>
              <a:rPr lang="sk-SK" sz="22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Comic Sans MS" panose="030F0702030302020204" pitchFamily="66" charset="0"/>
              </a:rPr>
              <a:t>KEGA </a:t>
            </a:r>
            <a:r>
              <a:rPr lang="sk-SK" sz="22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Comic Sans MS" panose="030F0702030302020204" pitchFamily="66" charset="0"/>
              </a:rPr>
              <a:t>041UK-4/2015  </a:t>
            </a:r>
            <a:r>
              <a:rPr lang="sk-SK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Parazitické </a:t>
            </a:r>
            <a:r>
              <a:rPr lang="sk-SK" sz="2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protista</a:t>
            </a:r>
            <a:r>
              <a:rPr lang="sk-SK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- nový predmet s integráciou moderných metód parazitologickej </a:t>
            </a:r>
            <a:r>
              <a:rPr lang="sk-SK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praxe; </a:t>
            </a:r>
            <a:br>
              <a:rPr lang="sk-SK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sk-SK" sz="2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(Ing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 Katarína Trnková, PhD</a:t>
            </a:r>
            <a:r>
              <a:rPr lang="sk-SK" sz="2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.)</a:t>
            </a:r>
            <a:endParaRPr lang="sk-SK" sz="20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sk-SK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2015 – 2017</a:t>
            </a:r>
          </a:p>
          <a:p>
            <a:pPr marL="0" indent="0">
              <a:buNone/>
            </a:pPr>
            <a:r>
              <a:rPr lang="sk-SK" sz="22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Comic Sans MS" panose="030F0702030302020204" pitchFamily="66" charset="0"/>
              </a:rPr>
              <a:t>KEGA </a:t>
            </a:r>
            <a:r>
              <a:rPr lang="sk-SK" sz="22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Comic Sans MS" panose="030F0702030302020204" pitchFamily="66" charset="0"/>
              </a:rPr>
              <a:t>028UMB-4/2015 </a:t>
            </a:r>
            <a:r>
              <a:rPr lang="sk-SK" sz="22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sk-SK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Zelená ekonomika; </a:t>
            </a:r>
            <a:br>
              <a:rPr lang="sk-SK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sk-SK" sz="2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(Ing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 Radoslava </a:t>
            </a:r>
            <a:r>
              <a:rPr lang="sk-SK" sz="20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Kanianska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PhD</a:t>
            </a:r>
            <a:r>
              <a:rPr lang="sk-SK" sz="2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.)</a:t>
            </a:r>
            <a:endParaRPr lang="sk-SK" sz="20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k-SK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2017 </a:t>
            </a:r>
            <a:r>
              <a:rPr lang="sk-SK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– </a:t>
            </a:r>
            <a:r>
              <a:rPr lang="sk-SK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2019</a:t>
            </a:r>
            <a:endParaRPr lang="sk-SK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k-SK" sz="22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Comic Sans MS" panose="030F0702030302020204" pitchFamily="66" charset="0"/>
              </a:rPr>
              <a:t>KEGA </a:t>
            </a:r>
            <a:r>
              <a:rPr lang="sk-SK" sz="22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Comic Sans MS" panose="030F0702030302020204" pitchFamily="66" charset="0"/>
              </a:rPr>
              <a:t>30UMB-4/2017 </a:t>
            </a:r>
            <a:r>
              <a:rPr lang="sk-SK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Vzdelávacie centrum integrovanej </a:t>
            </a:r>
            <a:r>
              <a:rPr lang="sk-SK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bezpečnosti;</a:t>
            </a:r>
            <a:r>
              <a:rPr lang="sk-SK" sz="2200" dirty="0" smtClean="0">
                <a:latin typeface="Comic Sans MS" panose="030F0702030302020204" pitchFamily="66" charset="0"/>
              </a:rPr>
              <a:t> </a:t>
            </a:r>
            <a:r>
              <a:rPr lang="sk-SK" sz="2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(prof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 Mgr. Juraj Ladomerský, CSc</a:t>
            </a:r>
            <a:r>
              <a:rPr lang="sk-SK" sz="2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.)</a:t>
            </a:r>
            <a:endParaRPr lang="sk-SK" sz="20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k-SK" sz="2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7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FF0000"/>
          </a:solidFill>
        </p:spPr>
        <p:txBody>
          <a:bodyPr anchor="b">
            <a:normAutofit/>
          </a:bodyPr>
          <a:lstStyle/>
          <a:p>
            <a:r>
              <a:rPr lang="sk-SK" sz="3600" b="1" spc="3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NAŠA VÝSKUMNÁ ČINNOSŤ</a:t>
            </a:r>
            <a:endParaRPr lang="sk-SK" sz="3600" b="1" spc="30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b="1" spc="3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ZAHRANIČNÉ PROJEKTY</a:t>
            </a:r>
          </a:p>
          <a:p>
            <a:pPr marL="0" indent="0" algn="ctr">
              <a:buNone/>
            </a:pPr>
            <a:endParaRPr lang="sk-SK" sz="2400" b="1" spc="3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179512" y="1628800"/>
            <a:ext cx="8784976" cy="194421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sk-SK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2016 </a:t>
            </a:r>
            <a:r>
              <a:rPr lang="sk-SK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– 2017</a:t>
            </a:r>
          </a:p>
          <a:p>
            <a:pPr marL="0" indent="0">
              <a:buNone/>
            </a:pPr>
            <a:r>
              <a:rPr lang="sk-SK" sz="22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Comic Sans MS" panose="030F0702030302020204" pitchFamily="66" charset="0"/>
              </a:rPr>
              <a:t>APVV SK-CN-2015-0004 </a:t>
            </a:r>
            <a:r>
              <a:rPr lang="sk-SK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Metódy hodnotenia udržateľnosti a optimalizácie poľnohospodárskych produkčných systémov: spojenie teórie energetických a materiálových tokov </a:t>
            </a:r>
            <a:r>
              <a:rPr lang="sk-SK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sk-SK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sk-SK" sz="2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(Ing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 Radoslava </a:t>
            </a:r>
            <a:r>
              <a:rPr lang="sk-SK" sz="20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Kanianska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PhD</a:t>
            </a:r>
            <a:r>
              <a:rPr lang="sk-SK" sz="2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.)</a:t>
            </a:r>
            <a:endParaRPr lang="sk-SK" sz="20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k-SK" sz="2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73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dirty="0" smtClean="0">
                <a:latin typeface="Comic Sans MS" panose="030F0702030302020204" pitchFamily="66" charset="0"/>
              </a:rPr>
              <a:t>Vysokoškolské </a:t>
            </a:r>
            <a:r>
              <a:rPr lang="sk-SK" sz="2400" dirty="0">
                <a:latin typeface="Comic Sans MS" panose="030F0702030302020204" pitchFamily="66" charset="0"/>
              </a:rPr>
              <a:t>vzdelávanie v dennej aj externej forme štúdia v akreditovanom študijnom odbore  </a:t>
            </a:r>
            <a:r>
              <a:rPr lang="sk-SK" sz="2400" dirty="0" smtClean="0">
                <a:latin typeface="Comic Sans MS" panose="030F0702030302020204" pitchFamily="66" charset="0"/>
              </a:rPr>
              <a:t/>
            </a:r>
            <a:br>
              <a:rPr lang="sk-SK" sz="2400" dirty="0" smtClean="0">
                <a:latin typeface="Comic Sans MS" panose="030F0702030302020204" pitchFamily="66" charset="0"/>
              </a:rPr>
            </a:br>
            <a:r>
              <a:rPr lang="sk-SK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4.3.3 </a:t>
            </a:r>
            <a:r>
              <a:rPr lang="sk-SK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Environmentálny manažment </a:t>
            </a:r>
          </a:p>
          <a:p>
            <a:pPr marL="363538" indent="-363538">
              <a:buNone/>
            </a:pPr>
            <a:r>
              <a:rPr lang="sk-SK" sz="2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 </a:t>
            </a:r>
            <a:r>
              <a:rPr lang="sk-SK" sz="2200" dirty="0" smtClean="0">
                <a:latin typeface="Comic Sans MS" panose="030F0702030302020204" pitchFamily="66" charset="0"/>
              </a:rPr>
              <a:t>v </a:t>
            </a:r>
            <a:r>
              <a:rPr lang="sk-SK" sz="2200" dirty="0">
                <a:latin typeface="Comic Sans MS" panose="030F0702030302020204" pitchFamily="66" charset="0"/>
              </a:rPr>
              <a:t>študijnom programe </a:t>
            </a:r>
            <a:r>
              <a:rPr lang="sk-SK" sz="2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Environmentalistika</a:t>
            </a:r>
            <a:r>
              <a:rPr lang="sk-SK" sz="2200" dirty="0">
                <a:latin typeface="Comic Sans MS" panose="030F0702030302020204" pitchFamily="66" charset="0"/>
              </a:rPr>
              <a:t> </a:t>
            </a:r>
            <a:r>
              <a:rPr lang="sk-SK" sz="2200" dirty="0" smtClean="0">
                <a:latin typeface="Comic Sans MS" panose="030F0702030302020204" pitchFamily="66" charset="0"/>
              </a:rPr>
              <a:t>– </a:t>
            </a:r>
            <a:br>
              <a:rPr lang="sk-SK" sz="2200" dirty="0" smtClean="0">
                <a:latin typeface="Comic Sans MS" panose="030F0702030302020204" pitchFamily="66" charset="0"/>
              </a:rPr>
            </a:br>
            <a:r>
              <a:rPr lang="sk-SK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sk-SK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. stupeň </a:t>
            </a:r>
            <a:r>
              <a:rPr lang="sk-SK" sz="2200" dirty="0">
                <a:latin typeface="Comic Sans MS" panose="030F0702030302020204" pitchFamily="66" charset="0"/>
              </a:rPr>
              <a:t>vysokoškolského štúdia </a:t>
            </a:r>
            <a:r>
              <a:rPr lang="sk-SK" sz="2200" dirty="0" smtClean="0">
                <a:latin typeface="Comic Sans MS" panose="030F0702030302020204" pitchFamily="66" charset="0"/>
              </a:rPr>
              <a:t/>
            </a:r>
            <a:br>
              <a:rPr lang="sk-SK" sz="2200" dirty="0" smtClean="0">
                <a:latin typeface="Comic Sans MS" panose="030F0702030302020204" pitchFamily="66" charset="0"/>
              </a:rPr>
            </a:br>
            <a:r>
              <a:rPr lang="sk-SK" sz="2200" dirty="0" smtClean="0">
                <a:latin typeface="Comic Sans MS" panose="030F0702030302020204" pitchFamily="66" charset="0"/>
              </a:rPr>
              <a:t>s</a:t>
            </a:r>
            <a:r>
              <a:rPr lang="sk-SK" sz="2200" dirty="0">
                <a:latin typeface="Comic Sans MS" panose="030F0702030302020204" pitchFamily="66" charset="0"/>
              </a:rPr>
              <a:t> udeľovaným akademickým titulom bakalár (Bc.)</a:t>
            </a:r>
          </a:p>
          <a:p>
            <a:pPr marL="363538" indent="-363538">
              <a:buNone/>
            </a:pPr>
            <a:r>
              <a:rPr lang="sk-SK" sz="2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 </a:t>
            </a:r>
            <a:r>
              <a:rPr lang="sk-SK" sz="2200" dirty="0" smtClean="0">
                <a:latin typeface="Comic Sans MS" panose="030F0702030302020204" pitchFamily="66" charset="0"/>
              </a:rPr>
              <a:t>v </a:t>
            </a:r>
            <a:r>
              <a:rPr lang="sk-SK" sz="2200" dirty="0">
                <a:latin typeface="Comic Sans MS" panose="030F0702030302020204" pitchFamily="66" charset="0"/>
              </a:rPr>
              <a:t>študijnom programe </a:t>
            </a:r>
            <a:r>
              <a:rPr lang="sk-SK" sz="2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Environmentálne manažérstvo </a:t>
            </a:r>
            <a:r>
              <a:rPr lang="sk-SK" sz="2200" dirty="0" smtClean="0">
                <a:latin typeface="Comic Sans MS" panose="030F0702030302020204" pitchFamily="66" charset="0"/>
              </a:rPr>
              <a:t>– </a:t>
            </a:r>
            <a:br>
              <a:rPr lang="sk-SK" sz="2200" dirty="0" smtClean="0">
                <a:latin typeface="Comic Sans MS" panose="030F0702030302020204" pitchFamily="66" charset="0"/>
              </a:rPr>
            </a:br>
            <a:r>
              <a:rPr lang="sk-SK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II</a:t>
            </a:r>
            <a:r>
              <a:rPr lang="sk-SK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. stupeň </a:t>
            </a:r>
            <a:r>
              <a:rPr lang="sk-SK" sz="2200" dirty="0">
                <a:latin typeface="Comic Sans MS" panose="030F0702030302020204" pitchFamily="66" charset="0"/>
              </a:rPr>
              <a:t>vysokoškolského štúdia </a:t>
            </a:r>
            <a:r>
              <a:rPr lang="sk-SK" sz="2200" dirty="0" smtClean="0">
                <a:latin typeface="Comic Sans MS" panose="030F0702030302020204" pitchFamily="66" charset="0"/>
              </a:rPr>
              <a:t/>
            </a:r>
            <a:br>
              <a:rPr lang="sk-SK" sz="2200" dirty="0" smtClean="0">
                <a:latin typeface="Comic Sans MS" panose="030F0702030302020204" pitchFamily="66" charset="0"/>
              </a:rPr>
            </a:br>
            <a:r>
              <a:rPr lang="sk-SK" sz="2200" dirty="0" smtClean="0">
                <a:latin typeface="Comic Sans MS" panose="030F0702030302020204" pitchFamily="66" charset="0"/>
              </a:rPr>
              <a:t>s</a:t>
            </a:r>
            <a:r>
              <a:rPr lang="sk-SK" sz="2200" dirty="0">
                <a:latin typeface="Comic Sans MS" panose="030F0702030302020204" pitchFamily="66" charset="0"/>
              </a:rPr>
              <a:t> udeľovaným akademickým titulom magister (Mgr.)</a:t>
            </a:r>
          </a:p>
          <a:p>
            <a:pPr marL="363538" indent="-363538">
              <a:buNone/>
            </a:pPr>
            <a:r>
              <a:rPr lang="sk-SK" sz="2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 </a:t>
            </a:r>
            <a:r>
              <a:rPr lang="sk-SK" sz="2200" dirty="0" smtClean="0">
                <a:latin typeface="Comic Sans MS" panose="030F0702030302020204" pitchFamily="66" charset="0"/>
              </a:rPr>
              <a:t>v </a:t>
            </a:r>
            <a:r>
              <a:rPr lang="sk-SK" sz="2200" dirty="0">
                <a:latin typeface="Comic Sans MS" panose="030F0702030302020204" pitchFamily="66" charset="0"/>
              </a:rPr>
              <a:t>študijnom programe </a:t>
            </a:r>
            <a:r>
              <a:rPr lang="sk-SK" sz="2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Sanácia životného prostredia </a:t>
            </a:r>
            <a:r>
              <a:rPr lang="sk-SK" sz="2200" dirty="0" smtClean="0">
                <a:latin typeface="Comic Sans MS" panose="030F0702030302020204" pitchFamily="66" charset="0"/>
              </a:rPr>
              <a:t>– </a:t>
            </a:r>
            <a:br>
              <a:rPr lang="sk-SK" sz="2200" dirty="0" smtClean="0">
                <a:latin typeface="Comic Sans MS" panose="030F0702030302020204" pitchFamily="66" charset="0"/>
              </a:rPr>
            </a:br>
            <a:r>
              <a:rPr lang="sk-SK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III</a:t>
            </a:r>
            <a:r>
              <a:rPr lang="sk-SK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. stupeň </a:t>
            </a:r>
            <a:r>
              <a:rPr lang="sk-SK" sz="2200" dirty="0">
                <a:latin typeface="Comic Sans MS" panose="030F0702030302020204" pitchFamily="66" charset="0"/>
              </a:rPr>
              <a:t>vysokoškolského štúdia </a:t>
            </a:r>
            <a:r>
              <a:rPr lang="sk-SK" sz="2200" dirty="0" smtClean="0">
                <a:latin typeface="Comic Sans MS" panose="030F0702030302020204" pitchFamily="66" charset="0"/>
              </a:rPr>
              <a:t/>
            </a:r>
            <a:br>
              <a:rPr lang="sk-SK" sz="2200" dirty="0" smtClean="0">
                <a:latin typeface="Comic Sans MS" panose="030F0702030302020204" pitchFamily="66" charset="0"/>
              </a:rPr>
            </a:br>
            <a:r>
              <a:rPr lang="sk-SK" sz="2200" dirty="0" smtClean="0">
                <a:latin typeface="Comic Sans MS" panose="030F0702030302020204" pitchFamily="66" charset="0"/>
              </a:rPr>
              <a:t>s</a:t>
            </a:r>
            <a:r>
              <a:rPr lang="sk-SK" sz="2200" dirty="0">
                <a:latin typeface="Comic Sans MS" panose="030F0702030302020204" pitchFamily="66" charset="0"/>
              </a:rPr>
              <a:t> udeľovaným akademickým titulom </a:t>
            </a:r>
            <a:r>
              <a:rPr lang="sk-SK" sz="2200" dirty="0" err="1">
                <a:latin typeface="Comic Sans MS" panose="030F0702030302020204" pitchFamily="66" charset="0"/>
              </a:rPr>
              <a:t>philosophiae</a:t>
            </a:r>
            <a:r>
              <a:rPr lang="sk-SK" sz="2200" dirty="0">
                <a:latin typeface="Comic Sans MS" panose="030F0702030302020204" pitchFamily="66" charset="0"/>
              </a:rPr>
              <a:t> </a:t>
            </a:r>
            <a:r>
              <a:rPr lang="sk-SK" sz="2200" dirty="0" err="1">
                <a:latin typeface="Comic Sans MS" panose="030F0702030302020204" pitchFamily="66" charset="0"/>
              </a:rPr>
              <a:t>doctor</a:t>
            </a:r>
            <a:r>
              <a:rPr lang="sk-SK" sz="2200" dirty="0">
                <a:latin typeface="Comic Sans MS" panose="030F0702030302020204" pitchFamily="66" charset="0"/>
              </a:rPr>
              <a:t>  (PhD.).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sk-SK" sz="2200" dirty="0">
                <a:latin typeface="Comic Sans MS" panose="030F0702030302020204" pitchFamily="66" charset="0"/>
              </a:rPr>
              <a:t>Katedra má tiež v uvedenom študijnom odbore priznané právo konať rigorózne skúšky a obhajoby rigoróznych prác (RNDr.).</a:t>
            </a: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0" y="0"/>
            <a:ext cx="9144000" cy="90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600"/>
              </a:spcBef>
            </a:pPr>
            <a:r>
              <a:rPr lang="sk-SK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Výchovno-vzdelávacia činnosť </a:t>
            </a:r>
            <a:r>
              <a:rPr lang="sk-SK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KŽP</a:t>
            </a:r>
            <a:endParaRPr lang="sk-SK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5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2"/>
          <p:cNvSpPr txBox="1">
            <a:spLocks/>
          </p:cNvSpPr>
          <p:nvPr/>
        </p:nvSpPr>
        <p:spPr>
          <a:xfrm>
            <a:off x="1619672" y="1484784"/>
            <a:ext cx="6624736" cy="792088"/>
          </a:xfrm>
          <a:prstGeom prst="rect">
            <a:avLst/>
          </a:prstGeom>
        </p:spPr>
        <p:txBody>
          <a:bodyPr spcFirstLastPara="1" vert="horz" lIns="91440" tIns="45720" rIns="91440" bIns="45720" numCol="1" rtlCol="0">
            <a:prstTxWarp prst="textArchDown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4000" b="1" noProof="1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ĎAKUJEM ZA POZORNOSŤ </a:t>
            </a:r>
            <a:endParaRPr lang="sk-SK" sz="4000" b="1" noProof="1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Rectangle 172"/>
          <p:cNvSpPr>
            <a:spLocks noChangeArrowheads="1"/>
          </p:cNvSpPr>
          <p:nvPr/>
        </p:nvSpPr>
        <p:spPr bwMode="auto">
          <a:xfrm>
            <a:off x="1968577" y="2880473"/>
            <a:ext cx="5462740" cy="163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sk-SK" sz="1500" b="1" noProof="1" smtClean="0">
                <a:latin typeface="Comic Sans MS" pitchFamily="66" charset="0"/>
              </a:rPr>
              <a:t>Matej Bel University Banská Bystrica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sk-SK" sz="1500" b="1" noProof="1" smtClean="0">
                <a:latin typeface="Comic Sans MS" pitchFamily="66" charset="0"/>
              </a:rPr>
              <a:t>Faculty of Natural Sciences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sk-SK" sz="1500" b="1" noProof="1" smtClean="0">
                <a:latin typeface="Comic Sans MS" pitchFamily="66" charset="0"/>
              </a:rPr>
              <a:t>Department of Environmental Management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sk-SK" sz="1500" b="1" noProof="1" smtClean="0">
                <a:latin typeface="Comic Sans MS" pitchFamily="66" charset="0"/>
              </a:rPr>
              <a:t>Tajovského 40, 960 53</a:t>
            </a:r>
            <a:endParaRPr lang="sk-SK" sz="1500" b="1" noProof="1">
              <a:latin typeface="Comic Sans MS" pitchFamily="66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115218" y="4166022"/>
            <a:ext cx="3169457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sk-SK" b="1" noProof="1" smtClean="0">
                <a:latin typeface="Comic Sans MS" pitchFamily="66" charset="0"/>
              </a:rPr>
              <a:t>emilia.hroncova@gmail.com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sk-SK" b="1" noProof="1" smtClean="0">
                <a:latin typeface="Comic Sans MS" pitchFamily="66" charset="0"/>
              </a:rPr>
              <a:t>jladomersky@yahoo.co.uk</a:t>
            </a:r>
            <a:endParaRPr lang="sk-SK" b="1" noProof="1">
              <a:latin typeface="Comic Sans MS" pitchFamily="66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5811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hatamaja.wbl.sk/Mapa_Slovenska/Mapa_Slovenska1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692697"/>
            <a:ext cx="855671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3707904" y="2636912"/>
            <a:ext cx="1008112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620" y="4947494"/>
            <a:ext cx="5249111" cy="1505843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0102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" y="1869"/>
            <a:ext cx="9144793" cy="176189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59" y="1763766"/>
            <a:ext cx="4536504" cy="4896544"/>
          </a:xfrm>
          <a:prstGeom prst="rect">
            <a:avLst/>
          </a:prstGeom>
        </p:spPr>
      </p:pic>
      <p:pic>
        <p:nvPicPr>
          <p:cNvPr id="11" name="Obrázok 10"/>
          <p:cNvPicPr/>
          <p:nvPr/>
        </p:nvPicPr>
        <p:blipFill rotWithShape="1">
          <a:blip r:embed="rId4"/>
          <a:srcRect l="9018" t="24624" r="4635" b="22307"/>
          <a:stretch/>
        </p:blipFill>
        <p:spPr bwMode="auto">
          <a:xfrm>
            <a:off x="3894889" y="1763766"/>
            <a:ext cx="5249111" cy="17618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bdĺžnik 7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Textové pole 5"/>
          <p:cNvSpPr txBox="1"/>
          <p:nvPr/>
        </p:nvSpPr>
        <p:spPr>
          <a:xfrm>
            <a:off x="4124636" y="4145594"/>
            <a:ext cx="4896544" cy="251471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sk-SK" sz="2200" b="1" cap="all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Fakulta </a:t>
            </a:r>
            <a:r>
              <a:rPr lang="sk-SK" sz="2200" b="1" cap="all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prírodných vied</a:t>
            </a:r>
            <a:endParaRPr lang="sk-SK" sz="2200" dirty="0">
              <a:solidFill>
                <a:schemeClr val="tx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k-SK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UNIVERZITA </a:t>
            </a:r>
            <a:r>
              <a:rPr lang="sk-SK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MATEJA BELA </a:t>
            </a:r>
            <a:r>
              <a:rPr lang="sk-SK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/>
            </a:r>
            <a:br>
              <a:rPr lang="sk-SK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sk-SK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V</a:t>
            </a:r>
            <a:r>
              <a:rPr lang="sk-SK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 BANSKEJ BYSTRICI</a:t>
            </a: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sk-SK" sz="1600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Tajovského </a:t>
            </a:r>
            <a:r>
              <a:rPr lang="sk-SK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40, 974 01 Banská Bystrica, </a:t>
            </a:r>
            <a:r>
              <a:rPr lang="sk-SK" sz="1600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SK</a:t>
            </a:r>
            <a:endParaRPr lang="sk-SK" sz="1600" dirty="0">
              <a:solidFill>
                <a:schemeClr val="tx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sk-SK" sz="1600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tel</a:t>
            </a:r>
            <a:r>
              <a:rPr lang="sk-SK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.:   +421 48 446 5809</a:t>
            </a:r>
          </a:p>
          <a:p>
            <a:pPr>
              <a:spcAft>
                <a:spcPts val="0"/>
              </a:spcAft>
            </a:pPr>
            <a:r>
              <a:rPr lang="sk-SK" sz="1600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fax</a:t>
            </a:r>
            <a:r>
              <a:rPr lang="sk-SK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.:  +421 48 446 7000</a:t>
            </a:r>
          </a:p>
          <a:p>
            <a:pPr>
              <a:spcAft>
                <a:spcPts val="0"/>
              </a:spcAft>
            </a:pPr>
            <a:r>
              <a:rPr lang="sk-SK" sz="1600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e-mail</a:t>
            </a:r>
            <a:r>
              <a:rPr lang="sk-SK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: emilia.hroncova@umb.sk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k-SK" sz="2400" b="1" spc="100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Katedra </a:t>
            </a:r>
            <a:r>
              <a:rPr lang="sk-SK" sz="2400" b="1" spc="1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životného prostredia</a:t>
            </a:r>
            <a:endParaRPr lang="sk-SK" sz="2400" dirty="0">
              <a:solidFill>
                <a:schemeClr val="tx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k-SK" sz="10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endParaRPr lang="sk-SK" sz="1200" dirty="0">
              <a:solidFill>
                <a:schemeClr val="tx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5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504" y="1425159"/>
            <a:ext cx="8682136" cy="8877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2400" b="1" dirty="0">
                <a:latin typeface="Comic Sans MS" panose="030F0702030302020204" pitchFamily="66" charset="0"/>
              </a:rPr>
              <a:t>2 smery základného a aplikovaného výskumu </a:t>
            </a:r>
            <a:r>
              <a:rPr lang="sk-SK" sz="2400" b="1" dirty="0" smtClean="0">
                <a:latin typeface="Comic Sans MS" panose="030F0702030302020204" pitchFamily="66" charset="0"/>
              </a:rPr>
              <a:t/>
            </a:r>
            <a:br>
              <a:rPr lang="sk-SK" sz="2400" b="1" dirty="0" smtClean="0">
                <a:latin typeface="Comic Sans MS" panose="030F0702030302020204" pitchFamily="66" charset="0"/>
              </a:rPr>
            </a:br>
            <a:r>
              <a:rPr lang="sk-SK" sz="2400" b="1" dirty="0" smtClean="0">
                <a:latin typeface="Comic Sans MS" panose="030F0702030302020204" pitchFamily="66" charset="0"/>
              </a:rPr>
              <a:t>a</a:t>
            </a:r>
            <a:r>
              <a:rPr lang="sk-SK" sz="2400" b="1" dirty="0">
                <a:latin typeface="Comic Sans MS" panose="030F0702030302020204" pitchFamily="66" charset="0"/>
              </a:rPr>
              <a:t> výskumu pre prax: </a:t>
            </a: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FFCC99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Vedecká, výskumná činnosť KŽP </a:t>
            </a:r>
            <a:b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 spolupráca s praxou</a:t>
            </a:r>
            <a:endParaRPr lang="sk-SK" sz="2800" b="1" spc="3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57540" y="2541283"/>
            <a:ext cx="4557092" cy="27599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>
              <a:buNone/>
            </a:pPr>
            <a:r>
              <a:rPr lang="sk-SK" sz="2400" noProof="1" smtClean="0">
                <a:solidFill>
                  <a:schemeClr val="bg1"/>
                </a:solidFill>
                <a:latin typeface="Comic Sans MS" panose="030F0702030302020204" pitchFamily="66" charset="0"/>
              </a:rPr>
              <a:t>1.	Štúdium environmentálnych impaktov antropickej činnosti na životné a pracovné prostredie a manažérstvo ozdravných opatrení. </a:t>
            </a:r>
            <a:endParaRPr lang="sk-SK" sz="2400" noProof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714632" y="2541282"/>
            <a:ext cx="4282742" cy="27599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>
              <a:buNone/>
            </a:pPr>
            <a:r>
              <a:rPr lang="sk-SK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sk-SK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.	Monitoring krajinných zložiek, výskum vplyvu poľnohospodárstva, environmentálnych záťaží a skládok odpadov </a:t>
            </a:r>
            <a:r>
              <a:rPr lang="sk-SK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sk-SK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sk-SK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 </a:t>
            </a:r>
            <a:r>
              <a:rPr lang="sk-SK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modely znižovania ich negatívnych vplyvov.</a:t>
            </a:r>
          </a:p>
        </p:txBody>
      </p:sp>
    </p:spTree>
    <p:extLst>
      <p:ext uri="{BB962C8B-B14F-4D97-AF65-F5344CB8AC3E}">
        <p14:creationId xmlns:p14="http://schemas.microsoft.com/office/powerpoint/2010/main" val="8104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rgbClr val="002060"/>
          </a:solidFill>
        </p:spPr>
        <p:txBody>
          <a:bodyPr anchor="b">
            <a:noAutofit/>
          </a:bodyPr>
          <a:lstStyle/>
          <a:p>
            <a:r>
              <a:rPr lang="sk-SK" sz="2400" noProof="1" smtClean="0">
                <a:solidFill>
                  <a:schemeClr val="bg1"/>
                </a:solidFill>
                <a:latin typeface="Comic Sans MS" panose="030F0702030302020204" pitchFamily="66" charset="0"/>
              </a:rPr>
              <a:t>1. Štúdium </a:t>
            </a:r>
            <a:r>
              <a:rPr lang="sk-SK" sz="2400" noProof="1">
                <a:solidFill>
                  <a:schemeClr val="bg1"/>
                </a:solidFill>
                <a:latin typeface="Comic Sans MS" panose="030F0702030302020204" pitchFamily="66" charset="0"/>
              </a:rPr>
              <a:t>environmentálnych impaktov antropickej činnosti </a:t>
            </a:r>
            <a:r>
              <a:rPr lang="sk-SK" sz="2400" noProof="1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sk-SK" sz="2400" noProof="1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sk-SK" sz="2400" noProof="1" smtClean="0">
                <a:solidFill>
                  <a:schemeClr val="bg1"/>
                </a:solidFill>
                <a:latin typeface="Comic Sans MS" panose="030F0702030302020204" pitchFamily="66" charset="0"/>
              </a:rPr>
              <a:t>na </a:t>
            </a:r>
            <a:r>
              <a:rPr lang="sk-SK" sz="2400" noProof="1">
                <a:solidFill>
                  <a:schemeClr val="bg1"/>
                </a:solidFill>
                <a:latin typeface="Comic Sans MS" panose="030F0702030302020204" pitchFamily="66" charset="0"/>
              </a:rPr>
              <a:t>životné a pracovné prostredie </a:t>
            </a:r>
            <a:r>
              <a:rPr lang="sk-SK" sz="2400" noProof="1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sk-SK" sz="2400" noProof="1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sk-SK" sz="2400" noProof="1" smtClean="0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  <a:r>
              <a:rPr lang="sk-SK" sz="2400" noProof="1">
                <a:solidFill>
                  <a:schemeClr val="bg1"/>
                </a:solidFill>
                <a:latin typeface="Comic Sans MS" panose="030F0702030302020204" pitchFamily="66" charset="0"/>
              </a:rPr>
              <a:t> manažérstvo ozdravných </a:t>
            </a:r>
            <a:r>
              <a:rPr lang="sk-SK" sz="2400" noProof="1" smtClean="0">
                <a:solidFill>
                  <a:schemeClr val="bg1"/>
                </a:solidFill>
                <a:latin typeface="Comic Sans MS" panose="030F0702030302020204" pitchFamily="66" charset="0"/>
              </a:rPr>
              <a:t>opatrení</a:t>
            </a:r>
            <a:r>
              <a:rPr lang="sk-SK" sz="2400" noProof="1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sk-SK" sz="2400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457400"/>
            <a:ext cx="8568952" cy="47525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ð"/>
            </a:pPr>
            <a:r>
              <a:rPr lang="sk-SK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vedecký</a:t>
            </a:r>
            <a:r>
              <a:rPr lang="sk-SK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k-SK" sz="2400" dirty="0" smtClean="0">
                <a:latin typeface="Comic Sans MS" panose="030F0702030302020204" pitchFamily="66" charset="0"/>
              </a:rPr>
              <a:t>a</a:t>
            </a:r>
            <a:r>
              <a:rPr lang="sk-SK" sz="2400" dirty="0">
                <a:latin typeface="Comic Sans MS" panose="030F0702030302020204" pitchFamily="66" charset="0"/>
              </a:rPr>
              <a:t> </a:t>
            </a:r>
            <a:r>
              <a:rPr lang="sk-SK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aplikovaný</a:t>
            </a:r>
            <a:r>
              <a:rPr lang="sk-SK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výskum</a:t>
            </a:r>
            <a:r>
              <a:rPr lang="sk-SK" sz="2400" dirty="0">
                <a:latin typeface="Comic Sans MS" panose="030F0702030302020204" pitchFamily="66" charset="0"/>
              </a:rPr>
              <a:t> u </a:t>
            </a: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prevádzkovateľov</a:t>
            </a:r>
            <a:r>
              <a:rPr lang="sk-SK" sz="2400" dirty="0">
                <a:latin typeface="Comic Sans MS" panose="030F0702030302020204" pitchFamily="66" charset="0"/>
              </a:rPr>
              <a:t> založený </a:t>
            </a:r>
            <a:r>
              <a:rPr lang="sk-SK" sz="2400" dirty="0" smtClean="0">
                <a:latin typeface="Comic Sans MS" panose="030F0702030302020204" pitchFamily="66" charset="0"/>
              </a:rPr>
              <a:t>na: </a:t>
            </a:r>
          </a:p>
          <a:p>
            <a:pPr marL="623888" indent="0">
              <a:buNone/>
            </a:pPr>
            <a:r>
              <a:rPr lang="sk-SK" sz="2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 </a:t>
            </a:r>
            <a:r>
              <a:rPr lang="sk-SK" sz="2400" dirty="0" smtClean="0">
                <a:latin typeface="Comic Sans MS" panose="030F0702030302020204" pitchFamily="66" charset="0"/>
              </a:rPr>
              <a:t>hypotézach</a:t>
            </a:r>
          </a:p>
          <a:p>
            <a:pPr marL="623888" indent="0">
              <a:buNone/>
            </a:pPr>
            <a:r>
              <a:rPr lang="sk-SK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 </a:t>
            </a:r>
            <a:r>
              <a:rPr lang="sk-SK" sz="2400" dirty="0" smtClean="0">
                <a:latin typeface="Comic Sans MS" panose="030F0702030302020204" pitchFamily="66" charset="0"/>
              </a:rPr>
              <a:t>meraní emisií </a:t>
            </a:r>
          </a:p>
          <a:p>
            <a:pPr marL="623888" indent="0">
              <a:buNone/>
            </a:pPr>
            <a:r>
              <a:rPr lang="sk-SK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 </a:t>
            </a:r>
            <a:r>
              <a:rPr lang="sk-SK" sz="2400" dirty="0" smtClean="0">
                <a:latin typeface="Comic Sans MS" panose="030F0702030302020204" pitchFamily="66" charset="0"/>
              </a:rPr>
              <a:t>prašnosti v ovzduší</a:t>
            </a:r>
          </a:p>
          <a:p>
            <a:pPr marL="623888" indent="0">
              <a:buNone/>
            </a:pPr>
            <a:r>
              <a:rPr lang="sk-SK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 </a:t>
            </a:r>
            <a:r>
              <a:rPr lang="sk-SK" sz="2400" dirty="0" smtClean="0">
                <a:latin typeface="Comic Sans MS" panose="030F0702030302020204" pitchFamily="66" charset="0"/>
              </a:rPr>
              <a:t>nakladanie s odpadmi</a:t>
            </a:r>
          </a:p>
          <a:p>
            <a:pPr marL="623888" indent="0">
              <a:buNone/>
            </a:pPr>
            <a:r>
              <a:rPr lang="sk-SK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 </a:t>
            </a:r>
            <a:r>
              <a:rPr lang="sk-SK" sz="2400" dirty="0" smtClean="0">
                <a:latin typeface="Comic Sans MS" panose="030F0702030302020204" pitchFamily="66" charset="0"/>
              </a:rPr>
              <a:t>príp. odpadovými vodami</a:t>
            </a:r>
          </a:p>
          <a:p>
            <a:endParaRPr lang="sk-SK" sz="2400" dirty="0">
              <a:latin typeface="Comic Sans MS" panose="030F0702030302020204" pitchFamily="66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4433162" y="2072016"/>
            <a:ext cx="4427984" cy="1263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k-SK" sz="2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Analyzátor spalín – HORIBA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k-SK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 stanovenie koncentrácie CO, CO</a:t>
            </a:r>
            <a:r>
              <a:rPr lang="sk-SK" sz="22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sk-SK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sk-SK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  <a:r>
              <a:rPr lang="sk-SK" sz="2200" b="1" baseline="-2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sk-SK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SO</a:t>
            </a:r>
            <a:r>
              <a:rPr lang="sk-SK" sz="22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sk-SK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 O</a:t>
            </a:r>
            <a:r>
              <a:rPr lang="sk-SK" sz="22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" name="BlokTextu 6"/>
          <p:cNvSpPr txBox="1"/>
          <p:nvPr/>
        </p:nvSpPr>
        <p:spPr>
          <a:xfrm rot="617771">
            <a:off x="6736829" y="5650421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spc="300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sk-SK" sz="2800" b="1" spc="3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misie</a:t>
            </a:r>
            <a:endParaRPr lang="sk-SK" sz="2800" b="1" spc="3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4" descr="http://www.horiba.com/typo3temp/pics/ec7bbdc6c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948" y="3287759"/>
            <a:ext cx="2616290" cy="196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obsahu 2"/>
          <p:cNvSpPr txBox="1">
            <a:spLocks/>
          </p:cNvSpPr>
          <p:nvPr/>
        </p:nvSpPr>
        <p:spPr>
          <a:xfrm>
            <a:off x="0" y="5013176"/>
            <a:ext cx="4427984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k-SK" sz="2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Emisný analyzátor TOC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k-SK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sk-SK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 stanovenie koncentrácie uhľovodíkov ako celkový organický uhlík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k-SK" sz="2200" dirty="0" smtClean="0">
                <a:latin typeface="Comic Sans MS" panose="030F0702030302020204" pitchFamily="66" charset="0"/>
              </a:rPr>
              <a:t> </a:t>
            </a:r>
            <a:endParaRPr lang="sk-SK" sz="2200" dirty="0"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8" t="47459" r="33219" b="6000"/>
          <a:stretch/>
        </p:blipFill>
        <p:spPr bwMode="auto">
          <a:xfrm>
            <a:off x="4067944" y="4628908"/>
            <a:ext cx="237073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Rovná spojnica 10"/>
          <p:cNvCxnSpPr/>
          <p:nvPr/>
        </p:nvCxnSpPr>
        <p:spPr>
          <a:xfrm>
            <a:off x="251520" y="1457400"/>
            <a:ext cx="0" cy="3051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251520" y="1457400"/>
            <a:ext cx="86096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nica 13"/>
          <p:cNvCxnSpPr/>
          <p:nvPr/>
        </p:nvCxnSpPr>
        <p:spPr>
          <a:xfrm>
            <a:off x="3779912" y="1988840"/>
            <a:ext cx="5081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251520" y="4509120"/>
            <a:ext cx="50017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nica 21"/>
          <p:cNvCxnSpPr/>
          <p:nvPr/>
        </p:nvCxnSpPr>
        <p:spPr>
          <a:xfrm>
            <a:off x="3799298" y="1988839"/>
            <a:ext cx="1454011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nica 28"/>
          <p:cNvCxnSpPr/>
          <p:nvPr/>
        </p:nvCxnSpPr>
        <p:spPr>
          <a:xfrm>
            <a:off x="8861146" y="1457400"/>
            <a:ext cx="0" cy="531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2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rgbClr val="002060"/>
          </a:solidFill>
        </p:spPr>
        <p:txBody>
          <a:bodyPr anchor="b">
            <a:noAutofit/>
          </a:bodyPr>
          <a:lstStyle/>
          <a:p>
            <a:r>
              <a:rPr lang="sk-SK" sz="2400" noProof="1" smtClean="0">
                <a:solidFill>
                  <a:schemeClr val="bg1"/>
                </a:solidFill>
                <a:latin typeface="Comic Sans MS" panose="030F0702030302020204" pitchFamily="66" charset="0"/>
              </a:rPr>
              <a:t>1. Štúdium </a:t>
            </a:r>
            <a:r>
              <a:rPr lang="sk-SK" sz="2400" noProof="1">
                <a:solidFill>
                  <a:schemeClr val="bg1"/>
                </a:solidFill>
                <a:latin typeface="Comic Sans MS" panose="030F0702030302020204" pitchFamily="66" charset="0"/>
              </a:rPr>
              <a:t>environmentálnych impaktov antropickej činnosti </a:t>
            </a:r>
            <a:r>
              <a:rPr lang="sk-SK" sz="2400" noProof="1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sk-SK" sz="2400" noProof="1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sk-SK" sz="2400" noProof="1" smtClean="0">
                <a:solidFill>
                  <a:schemeClr val="bg1"/>
                </a:solidFill>
                <a:latin typeface="Comic Sans MS" panose="030F0702030302020204" pitchFamily="66" charset="0"/>
              </a:rPr>
              <a:t>na </a:t>
            </a:r>
            <a:r>
              <a:rPr lang="sk-SK" sz="2400" noProof="1">
                <a:solidFill>
                  <a:schemeClr val="bg1"/>
                </a:solidFill>
                <a:latin typeface="Comic Sans MS" panose="030F0702030302020204" pitchFamily="66" charset="0"/>
              </a:rPr>
              <a:t>životné a pracovné prostredie </a:t>
            </a:r>
            <a:r>
              <a:rPr lang="sk-SK" sz="2400" noProof="1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sk-SK" sz="2400" noProof="1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sk-SK" sz="2400" noProof="1" smtClean="0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  <a:r>
              <a:rPr lang="sk-SK" sz="2400" noProof="1">
                <a:solidFill>
                  <a:schemeClr val="bg1"/>
                </a:solidFill>
                <a:latin typeface="Comic Sans MS" panose="030F0702030302020204" pitchFamily="66" charset="0"/>
              </a:rPr>
              <a:t> manažérstvo ozdravných </a:t>
            </a:r>
            <a:r>
              <a:rPr lang="sk-SK" sz="2400" noProof="1" smtClean="0">
                <a:solidFill>
                  <a:schemeClr val="bg1"/>
                </a:solidFill>
                <a:latin typeface="Comic Sans MS" panose="030F0702030302020204" pitchFamily="66" charset="0"/>
              </a:rPr>
              <a:t>opatrení</a:t>
            </a:r>
            <a:r>
              <a:rPr lang="sk-SK" sz="2400" noProof="1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sk-SK" sz="2400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457400"/>
            <a:ext cx="8568952" cy="47525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ð"/>
            </a:pPr>
            <a:r>
              <a:rPr lang="sk-SK" sz="2400" dirty="0" smtClean="0">
                <a:latin typeface="Comic Sans MS" panose="030F0702030302020204" pitchFamily="66" charset="0"/>
              </a:rPr>
              <a:t>meranie </a:t>
            </a:r>
            <a:r>
              <a:rPr lang="sk-SK" sz="2400" dirty="0">
                <a:latin typeface="Comic Sans MS" panose="030F0702030302020204" pitchFamily="66" charset="0"/>
              </a:rPr>
              <a:t>škodlivých faktorov v </a:t>
            </a:r>
            <a:r>
              <a:rPr lang="sk-SK" sz="2400" dirty="0" smtClean="0">
                <a:latin typeface="Comic Sans MS" panose="030F0702030302020204" pitchFamily="66" charset="0"/>
              </a:rPr>
              <a:t>ŽP a</a:t>
            </a:r>
            <a:r>
              <a:rPr lang="sk-SK" sz="2400" dirty="0">
                <a:latin typeface="Comic Sans MS" panose="030F0702030302020204" pitchFamily="66" charset="0"/>
              </a:rPr>
              <a:t> </a:t>
            </a:r>
            <a:r>
              <a:rPr lang="sk-SK" sz="2400" dirty="0" smtClean="0">
                <a:latin typeface="Comic Sans MS" panose="030F0702030302020204" pitchFamily="66" charset="0"/>
              </a:rPr>
              <a:t>PP:</a:t>
            </a:r>
            <a:endParaRPr lang="sk-SK" sz="2400" dirty="0" smtClean="0">
              <a:latin typeface="Comic Sans MS" panose="030F0702030302020204" pitchFamily="66" charset="0"/>
            </a:endParaRPr>
          </a:p>
          <a:p>
            <a:pPr marL="987425" indent="-363538">
              <a:buNone/>
            </a:pPr>
            <a:r>
              <a:rPr lang="sk-SK" sz="2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 	</a:t>
            </a:r>
            <a:r>
              <a:rPr lang="sk-SK" sz="2400" dirty="0" smtClean="0">
                <a:latin typeface="Comic Sans MS" panose="030F0702030302020204" pitchFamily="66" charset="0"/>
              </a:rPr>
              <a:t>hluk</a:t>
            </a:r>
          </a:p>
          <a:p>
            <a:pPr marL="987425" indent="-363538">
              <a:buFont typeface="Wingdings" panose="05000000000000000000" pitchFamily="2" charset="2"/>
              <a:buChar char="ü"/>
            </a:pPr>
            <a:r>
              <a:rPr lang="sk-SK" sz="2400" dirty="0">
                <a:latin typeface="Comic Sans MS" panose="030F0702030302020204" pitchFamily="66" charset="0"/>
              </a:rPr>
              <a:t>v</a:t>
            </a:r>
            <a:r>
              <a:rPr lang="sk-SK" sz="2400" dirty="0" smtClean="0">
                <a:latin typeface="Comic Sans MS" panose="030F0702030302020204" pitchFamily="66" charset="0"/>
              </a:rPr>
              <a:t>ibrácie</a:t>
            </a:r>
            <a:endParaRPr lang="sk-SK" sz="2400" dirty="0">
              <a:latin typeface="Comic Sans MS" panose="030F0702030302020204" pitchFamily="66" charset="0"/>
            </a:endParaRPr>
          </a:p>
          <a:p>
            <a:pPr marL="987425" indent="-363538">
              <a:buFont typeface="Wingdings" panose="05000000000000000000" pitchFamily="2" charset="2"/>
              <a:buChar char="ü"/>
            </a:pPr>
            <a:r>
              <a:rPr lang="sk-SK" sz="2400" dirty="0" smtClean="0">
                <a:latin typeface="Comic Sans MS" panose="030F0702030302020204" pitchFamily="66" charset="0"/>
              </a:rPr>
              <a:t>mikroklimatické podmienky</a:t>
            </a:r>
          </a:p>
          <a:p>
            <a:pPr marL="987425" indent="-363538">
              <a:buFont typeface="Wingdings" panose="05000000000000000000" pitchFamily="2" charset="2"/>
              <a:buChar char="ü"/>
            </a:pPr>
            <a:r>
              <a:rPr lang="sk-SK" sz="2400" dirty="0" smtClean="0">
                <a:latin typeface="Comic Sans MS" panose="030F0702030302020204" pitchFamily="66" charset="0"/>
              </a:rPr>
              <a:t>tepelná záťaž</a:t>
            </a:r>
          </a:p>
          <a:p>
            <a:pPr marL="987425" indent="-363538">
              <a:buFont typeface="Wingdings" panose="05000000000000000000" pitchFamily="2" charset="2"/>
              <a:buChar char="ü"/>
            </a:pPr>
            <a:r>
              <a:rPr lang="sk-SK" sz="2400" dirty="0" smtClean="0">
                <a:latin typeface="Comic Sans MS" panose="030F0702030302020204" pitchFamily="66" charset="0"/>
              </a:rPr>
              <a:t>jas a svietivosť</a:t>
            </a:r>
          </a:p>
          <a:p>
            <a:pPr marL="0" indent="0">
              <a:buNone/>
            </a:pPr>
            <a:endParaRPr lang="sk-SK" sz="2400" dirty="0">
              <a:latin typeface="Comic Sans MS" panose="030F0702030302020204" pitchFamily="66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609" y="1541325"/>
            <a:ext cx="1861659" cy="259228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Obrázok 6" descr="Zvukoměr 227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721" y="3053493"/>
            <a:ext cx="823610" cy="104845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Blok textu 2"/>
          <p:cNvSpPr txBox="1">
            <a:spLocks noChangeArrowheads="1"/>
          </p:cNvSpPr>
          <p:nvPr/>
        </p:nvSpPr>
        <p:spPr bwMode="auto">
          <a:xfrm>
            <a:off x="6447309" y="4256596"/>
            <a:ext cx="2304257" cy="4781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Zvukomer </a:t>
            </a:r>
            <a:r>
              <a:rPr lang="sk-SK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2270 ručný </a:t>
            </a:r>
            <a:r>
              <a:rPr lang="sk-SK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analyzátor</a:t>
            </a:r>
            <a:endParaRPr lang="sk-S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ázok 8" descr="http://sensing.konicaminolta.asia/wp-content/gallery/ls-100-110/ls-100-110-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064" y="3275181"/>
            <a:ext cx="1961515" cy="2449195"/>
          </a:xfrm>
          <a:prstGeom prst="rect">
            <a:avLst/>
          </a:prstGeom>
          <a:noFill/>
        </p:spPr>
      </p:pic>
      <p:sp>
        <p:nvSpPr>
          <p:cNvPr id="10" name="Blok textu 2"/>
          <p:cNvSpPr txBox="1">
            <a:spLocks noChangeArrowheads="1"/>
          </p:cNvSpPr>
          <p:nvPr/>
        </p:nvSpPr>
        <p:spPr bwMode="auto">
          <a:xfrm>
            <a:off x="6243579" y="5178558"/>
            <a:ext cx="2567951" cy="33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2000" b="1" noProof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Digitálny jasomer</a:t>
            </a:r>
            <a:endParaRPr lang="sk-SK" sz="2000" noProof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ázok 10" descr="3m queste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97321"/>
            <a:ext cx="1567180" cy="208851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Blok textu 2"/>
          <p:cNvSpPr txBox="1">
            <a:spLocks noChangeArrowheads="1"/>
          </p:cNvSpPr>
          <p:nvPr/>
        </p:nvSpPr>
        <p:spPr bwMode="auto">
          <a:xfrm>
            <a:off x="397179" y="6209928"/>
            <a:ext cx="4007035" cy="33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2000" b="1" noProof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Mikroklimatické podmienky</a:t>
            </a:r>
            <a:endParaRPr lang="sk-SK" sz="2000" noProof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Obrázok 12" descr="http://www.ergobuyer.com/images/products/glove2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302" y="4767761"/>
            <a:ext cx="1990090" cy="1492885"/>
          </a:xfrm>
          <a:prstGeom prst="rect">
            <a:avLst/>
          </a:prstGeom>
          <a:noFill/>
        </p:spPr>
      </p:pic>
      <p:sp>
        <p:nvSpPr>
          <p:cNvPr id="14" name="Obdĺžnik 13"/>
          <p:cNvSpPr/>
          <p:nvPr/>
        </p:nvSpPr>
        <p:spPr>
          <a:xfrm>
            <a:off x="5039244" y="5841008"/>
            <a:ext cx="3382657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k-SK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Monitoring fyzickej záťaže</a:t>
            </a:r>
            <a:endParaRPr lang="sk-SK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278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rgbClr val="002060"/>
          </a:solidFill>
        </p:spPr>
        <p:txBody>
          <a:bodyPr anchor="b">
            <a:noAutofit/>
          </a:bodyPr>
          <a:lstStyle/>
          <a:p>
            <a:r>
              <a:rPr lang="sk-SK" sz="2400" noProof="1" smtClean="0">
                <a:solidFill>
                  <a:schemeClr val="bg1"/>
                </a:solidFill>
                <a:latin typeface="Comic Sans MS" panose="030F0702030302020204" pitchFamily="66" charset="0"/>
              </a:rPr>
              <a:t>1. Štúdium </a:t>
            </a:r>
            <a:r>
              <a:rPr lang="sk-SK" sz="2400" noProof="1">
                <a:solidFill>
                  <a:schemeClr val="bg1"/>
                </a:solidFill>
                <a:latin typeface="Comic Sans MS" panose="030F0702030302020204" pitchFamily="66" charset="0"/>
              </a:rPr>
              <a:t>environmentálnych impaktov antropickej činnosti </a:t>
            </a:r>
            <a:r>
              <a:rPr lang="sk-SK" sz="2400" noProof="1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sk-SK" sz="2400" noProof="1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sk-SK" sz="2400" noProof="1" smtClean="0">
                <a:solidFill>
                  <a:schemeClr val="bg1"/>
                </a:solidFill>
                <a:latin typeface="Comic Sans MS" panose="030F0702030302020204" pitchFamily="66" charset="0"/>
              </a:rPr>
              <a:t>na </a:t>
            </a:r>
            <a:r>
              <a:rPr lang="sk-SK" sz="2400" noProof="1">
                <a:solidFill>
                  <a:schemeClr val="bg1"/>
                </a:solidFill>
                <a:latin typeface="Comic Sans MS" panose="030F0702030302020204" pitchFamily="66" charset="0"/>
              </a:rPr>
              <a:t>životné a pracovné prostredie </a:t>
            </a:r>
            <a:r>
              <a:rPr lang="sk-SK" sz="2400" noProof="1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sk-SK" sz="2400" noProof="1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sk-SK" sz="2400" noProof="1" smtClean="0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  <a:r>
              <a:rPr lang="sk-SK" sz="2400" noProof="1">
                <a:solidFill>
                  <a:schemeClr val="bg1"/>
                </a:solidFill>
                <a:latin typeface="Comic Sans MS" panose="030F0702030302020204" pitchFamily="66" charset="0"/>
              </a:rPr>
              <a:t> manažérstvo ozdravných </a:t>
            </a:r>
            <a:r>
              <a:rPr lang="sk-SK" sz="2400" noProof="1" smtClean="0">
                <a:solidFill>
                  <a:schemeClr val="bg1"/>
                </a:solidFill>
                <a:latin typeface="Comic Sans MS" panose="030F0702030302020204" pitchFamily="66" charset="0"/>
              </a:rPr>
              <a:t>opatrení</a:t>
            </a:r>
            <a:r>
              <a:rPr lang="sk-SK" sz="2400" noProof="1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sk-SK" sz="2400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457400"/>
            <a:ext cx="8568952" cy="47525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ð"/>
            </a:pPr>
            <a:r>
              <a:rPr lang="sk-SK" sz="2400" dirty="0" smtClean="0">
                <a:latin typeface="Comic Sans MS" panose="030F0702030302020204" pitchFamily="66" charset="0"/>
              </a:rPr>
              <a:t>kvantitatívny a kvalitatívny výskum mikrobiálneho osídlenia zložiek ŽP </a:t>
            </a:r>
          </a:p>
          <a:p>
            <a:pPr marL="987425" indent="-363538"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sk-SK" sz="2400" dirty="0" smtClean="0">
                <a:latin typeface="Comic Sans MS" panose="030F0702030302020204" pitchFamily="66" charset="0"/>
              </a:rPr>
              <a:t>vyhodnotenie mikrobiálnej rozmanitosti pôdy</a:t>
            </a:r>
          </a:p>
          <a:p>
            <a:pPr marL="987425" indent="-363538"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sk-SK" sz="2400" dirty="0" smtClean="0">
                <a:latin typeface="Comic Sans MS" panose="030F0702030302020204" pitchFamily="66" charset="0"/>
              </a:rPr>
              <a:t>organických odpadov</a:t>
            </a:r>
          </a:p>
          <a:p>
            <a:pPr marL="987425" indent="-363538"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sk-SK" sz="2400" dirty="0" smtClean="0">
                <a:latin typeface="Comic Sans MS" panose="030F0702030302020204" pitchFamily="66" charset="0"/>
              </a:rPr>
              <a:t>čistiarenských kalov</a:t>
            </a:r>
          </a:p>
          <a:p>
            <a:pPr marL="987425" indent="-363538"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sk-SK" sz="2400" dirty="0" smtClean="0">
                <a:latin typeface="Comic Sans MS" panose="030F0702030302020204" pitchFamily="66" charset="0"/>
              </a:rPr>
              <a:t>vzduchu</a:t>
            </a:r>
          </a:p>
          <a:p>
            <a:pPr marL="987425" indent="-363538"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sk-SK" sz="2400" dirty="0" smtClean="0">
                <a:latin typeface="Comic Sans MS" panose="030F0702030302020204" pitchFamily="66" charset="0"/>
              </a:rPr>
              <a:t>vody</a:t>
            </a:r>
          </a:p>
          <a:p>
            <a:endParaRPr lang="sk-SK" sz="2400" dirty="0">
              <a:latin typeface="Comic Sans MS" panose="030F0702030302020204" pitchFamily="66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2435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rgbClr val="002060"/>
          </a:solidFill>
        </p:spPr>
        <p:txBody>
          <a:bodyPr anchor="b">
            <a:noAutofit/>
          </a:bodyPr>
          <a:lstStyle/>
          <a:p>
            <a:r>
              <a:rPr lang="sk-SK" sz="2400" noProof="1" smtClean="0">
                <a:solidFill>
                  <a:schemeClr val="bg1"/>
                </a:solidFill>
                <a:latin typeface="Comic Sans MS" panose="030F0702030302020204" pitchFamily="66" charset="0"/>
              </a:rPr>
              <a:t>1. Štúdium </a:t>
            </a:r>
            <a:r>
              <a:rPr lang="sk-SK" sz="2400" noProof="1">
                <a:solidFill>
                  <a:schemeClr val="bg1"/>
                </a:solidFill>
                <a:latin typeface="Comic Sans MS" panose="030F0702030302020204" pitchFamily="66" charset="0"/>
              </a:rPr>
              <a:t>environmentálnych impaktov antropickej činnosti </a:t>
            </a:r>
            <a:r>
              <a:rPr lang="sk-SK" sz="2400" noProof="1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sk-SK" sz="2400" noProof="1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sk-SK" sz="2400" noProof="1" smtClean="0">
                <a:solidFill>
                  <a:schemeClr val="bg1"/>
                </a:solidFill>
                <a:latin typeface="Comic Sans MS" panose="030F0702030302020204" pitchFamily="66" charset="0"/>
              </a:rPr>
              <a:t>na </a:t>
            </a:r>
            <a:r>
              <a:rPr lang="sk-SK" sz="2400" noProof="1">
                <a:solidFill>
                  <a:schemeClr val="bg1"/>
                </a:solidFill>
                <a:latin typeface="Comic Sans MS" panose="030F0702030302020204" pitchFamily="66" charset="0"/>
              </a:rPr>
              <a:t>životné a pracovné prostredie </a:t>
            </a:r>
            <a:r>
              <a:rPr lang="sk-SK" sz="2400" noProof="1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sk-SK" sz="2400" noProof="1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sk-SK" sz="2400" noProof="1" smtClean="0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  <a:r>
              <a:rPr lang="sk-SK" sz="2400" noProof="1">
                <a:solidFill>
                  <a:schemeClr val="bg1"/>
                </a:solidFill>
                <a:latin typeface="Comic Sans MS" panose="030F0702030302020204" pitchFamily="66" charset="0"/>
              </a:rPr>
              <a:t> manažérstvo ozdravných </a:t>
            </a:r>
            <a:r>
              <a:rPr lang="sk-SK" sz="2400" noProof="1" smtClean="0">
                <a:solidFill>
                  <a:schemeClr val="bg1"/>
                </a:solidFill>
                <a:latin typeface="Comic Sans MS" panose="030F0702030302020204" pitchFamily="66" charset="0"/>
              </a:rPr>
              <a:t>opatrení</a:t>
            </a:r>
            <a:r>
              <a:rPr lang="sk-SK" sz="2400" noProof="1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sk-SK" sz="2400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7524" y="1664804"/>
            <a:ext cx="8568952" cy="4752528"/>
          </a:xfrm>
        </p:spPr>
        <p:txBody>
          <a:bodyPr>
            <a:noAutofit/>
          </a:bodyPr>
          <a:lstStyle/>
          <a:p>
            <a:pPr marL="0" indent="0" algn="ctr">
              <a:spcAft>
                <a:spcPts val="2400"/>
              </a:spcAft>
              <a:buNone/>
            </a:pPr>
            <a:r>
              <a:rPr lang="sk-SK" sz="2400" noProof="1" smtClean="0">
                <a:latin typeface="Comic Sans MS" panose="030F0702030302020204" pitchFamily="66" charset="0"/>
              </a:rPr>
              <a:t>Na základe vlastných výsledkov a meraní </a:t>
            </a:r>
            <a:br>
              <a:rPr lang="sk-SK" sz="2400" noProof="1" smtClean="0">
                <a:latin typeface="Comic Sans MS" panose="030F0702030302020204" pitchFamily="66" charset="0"/>
              </a:rPr>
            </a:br>
            <a:r>
              <a:rPr lang="sk-SK" sz="2400" noProof="1" smtClean="0">
                <a:latin typeface="Comic Sans MS" panose="030F0702030302020204" pitchFamily="66" charset="0"/>
              </a:rPr>
              <a:t>vypracováva analýzy a modely vplyvov znečisťovania </a:t>
            </a:r>
            <a:br>
              <a:rPr lang="sk-SK" sz="2400" noProof="1" smtClean="0">
                <a:latin typeface="Comic Sans MS" panose="030F0702030302020204" pitchFamily="66" charset="0"/>
              </a:rPr>
            </a:br>
            <a:r>
              <a:rPr lang="sk-SK" sz="2400" noProof="1" smtClean="0">
                <a:latin typeface="Comic Sans MS" panose="030F0702030302020204" pitchFamily="66" charset="0"/>
              </a:rPr>
              <a:t>na ŽP a zdravie obyvateľstva, </a:t>
            </a:r>
            <a:br>
              <a:rPr lang="sk-SK" sz="2400" noProof="1" smtClean="0">
                <a:latin typeface="Comic Sans MS" panose="030F0702030302020204" pitchFamily="66" charset="0"/>
              </a:rPr>
            </a:br>
            <a:r>
              <a:rPr lang="sk-SK" sz="2400" noProof="1" smtClean="0">
                <a:latin typeface="Comic Sans MS" panose="030F0702030302020204" pitchFamily="66" charset="0"/>
              </a:rPr>
              <a:t>ako aj návrhy zmierňovania negatívnych dopadov. </a:t>
            </a:r>
          </a:p>
          <a:p>
            <a:pPr marL="0" indent="0" algn="ctr">
              <a:spcBef>
                <a:spcPts val="1200"/>
              </a:spcBef>
              <a:spcAft>
                <a:spcPts val="2400"/>
              </a:spcAft>
              <a:buNone/>
            </a:pPr>
            <a:r>
              <a:rPr lang="sk-SK" sz="2400" noProof="1" smtClean="0">
                <a:latin typeface="Comic Sans MS" panose="030F0702030302020204" pitchFamily="66" charset="0"/>
              </a:rPr>
              <a:t>Osobitným výstupom môžu byť vypracované LCA štúdie - hodnotenia životného cyklu rôznych výrobných technológií, produktov v celom životnom cykle, t.j. od kolísky po hrob, alebo v najčastejšie aplikované modely pre podnikateľov „od brány po bránu“, t. j. od vstupu surovín na spracovanie po želaný výstup.</a:t>
            </a:r>
          </a:p>
          <a:p>
            <a:pPr>
              <a:spcAft>
                <a:spcPts val="2400"/>
              </a:spcAft>
            </a:pPr>
            <a:endParaRPr lang="sk-SK" sz="2400" noProof="1">
              <a:latin typeface="Comic Sans MS" panose="030F0702030302020204" pitchFamily="66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1032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92" y="1530829"/>
            <a:ext cx="2356951" cy="374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accent2">
              <a:lumMod val="50000"/>
            </a:schemeClr>
          </a:solidFill>
        </p:spPr>
        <p:txBody>
          <a:bodyPr anchor="b">
            <a:noAutofit/>
          </a:bodyPr>
          <a:lstStyle/>
          <a:p>
            <a:r>
              <a:rPr lang="sk-SK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2. Monitoring </a:t>
            </a:r>
            <a:r>
              <a:rPr lang="sk-SK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krajinných zložiek, výskum vplyvu poľnohospodárstva, environmentálnych záťaží a </a:t>
            </a:r>
            <a:r>
              <a:rPr lang="sk-SK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SO</a:t>
            </a:r>
            <a:r>
              <a:rPr lang="sk-SK" sz="2400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sk-SK" sz="24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sk-SK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a modely znižovania ich negatívnych vplyvov</a:t>
            </a:r>
            <a:r>
              <a:rPr lang="sk-SK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sk-SK" sz="2400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628800"/>
            <a:ext cx="3312368" cy="4059832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ð"/>
            </a:pPr>
            <a:r>
              <a:rPr lang="sk-SK" sz="2400" noProof="1" smtClean="0">
                <a:latin typeface="Comic Sans MS" panose="030F0702030302020204" pitchFamily="66" charset="0"/>
              </a:rPr>
              <a:t>monitoring </a:t>
            </a:r>
          </a:p>
          <a:p>
            <a:pPr marL="900113" indent="-363538" defTabSz="1074738">
              <a:buFont typeface="Wingdings" panose="05000000000000000000" pitchFamily="2" charset="2"/>
              <a:buChar char="ü"/>
            </a:pPr>
            <a:r>
              <a:rPr lang="sk-SK" sz="2400" noProof="1" smtClean="0">
                <a:latin typeface="Comic Sans MS" panose="030F0702030302020204" pitchFamily="66" charset="0"/>
              </a:rPr>
              <a:t>pôdy</a:t>
            </a:r>
          </a:p>
          <a:p>
            <a:pPr marL="900113" indent="-363538" defTabSz="1074738">
              <a:buFont typeface="Wingdings" panose="05000000000000000000" pitchFamily="2" charset="2"/>
              <a:buChar char="ü"/>
            </a:pPr>
            <a:r>
              <a:rPr lang="sk-SK" sz="2400" noProof="1" smtClean="0">
                <a:latin typeface="Comic Sans MS" panose="030F0702030302020204" pitchFamily="66" charset="0"/>
              </a:rPr>
              <a:t>vody</a:t>
            </a:r>
          </a:p>
          <a:p>
            <a:pPr marL="900113" indent="-363538" defTabSz="1074738">
              <a:buFont typeface="Wingdings" panose="05000000000000000000" pitchFamily="2" charset="2"/>
              <a:buChar char="ü"/>
            </a:pPr>
            <a:r>
              <a:rPr lang="sk-SK" sz="2400" noProof="1" smtClean="0">
                <a:latin typeface="Comic Sans MS" panose="030F0702030302020204" pitchFamily="66" charset="0"/>
              </a:rPr>
              <a:t>ovzdušia</a:t>
            </a:r>
          </a:p>
          <a:p>
            <a:pPr marL="900113" indent="-363538" defTabSz="1074738">
              <a:buFont typeface="Wingdings" panose="05000000000000000000" pitchFamily="2" charset="2"/>
              <a:buChar char="ü"/>
            </a:pPr>
            <a:r>
              <a:rPr lang="sk-SK" sz="2400" noProof="1" smtClean="0">
                <a:latin typeface="Comic Sans MS" panose="030F0702030302020204" pitchFamily="66" charset="0"/>
              </a:rPr>
              <a:t>bioty</a:t>
            </a:r>
          </a:p>
          <a:p>
            <a:pPr marL="0" indent="0">
              <a:buNone/>
            </a:pPr>
            <a:r>
              <a:rPr lang="sk-SK" sz="2400" noProof="1" smtClean="0">
                <a:latin typeface="Comic Sans MS" panose="030F0702030302020204" pitchFamily="66" charset="0"/>
                <a:sym typeface="Wingdings" panose="05000000000000000000" pitchFamily="2" charset="2"/>
              </a:rPr>
              <a:t> </a:t>
            </a:r>
            <a:r>
              <a:rPr lang="sk-SK" sz="2400" noProof="1" smtClean="0">
                <a:latin typeface="Comic Sans MS" panose="030F0702030302020204" pitchFamily="66" charset="0"/>
              </a:rPr>
              <a:t>peľový monitoring</a:t>
            </a:r>
          </a:p>
          <a:p>
            <a:pPr marL="363538" indent="-363538">
              <a:buNone/>
            </a:pPr>
            <a:r>
              <a:rPr lang="sk-SK" sz="2400" noProof="1" smtClean="0">
                <a:latin typeface="Comic Sans MS" panose="030F0702030302020204" pitchFamily="66" charset="0"/>
                <a:sym typeface="Wingdings" panose="05000000000000000000" pitchFamily="2" charset="2"/>
              </a:rPr>
              <a:t> </a:t>
            </a:r>
            <a:r>
              <a:rPr lang="sk-SK" sz="2400" noProof="1" smtClean="0">
                <a:latin typeface="Comic Sans MS" panose="030F0702030302020204" pitchFamily="66" charset="0"/>
              </a:rPr>
              <a:t>analýzy vybraných </a:t>
            </a:r>
            <a:br>
              <a:rPr lang="sk-SK" sz="2400" noProof="1" smtClean="0">
                <a:latin typeface="Comic Sans MS" panose="030F0702030302020204" pitchFamily="66" charset="0"/>
              </a:rPr>
            </a:br>
            <a:r>
              <a:rPr lang="sk-SK" sz="2400" noProof="1" smtClean="0">
                <a:latin typeface="Comic Sans MS" panose="030F0702030302020204" pitchFamily="66" charset="0"/>
              </a:rPr>
              <a:t>ENV záťaží</a:t>
            </a:r>
          </a:p>
          <a:p>
            <a:pPr marL="0" indent="0">
              <a:buNone/>
            </a:pPr>
            <a:r>
              <a:rPr lang="sk-SK" sz="2400" noProof="1" smtClean="0">
                <a:latin typeface="Comic Sans MS" panose="030F0702030302020204" pitchFamily="66" charset="0"/>
                <a:sym typeface="Wingdings" panose="05000000000000000000" pitchFamily="2" charset="2"/>
              </a:rPr>
              <a:t> </a:t>
            </a:r>
            <a:r>
              <a:rPr lang="sk-SK" sz="2400" noProof="1" smtClean="0">
                <a:latin typeface="Comic Sans MS" panose="030F0702030302020204" pitchFamily="66" charset="0"/>
              </a:rPr>
              <a:t>monitoring SO</a:t>
            </a:r>
          </a:p>
          <a:p>
            <a:endParaRPr lang="sk-SK" sz="2400" noProof="1">
              <a:latin typeface="Comic Sans MS" panose="030F0702030302020204" pitchFamily="66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Zástupný symbol obsahu 3"/>
          <p:cNvSpPr txBox="1">
            <a:spLocks/>
          </p:cNvSpPr>
          <p:nvPr/>
        </p:nvSpPr>
        <p:spPr>
          <a:xfrm>
            <a:off x="3196095" y="1628800"/>
            <a:ext cx="583264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k-SK" sz="2200" b="1" spc="3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Analyzátory PM</a:t>
            </a:r>
            <a:r>
              <a:rPr lang="sk-SK" sz="2200" b="1" spc="300" baseline="-25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2,5</a:t>
            </a:r>
            <a:r>
              <a:rPr lang="sk-SK" sz="2200" b="1" spc="3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sk-SK" sz="2200" spc="3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 </a:t>
            </a:r>
            <a:r>
              <a:rPr lang="sk-SK" sz="2200" b="1" spc="3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PM</a:t>
            </a:r>
            <a:r>
              <a:rPr lang="sk-SK" sz="2200" b="1" spc="300" baseline="-25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10</a:t>
            </a:r>
            <a:r>
              <a:rPr lang="sk-SK" sz="2200" b="1" spc="3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k-SK" sz="2200" dirty="0" smtClean="0">
                <a:latin typeface="Comic Sans MS" panose="030F0702030302020204" pitchFamily="66" charset="0"/>
              </a:rPr>
              <a:t>(2 kontinuálne a 2 diskontinuálne) </a:t>
            </a:r>
          </a:p>
        </p:txBody>
      </p:sp>
      <p:pic>
        <p:nvPicPr>
          <p:cNvPr id="6" name="Obrázok 5"/>
          <p:cNvPicPr/>
          <p:nvPr/>
        </p:nvPicPr>
        <p:blipFill rotWithShape="1">
          <a:blip r:embed="rId3"/>
          <a:srcRect l="60636" t="25901" r="28867" b="9866"/>
          <a:stretch/>
        </p:blipFill>
        <p:spPr bwMode="auto">
          <a:xfrm>
            <a:off x="4091308" y="3507593"/>
            <a:ext cx="842635" cy="30725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90" y="4623009"/>
            <a:ext cx="18478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ĺžnik 8"/>
          <p:cNvSpPr/>
          <p:nvPr/>
        </p:nvSpPr>
        <p:spPr>
          <a:xfrm>
            <a:off x="3923928" y="5688632"/>
            <a:ext cx="1152128" cy="89153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4770190" y="4583639"/>
            <a:ext cx="1955354" cy="10985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 rot="617771">
            <a:off x="5105131" y="3141426"/>
            <a:ext cx="1369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spc="3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imisie</a:t>
            </a:r>
            <a:endParaRPr lang="sk-SK" sz="2800" b="1" spc="3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84517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315</Words>
  <Application>Microsoft Office PowerPoint</Application>
  <PresentationFormat>Prezentácia na obrazovke (4:3)</PresentationFormat>
  <Paragraphs>109</Paragraphs>
  <Slides>15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1" baseType="lpstr">
      <vt:lpstr>Arial</vt:lpstr>
      <vt:lpstr>Calibri</vt:lpstr>
      <vt:lpstr>Comic Sans MS</vt:lpstr>
      <vt:lpstr>Times New Roman</vt:lpstr>
      <vt:lpstr>Wingdings</vt:lpstr>
      <vt:lpstr>Motív Office</vt:lpstr>
      <vt:lpstr>Smerovanie vedy, výskumu a spolupráce s praxou,  ako aj výchovno-vzdelávacích činností  na Katedre životného prostredia,  Fakulty prírodných vied,  Univerzity Mateja Bela  v Banskej Bystrici</vt:lpstr>
      <vt:lpstr>Prezentácia programu PowerPoint</vt:lpstr>
      <vt:lpstr>Prezentácia programu PowerPoint</vt:lpstr>
      <vt:lpstr>Prezentácia programu PowerPoint</vt:lpstr>
      <vt:lpstr>1. Štúdium environmentálnych impaktov antropickej činnosti  na životné a pracovné prostredie  a manažérstvo ozdravných opatrení.</vt:lpstr>
      <vt:lpstr>1. Štúdium environmentálnych impaktov antropickej činnosti  na životné a pracovné prostredie  a manažérstvo ozdravných opatrení.</vt:lpstr>
      <vt:lpstr>1. Štúdium environmentálnych impaktov antropickej činnosti  na životné a pracovné prostredie  a manažérstvo ozdravných opatrení.</vt:lpstr>
      <vt:lpstr>1. Štúdium environmentálnych impaktov antropickej činnosti  na životné a pracovné prostredie  a manažérstvo ozdravných opatrení.</vt:lpstr>
      <vt:lpstr>2. Monitoring krajinných zložiek, výskum vplyvu poľnohospodárstva, environmentálnych záťaží a SO a modely znižovania ich negatívnych vplyvov.</vt:lpstr>
      <vt:lpstr>2. Monitoring krajinných zložiek, výskum vplyvu poľnohospodárstva, environmentálnych záťaží a SO a modely znižovania ich negatívnych vplyvov.</vt:lpstr>
      <vt:lpstr>NAŠA VÝSKUMNÁ ČINNOSŤ</vt:lpstr>
      <vt:lpstr>NAŠA VÝSKUMNÁ ČINNOSŤ</vt:lpstr>
      <vt:lpstr>NAŠA VÝSKUMNÁ ČINNOSŤ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Spravca</dc:creator>
  <cp:lastModifiedBy>Emilia Hroncova</cp:lastModifiedBy>
  <cp:revision>59</cp:revision>
  <dcterms:created xsi:type="dcterms:W3CDTF">2014-02-04T12:04:53Z</dcterms:created>
  <dcterms:modified xsi:type="dcterms:W3CDTF">2017-03-22T06:50:22Z</dcterms:modified>
</cp:coreProperties>
</file>