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9" r:id="rId1"/>
    <p:sldMasterId id="2147483747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8" r:id="rId4"/>
    <p:sldId id="271" r:id="rId5"/>
    <p:sldId id="272" r:id="rId6"/>
    <p:sldId id="273" r:id="rId7"/>
    <p:sldId id="279" r:id="rId8"/>
    <p:sldId id="274" r:id="rId9"/>
    <p:sldId id="275" r:id="rId10"/>
    <p:sldId id="276" r:id="rId11"/>
    <p:sldId id="277" r:id="rId12"/>
    <p:sldId id="278" r:id="rId13"/>
    <p:sldId id="270" r:id="rId14"/>
  </p:sldIdLst>
  <p:sldSz cx="10690225" cy="7561263"/>
  <p:notesSz cx="6858000" cy="9144000"/>
  <p:defaultTextStyle>
    <a:defPPr>
      <a:defRPr lang="cs-CZ"/>
    </a:defPPr>
    <a:lvl1pPr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8925" indent="293688"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81025" indent="585788"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73125" indent="877888"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165225" indent="1169988" algn="l" defTabSz="581025" rtl="0" fontAlgn="base">
      <a:spcBef>
        <a:spcPct val="50000"/>
      </a:spcBef>
      <a:spcAft>
        <a:spcPct val="0"/>
      </a:spcAft>
      <a:buSzPct val="50000"/>
      <a:buFont typeface="Arial" panose="020B0604020202020204" pitchFamily="34" charset="0"/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854A0"/>
    <a:srgbClr val="42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24" autoAdjust="0"/>
  </p:normalViewPr>
  <p:slideViewPr>
    <p:cSldViewPr>
      <p:cViewPr varScale="1">
        <p:scale>
          <a:sx n="54" d="100"/>
          <a:sy n="54" d="100"/>
        </p:scale>
        <p:origin x="84" y="78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hnědý korund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'Grafy - hmot. úbytek'!$A$3:$A$6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'Grafy - hmot. úbytek'!$B$3:$B$6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0.16469221835075504</c:v>
                </c:pt>
                <c:pt idx="2">
                  <c:v>0.20153171631259068</c:v>
                </c:pt>
                <c:pt idx="3">
                  <c:v>0.38352709092551884</c:v>
                </c:pt>
              </c:numCache>
            </c:numRef>
          </c:yVal>
          <c:smooth val="1"/>
        </c:ser>
        <c:ser>
          <c:idx val="1"/>
          <c:order val="1"/>
          <c:tx>
            <c:v>bílý korund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'Grafy - hmot. úbytek'!$A$3:$A$6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'Grafy - hmot. úbytek'!$C$3:$C$6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0.13965100052490748</c:v>
                </c:pt>
                <c:pt idx="2">
                  <c:v>0.27202005764228976</c:v>
                </c:pt>
                <c:pt idx="3">
                  <c:v>0.38253856646888124</c:v>
                </c:pt>
              </c:numCache>
            </c:numRef>
          </c:yVal>
          <c:smooth val="1"/>
        </c:ser>
        <c:ser>
          <c:idx val="2"/>
          <c:order val="2"/>
          <c:tx>
            <c:v>ZrSiO4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'Grafy - hmot. úbytek'!$A$3:$A$6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'Grafy - hmot. úbytek'!$D$3:$D$6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0.12064237331220001</c:v>
                </c:pt>
                <c:pt idx="2">
                  <c:v>0.65419595782073814</c:v>
                </c:pt>
                <c:pt idx="3">
                  <c:v>0.62642188158278511</c:v>
                </c:pt>
              </c:numCache>
            </c:numRef>
          </c:yVal>
          <c:smooth val="1"/>
        </c:ser>
        <c:ser>
          <c:idx val="3"/>
          <c:order val="3"/>
          <c:tx>
            <c:v>Spinel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'Grafy - hmot. úbytek'!$A$3:$A$6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'Grafy - hmot. úbytek'!$E$3:$E$6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0.2289653846153846</c:v>
                </c:pt>
                <c:pt idx="2">
                  <c:v>0.40249742486943629</c:v>
                </c:pt>
                <c:pt idx="3">
                  <c:v>0.47667272066836186</c:v>
                </c:pt>
              </c:numCache>
            </c:numRef>
          </c:yVal>
          <c:smooth val="1"/>
        </c:ser>
        <c:ser>
          <c:idx val="4"/>
          <c:order val="4"/>
          <c:tx>
            <c:v>Eucor run 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'Grafy - hmot. úbytek'!$A$3:$A$6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'Grafy - hmot. úbytek'!$F$3:$F$6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0.15922137822308502</c:v>
                </c:pt>
                <c:pt idx="2">
                  <c:v>0.30879092367204458</c:v>
                </c:pt>
                <c:pt idx="3">
                  <c:v>0.31876773408998776</c:v>
                </c:pt>
              </c:numCache>
            </c:numRef>
          </c:yVal>
          <c:smooth val="1"/>
        </c:ser>
        <c:ser>
          <c:idx val="5"/>
          <c:order val="5"/>
          <c:tx>
            <c:v>Eucor run 1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'Grafy - hmot. úbytek'!$A$3:$A$6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'Grafy - hmot. úbytek'!$G$3:$G$6</c:f>
              <c:numCache>
                <c:formatCode>0.00%</c:formatCode>
                <c:ptCount val="4"/>
                <c:pt idx="0" formatCode="General">
                  <c:v>0</c:v>
                </c:pt>
                <c:pt idx="1">
                  <c:v>8.8961454839633858E-2</c:v>
                </c:pt>
                <c:pt idx="2">
                  <c:v>0.42714219419648952</c:v>
                </c:pt>
                <c:pt idx="3">
                  <c:v>0.47889773140631514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388544"/>
        <c:axId val="405692472"/>
      </c:scatterChart>
      <c:valAx>
        <c:axId val="246388544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aseline="0"/>
                  <a:t>doba expozice (h)</a:t>
                </a:r>
                <a:endParaRPr lang="cs-CZ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5692472"/>
        <c:crosses val="autoZero"/>
        <c:crossBetween val="midCat"/>
        <c:majorUnit val="2"/>
      </c:valAx>
      <c:valAx>
        <c:axId val="405692472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/>
                  <a:t>hmotnostní</a:t>
                </a:r>
                <a:r>
                  <a:rPr lang="cs-CZ" sz="1400" baseline="0"/>
                  <a:t> úbytek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638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45322712418303"/>
          <c:y val="0.2472817528243752"/>
          <c:w val="0.14326623774509803"/>
          <c:h val="0.54649929628361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hnědý korund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'Grafy - otevřená porovitost'!$A$3:$A$8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'Grafy - otevřená porovitost'!$B$3:$B$6</c:f>
              <c:numCache>
                <c:formatCode>0.00%</c:formatCode>
                <c:ptCount val="4"/>
                <c:pt idx="0">
                  <c:v>3.678E-2</c:v>
                </c:pt>
                <c:pt idx="1">
                  <c:v>3.1739615839879443E-2</c:v>
                </c:pt>
                <c:pt idx="2">
                  <c:v>3.5306989672150159E-2</c:v>
                </c:pt>
                <c:pt idx="3">
                  <c:v>3.8555942155311156E-2</c:v>
                </c:pt>
              </c:numCache>
            </c:numRef>
          </c:yVal>
          <c:smooth val="1"/>
        </c:ser>
        <c:ser>
          <c:idx val="1"/>
          <c:order val="1"/>
          <c:tx>
            <c:v>bílý korund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'Grafy - otevřená porovitost'!$A$3:$A$8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'Grafy - otevřená porovitost'!$C$3:$C$6</c:f>
              <c:numCache>
                <c:formatCode>0.00%</c:formatCode>
                <c:ptCount val="4"/>
                <c:pt idx="0">
                  <c:v>6.0510000000000001E-2</c:v>
                </c:pt>
                <c:pt idx="1">
                  <c:v>4.2952169564442991E-2</c:v>
                </c:pt>
                <c:pt idx="2">
                  <c:v>4.7039000030636519E-2</c:v>
                </c:pt>
                <c:pt idx="3">
                  <c:v>4.4502013292582368E-2</c:v>
                </c:pt>
              </c:numCache>
            </c:numRef>
          </c:yVal>
          <c:smooth val="1"/>
        </c:ser>
        <c:ser>
          <c:idx val="2"/>
          <c:order val="2"/>
          <c:tx>
            <c:v>ZrSiO4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'Grafy - otevřená porovitost'!$A$3:$A$8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'Grafy - otevřená porovitost'!$D$3:$D$6</c:f>
              <c:numCache>
                <c:formatCode>0.00%</c:formatCode>
                <c:ptCount val="4"/>
                <c:pt idx="0">
                  <c:v>4.6859999999999999E-2</c:v>
                </c:pt>
                <c:pt idx="1">
                  <c:v>2.8485247866958871E-2</c:v>
                </c:pt>
                <c:pt idx="2">
                  <c:v>2.4756440422145309E-2</c:v>
                </c:pt>
                <c:pt idx="3">
                  <c:v>3.0726778042498366E-2</c:v>
                </c:pt>
              </c:numCache>
            </c:numRef>
          </c:yVal>
          <c:smooth val="1"/>
        </c:ser>
        <c:ser>
          <c:idx val="3"/>
          <c:order val="3"/>
          <c:tx>
            <c:v>Spinel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'Grafy - otevřená porovitost'!$A$3:$A$8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'Grafy - otevřená porovitost'!$E$3:$E$6</c:f>
              <c:numCache>
                <c:formatCode>0.00%</c:formatCode>
                <c:ptCount val="4"/>
                <c:pt idx="0">
                  <c:v>5.4359999999999999E-2</c:v>
                </c:pt>
                <c:pt idx="1">
                  <c:v>4.5893851666444052E-2</c:v>
                </c:pt>
                <c:pt idx="2">
                  <c:v>3.2338554212885048E-2</c:v>
                </c:pt>
                <c:pt idx="3">
                  <c:v>3.2329975823003988E-2</c:v>
                </c:pt>
              </c:numCache>
            </c:numRef>
          </c:yVal>
          <c:smooth val="1"/>
        </c:ser>
        <c:ser>
          <c:idx val="4"/>
          <c:order val="4"/>
          <c:tx>
            <c:v>Eucor run 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'Grafy - otevřená porovitost'!$A$3:$A$8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'Grafy - otevřená porovitost'!$F$3:$F$6</c:f>
              <c:numCache>
                <c:formatCode>0.00%</c:formatCode>
                <c:ptCount val="4"/>
                <c:pt idx="0">
                  <c:v>1.7239999999999998E-2</c:v>
                </c:pt>
                <c:pt idx="1">
                  <c:v>1.2948256828460522E-2</c:v>
                </c:pt>
                <c:pt idx="2">
                  <c:v>1.8037126808635572E-2</c:v>
                </c:pt>
                <c:pt idx="3">
                  <c:v>1.921746317763335E-2</c:v>
                </c:pt>
              </c:numCache>
            </c:numRef>
          </c:yVal>
          <c:smooth val="1"/>
        </c:ser>
        <c:ser>
          <c:idx val="5"/>
          <c:order val="5"/>
          <c:tx>
            <c:v>Eucor run 1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'Grafy - otevřená porovitost'!$A$3:$A$8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'Grafy - otevřená porovitost'!$G$3:$G$6</c:f>
              <c:numCache>
                <c:formatCode>0.00%</c:formatCode>
                <c:ptCount val="4"/>
                <c:pt idx="0">
                  <c:v>1.389E-2</c:v>
                </c:pt>
                <c:pt idx="1">
                  <c:v>1.3229647693664803E-2</c:v>
                </c:pt>
                <c:pt idx="2">
                  <c:v>1.7827855115858399E-2</c:v>
                </c:pt>
                <c:pt idx="3">
                  <c:v>1.6724999415373247E-2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85992"/>
        <c:axId val="404186776"/>
      </c:scatterChart>
      <c:valAx>
        <c:axId val="404185992"/>
        <c:scaling>
          <c:orientation val="minMax"/>
          <c:max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aseline="0"/>
                  <a:t>doba expozice (h)</a:t>
                </a:r>
                <a:endParaRPr lang="cs-CZ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4186776"/>
        <c:crosses val="autoZero"/>
        <c:crossBetween val="midCat"/>
        <c:majorUnit val="2"/>
      </c:valAx>
      <c:valAx>
        <c:axId val="404186776"/>
        <c:scaling>
          <c:orientation val="minMax"/>
          <c:max val="7.0000000000000007E-2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baseline="0"/>
                  <a:t>otevřená pórovitost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4185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72237915251338"/>
          <c:y val="0.27103712547004882"/>
          <c:w val="0.1352776208474866"/>
          <c:h val="0.51066654146936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5613">
              <a:spcBef>
                <a:spcPct val="0"/>
              </a:spcBef>
              <a:buSzTx/>
              <a:buFontTx/>
              <a:buNone/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7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1E3B13-B84C-4597-8A0A-E81EEC512D60}" type="datetimeFigureOut">
              <a:rPr lang="cs-CZ"/>
              <a:pPr>
                <a:defRPr/>
              </a:pPr>
              <a:t>21.3.2017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5613">
              <a:spcBef>
                <a:spcPct val="0"/>
              </a:spcBef>
              <a:buSzTx/>
              <a:buFontTx/>
              <a:buNone/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5613">
              <a:spcBef>
                <a:spcPct val="0"/>
              </a:spcBef>
              <a:buSzTx/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fld id="{DE584BCA-7259-433A-8725-678EB07199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295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82000"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02884C-DB2E-4B6E-B60B-6B7DE7D21A5D}" type="datetimeFigureOut">
              <a:rPr lang="cs-CZ"/>
              <a:pPr>
                <a:defRPr/>
              </a:pPr>
              <a:t>21.3.2017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fld id="{88150210-9F99-4714-8CB4-4DD81DD239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004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34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0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63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5063" cy="578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578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47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34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6216A-974E-4753-8507-143788319E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515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7D243-0C44-4986-9C57-E59755CE83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149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68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68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B395B-3168-4CBC-A32D-A8F349C733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219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0700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7025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9F560-29CD-4D56-8AA3-7F8A8E0490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81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281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EEF1F-F0AD-4E21-958A-5CBFEA1944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04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94A55-8E07-493D-839B-BD8DAF3463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5350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80AE1-BF46-4FD9-99FD-F8FCAA54DA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502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E5F26-703E-4E98-AAFA-F93D7CC1B3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3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79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3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5B95F-5B73-46FB-BAD0-76097E617D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25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7E9A6-1F44-406B-B13F-C32A88A0EE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866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35888" y="180975"/>
            <a:ext cx="2405062" cy="64087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0700" y="180975"/>
            <a:ext cx="7062788" cy="64087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1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6455D-865D-4F3C-92DD-CC09381D16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3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6850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68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7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05475" y="3708400"/>
            <a:ext cx="2082800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40675" y="3708400"/>
            <a:ext cx="208438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9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281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54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66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62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3500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55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V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395288"/>
            <a:ext cx="690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705475" y="3708400"/>
            <a:ext cx="4319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Centrum v</a:t>
            </a:r>
            <a:r>
              <a:rPr lang="cs-CZ" altLang="cs-CZ" smtClean="0"/>
              <a:t>ýzkumu Řež s.r.o.</a:t>
            </a:r>
            <a:br>
              <a:rPr lang="cs-CZ" altLang="cs-CZ" smtClean="0"/>
            </a:br>
            <a:r>
              <a:rPr lang="cs-CZ" altLang="cs-CZ" smtClean="0"/>
              <a:t>Název prezentace</a:t>
            </a:r>
            <a:br>
              <a:rPr lang="cs-CZ" altLang="cs-CZ" smtClean="0"/>
            </a:br>
            <a:r>
              <a:rPr lang="en-US" altLang="cs-CZ" smtClean="0"/>
              <a:t>m</a:t>
            </a:r>
            <a:r>
              <a:rPr lang="cs-CZ" altLang="cs-CZ" smtClean="0"/>
              <a:t>ůže být více řádků</a:t>
            </a:r>
            <a:br>
              <a:rPr lang="cs-CZ" altLang="cs-CZ" smtClean="0"/>
            </a:br>
            <a:r>
              <a:rPr lang="cs-CZ" altLang="cs-CZ" smtClean="0"/>
              <a:t>Jméno Příjmení</a:t>
            </a:r>
            <a:br>
              <a:rPr lang="cs-CZ" altLang="cs-CZ" smtClean="0"/>
            </a:br>
            <a:r>
              <a:rPr lang="cs-CZ" altLang="cs-CZ" smtClean="0"/>
              <a:t>00.00.2012</a:t>
            </a:r>
          </a:p>
          <a:p>
            <a:pPr lvl="0"/>
            <a:endParaRPr lang="cs-CZ" altLang="cs-CZ" smtClean="0"/>
          </a:p>
        </p:txBody>
      </p:sp>
      <p:pic>
        <p:nvPicPr>
          <p:cNvPr id="1028" name="Obrázek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95288"/>
            <a:ext cx="2687638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</p:sldLayoutIdLst>
  <p:hf hdr="0" ftr="0" dt="0"/>
  <p:txStyles>
    <p:titleStyle>
      <a:lvl1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15900" indent="-215900" algn="r" defTabSz="581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727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42BAD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3pPr>
      <a:lvl4pPr marL="10191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CCD3E9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4pPr>
      <a:lvl5pPr marL="13112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5pPr>
      <a:lvl6pPr marL="17684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22256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6828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3140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Pozadi_zapat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767513"/>
            <a:ext cx="4714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V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63" y="306388"/>
            <a:ext cx="5175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L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06488"/>
            <a:ext cx="966628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20700" y="1331913"/>
            <a:ext cx="96202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  <a:endParaRPr lang="en-US" altLang="cs-CZ" smtClean="0"/>
          </a:p>
          <a:p>
            <a:pPr lvl="3"/>
            <a:r>
              <a:rPr lang="cs-CZ" altLang="cs-CZ" smtClean="0"/>
              <a:t>Třetí úroveň</a:t>
            </a:r>
            <a:endParaRPr lang="en-US" altLang="cs-CZ" smtClean="0"/>
          </a:p>
          <a:p>
            <a:pPr lvl="4"/>
            <a:r>
              <a:rPr lang="cs-CZ" altLang="cs-CZ" smtClean="0"/>
              <a:t>Čtvrtá úroveň</a:t>
            </a:r>
            <a:endParaRPr lang="en-US" altLang="cs-CZ" smtClean="0"/>
          </a:p>
          <a:p>
            <a:pPr lvl="4"/>
            <a:endParaRPr lang="cs-CZ" altLang="cs-CZ" smtClean="0"/>
          </a:p>
        </p:txBody>
      </p:sp>
      <p:sp>
        <p:nvSpPr>
          <p:cNvPr id="14" name="Zástupný symbol pro číslo snímku 12"/>
          <p:cNvSpPr>
            <a:spLocks noGrp="1"/>
          </p:cNvSpPr>
          <p:nvPr>
            <p:ph type="sldNum" sz="quarter" idx="4"/>
          </p:nvPr>
        </p:nvSpPr>
        <p:spPr bwMode="auto">
          <a:xfrm>
            <a:off x="701675" y="6923088"/>
            <a:ext cx="3603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6938E98C-6B13-485A-BC10-312D1DCAFB1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312863" y="1763713"/>
            <a:ext cx="2303462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8380" tIns="29190" rIns="58380" bIns="291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endParaRPr lang="cs-CZ" smtClean="0"/>
          </a:p>
        </p:txBody>
      </p:sp>
      <p:sp>
        <p:nvSpPr>
          <p:cNvPr id="205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20700" y="180975"/>
            <a:ext cx="8421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hf hdr="0" ftr="0" dt="0"/>
  <p:txStyles>
    <p:titleStyle>
      <a:lvl1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5900" indent="-215900" algn="l" defTabSz="581025" rtl="0" eaLnBrk="0" fontAlgn="base" hangingPunct="0">
        <a:spcBef>
          <a:spcPct val="20000"/>
        </a:spcBef>
        <a:spcAft>
          <a:spcPct val="0"/>
        </a:spcAft>
        <a:buSzPct val="50000"/>
        <a:buFont typeface="Arial" panose="020B0604020202020204" pitchFamily="34" charset="0"/>
        <a:buBlip>
          <a:blip r:embed="rId16"/>
        </a:buBlip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anose="05000000000000000000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2pPr>
      <a:lvl3pPr marL="7270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42BAD2"/>
        </a:buClr>
        <a:buSzPct val="50000"/>
        <a:buFont typeface="Wingdings" panose="05000000000000000000" pitchFamily="2" charset="2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3pPr>
      <a:lvl4pPr marL="10191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CCD3E9"/>
        </a:buClr>
        <a:buSzPct val="50000"/>
        <a:buFont typeface="Wingdings" panose="05000000000000000000" pitchFamily="2" charset="2"/>
        <a:buBlip>
          <a:blip r:embed="rId19"/>
        </a:buBlip>
        <a:defRPr>
          <a:solidFill>
            <a:schemeClr val="tx1"/>
          </a:solidFill>
          <a:latin typeface="+mn-lt"/>
          <a:cs typeface="+mn-cs"/>
        </a:defRPr>
      </a:lvl4pPr>
      <a:lvl5pPr marL="13112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anose="05000000000000000000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5pPr>
      <a:lvl6pPr marL="17684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6pPr>
      <a:lvl7pPr marL="22256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7pPr>
      <a:lvl8pPr marL="26828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8pPr>
      <a:lvl9pPr marL="31400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/>
          </p:cNvSpPr>
          <p:nvPr>
            <p:ph type="body" idx="1"/>
          </p:nvPr>
        </p:nvSpPr>
        <p:spPr>
          <a:xfrm>
            <a:off x="3976960" y="2124447"/>
            <a:ext cx="6192689" cy="3670249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Centrum výzkumu Řež, s.r.o</a:t>
            </a:r>
          </a:p>
          <a:p>
            <a:pPr algn="ctr"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Technologie MSO: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smtClean="0"/>
              <a:t>Ekologická možnost likvidace odpadů s vysokou korozní rychlostí materiálů</a:t>
            </a:r>
          </a:p>
          <a:p>
            <a:pPr eaLnBrk="1" hangingPunct="1"/>
            <a:r>
              <a:rPr lang="cs-CZ" altLang="cs-CZ" i="1" dirty="0" smtClean="0"/>
              <a:t>Ing. Vojtěch Galek, </a:t>
            </a:r>
          </a:p>
          <a:p>
            <a:pPr eaLnBrk="1" hangingPunct="1"/>
            <a:r>
              <a:rPr lang="cs-CZ" altLang="cs-CZ" i="1" dirty="0" smtClean="0"/>
              <a:t>Ing. Jaroslav Stoklasa, Ph.D, </a:t>
            </a:r>
            <a:br>
              <a:rPr lang="cs-CZ" altLang="cs-CZ" i="1" dirty="0" smtClean="0"/>
            </a:br>
            <a:r>
              <a:rPr lang="cs-CZ" altLang="cs-CZ" i="1" dirty="0" smtClean="0"/>
              <a:t>Petr Pražák</a:t>
            </a:r>
          </a:p>
          <a:p>
            <a:pPr eaLnBrk="1" hangingPunct="1"/>
            <a:endParaRPr lang="cs-CZ" altLang="cs-CZ" i="1" dirty="0" smtClean="0"/>
          </a:p>
          <a:p>
            <a:pPr eaLnBrk="1" hangingPunct="1"/>
            <a:r>
              <a:rPr lang="cs-CZ" altLang="cs-CZ" i="1" dirty="0" smtClean="0"/>
              <a:t>22.3.2017</a:t>
            </a:r>
          </a:p>
        </p:txBody>
      </p:sp>
      <p:pic>
        <p:nvPicPr>
          <p:cNvPr id="3076" name="Picture 4" descr="logolink_seSUSEN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80" y="6524624"/>
            <a:ext cx="51831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60" y="6226744"/>
            <a:ext cx="872555" cy="87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br>
              <a:rPr lang="cs-CZ" dirty="0" smtClean="0"/>
            </a:br>
            <a:r>
              <a:rPr lang="cs-CZ" dirty="0" smtClean="0"/>
              <a:t>Povrchové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barvení vzorků ionty železa</a:t>
            </a:r>
          </a:p>
          <a:p>
            <a:r>
              <a:rPr lang="cs-CZ" dirty="0"/>
              <a:t>p</a:t>
            </a:r>
            <a:r>
              <a:rPr lang="cs-CZ" dirty="0" smtClean="0"/>
              <a:t>ovrchové nerovnosti u některých vzorků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9</a:t>
            </a:fld>
            <a:endParaRPr lang="cs-CZ" altLang="cs-CZ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36" y="2268463"/>
            <a:ext cx="5184576" cy="260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vojtech.galek\Documents\MSO TAČR\experimenty 2016\Vzorky_2016\vzorky\Boritany_kor\Spinel_Bor_korek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07" y="2268462"/>
            <a:ext cx="4634043" cy="260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vojtech.galek\Documents\MSO TAČR\experimenty 2016\Vzorky_2016\vzorky\Boritany_kor\Eucor 1_Bor_korek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25" y="4916169"/>
            <a:ext cx="5184000" cy="26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Závěr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700" y="1331912"/>
            <a:ext cx="9620250" cy="5591175"/>
          </a:xfrm>
        </p:spPr>
        <p:txBody>
          <a:bodyPr/>
          <a:lstStyle/>
          <a:p>
            <a:r>
              <a:rPr lang="cs-CZ" sz="2200" dirty="0" smtClean="0"/>
              <a:t>provedeny experimenty v modelové tavenině boritanové soli</a:t>
            </a:r>
            <a:endParaRPr lang="cs-CZ" sz="2200" dirty="0"/>
          </a:p>
          <a:p>
            <a:r>
              <a:rPr lang="cs-CZ" sz="2200" dirty="0"/>
              <a:t>v</a:t>
            </a:r>
            <a:r>
              <a:rPr lang="cs-CZ" sz="2200" dirty="0" smtClean="0"/>
              <a:t>yhodnoceny hmotnostní úbytky a hodnoty otevřené pórovitosti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u </a:t>
            </a:r>
            <a:r>
              <a:rPr lang="cs-CZ" sz="2200" dirty="0" smtClean="0"/>
              <a:t>keramických vzorků</a:t>
            </a:r>
          </a:p>
          <a:p>
            <a:r>
              <a:rPr lang="cs-CZ" sz="2200" dirty="0" smtClean="0"/>
              <a:t>snížení </a:t>
            </a:r>
            <a:r>
              <a:rPr lang="cs-CZ" sz="2200" dirty="0"/>
              <a:t>otevřené pórovitosti </a:t>
            </a:r>
          </a:p>
          <a:p>
            <a:r>
              <a:rPr lang="cs-CZ" sz="2200" dirty="0" smtClean="0"/>
              <a:t>nový </a:t>
            </a:r>
            <a:r>
              <a:rPr lang="cs-CZ" sz="2200" dirty="0"/>
              <a:t>dávkovací systém a </a:t>
            </a:r>
            <a:r>
              <a:rPr lang="cs-CZ" sz="2200" dirty="0" smtClean="0"/>
              <a:t>optimalizace dávkování</a:t>
            </a:r>
            <a:endParaRPr lang="cs-CZ" sz="2200" dirty="0"/>
          </a:p>
          <a:p>
            <a:r>
              <a:rPr lang="cs-CZ" sz="2200" dirty="0"/>
              <a:t>h</a:t>
            </a:r>
            <a:r>
              <a:rPr lang="cs-CZ" sz="2200" dirty="0" smtClean="0"/>
              <a:t>motnostní úbytky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sz="2200" dirty="0" smtClean="0"/>
              <a:t>žádný z použitých vzorků není vhodný jako ochranný materiál kovového reaktoru při použití boritanové soli</a:t>
            </a:r>
            <a:endParaRPr lang="cs-CZ" dirty="0" smtClean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10</a:t>
            </a:fld>
            <a:endParaRPr lang="cs-CZ" alt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888289"/>
              </p:ext>
            </p:extLst>
          </p:nvPr>
        </p:nvGraphicFramePr>
        <p:xfrm>
          <a:off x="726127" y="3708623"/>
          <a:ext cx="4824536" cy="155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/>
                <a:gridCol w="2412268"/>
              </a:tblGrid>
              <a:tr h="144178">
                <a:tc>
                  <a:txBody>
                    <a:bodyPr/>
                    <a:lstStyle/>
                    <a:p>
                      <a:r>
                        <a:rPr lang="cs-CZ" dirty="0" smtClean="0"/>
                        <a:t>vhodnější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méně vhodné</a:t>
                      </a:r>
                      <a:endParaRPr lang="cs-CZ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Eucor – typ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ZrSiO4</a:t>
                      </a:r>
                      <a:endParaRPr lang="cs-CZ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Hnědý</a:t>
                      </a:r>
                      <a:r>
                        <a:rPr lang="cs-CZ" baseline="0" dirty="0" smtClean="0"/>
                        <a:t> korund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Spinel</a:t>
                      </a:r>
                      <a:endParaRPr lang="cs-CZ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cs-CZ" dirty="0" smtClean="0"/>
                        <a:t>Bílý korund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Eucor – typ</a:t>
                      </a:r>
                      <a:r>
                        <a:rPr lang="cs-CZ" baseline="0" dirty="0" smtClean="0"/>
                        <a:t> 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20483" name="Zástupný symbol pro číslo snímku 3"/>
          <p:cNvSpPr txBox="1">
            <a:spLocks noGrp="1"/>
          </p:cNvSpPr>
          <p:nvPr/>
        </p:nvSpPr>
        <p:spPr bwMode="auto">
          <a:xfrm>
            <a:off x="701675" y="6923088"/>
            <a:ext cx="3603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380" tIns="29190" rIns="58380" bIns="291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5752FB18-F0AA-424E-A788-AD4F667C1A00}" type="slidenum">
              <a:rPr lang="cs-CZ" altLang="cs-CZ" sz="100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cs-CZ" altLang="cs-CZ" sz="1000">
              <a:solidFill>
                <a:schemeClr val="bg1"/>
              </a:solidFill>
            </a:endParaRPr>
          </a:p>
        </p:txBody>
      </p:sp>
      <p:sp>
        <p:nvSpPr>
          <p:cNvPr id="20484" name="Rectangle 2"/>
          <p:cNvSpPr>
            <a:spLocks/>
          </p:cNvSpPr>
          <p:nvPr/>
        </p:nvSpPr>
        <p:spPr bwMode="auto">
          <a:xfrm>
            <a:off x="1165225" y="2484438"/>
            <a:ext cx="857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cs-CZ" altLang="cs-CZ" sz="2800" b="1" dirty="0" smtClean="0">
                <a:solidFill>
                  <a:schemeClr val="tx2"/>
                </a:solidFill>
              </a:rPr>
              <a:t>Děkuji za pozornost.</a:t>
            </a:r>
            <a:endParaRPr lang="cs-CZ" altLang="cs-CZ" sz="2800" b="1" dirty="0">
              <a:solidFill>
                <a:schemeClr val="tx2"/>
              </a:solidFill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336675" y="3565525"/>
            <a:ext cx="82296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1488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7075" indent="-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19175" indent="-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1275" indent="-142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68475" indent="-142875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5675" indent="-142875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2875" indent="-142875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0075" indent="-142875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v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ojtech.galek@cvrez.cz</a:t>
            </a:r>
            <a:endParaRPr lang="cs-CZ" altLang="cs-CZ" sz="2000" b="1" dirty="0">
              <a:solidFill>
                <a:schemeClr val="tx2"/>
              </a:solidFill>
            </a:endParaRPr>
          </a:p>
        </p:txBody>
      </p:sp>
      <p:pic>
        <p:nvPicPr>
          <p:cNvPr id="20486" name="Picture 7" descr="logolink_seSUSEN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20" y="6630988"/>
            <a:ext cx="51831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84" y="6333108"/>
            <a:ext cx="872555" cy="87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C6447E-D833-4A2F-BB5B-4190763BC9CE}" type="slidenum">
              <a:rPr lang="cs-CZ" altLang="cs-CZ">
                <a:solidFill>
                  <a:schemeClr val="bg1"/>
                </a:solidFill>
              </a:rPr>
              <a:pPr eaLnBrk="1" hangingPunct="1"/>
              <a:t>1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Co je MSO?</a:t>
            </a:r>
          </a:p>
        </p:txBody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</a:t>
            </a:r>
            <a:r>
              <a:rPr lang="cs-CZ" altLang="cs-CZ" dirty="0" smtClean="0"/>
              <a:t>roces vysokoteplotní likvidace organických odpadů</a:t>
            </a:r>
          </a:p>
          <a:p>
            <a:pPr eaLnBrk="1" hangingPunct="1"/>
            <a:r>
              <a:rPr lang="cs-CZ" altLang="cs-CZ" dirty="0"/>
              <a:t>b</a:t>
            </a:r>
            <a:r>
              <a:rPr lang="cs-CZ" altLang="cs-CZ" dirty="0" smtClean="0"/>
              <a:t>ezplamenná konverze na CO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, vodní páru a nespalitelné složky</a:t>
            </a:r>
          </a:p>
          <a:p>
            <a:pPr eaLnBrk="1" hangingPunct="1"/>
            <a:r>
              <a:rPr lang="cs-CZ" altLang="cs-CZ" dirty="0" smtClean="0"/>
              <a:t>kyselé odplyny a těžké kovy zachyceny v tavenině → eliminace procesu čištění spalin</a:t>
            </a:r>
          </a:p>
          <a:p>
            <a:pPr eaLnBrk="1" hangingPunct="1"/>
            <a:r>
              <a:rPr lang="cs-CZ" altLang="cs-CZ" dirty="0"/>
              <a:t>v</a:t>
            </a:r>
            <a:r>
              <a:rPr lang="cs-CZ" altLang="cs-CZ" dirty="0" smtClean="0"/>
              <a:t>ýhody vs. nevýhody MSO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využití tavenin solí o různém složení</a:t>
            </a:r>
          </a:p>
          <a:p>
            <a:pPr lvl="1" eaLnBrk="1" hangingPunct="1"/>
            <a:r>
              <a:rPr lang="cs-CZ" altLang="cs-CZ" dirty="0">
                <a:solidFill>
                  <a:schemeClr val="tx2"/>
                </a:solidFill>
              </a:rPr>
              <a:t>a</a:t>
            </a:r>
            <a:r>
              <a:rPr lang="cs-CZ" altLang="cs-CZ" dirty="0" smtClean="0">
                <a:solidFill>
                  <a:schemeClr val="tx2"/>
                </a:solidFill>
              </a:rPr>
              <a:t>lkalické uhličitany (</a:t>
            </a:r>
            <a:r>
              <a:rPr lang="cs-CZ" altLang="cs-CZ" smtClean="0">
                <a:solidFill>
                  <a:schemeClr val="tx2"/>
                </a:solidFill>
              </a:rPr>
              <a:t>Na</a:t>
            </a:r>
            <a:r>
              <a:rPr lang="cs-CZ" altLang="cs-CZ" baseline="-25000" smtClean="0">
                <a:solidFill>
                  <a:schemeClr val="tx2"/>
                </a:solidFill>
              </a:rPr>
              <a:t>2</a:t>
            </a:r>
            <a:r>
              <a:rPr lang="cs-CZ" altLang="cs-CZ" smtClean="0">
                <a:solidFill>
                  <a:schemeClr val="tx2"/>
                </a:solidFill>
              </a:rPr>
              <a:t>CO</a:t>
            </a:r>
            <a:r>
              <a:rPr lang="cs-CZ" altLang="cs-CZ" baseline="-25000" smtClean="0">
                <a:solidFill>
                  <a:schemeClr val="tx2"/>
                </a:solidFill>
              </a:rPr>
              <a:t>3</a:t>
            </a:r>
            <a:r>
              <a:rPr lang="cs-CZ" altLang="cs-CZ" smtClean="0">
                <a:solidFill>
                  <a:schemeClr val="tx2"/>
                </a:solidFill>
              </a:rPr>
              <a:t>, </a:t>
            </a:r>
            <a:r>
              <a:rPr lang="cs-CZ" altLang="cs-CZ" dirty="0" smtClean="0">
                <a:solidFill>
                  <a:schemeClr val="tx2"/>
                </a:solidFill>
              </a:rPr>
              <a:t>atd.)</a:t>
            </a:r>
          </a:p>
          <a:p>
            <a:pPr lvl="1" eaLnBrk="1" hangingPunct="1"/>
            <a:r>
              <a:rPr lang="cs-CZ" altLang="cs-CZ" dirty="0">
                <a:solidFill>
                  <a:schemeClr val="tx2"/>
                </a:solidFill>
              </a:rPr>
              <a:t>s</a:t>
            </a:r>
            <a:r>
              <a:rPr lang="cs-CZ" altLang="cs-CZ" dirty="0" smtClean="0">
                <a:solidFill>
                  <a:schemeClr val="tx2"/>
                </a:solidFill>
              </a:rPr>
              <a:t>měsi alkalických uhličitanů (Na</a:t>
            </a:r>
            <a:r>
              <a:rPr lang="cs-CZ" altLang="cs-CZ" baseline="-25000" dirty="0" smtClean="0">
                <a:solidFill>
                  <a:schemeClr val="tx2"/>
                </a:solidFill>
              </a:rPr>
              <a:t>2</a:t>
            </a:r>
            <a:r>
              <a:rPr lang="cs-CZ" altLang="cs-CZ" dirty="0" smtClean="0">
                <a:solidFill>
                  <a:schemeClr val="tx2"/>
                </a:solidFill>
              </a:rPr>
              <a:t>CO</a:t>
            </a:r>
            <a:r>
              <a:rPr lang="cs-CZ" altLang="cs-CZ" baseline="-25000" dirty="0" smtClean="0">
                <a:solidFill>
                  <a:schemeClr val="tx2"/>
                </a:solidFill>
              </a:rPr>
              <a:t>3</a:t>
            </a:r>
            <a:r>
              <a:rPr lang="cs-CZ" altLang="cs-CZ" dirty="0" smtClean="0">
                <a:solidFill>
                  <a:schemeClr val="tx2"/>
                </a:solidFill>
              </a:rPr>
              <a:t>, Li</a:t>
            </a:r>
            <a:r>
              <a:rPr lang="cs-CZ" altLang="cs-CZ" baseline="-25000" dirty="0" smtClean="0">
                <a:solidFill>
                  <a:schemeClr val="tx2"/>
                </a:solidFill>
              </a:rPr>
              <a:t>2</a:t>
            </a:r>
            <a:r>
              <a:rPr lang="cs-CZ" altLang="cs-CZ" dirty="0" smtClean="0">
                <a:solidFill>
                  <a:schemeClr val="tx2"/>
                </a:solidFill>
              </a:rPr>
              <a:t>CO</a:t>
            </a:r>
            <a:r>
              <a:rPr lang="cs-CZ" altLang="cs-CZ" baseline="-25000" dirty="0" smtClean="0">
                <a:solidFill>
                  <a:schemeClr val="tx2"/>
                </a:solidFill>
              </a:rPr>
              <a:t>3</a:t>
            </a:r>
            <a:r>
              <a:rPr lang="cs-CZ" altLang="cs-CZ" dirty="0" smtClean="0">
                <a:solidFill>
                  <a:schemeClr val="tx2"/>
                </a:solidFill>
              </a:rPr>
              <a:t>, K</a:t>
            </a:r>
            <a:r>
              <a:rPr lang="cs-CZ" altLang="cs-CZ" baseline="-25000" dirty="0" smtClean="0">
                <a:solidFill>
                  <a:schemeClr val="tx2"/>
                </a:solidFill>
              </a:rPr>
              <a:t>2</a:t>
            </a:r>
            <a:r>
              <a:rPr lang="cs-CZ" altLang="cs-CZ" dirty="0" smtClean="0">
                <a:solidFill>
                  <a:schemeClr val="tx2"/>
                </a:solidFill>
              </a:rPr>
              <a:t>CO</a:t>
            </a:r>
            <a:r>
              <a:rPr lang="cs-CZ" altLang="cs-CZ" baseline="-25000" dirty="0" smtClean="0">
                <a:solidFill>
                  <a:schemeClr val="tx2"/>
                </a:solidFill>
              </a:rPr>
              <a:t>3</a:t>
            </a:r>
            <a:r>
              <a:rPr lang="cs-CZ" altLang="cs-CZ" dirty="0" smtClean="0">
                <a:solidFill>
                  <a:schemeClr val="tx2"/>
                </a:solidFill>
              </a:rPr>
              <a:t>)</a:t>
            </a:r>
          </a:p>
          <a:p>
            <a:pPr eaLnBrk="1" hangingPunct="1"/>
            <a:endParaRPr lang="cs-CZ" altLang="cs-CZ" dirty="0"/>
          </a:p>
          <a:p>
            <a:pPr marL="292100" lvl="1" indent="0" eaLnBrk="1" hangingPunct="1">
              <a:buNone/>
            </a:pPr>
            <a:endParaRPr lang="cs-CZ" altLang="cs-CZ" dirty="0" smtClean="0"/>
          </a:p>
          <a:p>
            <a:pPr lvl="1" eaLnBrk="1" hangingPunct="1"/>
            <a:endParaRPr lang="cs-CZ" altLang="cs-CZ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43305"/>
              </p:ext>
            </p:extLst>
          </p:nvPr>
        </p:nvGraphicFramePr>
        <p:xfrm>
          <a:off x="730825" y="3492599"/>
          <a:ext cx="929480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404"/>
                <a:gridCol w="4647404"/>
              </a:tblGrid>
              <a:tr h="3780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Výhody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Nevýhody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nižší pracovní</a:t>
                      </a:r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 teploty než při spalování</a:t>
                      </a:r>
                      <a:endParaRPr lang="cs-CZ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nižší</a:t>
                      </a:r>
                      <a:r>
                        <a:rPr lang="cs-CZ" sz="1800" b="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účinnost než spalovací procesy</a:t>
                      </a:r>
                      <a:endParaRPr lang="cs-CZ" sz="1800" b="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snížení emisí nebezpečných</a:t>
                      </a:r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 rad. odpadů</a:t>
                      </a:r>
                      <a:endParaRPr lang="cs-CZ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vysoká korozivita</a:t>
                      </a:r>
                      <a:r>
                        <a:rPr lang="cs-CZ" sz="1800" b="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prostředí</a:t>
                      </a:r>
                      <a:endParaRPr lang="cs-CZ" sz="1800" b="0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dirty="0" smtClean="0">
                          <a:solidFill>
                            <a:schemeClr val="accent1"/>
                          </a:solidFill>
                        </a:rPr>
                        <a:t>teplotní</a:t>
                      </a:r>
                      <a:r>
                        <a:rPr lang="cs-CZ" baseline="0" dirty="0" smtClean="0">
                          <a:solidFill>
                            <a:schemeClr val="accent1"/>
                          </a:solidFill>
                        </a:rPr>
                        <a:t> celistvost celého procesu</a:t>
                      </a:r>
                      <a:endParaRPr lang="cs-CZ" dirty="0" smtClean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spalované materiály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272444"/>
              </p:ext>
            </p:extLst>
          </p:nvPr>
        </p:nvGraphicFramePr>
        <p:xfrm>
          <a:off x="520700" y="1332359"/>
          <a:ext cx="9620250" cy="482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25"/>
                <a:gridCol w="4810125"/>
              </a:tblGrid>
              <a:tr h="689283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Druh odpadu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Účinnost spalování (%)*</a:t>
                      </a:r>
                    </a:p>
                  </a:txBody>
                  <a:tcPr anchor="ctr"/>
                </a:tc>
              </a:tr>
              <a:tr h="689283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ionexy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≥ 90</a:t>
                      </a:r>
                    </a:p>
                  </a:txBody>
                  <a:tcPr anchor="ctr"/>
                </a:tc>
              </a:tr>
              <a:tr h="689283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PCB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≥ 85</a:t>
                      </a:r>
                      <a:endParaRPr lang="cs-CZ" dirty="0"/>
                    </a:p>
                  </a:txBody>
                  <a:tcPr anchor="ctr"/>
                </a:tc>
              </a:tr>
              <a:tr h="689283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trichlorbenzen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≥ 85</a:t>
                      </a:r>
                      <a:endParaRPr lang="cs-CZ" dirty="0"/>
                    </a:p>
                  </a:txBody>
                  <a:tcPr anchor="ctr"/>
                </a:tc>
              </a:tr>
              <a:tr h="689283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různé průmyslové odpady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≥ 90</a:t>
                      </a:r>
                      <a:endParaRPr lang="cs-CZ" dirty="0"/>
                    </a:p>
                  </a:txBody>
                  <a:tcPr anchor="ctr"/>
                </a:tc>
              </a:tr>
              <a:tr h="689283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simulované štěpné produkty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≥ 85 v soli</a:t>
                      </a:r>
                      <a:endParaRPr lang="cs-CZ" dirty="0"/>
                    </a:p>
                  </a:txBody>
                  <a:tcPr anchor="ctr"/>
                </a:tc>
              </a:tr>
              <a:tr h="689283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hexachlorbenzen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≥ 85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6" name="TextBox 5"/>
          <p:cNvSpPr txBox="1"/>
          <p:nvPr/>
        </p:nvSpPr>
        <p:spPr>
          <a:xfrm>
            <a:off x="518874" y="6331895"/>
            <a:ext cx="727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400" dirty="0" smtClean="0"/>
              <a:t>*vyšší účinnosti dosaženo optimalizováním dávkování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96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spalované materiály - vysycené ionexy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331913"/>
            <a:ext cx="5032108" cy="5257800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rimárně likvidované materiály v MSO</a:t>
            </a:r>
          </a:p>
          <a:p>
            <a:r>
              <a:rPr lang="cs-CZ" dirty="0"/>
              <a:t>s</a:t>
            </a:r>
            <a:r>
              <a:rPr lang="cs-CZ" dirty="0" smtClean="0"/>
              <a:t>ilně opotřebované ionexy, které nelze regenerovat</a:t>
            </a:r>
          </a:p>
          <a:p>
            <a:r>
              <a:rPr lang="cs-CZ" dirty="0"/>
              <a:t>m</a:t>
            </a:r>
            <a:r>
              <a:rPr lang="cs-CZ" dirty="0" smtClean="0"/>
              <a:t>odelová směs anexu a katexu  v poměru 1:1</a:t>
            </a:r>
          </a:p>
          <a:p>
            <a:r>
              <a:rPr lang="cs-CZ" dirty="0"/>
              <a:t>r</a:t>
            </a:r>
            <a:r>
              <a:rPr lang="cs-CZ" dirty="0" smtClean="0"/>
              <a:t>ůzné vysycení vzorků: </a:t>
            </a:r>
            <a:br>
              <a:rPr lang="cs-CZ" dirty="0" smtClean="0"/>
            </a:br>
            <a:r>
              <a:rPr lang="cs-CZ" dirty="0" smtClean="0"/>
              <a:t>40 – 90% </a:t>
            </a:r>
          </a:p>
          <a:p>
            <a:r>
              <a:rPr lang="cs-CZ" dirty="0"/>
              <a:t>d</a:t>
            </a:r>
            <a:r>
              <a:rPr lang="cs-CZ" dirty="0" smtClean="0"/>
              <a:t>opování prvky Fe, Mn, Cs, Sr</a:t>
            </a:r>
          </a:p>
          <a:p>
            <a:r>
              <a:rPr lang="cs-CZ" dirty="0"/>
              <a:t>s</a:t>
            </a:r>
            <a:r>
              <a:rPr lang="cs-CZ" dirty="0" smtClean="0"/>
              <a:t>imulování aktivity pomocí </a:t>
            </a:r>
            <a:br>
              <a:rPr lang="cs-CZ" dirty="0" smtClean="0"/>
            </a:br>
            <a:r>
              <a:rPr lang="cs-CZ" dirty="0" smtClean="0"/>
              <a:t>CsNO</a:t>
            </a:r>
            <a:r>
              <a:rPr lang="cs-CZ" baseline="-25000" dirty="0" smtClean="0"/>
              <a:t>3</a:t>
            </a:r>
            <a:r>
              <a:rPr lang="cs-CZ" dirty="0" smtClean="0"/>
              <a:t>, SrCO</a:t>
            </a:r>
            <a:r>
              <a:rPr lang="cs-CZ" baseline="-25000" dirty="0" smtClean="0"/>
              <a:t>3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08" y="4290839"/>
            <a:ext cx="4599784" cy="2465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08" y="1331913"/>
            <a:ext cx="3942998" cy="27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MSO – laboratorní aparatura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331913"/>
            <a:ext cx="4752404" cy="5473054"/>
          </a:xfrm>
        </p:spPr>
        <p:txBody>
          <a:bodyPr/>
          <a:lstStyle/>
          <a:p>
            <a:r>
              <a:rPr lang="cs-CZ" sz="2200" dirty="0"/>
              <a:t>j</a:t>
            </a:r>
            <a:r>
              <a:rPr lang="cs-CZ" sz="2200" dirty="0" smtClean="0"/>
              <a:t>ednostupňový systém</a:t>
            </a:r>
          </a:p>
          <a:p>
            <a:r>
              <a:rPr lang="cs-CZ" sz="2200" dirty="0" smtClean="0"/>
              <a:t>možnosti využití různých tavenin (např. Eutektická směs </a:t>
            </a:r>
            <a:br>
              <a:rPr lang="cs-CZ" sz="2200" dirty="0" smtClean="0"/>
            </a:br>
            <a:r>
              <a:rPr lang="cs-CZ" sz="2200" dirty="0" smtClean="0"/>
              <a:t>Li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CO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– Na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CO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– K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CO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výhodnější dvoustupňový systém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yšší účinnost záchytu nebezpečných látek (Cs)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yšší účinnost oxidace odplynů </a:t>
            </a:r>
            <a:br>
              <a:rPr lang="cs-CZ" dirty="0" smtClean="0"/>
            </a:br>
            <a:r>
              <a:rPr lang="cs-CZ" dirty="0" smtClean="0"/>
              <a:t>(nižší poměr CO:CO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ožnost využít dva druhy tavenin – s nízkým bodem tání a s vysokým bodem tání </a:t>
            </a:r>
          </a:p>
          <a:p>
            <a:pPr lvl="2"/>
            <a:r>
              <a:rPr lang="cs-CZ" dirty="0" smtClean="0"/>
              <a:t>Eutektická směs – 450 °C</a:t>
            </a:r>
          </a:p>
          <a:p>
            <a:pPr lvl="2"/>
            <a:r>
              <a:rPr lang="cs-CZ" dirty="0" smtClean="0"/>
              <a:t>Na</a:t>
            </a:r>
            <a:r>
              <a:rPr lang="cs-CZ" baseline="-25000" dirty="0" smtClean="0"/>
              <a:t>2</a:t>
            </a:r>
            <a:r>
              <a:rPr lang="cs-CZ" dirty="0" smtClean="0"/>
              <a:t>CO</a:t>
            </a:r>
            <a:r>
              <a:rPr lang="cs-CZ" baseline="-25000" dirty="0" smtClean="0"/>
              <a:t>3</a:t>
            </a:r>
            <a:r>
              <a:rPr lang="cs-CZ" dirty="0" smtClean="0"/>
              <a:t> – 900 °C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6" name="Obrázek 2" descr="Schéma MS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165092" y="1236647"/>
            <a:ext cx="5199199" cy="2615992"/>
          </a:xfrm>
          <a:prstGeom prst="rect">
            <a:avLst/>
          </a:prstGeom>
        </p:spPr>
      </p:pic>
      <p:pic>
        <p:nvPicPr>
          <p:cNvPr id="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16" y="4116148"/>
            <a:ext cx="5199199" cy="2688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331913"/>
            <a:ext cx="9576940" cy="3312814"/>
          </a:xfrm>
        </p:spPr>
        <p:txBody>
          <a:bodyPr/>
          <a:lstStyle/>
          <a:p>
            <a:r>
              <a:rPr lang="cs-CZ" dirty="0" smtClean="0"/>
              <a:t>provedení korozních experimentů s keramickými vzorky</a:t>
            </a:r>
          </a:p>
          <a:p>
            <a:r>
              <a:rPr lang="cs-CZ" dirty="0" smtClean="0"/>
              <a:t>změření hmotnostních úbytků a stanovení otevřené pórovitosti</a:t>
            </a:r>
          </a:p>
          <a:p>
            <a:r>
              <a:rPr lang="cs-CZ" dirty="0"/>
              <a:t>u</a:t>
            </a:r>
            <a:r>
              <a:rPr lang="cs-CZ" dirty="0" smtClean="0"/>
              <a:t>rčení optimálního počtu reaktorů v MSO na základě rešerše</a:t>
            </a:r>
          </a:p>
          <a:p>
            <a:r>
              <a:rPr lang="cs-CZ" dirty="0" smtClean="0"/>
              <a:t>optimalizace dávkování pevného paliva</a:t>
            </a:r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5</a:t>
            </a:fld>
            <a:endParaRPr lang="cs-CZ" altLang="cs-CZ"/>
          </a:p>
        </p:txBody>
      </p:sp>
      <p:pic>
        <p:nvPicPr>
          <p:cNvPr id="2051" name="Obrázek 178" descr="C:\Users\pra\Documents\MSO\fotky_MSO\2014_02_koroze_leak_násypka\IMG_0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32" y="3193616"/>
            <a:ext cx="3456384" cy="370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Obrázek 9" descr="C:\Users\pra\Documents\MSO\fotky_MSO\2014_08_08\koroze_2014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96" y="3193616"/>
            <a:ext cx="2658727" cy="372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555" y="1297479"/>
            <a:ext cx="6211709" cy="5449114"/>
          </a:xfrm>
        </p:spPr>
        <p:txBody>
          <a:bodyPr/>
          <a:lstStyle/>
          <a:p>
            <a:r>
              <a:rPr lang="cs-CZ" dirty="0" smtClean="0"/>
              <a:t>vzorky připraveny metodou plazmového nástřiku, dodané ÚFP AVČR</a:t>
            </a:r>
          </a:p>
          <a:p>
            <a:r>
              <a:rPr lang="cs-CZ" dirty="0" smtClean="0"/>
              <a:t>6 různých vzorků ve formě plíšků a trubek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nědý korund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ílý korund</a:t>
            </a:r>
          </a:p>
          <a:p>
            <a:pPr lvl="1"/>
            <a:r>
              <a:rPr lang="cs-CZ" dirty="0" smtClean="0"/>
              <a:t>ZrSiO</a:t>
            </a:r>
            <a:r>
              <a:rPr lang="cs-CZ" baseline="-25000" dirty="0" smtClean="0"/>
              <a:t>4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pinel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ucor typ 1 a typ 2</a:t>
            </a:r>
          </a:p>
          <a:p>
            <a:r>
              <a:rPr lang="cs-CZ" dirty="0" smtClean="0"/>
              <a:t>použita boritanová tavenina</a:t>
            </a:r>
          </a:p>
          <a:p>
            <a:r>
              <a:rPr lang="cs-CZ" dirty="0"/>
              <a:t>p</a:t>
            </a:r>
            <a:r>
              <a:rPr lang="cs-CZ" dirty="0" smtClean="0"/>
              <a:t>rovozní podmínky</a:t>
            </a:r>
          </a:p>
          <a:p>
            <a:pPr lvl="1"/>
            <a:r>
              <a:rPr lang="cs-CZ" dirty="0" smtClean="0"/>
              <a:t>950 °C</a:t>
            </a:r>
          </a:p>
          <a:p>
            <a:pPr lvl="1"/>
            <a:r>
              <a:rPr lang="cs-CZ" dirty="0" smtClean="0"/>
              <a:t>pH ≈ 12</a:t>
            </a:r>
          </a:p>
          <a:p>
            <a:pPr lvl="1"/>
            <a:r>
              <a:rPr lang="cs-CZ" dirty="0" smtClean="0"/>
              <a:t>čas expozice: 2, 4, 6 hodin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6</a:t>
            </a:fld>
            <a:endParaRPr lang="cs-CZ" alt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57737"/>
              </p:ext>
            </p:extLst>
          </p:nvPr>
        </p:nvGraphicFramePr>
        <p:xfrm>
          <a:off x="3976960" y="5041076"/>
          <a:ext cx="3528392" cy="2029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944216"/>
              </a:tblGrid>
              <a:tr h="736036">
                <a:tc>
                  <a:txBody>
                    <a:bodyPr/>
                    <a:lstStyle/>
                    <a:p>
                      <a:r>
                        <a:rPr lang="cs-CZ" dirty="0" smtClean="0"/>
                        <a:t>Složka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Hmotnostní vzorek (%)</a:t>
                      </a:r>
                      <a:endParaRPr lang="cs-CZ" dirty="0"/>
                    </a:p>
                  </a:txBody>
                  <a:tcPr/>
                </a:tc>
              </a:tr>
              <a:tr h="431274">
                <a:tc>
                  <a:txBody>
                    <a:bodyPr/>
                    <a:lstStyle/>
                    <a:p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BO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</a:t>
                      </a:r>
                      <a:endParaRPr lang="cs-CZ" dirty="0"/>
                    </a:p>
                  </a:txBody>
                  <a:tcPr/>
                </a:tc>
              </a:tr>
              <a:tr h="43127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NaOH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</a:tr>
              <a:tr h="431274">
                <a:tc>
                  <a:txBody>
                    <a:bodyPr/>
                    <a:lstStyle/>
                    <a:p>
                      <a:r>
                        <a:rPr lang="cs-CZ" dirty="0" smtClean="0"/>
                        <a:t>NaNO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3107_sul_rea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16" y="5041076"/>
            <a:ext cx="2158708" cy="20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16" y="1926987"/>
            <a:ext cx="384042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700" y="180975"/>
            <a:ext cx="8421688" cy="885012"/>
          </a:xfrm>
        </p:spPr>
        <p:txBody>
          <a:bodyPr/>
          <a:lstStyle/>
          <a:p>
            <a:r>
              <a:rPr lang="cs-CZ" dirty="0" smtClean="0"/>
              <a:t>Výsledky</a:t>
            </a:r>
            <a:br>
              <a:rPr lang="cs-CZ" dirty="0" smtClean="0"/>
            </a:br>
            <a:r>
              <a:rPr lang="cs-CZ" dirty="0" smtClean="0"/>
              <a:t>Hmotnostní úbytky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7</a:t>
            </a:fld>
            <a:endParaRPr lang="cs-CZ" altLang="cs-CZ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081915"/>
              </p:ext>
            </p:extLst>
          </p:nvPr>
        </p:nvGraphicFramePr>
        <p:xfrm>
          <a:off x="520700" y="1331913"/>
          <a:ext cx="9792000" cy="5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700" y="206375"/>
            <a:ext cx="8421688" cy="792163"/>
          </a:xfrm>
        </p:spPr>
        <p:txBody>
          <a:bodyPr/>
          <a:lstStyle/>
          <a:p>
            <a:r>
              <a:rPr lang="cs-CZ" dirty="0" smtClean="0"/>
              <a:t>Výsledky</a:t>
            </a:r>
            <a:br>
              <a:rPr lang="cs-CZ" dirty="0" smtClean="0"/>
            </a:br>
            <a:r>
              <a:rPr lang="cs-CZ" dirty="0" smtClean="0"/>
              <a:t>Otevřená pórovitost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243-0C44-4986-9C57-E59755CE830B}" type="slidenum">
              <a:rPr lang="cs-CZ" altLang="cs-CZ" smtClean="0"/>
              <a:pPr/>
              <a:t>8</a:t>
            </a:fld>
            <a:endParaRPr lang="cs-CZ" altLang="cs-CZ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67417"/>
              </p:ext>
            </p:extLst>
          </p:nvPr>
        </p:nvGraphicFramePr>
        <p:xfrm>
          <a:off x="232544" y="1331912"/>
          <a:ext cx="10153128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s_objekty_CVR">
  <a:themeElements>
    <a:clrScheme name="UVJ_2003 1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4D4D4D"/>
      </a:accent2>
      <a:accent3>
        <a:srgbClr val="FFFFFF"/>
      </a:accent3>
      <a:accent4>
        <a:srgbClr val="404040"/>
      </a:accent4>
      <a:accent5>
        <a:srgbClr val="AAB4C6"/>
      </a:accent5>
      <a:accent6>
        <a:srgbClr val="454545"/>
      </a:accent6>
      <a:hlink>
        <a:srgbClr val="8CCDDF"/>
      </a:hlink>
      <a:folHlink>
        <a:srgbClr val="C9E5ED"/>
      </a:folHlink>
    </a:clrScheme>
    <a:fontScheme name="UVJ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VJ_2003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J_2003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UVJ">
  <a:themeElements>
    <a:clrScheme name="15_UVJ 2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8092C7"/>
      </a:accent2>
      <a:accent3>
        <a:srgbClr val="FFFFFF"/>
      </a:accent3>
      <a:accent4>
        <a:srgbClr val="404040"/>
      </a:accent4>
      <a:accent5>
        <a:srgbClr val="AAB4C6"/>
      </a:accent5>
      <a:accent6>
        <a:srgbClr val="7384B4"/>
      </a:accent6>
      <a:hlink>
        <a:srgbClr val="8CCDDF"/>
      </a:hlink>
      <a:folHlink>
        <a:srgbClr val="C9E5ED"/>
      </a:folHlink>
    </a:clrScheme>
    <a:fontScheme name="15_UVJ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5_UVJ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UVJ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Sablona_s_objekty_CVR_SUSEN</Template>
  <TotalTime>2972</TotalTime>
  <Words>363</Words>
  <Application>Microsoft Office PowerPoint</Application>
  <PresentationFormat>Custom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Sablona_s_objekty_CVR</vt:lpstr>
      <vt:lpstr>15_UVJ</vt:lpstr>
      <vt:lpstr>PowerPoint Presentation</vt:lpstr>
      <vt:lpstr>Co je MSO?</vt:lpstr>
      <vt:lpstr>Možné spalované materiály</vt:lpstr>
      <vt:lpstr>Možné spalované materiály - vysycené ionexy</vt:lpstr>
      <vt:lpstr>MSO – laboratorní aparatura</vt:lpstr>
      <vt:lpstr>Cíle práce</vt:lpstr>
      <vt:lpstr>Experimentální část</vt:lpstr>
      <vt:lpstr>Výsledky Hmotnostní úbytky</vt:lpstr>
      <vt:lpstr>Výsledky Otevřená pórovitost</vt:lpstr>
      <vt:lpstr>Výsledky Povrchové změny</vt:lpstr>
      <vt:lpstr>Závěr</vt:lpstr>
      <vt:lpstr>PowerPoint Presentation</vt:lpstr>
    </vt:vector>
  </TitlesOfParts>
  <Company>Centrum Vyzkumu Rez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Galek Vojtech</dc:creator>
  <cp:lastModifiedBy>Galek Vojtech</cp:lastModifiedBy>
  <cp:revision>55</cp:revision>
  <dcterms:created xsi:type="dcterms:W3CDTF">2017-03-14T12:56:55Z</dcterms:created>
  <dcterms:modified xsi:type="dcterms:W3CDTF">2017-03-22T08:46:08Z</dcterms:modified>
</cp:coreProperties>
</file>