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3"/>
  </p:notesMasterIdLst>
  <p:handoutMasterIdLst>
    <p:handoutMasterId r:id="rId34"/>
  </p:handoutMasterIdLst>
  <p:sldIdLst>
    <p:sldId id="366" r:id="rId2"/>
    <p:sldId id="537" r:id="rId3"/>
    <p:sldId id="551" r:id="rId4"/>
    <p:sldId id="543" r:id="rId5"/>
    <p:sldId id="553" r:id="rId6"/>
    <p:sldId id="563" r:id="rId7"/>
    <p:sldId id="554" r:id="rId8"/>
    <p:sldId id="510" r:id="rId9"/>
    <p:sldId id="555" r:id="rId10"/>
    <p:sldId id="561" r:id="rId11"/>
    <p:sldId id="542" r:id="rId12"/>
    <p:sldId id="556" r:id="rId13"/>
    <p:sldId id="557" r:id="rId14"/>
    <p:sldId id="507" r:id="rId15"/>
    <p:sldId id="539" r:id="rId16"/>
    <p:sldId id="541" r:id="rId17"/>
    <p:sldId id="545" r:id="rId18"/>
    <p:sldId id="546" r:id="rId19"/>
    <p:sldId id="547" r:id="rId20"/>
    <p:sldId id="540" r:id="rId21"/>
    <p:sldId id="558" r:id="rId22"/>
    <p:sldId id="544" r:id="rId23"/>
    <p:sldId id="548" r:id="rId24"/>
    <p:sldId id="549" r:id="rId25"/>
    <p:sldId id="550" r:id="rId26"/>
    <p:sldId id="560" r:id="rId27"/>
    <p:sldId id="528" r:id="rId28"/>
    <p:sldId id="559" r:id="rId29"/>
    <p:sldId id="562" r:id="rId30"/>
    <p:sldId id="538" r:id="rId31"/>
    <p:sldId id="536" r:id="rId32"/>
  </p:sldIdLst>
  <p:sldSz cx="9144000" cy="6858000" type="screen4x3"/>
  <p:notesSz cx="6784975" cy="990600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o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  <a:srgbClr val="FF3300"/>
    <a:srgbClr val="34CB0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662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716" y="-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0"/>
      </p:cViewPr>
      <p:guideLst>
        <p:guide orient="horz" pos="3120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min\siet\M_disk\Akcie\&#381;abany\Modely%20v&#253;po&#269;tu\LMOP\LMOP%20&#381;abany%202016%20spolo&#269;n&#22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FF0000"/>
                </a:solidFill>
                <a:latin typeface="Tahoma"/>
                <a:ea typeface="Tahoma"/>
                <a:cs typeface="Tahoma"/>
              </a:defRPr>
            </a:pPr>
            <a:r>
              <a:rPr lang="sk-SK" b="0">
                <a:solidFill>
                  <a:srgbClr val="7030A0"/>
                </a:solidFill>
              </a:rPr>
              <a:t>Porovnanie  emisií CH</a:t>
            </a:r>
            <a:r>
              <a:rPr lang="sk-SK" b="0" baseline="-25000">
                <a:solidFill>
                  <a:srgbClr val="7030A0"/>
                </a:solidFill>
              </a:rPr>
              <a:t>4</a:t>
            </a:r>
            <a:r>
              <a:rPr lang="sk-SK" b="0">
                <a:solidFill>
                  <a:srgbClr val="7030A0"/>
                </a:solidFill>
              </a:rPr>
              <a:t> na skládke Žabany pri rôznych hodnotách k a Lo. </a:t>
            </a:r>
          </a:p>
        </c:rich>
      </c:tx>
      <c:layout>
        <c:manualLayout>
          <c:xMode val="edge"/>
          <c:yMode val="edge"/>
          <c:x val="0.24406516507189982"/>
          <c:y val="3.29343865195664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328415730075767E-2"/>
          <c:y val="0.1318225142698678"/>
          <c:w val="0.80997154995343379"/>
          <c:h val="0.69724214684418084"/>
        </c:manualLayout>
      </c:layout>
      <c:scatterChart>
        <c:scatterStyle val="lineMarker"/>
        <c:ser>
          <c:idx val="5"/>
          <c:order val="0"/>
          <c:tx>
            <c:strRef>
              <c:f>'Outputs-Table'!$Y$2</c:f>
              <c:strCache>
                <c:ptCount val="1"/>
                <c:pt idx="0">
                  <c:v>L=110, k=0,05</c:v>
                </c:pt>
              </c:strCache>
            </c:strRef>
          </c:tx>
          <c:marker>
            <c:symbol val="none"/>
          </c:marker>
          <c:xVal>
            <c:numRef>
              <c:f>'Outputs-Table'!$A$8:$A$51</c:f>
              <c:numCache>
                <c:formatCode>General_)</c:formatCode>
                <c:ptCount val="4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</c:numCache>
            </c:numRef>
          </c:xVal>
          <c:yVal>
            <c:numRef>
              <c:f>'Outputs-Table'!$Y$8:$Y$51</c:f>
              <c:numCache>
                <c:formatCode>_(* #,##0_);_(* \(#,##0\);_(* "-"??_);_(@_)</c:formatCode>
                <c:ptCount val="44"/>
                <c:pt idx="1">
                  <c:v>16492.930010231717</c:v>
                </c:pt>
                <c:pt idx="2">
                  <c:v>45375.834340380388</c:v>
                </c:pt>
                <c:pt idx="3">
                  <c:v>91452.073496436424</c:v>
                </c:pt>
                <c:pt idx="4">
                  <c:v>136266.64274202057</c:v>
                </c:pt>
                <c:pt idx="5">
                  <c:v>179901.18658332856</c:v>
                </c:pt>
                <c:pt idx="6">
                  <c:v>226500.6653970078</c:v>
                </c:pt>
                <c:pt idx="7">
                  <c:v>273588.37729468913</c:v>
                </c:pt>
                <c:pt idx="8">
                  <c:v>315819.89164658816</c:v>
                </c:pt>
                <c:pt idx="9">
                  <c:v>356357.89378556621</c:v>
                </c:pt>
                <c:pt idx="10">
                  <c:v>391781.87894268759</c:v>
                </c:pt>
                <c:pt idx="11">
                  <c:v>425055.99694895791</c:v>
                </c:pt>
                <c:pt idx="12">
                  <c:v>454507.16020746558</c:v>
                </c:pt>
                <c:pt idx="13">
                  <c:v>432340.58443560108</c:v>
                </c:pt>
                <c:pt idx="14">
                  <c:v>411255.08532098</c:v>
                </c:pt>
                <c:pt idx="15">
                  <c:v>391197.93813286722</c:v>
                </c:pt>
                <c:pt idx="16">
                  <c:v>372118.98955599411</c:v>
                </c:pt>
                <c:pt idx="17">
                  <c:v>353970.53228113492</c:v>
                </c:pt>
                <c:pt idx="18">
                  <c:v>336707.18571199512</c:v>
                </c:pt>
                <c:pt idx="19">
                  <c:v>320285.78249007621</c:v>
                </c:pt>
                <c:pt idx="20">
                  <c:v>304665.2605537959</c:v>
                </c:pt>
                <c:pt idx="21">
                  <c:v>289806.56046194735</c:v>
                </c:pt>
                <c:pt idx="22">
                  <c:v>275672.52772474953</c:v>
                </c:pt>
                <c:pt idx="23">
                  <c:v>262227.81989827065</c:v>
                </c:pt>
                <c:pt idx="24">
                  <c:v>249438.81820990887</c:v>
                </c:pt>
                <c:pt idx="25">
                  <c:v>237273.54349394926</c:v>
                </c:pt>
                <c:pt idx="26">
                  <c:v>225701.57622699506</c:v>
                </c:pt>
                <c:pt idx="27">
                  <c:v>214693.98046330793</c:v>
                </c:pt>
                <c:pt idx="28">
                  <c:v>204223.23147988057</c:v>
                </c:pt>
                <c:pt idx="29">
                  <c:v>194263.14695028335</c:v>
                </c:pt>
                <c:pt idx="30">
                  <c:v>184788.82147521523</c:v>
                </c:pt>
                <c:pt idx="31">
                  <c:v>175776.56430603398</c:v>
                </c:pt>
                <c:pt idx="32">
                  <c:v>167203.8401055416</c:v>
                </c:pt>
                <c:pt idx="33">
                  <c:v>159049.21259790374</c:v>
                </c:pt>
                <c:pt idx="34">
                  <c:v>151292.29096679567</c:v>
                </c:pt>
                <c:pt idx="35">
                  <c:v>143913.67886773971</c:v>
                </c:pt>
                <c:pt idx="36">
                  <c:v>136894.92592714055</c:v>
                </c:pt>
                <c:pt idx="37">
                  <c:v>130218.481606742</c:v>
                </c:pt>
                <c:pt idx="38">
                  <c:v>123867.65131813825</c:v>
                </c:pt>
                <c:pt idx="39">
                  <c:v>117826.55467760736</c:v>
                </c:pt>
                <c:pt idx="40">
                  <c:v>112080.08579688262</c:v>
                </c:pt>
                <c:pt idx="41">
                  <c:v>106613.87551055905</c:v>
                </c:pt>
                <c:pt idx="42">
                  <c:v>101414.25544569982</c:v>
                </c:pt>
                <c:pt idx="43">
                  <c:v>96468.223843781438</c:v>
                </c:pt>
              </c:numCache>
            </c:numRef>
          </c:yVal>
        </c:ser>
        <c:ser>
          <c:idx val="1"/>
          <c:order val="1"/>
          <c:tx>
            <c:strRef>
              <c:f>'Outputs-Table'!$T$2</c:f>
              <c:strCache>
                <c:ptCount val="1"/>
                <c:pt idx="0">
                  <c:v>L=89, k=0,05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'Outputs-Table'!$A$8:$A$77</c:f>
              <c:numCache>
                <c:formatCode>General_)</c:formatCode>
                <c:ptCount val="6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  <c:pt idx="44">
                  <c:v>2046</c:v>
                </c:pt>
                <c:pt idx="45">
                  <c:v>2047</c:v>
                </c:pt>
                <c:pt idx="46">
                  <c:v>2048</c:v>
                </c:pt>
                <c:pt idx="47">
                  <c:v>2049</c:v>
                </c:pt>
                <c:pt idx="48">
                  <c:v>2050</c:v>
                </c:pt>
                <c:pt idx="49">
                  <c:v>2051</c:v>
                </c:pt>
                <c:pt idx="50">
                  <c:v>2052</c:v>
                </c:pt>
                <c:pt idx="51">
                  <c:v>2053</c:v>
                </c:pt>
                <c:pt idx="52">
                  <c:v>2054</c:v>
                </c:pt>
                <c:pt idx="53">
                  <c:v>2055</c:v>
                </c:pt>
                <c:pt idx="54">
                  <c:v>2056</c:v>
                </c:pt>
                <c:pt idx="55">
                  <c:v>2057</c:v>
                </c:pt>
                <c:pt idx="56">
                  <c:v>2058</c:v>
                </c:pt>
                <c:pt idx="57">
                  <c:v>2059</c:v>
                </c:pt>
                <c:pt idx="58">
                  <c:v>2060</c:v>
                </c:pt>
                <c:pt idx="59">
                  <c:v>2061</c:v>
                </c:pt>
                <c:pt idx="60">
                  <c:v>2062</c:v>
                </c:pt>
                <c:pt idx="61">
                  <c:v>2063</c:v>
                </c:pt>
                <c:pt idx="62">
                  <c:v>2064</c:v>
                </c:pt>
                <c:pt idx="63">
                  <c:v>2065</c:v>
                </c:pt>
              </c:numCache>
            </c:numRef>
          </c:xVal>
          <c:yVal>
            <c:numRef>
              <c:f>'Outputs-Table'!$T$8:$T$77</c:f>
              <c:numCache>
                <c:formatCode>_(* #,##0_);_(* \(#,##0\);_(* "-"??_);_(@_)</c:formatCode>
                <c:ptCount val="64"/>
                <c:pt idx="1">
                  <c:v>13353.650718511519</c:v>
                </c:pt>
                <c:pt idx="2">
                  <c:v>36738.956781273897</c:v>
                </c:pt>
                <c:pt idx="3">
                  <c:v>74045.002688875902</c:v>
                </c:pt>
                <c:pt idx="4">
                  <c:v>110329.52608373825</c:v>
                </c:pt>
                <c:pt idx="5">
                  <c:v>145658.6311825244</c:v>
                </c:pt>
                <c:pt idx="6">
                  <c:v>183388.32283564541</c:v>
                </c:pt>
                <c:pt idx="7">
                  <c:v>221513.31684371151</c:v>
                </c:pt>
                <c:pt idx="8">
                  <c:v>255706.44636158418</c:v>
                </c:pt>
                <c:pt idx="9">
                  <c:v>288528.4083206997</c:v>
                </c:pt>
                <c:pt idx="10">
                  <c:v>317209.75993939256</c:v>
                </c:pt>
                <c:pt idx="11">
                  <c:v>344150.4520751505</c:v>
                </c:pt>
                <c:pt idx="12">
                  <c:v>367995.85414524906</c:v>
                </c:pt>
                <c:pt idx="13">
                  <c:v>350048.48455723398</c:v>
                </c:pt>
                <c:pt idx="14">
                  <c:v>332976.41851272638</c:v>
                </c:pt>
                <c:pt idx="15">
                  <c:v>316736.96695416694</c:v>
                </c:pt>
                <c:pt idx="16">
                  <c:v>301289.52279391495</c:v>
                </c:pt>
                <c:pt idx="17">
                  <c:v>286595.45937535062</c:v>
                </c:pt>
                <c:pt idx="18">
                  <c:v>272618.03388613235</c:v>
                </c:pt>
                <c:pt idx="19">
                  <c:v>259322.29548202126</c:v>
                </c:pt>
                <c:pt idx="20">
                  <c:v>246674.99789156811</c:v>
                </c:pt>
                <c:pt idx="21">
                  <c:v>234644.51628311083</c:v>
                </c:pt>
                <c:pt idx="22">
                  <c:v>223200.76818623196</c:v>
                </c:pt>
                <c:pt idx="23">
                  <c:v>212315.13826990681</c:v>
                </c:pt>
                <c:pt idx="24">
                  <c:v>201960.40678927288</c:v>
                </c:pt>
                <c:pt idx="25">
                  <c:v>192110.68152208949</c:v>
                </c:pt>
                <c:pt idx="26">
                  <c:v>182741.33302469773</c:v>
                </c:pt>
                <c:pt idx="27">
                  <c:v>173828.93304557656</c:v>
                </c:pt>
                <c:pt idx="28">
                  <c:v>165351.19594251766</c:v>
                </c:pt>
                <c:pt idx="29">
                  <c:v>157286.92295690512</c:v>
                </c:pt>
                <c:pt idx="30">
                  <c:v>149615.94920578517</c:v>
                </c:pt>
                <c:pt idx="31">
                  <c:v>142319.09325914699</c:v>
                </c:pt>
                <c:pt idx="32">
                  <c:v>135378.10917636182</c:v>
                </c:pt>
                <c:pt idx="33">
                  <c:v>128775.64088182537</c:v>
                </c:pt>
                <c:pt idx="34">
                  <c:v>122495.17876572946</c:v>
                </c:pt>
                <c:pt idx="35">
                  <c:v>116521.01840143687</c:v>
                </c:pt>
                <c:pt idx="36">
                  <c:v>110838.22127623598</c:v>
                </c:pt>
                <c:pt idx="37">
                  <c:v>105432.57743727646</c:v>
                </c:pt>
                <c:pt idx="38">
                  <c:v>100290.56995928769</c:v>
                </c:pt>
                <c:pt idx="39">
                  <c:v>95399.341145221842</c:v>
                </c:pt>
                <c:pt idx="40">
                  <c:v>90746.660375316278</c:v>
                </c:pt>
                <c:pt idx="41">
                  <c:v>86320.8935241742</c:v>
                </c:pt>
                <c:pt idx="42">
                  <c:v>82110.973869387642</c:v>
                </c:pt>
                <c:pt idx="43">
                  <c:v>78106.374418971187</c:v>
                </c:pt>
                <c:pt idx="44">
                  <c:v>74297.081588394853</c:v>
                </c:pt>
                <c:pt idx="45">
                  <c:v>70673.570161411437</c:v>
                </c:pt>
                <c:pt idx="46">
                  <c:v>67226.779472050257</c:v>
                </c:pt>
                <c:pt idx="47">
                  <c:v>63948.090748234754</c:v>
                </c:pt>
                <c:pt idx="48">
                  <c:v>60829.305560362773</c:v>
                </c:pt>
                <c:pt idx="49">
                  <c:v>57862.625320961721</c:v>
                </c:pt>
                <c:pt idx="50">
                  <c:v>55040.631784158984</c:v>
                </c:pt>
                <c:pt idx="51">
                  <c:v>52356.268496201199</c:v>
                </c:pt>
                <c:pt idx="52">
                  <c:v>49802.82315064648</c:v>
                </c:pt>
                <c:pt idx="53">
                  <c:v>47373.910804100291</c:v>
                </c:pt>
                <c:pt idx="54">
                  <c:v>45063.457910532488</c:v>
                </c:pt>
                <c:pt idx="55">
                  <c:v>42865.687134248088</c:v>
                </c:pt>
                <c:pt idx="56">
                  <c:v>40775.102903538325</c:v>
                </c:pt>
                <c:pt idx="57">
                  <c:v>38786.477668890191</c:v>
                </c:pt>
                <c:pt idx="58">
                  <c:v>36894.838831388355</c:v>
                </c:pt>
                <c:pt idx="59">
                  <c:v>35095.456308628156</c:v>
                </c:pt>
                <c:pt idx="60">
                  <c:v>33383.830707046203</c:v>
                </c:pt>
                <c:pt idx="61">
                  <c:v>31755.682071092757</c:v>
                </c:pt>
                <c:pt idx="62">
                  <c:v>30206.939181113288</c:v>
                </c:pt>
                <c:pt idx="63">
                  <c:v>28733.729373178314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'Outputs-Table'!$V$2</c:f>
              <c:strCache>
                <c:ptCount val="1"/>
                <c:pt idx="0">
                  <c:v>L=89, k=0,09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'Outputs-Table'!$A$8:$A$51</c:f>
              <c:numCache>
                <c:formatCode>General_)</c:formatCode>
                <c:ptCount val="4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</c:numCache>
            </c:numRef>
          </c:xVal>
          <c:yVal>
            <c:numRef>
              <c:f>'Outputs-Table'!$V$8:$V$51</c:f>
              <c:numCache>
                <c:formatCode>_(* #,##0_);_(* \(#,##0\);_(* "-"??_);_(@_)</c:formatCode>
                <c:ptCount val="44"/>
                <c:pt idx="1">
                  <c:v>24036.571293320667</c:v>
                </c:pt>
                <c:pt idx="2">
                  <c:v>65233.600419938142</c:v>
                </c:pt>
                <c:pt idx="3">
                  <c:v>129995.10850282638</c:v>
                </c:pt>
                <c:pt idx="4">
                  <c:v>190618.91701337098</c:v>
                </c:pt>
                <c:pt idx="5">
                  <c:v>247490.46400596551</c:v>
                </c:pt>
                <c:pt idx="6">
                  <c:v>306889.63757249404</c:v>
                </c:pt>
                <c:pt idx="7">
                  <c:v>365200.11670878163</c:v>
                </c:pt>
                <c:pt idx="8">
                  <c:v>414761.40615482215</c:v>
                </c:pt>
                <c:pt idx="9">
                  <c:v>460590.6260445232</c:v>
                </c:pt>
                <c:pt idx="10">
                  <c:v>497903.62343838328</c:v>
                </c:pt>
                <c:pt idx="11">
                  <c:v>531389.7991474641</c:v>
                </c:pt>
                <c:pt idx="12">
                  <c:v>558787.38079294248</c:v>
                </c:pt>
                <c:pt idx="13">
                  <c:v>510693.21324269898</c:v>
                </c:pt>
                <c:pt idx="14">
                  <c:v>466738.45368887379</c:v>
                </c:pt>
                <c:pt idx="15">
                  <c:v>426566.82819153089</c:v>
                </c:pt>
                <c:pt idx="16">
                  <c:v>389852.72688647528</c:v>
                </c:pt>
                <c:pt idx="17">
                  <c:v>356298.56476457586</c:v>
                </c:pt>
                <c:pt idx="18">
                  <c:v>325632.36960572621</c:v>
                </c:pt>
                <c:pt idx="19">
                  <c:v>297605.57751643995</c:v>
                </c:pt>
                <c:pt idx="20">
                  <c:v>271991.01820292836</c:v>
                </c:pt>
                <c:pt idx="21">
                  <c:v>248581.07364933111</c:v>
                </c:pt>
                <c:pt idx="22">
                  <c:v>227185.99527632713</c:v>
                </c:pt>
                <c:pt idx="23">
                  <c:v>207632.365939918</c:v>
                </c:pt>
                <c:pt idx="24">
                  <c:v>189761.69430413801</c:v>
                </c:pt>
                <c:pt idx="25">
                  <c:v>173429.13019445731</c:v>
                </c:pt>
                <c:pt idx="26">
                  <c:v>158502.29051917855</c:v>
                </c:pt>
                <c:pt idx="27">
                  <c:v>144860.18624239741</c:v>
                </c:pt>
                <c:pt idx="28">
                  <c:v>132392.2417111251</c:v>
                </c:pt>
                <c:pt idx="29">
                  <c:v>120997.39838776339</c:v>
                </c:pt>
                <c:pt idx="30">
                  <c:v>110583.29572326371</c:v>
                </c:pt>
                <c:pt idx="31">
                  <c:v>101065.52253156081</c:v>
                </c:pt>
                <c:pt idx="32">
                  <c:v>92366.932797325368</c:v>
                </c:pt>
                <c:pt idx="33">
                  <c:v>84417.02037132738</c:v>
                </c:pt>
                <c:pt idx="34">
                  <c:v>77151.347485032908</c:v>
                </c:pt>
                <c:pt idx="35">
                  <c:v>70511.022452268589</c:v>
                </c:pt>
                <c:pt idx="36">
                  <c:v>64442.222324488008</c:v>
                </c:pt>
                <c:pt idx="37">
                  <c:v>58895.756630531185</c:v>
                </c:pt>
                <c:pt idx="38">
                  <c:v>53826.668664787176</c:v>
                </c:pt>
                <c:pt idx="39">
                  <c:v>49193.871092010726</c:v>
                </c:pt>
                <c:pt idx="40">
                  <c:v>44959.812915201393</c:v>
                </c:pt>
                <c:pt idx="41">
                  <c:v>41090.175107162584</c:v>
                </c:pt>
                <c:pt idx="42">
                  <c:v>37553.592438691485</c:v>
                </c:pt>
                <c:pt idx="43">
                  <c:v>34321.39924868595</c:v>
                </c:pt>
              </c:numCache>
            </c:numRef>
          </c:yVal>
        </c:ser>
        <c:ser>
          <c:idx val="3"/>
          <c:order val="3"/>
          <c:tx>
            <c:strRef>
              <c:f>'Outputs-Table'!$W$2</c:f>
              <c:strCache>
                <c:ptCount val="1"/>
                <c:pt idx="0">
                  <c:v>L=110, k=0,09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'Outputs-Table'!$A$8:$A$51</c:f>
              <c:numCache>
                <c:formatCode>General_)</c:formatCode>
                <c:ptCount val="4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</c:numCache>
            </c:numRef>
          </c:xVal>
          <c:yVal>
            <c:numRef>
              <c:f>'Outputs-Table'!$W$8:$W$51</c:f>
              <c:numCache>
                <c:formatCode>_(* #,##0_);_(* \(#,##0\);_(* "-"??_);_(@_)</c:formatCode>
                <c:ptCount val="44"/>
                <c:pt idx="1">
                  <c:v>29687.274018417102</c:v>
                </c:pt>
                <c:pt idx="2">
                  <c:v>80569.218764274439</c:v>
                </c:pt>
                <c:pt idx="3">
                  <c:v>160555.36208068382</c:v>
                </c:pt>
                <c:pt idx="4">
                  <c:v>235431.08346914541</c:v>
                </c:pt>
                <c:pt idx="5">
                  <c:v>305672.43273719249</c:v>
                </c:pt>
                <c:pt idx="6">
                  <c:v>379035.62254567561</c:v>
                </c:pt>
                <c:pt idx="7">
                  <c:v>451054.17923330422</c:v>
                </c:pt>
                <c:pt idx="8">
                  <c:v>512266.71918069292</c:v>
                </c:pt>
                <c:pt idx="9">
                  <c:v>568869.82585148374</c:v>
                </c:pt>
                <c:pt idx="10">
                  <c:v>614954.65070284542</c:v>
                </c:pt>
                <c:pt idx="11">
                  <c:v>656313.01508739905</c:v>
                </c:pt>
                <c:pt idx="12">
                  <c:v>690151.43171619542</c:v>
                </c:pt>
                <c:pt idx="13">
                  <c:v>630750.91600501945</c:v>
                </c:pt>
                <c:pt idx="14">
                  <c:v>576462.93227537849</c:v>
                </c:pt>
                <c:pt idx="15">
                  <c:v>526847.4509593643</c:v>
                </c:pt>
                <c:pt idx="16">
                  <c:v>481502.31531241722</c:v>
                </c:pt>
                <c:pt idx="17">
                  <c:v>440059.98174431815</c:v>
                </c:pt>
                <c:pt idx="18">
                  <c:v>402184.54070601979</c:v>
                </c:pt>
                <c:pt idx="19">
                  <c:v>367568.99398521829</c:v>
                </c:pt>
                <c:pt idx="20">
                  <c:v>335932.76634186262</c:v>
                </c:pt>
                <c:pt idx="21">
                  <c:v>307019.43131426122</c:v>
                </c:pt>
                <c:pt idx="22">
                  <c:v>280594.63276234089</c:v>
                </c:pt>
                <c:pt idx="23">
                  <c:v>256444.18530123119</c:v>
                </c:pt>
                <c:pt idx="24">
                  <c:v>234372.33822826881</c:v>
                </c:pt>
                <c:pt idx="25">
                  <c:v>214200.18887175081</c:v>
                </c:pt>
                <c:pt idx="26">
                  <c:v>195764.23250088014</c:v>
                </c:pt>
                <c:pt idx="27">
                  <c:v>178915.0370432417</c:v>
                </c:pt>
                <c:pt idx="28">
                  <c:v>163516.03186777548</c:v>
                </c:pt>
                <c:pt idx="29">
                  <c:v>149442.40081576406</c:v>
                </c:pt>
                <c:pt idx="30">
                  <c:v>136580.07050732902</c:v>
                </c:pt>
                <c:pt idx="31">
                  <c:v>124824.78572319142</c:v>
                </c:pt>
                <c:pt idx="32">
                  <c:v>114081.2643672233</c:v>
                </c:pt>
                <c:pt idx="33">
                  <c:v>104262.4251603767</c:v>
                </c:pt>
                <c:pt idx="34">
                  <c:v>95288.681806075852</c:v>
                </c:pt>
                <c:pt idx="35">
                  <c:v>87087.297905959378</c:v>
                </c:pt>
                <c:pt idx="36">
                  <c:v>79591.797397261995</c:v>
                </c:pt>
                <c:pt idx="37">
                  <c:v>72741.425733147393</c:v>
                </c:pt>
                <c:pt idx="38">
                  <c:v>66480.657438614493</c:v>
                </c:pt>
                <c:pt idx="39">
                  <c:v>60758.746050483416</c:v>
                </c:pt>
                <c:pt idx="40">
                  <c:v>55529.312793511854</c:v>
                </c:pt>
                <c:pt idx="41">
                  <c:v>50749.970658671082</c:v>
                </c:pt>
                <c:pt idx="42">
                  <c:v>46381.980836559342</c:v>
                </c:pt>
                <c:pt idx="43">
                  <c:v>42389.938721184044</c:v>
                </c:pt>
              </c:numCache>
            </c:numRef>
          </c:yVal>
        </c:ser>
        <c:ser>
          <c:idx val="0"/>
          <c:order val="4"/>
          <c:tx>
            <c:strRef>
              <c:f>'Outputs-Table'!$U$2</c:f>
              <c:strCache>
                <c:ptCount val="1"/>
                <c:pt idx="0">
                  <c:v>L=89, k=0,0292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'Outputs-Table'!$A$8:$A$51</c:f>
              <c:numCache>
                <c:formatCode>General_)</c:formatCode>
                <c:ptCount val="4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</c:numCache>
            </c:numRef>
          </c:xVal>
          <c:yVal>
            <c:numRef>
              <c:f>'Outputs-Table'!$U$8:$U$51</c:f>
              <c:numCache>
                <c:formatCode>_(* #,##0_);_(* \(#,##0\);_(* "-"??_);_(@_)</c:formatCode>
                <c:ptCount val="44"/>
                <c:pt idx="1">
                  <c:v>7798.5320196107104</c:v>
                </c:pt>
                <c:pt idx="2">
                  <c:v>21611.465064840955</c:v>
                </c:pt>
                <c:pt idx="3">
                  <c:v>43822.665026752613</c:v>
                </c:pt>
                <c:pt idx="4">
                  <c:v>65860.657784157636</c:v>
                </c:pt>
                <c:pt idx="5">
                  <c:v>87739.937701127114</c:v>
                </c:pt>
                <c:pt idx="6">
                  <c:v>111397.76677730191</c:v>
                </c:pt>
                <c:pt idx="7">
                  <c:v>135680.24985418411</c:v>
                </c:pt>
                <c:pt idx="8">
                  <c:v>158053.60433471983</c:v>
                </c:pt>
                <c:pt idx="9">
                  <c:v>179956.23031896181</c:v>
                </c:pt>
                <c:pt idx="10">
                  <c:v>199745.26613618224</c:v>
                </c:pt>
                <c:pt idx="11">
                  <c:v>218765.17463064808</c:v>
                </c:pt>
                <c:pt idx="12">
                  <c:v>236197.40784245211</c:v>
                </c:pt>
                <c:pt idx="13">
                  <c:v>229400.16622093861</c:v>
                </c:pt>
                <c:pt idx="14">
                  <c:v>222798.53425527632</c:v>
                </c:pt>
                <c:pt idx="15">
                  <c:v>216386.88273003002</c:v>
                </c:pt>
                <c:pt idx="16">
                  <c:v>210159.74442619522</c:v>
                </c:pt>
                <c:pt idx="17">
                  <c:v>204111.80945929905</c:v>
                </c:pt>
                <c:pt idx="18">
                  <c:v>198237.92075166109</c:v>
                </c:pt>
                <c:pt idx="19">
                  <c:v>192533.06963494397</c:v>
                </c:pt>
                <c:pt idx="20">
                  <c:v>186992.39157926751</c:v>
                </c:pt>
                <c:pt idx="21">
                  <c:v>181611.16204521322</c:v>
                </c:pt>
                <c:pt idx="22">
                  <c:v>176384.79245520988</c:v>
                </c:pt>
                <c:pt idx="23">
                  <c:v>171308.82628085421</c:v>
                </c:pt>
                <c:pt idx="24">
                  <c:v>166378.93524282254</c:v>
                </c:pt>
                <c:pt idx="25">
                  <c:v>161590.91562014306</c:v>
                </c:pt>
                <c:pt idx="26">
                  <c:v>156940.68466568468</c:v>
                </c:pt>
                <c:pt idx="27">
                  <c:v>152424.27712479411</c:v>
                </c:pt>
                <c:pt idx="28">
                  <c:v>148037.84185412028</c:v>
                </c:pt>
                <c:pt idx="29">
                  <c:v>143777.63853774368</c:v>
                </c:pt>
                <c:pt idx="30">
                  <c:v>139640.03449780561</c:v>
                </c:pt>
                <c:pt idx="31">
                  <c:v>135621.50159692267</c:v>
                </c:pt>
                <c:pt idx="32">
                  <c:v>131718.61322974181</c:v>
                </c:pt>
                <c:pt idx="33">
                  <c:v>127928.04140106804</c:v>
                </c:pt>
                <c:pt idx="34">
                  <c:v>124246.55388808859</c:v>
                </c:pt>
                <c:pt idx="35">
                  <c:v>120671.01148424852</c:v>
                </c:pt>
                <c:pt idx="36">
                  <c:v>117198.36532244972</c:v>
                </c:pt>
                <c:pt idx="37">
                  <c:v>113825.65427527929</c:v>
                </c:pt>
                <c:pt idx="38">
                  <c:v>110550.00243005656</c:v>
                </c:pt>
                <c:pt idx="39">
                  <c:v>107368.61663653754</c:v>
                </c:pt>
                <c:pt idx="40">
                  <c:v>104278.78412519602</c:v>
                </c:pt>
                <c:pt idx="41">
                  <c:v>101277.87019404302</c:v>
                </c:pt>
                <c:pt idx="42">
                  <c:v>98363.315962014894</c:v>
                </c:pt>
                <c:pt idx="43">
                  <c:v>95532.636187014548</c:v>
                </c:pt>
              </c:numCache>
            </c:numRef>
          </c:yVal>
        </c:ser>
        <c:ser>
          <c:idx val="4"/>
          <c:order val="5"/>
          <c:tx>
            <c:strRef>
              <c:f>'Outputs-Table'!$X$2</c:f>
              <c:strCache>
                <c:ptCount val="1"/>
                <c:pt idx="0">
                  <c:v>L=110, k=0,0292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'Outputs-Table'!$A$8:$A$51</c:f>
              <c:numCache>
                <c:formatCode>General_)</c:formatCode>
                <c:ptCount val="4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</c:numCache>
            </c:numRef>
          </c:xVal>
          <c:yVal>
            <c:numRef>
              <c:f>'Outputs-Table'!$X$8:$X$51</c:f>
              <c:numCache>
                <c:formatCode>_(* #,##0_);_(* \(#,##0\);_(* "-"??_);_(@_)</c:formatCode>
                <c:ptCount val="44"/>
                <c:pt idx="1">
                  <c:v>9631.8711259752854</c:v>
                </c:pt>
                <c:pt idx="2">
                  <c:v>26692.055097628127</c:v>
                </c:pt>
                <c:pt idx="3">
                  <c:v>54124.835401463024</c:v>
                </c:pt>
                <c:pt idx="4">
                  <c:v>81343.689614117524</c:v>
                </c:pt>
                <c:pt idx="5">
                  <c:v>108366.5195466556</c:v>
                </c:pt>
                <c:pt idx="6">
                  <c:v>137586.01370389608</c:v>
                </c:pt>
                <c:pt idx="7">
                  <c:v>167577.01034622031</c:v>
                </c:pt>
                <c:pt idx="8">
                  <c:v>195210.06570463636</c:v>
                </c:pt>
                <c:pt idx="9">
                  <c:v>222261.73007815631</c:v>
                </c:pt>
                <c:pt idx="10">
                  <c:v>246702.92519275798</c:v>
                </c:pt>
                <c:pt idx="11">
                  <c:v>270194.18059644965</c:v>
                </c:pt>
                <c:pt idx="12">
                  <c:v>291724.51775629015</c:v>
                </c:pt>
                <c:pt idx="13">
                  <c:v>283329.32810445689</c:v>
                </c:pt>
                <c:pt idx="14">
                  <c:v>275175.73353634198</c:v>
                </c:pt>
                <c:pt idx="15">
                  <c:v>267256.78147708991</c:v>
                </c:pt>
                <c:pt idx="16">
                  <c:v>259565.71943165164</c:v>
                </c:pt>
                <c:pt idx="17">
                  <c:v>252095.98922692382</c:v>
                </c:pt>
                <c:pt idx="18">
                  <c:v>244841.22141959495</c:v>
                </c:pt>
                <c:pt idx="19">
                  <c:v>237795.22986491397</c:v>
                </c:pt>
                <c:pt idx="20">
                  <c:v>230952.00644176189</c:v>
                </c:pt>
                <c:pt idx="21">
                  <c:v>224305.7159295264</c:v>
                </c:pt>
                <c:pt idx="22">
                  <c:v>217850.69103239872</c:v>
                </c:pt>
                <c:pt idx="23">
                  <c:v>211581.42754688018</c:v>
                </c:pt>
                <c:pt idx="24">
                  <c:v>205492.5796683282</c:v>
                </c:pt>
                <c:pt idx="25">
                  <c:v>199578.95543259717</c:v>
                </c:pt>
                <c:pt idx="26">
                  <c:v>193835.51228884581</c:v>
                </c:pt>
                <c:pt idx="27">
                  <c:v>188257.35279974565</c:v>
                </c:pt>
                <c:pt idx="28">
                  <c:v>182839.72046543992</c:v>
                </c:pt>
                <c:pt idx="29">
                  <c:v>177577.99566766972</c:v>
                </c:pt>
                <c:pt idx="30">
                  <c:v>172467.69173062372</c:v>
                </c:pt>
                <c:pt idx="31">
                  <c:v>167504.45109514691</c:v>
                </c:pt>
                <c:pt idx="32">
                  <c:v>162684.04160304868</c:v>
                </c:pt>
                <c:pt idx="33">
                  <c:v>158002.35288833667</c:v>
                </c:pt>
                <c:pt idx="34">
                  <c:v>153455.39287230588</c:v>
                </c:pt>
                <c:pt idx="35">
                  <c:v>149039.28435949291</c:v>
                </c:pt>
                <c:pt idx="36">
                  <c:v>144750.26173158697</c:v>
                </c:pt>
                <c:pt idx="37">
                  <c:v>140584.66773648583</c:v>
                </c:pt>
                <c:pt idx="38">
                  <c:v>136538.9503697544</c:v>
                </c:pt>
                <c:pt idx="39">
                  <c:v>132609.65984582886</c:v>
                </c:pt>
                <c:pt idx="40">
                  <c:v>128793.44565638223</c:v>
                </c:pt>
                <c:pt idx="41">
                  <c:v>125087.05371334412</c:v>
                </c:pt>
                <c:pt idx="42">
                  <c:v>121487.32357413773</c:v>
                </c:pt>
                <c:pt idx="43">
                  <c:v>117991.18574676919</c:v>
                </c:pt>
              </c:numCache>
            </c:numRef>
          </c:yVal>
        </c:ser>
        <c:ser>
          <c:idx val="6"/>
          <c:order val="6"/>
          <c:tx>
            <c:strRef>
              <c:f>'Outputs-Table'!$Z$2</c:f>
              <c:strCache>
                <c:ptCount val="1"/>
                <c:pt idx="0">
                  <c:v>Afval mix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none"/>
          </c:marker>
          <c:xVal>
            <c:numRef>
              <c:f>'Outputs-Table'!$A$8:$A$51</c:f>
              <c:numCache>
                <c:formatCode>General_)</c:formatCode>
                <c:ptCount val="4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  <c:pt idx="27">
                  <c:v>2029</c:v>
                </c:pt>
                <c:pt idx="28">
                  <c:v>2030</c:v>
                </c:pt>
                <c:pt idx="29">
                  <c:v>2031</c:v>
                </c:pt>
                <c:pt idx="30">
                  <c:v>2032</c:v>
                </c:pt>
                <c:pt idx="31">
                  <c:v>2033</c:v>
                </c:pt>
                <c:pt idx="32">
                  <c:v>2034</c:v>
                </c:pt>
                <c:pt idx="33">
                  <c:v>2035</c:v>
                </c:pt>
                <c:pt idx="34">
                  <c:v>2036</c:v>
                </c:pt>
                <c:pt idx="35">
                  <c:v>2037</c:v>
                </c:pt>
                <c:pt idx="36">
                  <c:v>2038</c:v>
                </c:pt>
                <c:pt idx="37">
                  <c:v>2039</c:v>
                </c:pt>
                <c:pt idx="38">
                  <c:v>2040</c:v>
                </c:pt>
                <c:pt idx="39">
                  <c:v>2041</c:v>
                </c:pt>
                <c:pt idx="40">
                  <c:v>2042</c:v>
                </c:pt>
                <c:pt idx="41">
                  <c:v>2043</c:v>
                </c:pt>
                <c:pt idx="42">
                  <c:v>2044</c:v>
                </c:pt>
                <c:pt idx="43">
                  <c:v>2045</c:v>
                </c:pt>
              </c:numCache>
            </c:numRef>
          </c:xVal>
          <c:yVal>
            <c:numRef>
              <c:f>'Outputs-Table'!$Z$8:$Z$51</c:f>
              <c:numCache>
                <c:formatCode>_(* #,##0_);_(* \(#,##0\);_(* "-"??_);_(@_)</c:formatCode>
                <c:ptCount val="44"/>
                <c:pt idx="1">
                  <c:v>14207.744148803891</c:v>
                </c:pt>
                <c:pt idx="2">
                  <c:v>39543.873688800384</c:v>
                </c:pt>
                <c:pt idx="3">
                  <c:v>79412.396454826041</c:v>
                </c:pt>
                <c:pt idx="4">
                  <c:v>114998.98132625778</c:v>
                </c:pt>
                <c:pt idx="5">
                  <c:v>147629.58212533031</c:v>
                </c:pt>
                <c:pt idx="6">
                  <c:v>180823.46021375092</c:v>
                </c:pt>
                <c:pt idx="7">
                  <c:v>212721.07278097313</c:v>
                </c:pt>
                <c:pt idx="8">
                  <c:v>238960.15705536684</c:v>
                </c:pt>
                <c:pt idx="9">
                  <c:v>262285.97469782218</c:v>
                </c:pt>
                <c:pt idx="10">
                  <c:v>280532.22221586067</c:v>
                </c:pt>
                <c:pt idx="11">
                  <c:v>296529.78818527161</c:v>
                </c:pt>
                <c:pt idx="12">
                  <c:v>308905.70964371297</c:v>
                </c:pt>
                <c:pt idx="13">
                  <c:v>273491.21373062022</c:v>
                </c:pt>
                <c:pt idx="14">
                  <c:v>242821.45461316113</c:v>
                </c:pt>
                <c:pt idx="15">
                  <c:v>216197.65764185786</c:v>
                </c:pt>
                <c:pt idx="16">
                  <c:v>193030.21858477386</c:v>
                </c:pt>
                <c:pt idx="17">
                  <c:v>172821.00560256591</c:v>
                </c:pt>
                <c:pt idx="18">
                  <c:v>155148.59520547581</c:v>
                </c:pt>
                <c:pt idx="19">
                  <c:v>139655.94938970337</c:v>
                </c:pt>
                <c:pt idx="20">
                  <c:v>126040.12454470606</c:v>
                </c:pt>
                <c:pt idx="21">
                  <c:v>114043.67194529665</c:v>
                </c:pt>
                <c:pt idx="22">
                  <c:v>103447.44710689984</c:v>
                </c:pt>
                <c:pt idx="23">
                  <c:v>94064.592991208483</c:v>
                </c:pt>
                <c:pt idx="24">
                  <c:v>85735.501663621428</c:v>
                </c:pt>
                <c:pt idx="25">
                  <c:v>78323.591900839005</c:v>
                </c:pt>
                <c:pt idx="26">
                  <c:v>71711.76756965094</c:v>
                </c:pt>
                <c:pt idx="27">
                  <c:v>65799.444294223154</c:v>
                </c:pt>
                <c:pt idx="28">
                  <c:v>60500.050785586885</c:v>
                </c:pt>
                <c:pt idx="29">
                  <c:v>55738.926875961995</c:v>
                </c:pt>
                <c:pt idx="30">
                  <c:v>51451.553323398693</c:v>
                </c:pt>
                <c:pt idx="31">
                  <c:v>47582.059278075692</c:v>
                </c:pt>
                <c:pt idx="32">
                  <c:v>44081.962303238783</c:v>
                </c:pt>
                <c:pt idx="33">
                  <c:v>40909.10333038972</c:v>
                </c:pt>
                <c:pt idx="34">
                  <c:v>38026.745156660421</c:v>
                </c:pt>
                <c:pt idx="35">
                  <c:v>35402.80827532227</c:v>
                </c:pt>
                <c:pt idx="36">
                  <c:v>33009.222144900174</c:v>
                </c:pt>
                <c:pt idx="37">
                  <c:v>30821.373595180004</c:v>
                </c:pt>
                <c:pt idx="38">
                  <c:v>28817.637061302496</c:v>
                </c:pt>
                <c:pt idx="39">
                  <c:v>26978.973831398031</c:v>
                </c:pt>
                <c:pt idx="40">
                  <c:v>25288.589572720837</c:v>
                </c:pt>
                <c:pt idx="41">
                  <c:v>23731.641135868649</c:v>
                </c:pt>
                <c:pt idx="42">
                  <c:v>22294.985084297972</c:v>
                </c:pt>
                <c:pt idx="43">
                  <c:v>20966.961605152759</c:v>
                </c:pt>
              </c:numCache>
            </c:numRef>
          </c:yVal>
        </c:ser>
        <c:axId val="109425792"/>
        <c:axId val="109427328"/>
      </c:scatterChart>
      <c:valAx>
        <c:axId val="109425792"/>
        <c:scaling>
          <c:orientation val="minMax"/>
          <c:max val="2050"/>
          <c:min val="1995"/>
        </c:scaling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General_)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defRPr>
            </a:pPr>
            <a:endParaRPr lang="sk-SK"/>
          </a:p>
        </c:txPr>
        <c:crossAx val="109427328"/>
        <c:crosses val="autoZero"/>
        <c:crossBetween val="midCat"/>
        <c:majorUnit val="5"/>
      </c:valAx>
      <c:valAx>
        <c:axId val="109427328"/>
        <c:scaling>
          <c:orientation val="minMax"/>
          <c:max val="700000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sk-SK" sz="900" b="0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rPr>
                  <a:t>CH4</a:t>
                </a:r>
                <a:r>
                  <a:rPr lang="sk-SK" sz="900" b="0" i="0" u="none" strike="noStrike" baseline="-2500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rPr>
                  <a:t>emitované</a:t>
                </a:r>
                <a:r>
                  <a:rPr lang="sk-SK" sz="900" b="0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rPr>
                  <a:t> (kg/y)</a:t>
                </a:r>
              </a:p>
            </c:rich>
          </c:tx>
          <c:layout>
            <c:manualLayout>
              <c:xMode val="edge"/>
              <c:yMode val="edge"/>
              <c:x val="2.095210868198185E-2"/>
              <c:y val="0.39954359013582341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0" b="0" i="0" u="none" strike="noStrike" baseline="0">
                <a:solidFill>
                  <a:srgbClr val="FF0000"/>
                </a:solidFill>
                <a:latin typeface="Tahoma"/>
                <a:ea typeface="Tahoma"/>
                <a:cs typeface="Tahoma"/>
              </a:defRPr>
            </a:pPr>
            <a:endParaRPr lang="sk-SK"/>
          </a:p>
        </c:txPr>
        <c:crossAx val="109425792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b"/>
      <c:legendEntry>
        <c:idx val="1"/>
        <c:txPr>
          <a:bodyPr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 pitchFamily="34" charset="0"/>
                <a:ea typeface="Tahoma"/>
                <a:cs typeface="Tahoma"/>
              </a:defRPr>
            </a:pPr>
            <a:endParaRPr lang="sk-SK"/>
          </a:p>
        </c:txPr>
      </c:legendEntry>
      <c:layout>
        <c:manualLayout>
          <c:xMode val="edge"/>
          <c:yMode val="edge"/>
          <c:x val="4.9036507320256967E-2"/>
          <c:y val="0.91211790858241759"/>
          <c:w val="0.89999989457207508"/>
          <c:h val="3.557088918796839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 pitchFamily="34" charset="0"/>
              <a:ea typeface="Times New Roman"/>
              <a:cs typeface="Times New Roman"/>
            </a:defRPr>
          </a:pPr>
          <a:endParaRPr lang="sk-SK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sk-SK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0.4112</cdr:x>
      <cdr:y>0.26238</cdr:y>
    </cdr:from>
    <cdr:to>
      <cdr:x>0.41724</cdr:x>
      <cdr:y>0.61979</cdr:y>
    </cdr:to>
    <cdr:sp macro="" textlink="">
      <cdr:nvSpPr>
        <cdr:cNvPr id="3" name="Rovná spojovacia šípka 2"/>
        <cdr:cNvSpPr/>
      </cdr:nvSpPr>
      <cdr:spPr bwMode="auto">
        <a:xfrm xmlns:a="http://schemas.openxmlformats.org/drawingml/2006/main" rot="16200000" flipV="1">
          <a:off x="2230401" y="2214228"/>
          <a:ext cx="1812704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FF0000"/>
          </a:solidFill>
          <a:prstDash val="solid"/>
          <a:round/>
          <a:headEnd type="stealth" w="med" len="lg"/>
          <a:tailEnd type="stealth" w="med" len="lg"/>
        </a:ln>
        <a:effectLst xmlns:a="http://schemas.openxmlformats.org/drawingml/2006/main"/>
      </cdr:spPr>
      <cdr:txBody>
        <a:bodyPr xmlns:a="http://schemas.openxmlformats.org/drawingml/2006/main" vertOverflow="clip" vert="vert270" wrap="square" lIns="18288" tIns="0" rIns="0" bIns="0" rtlCol="0" anchor="ctr" upright="1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0.35424</cdr:x>
      <cdr:y>0.61086</cdr:y>
    </cdr:from>
    <cdr:to>
      <cdr:x>0.43438</cdr:x>
      <cdr:y>0.65383</cdr:y>
    </cdr:to>
    <cdr:sp macro="" textlink="">
      <cdr:nvSpPr>
        <cdr:cNvPr id="4" name="BlokTextu 3"/>
        <cdr:cNvSpPr txBox="1"/>
      </cdr:nvSpPr>
      <cdr:spPr>
        <a:xfrm xmlns:a="http://schemas.openxmlformats.org/drawingml/2006/main">
          <a:off x="2682560" y="3098155"/>
          <a:ext cx="606883" cy="217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sk-SK" sz="800">
              <a:solidFill>
                <a:srgbClr val="00B050"/>
              </a:solidFill>
            </a:rPr>
            <a:t>222 800</a:t>
          </a:r>
          <a:endParaRPr lang="sk-SK" sz="110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0.40702</cdr:x>
      <cdr:y>0.24736</cdr:y>
    </cdr:from>
    <cdr:to>
      <cdr:x>0.48716</cdr:x>
      <cdr:y>0.29032</cdr:y>
    </cdr:to>
    <cdr:sp macro="" textlink="">
      <cdr:nvSpPr>
        <cdr:cNvPr id="5" name="BlokTextu 1"/>
        <cdr:cNvSpPr txBox="1"/>
      </cdr:nvSpPr>
      <cdr:spPr>
        <a:xfrm xmlns:a="http://schemas.openxmlformats.org/drawingml/2006/main">
          <a:off x="3082233" y="1254535"/>
          <a:ext cx="606882" cy="217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k-SK" sz="800">
              <a:solidFill>
                <a:srgbClr val="0070C0"/>
              </a:solidFill>
            </a:rPr>
            <a:t>576 500</a:t>
          </a:r>
          <a:endParaRPr lang="sk-SK" sz="110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pPr>
              <a:defRPr/>
            </a:pPr>
            <a:fld id="{3E16F5C3-1FE6-4D9A-B50A-DAF9E2F285AA}" type="datetimeFigureOut">
              <a:rPr lang="sk-SK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0895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2496" y="9408562"/>
            <a:ext cx="2940895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pPr>
              <a:defRPr/>
            </a:pPr>
            <a:fld id="{547963EC-8B63-44BF-A058-BD57830F09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pPr>
              <a:defRPr/>
            </a:pPr>
            <a:fld id="{CDD7B365-1E62-4158-A26B-5FBE162F3752}" type="datetimeFigureOut">
              <a:rPr lang="sk-SK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8181" y="4705073"/>
            <a:ext cx="5428614" cy="4457937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08562"/>
            <a:ext cx="2940895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2496" y="9408562"/>
            <a:ext cx="2940895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pPr>
              <a:defRPr/>
            </a:pPr>
            <a:fld id="{B119D606-0182-4470-A79E-8E0544AF39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16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17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18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19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20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28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29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3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4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5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6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7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13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14</a:t>
            </a:fld>
            <a:endParaRPr lang="sk-SK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C145D8-6902-4EC0-B712-7F59DEEEA4D2}" type="slidenum">
              <a:rPr lang="sk-SK" smtClean="0"/>
              <a:pPr/>
              <a:t>15</a:t>
            </a:fld>
            <a:endParaRPr lang="sk-S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9719-ED92-48FB-B819-465596858D37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456D-0F5F-4852-B35D-B63098DD4C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6235-48F5-4AC7-BF49-B54C558ACD91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DE0B-AD06-44F9-B9BE-382242CEB7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7114-EC0F-4D00-A4E3-A01706333303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7947-6E0F-44E3-83FA-01D51E7107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5536C-CFED-47E1-9BE3-58B12868E4D9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B8C4-0DC4-4E3F-8D02-631588E6FC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26C4-B22B-4659-8659-D279058059A9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F515-6CDA-49EB-AF86-F8243654D0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46B4-1E12-4D16-8A23-65CF69A8517E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7729-46CC-415A-8FF0-A468ACF1EF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6A21-70F4-49A8-B35C-B66D7CB3F324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192B0-CDD3-451E-861D-575C84AAF3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6D28-BFFC-4C36-97B2-26FD6C3BFA96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97FD-FD5B-4443-8483-052B5B656C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9CCE-DB68-4310-BFF5-BEF9168A9CBC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6D66-3378-4EB9-B479-3BDFDF69E5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A6C9-150C-4070-8D73-79904A2CE82E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A2D4-E787-4869-945A-0A98ED3D19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261E7-9BC5-462E-BFAA-DD4F23D72D8E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962E-FC22-4514-BF56-3D5F917EF8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4339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57691E-557A-464B-99D3-1A43D89FF247}" type="datetime1">
              <a:rPr lang="sk-SK" smtClean="0"/>
              <a:pPr>
                <a:defRPr/>
              </a:pPr>
              <a:t>21.3.2017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23F854-BBBB-403A-BCEF-FBD4E7D34C7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7.png"/><Relationship Id="rId4" Type="http://schemas.openxmlformats.org/officeDocument/2006/relationships/image" Target="../media/image2.jpe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jpe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0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8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hyperlink" Target="mailto:m.hrabcak61@gmail.com" TargetMode="External"/><Relationship Id="rId5" Type="http://schemas.openxmlformats.org/officeDocument/2006/relationships/image" Target="../media/image9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72538" y="6492875"/>
            <a:ext cx="471462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</a:t>
            </a:fld>
            <a:endParaRPr lang="sk-SK" dirty="0"/>
          </a:p>
        </p:txBody>
      </p:sp>
      <p:sp>
        <p:nvSpPr>
          <p:cNvPr id="1029" name="Obdĺžnik 1"/>
          <p:cNvSpPr>
            <a:spLocks noChangeArrowheads="1"/>
          </p:cNvSpPr>
          <p:nvPr/>
        </p:nvSpPr>
        <p:spPr bwMode="auto">
          <a:xfrm>
            <a:off x="642910" y="1785926"/>
            <a:ext cx="78492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k-SK" sz="3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  <a:t>Kvantifikácia  fugitívnych  emisií </a:t>
            </a:r>
          </a:p>
          <a:p>
            <a:endParaRPr lang="sk-SK" sz="3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sk-SK" sz="3600" b="1" dirty="0" smtClean="0">
                <a:solidFill>
                  <a:schemeClr val="hlink"/>
                </a:solidFill>
                <a:latin typeface="Times New Roman" pitchFamily="18" charset="0"/>
              </a:rPr>
              <a:t>zo skládok.</a:t>
            </a:r>
            <a:endParaRPr lang="sk-SK" dirty="0">
              <a:latin typeface="Calibri" pitchFamily="34" charset="0"/>
            </a:endParaRPr>
          </a:p>
          <a:p>
            <a:endParaRPr lang="sk-SK" sz="2400" dirty="0" smtClean="0">
              <a:latin typeface="Arial Unicode MS" pitchFamily="34" charset="-128"/>
            </a:endParaRPr>
          </a:p>
          <a:p>
            <a:endParaRPr lang="sk-SK" sz="2400" dirty="0" smtClean="0">
              <a:latin typeface="Arial Unicode MS" pitchFamily="34" charset="-128"/>
            </a:endParaRPr>
          </a:p>
          <a:p>
            <a:endParaRPr lang="sk-SK" sz="2400" dirty="0" smtClean="0">
              <a:latin typeface="Arial Unicode MS" pitchFamily="34" charset="-128"/>
            </a:endParaRPr>
          </a:p>
          <a:p>
            <a:endParaRPr lang="sk-SK" sz="2400" dirty="0" smtClean="0">
              <a:latin typeface="Arial Unicode MS" pitchFamily="34" charset="-128"/>
            </a:endParaRPr>
          </a:p>
          <a:p>
            <a:endParaRPr lang="sk-SK" sz="2400" dirty="0" smtClean="0">
              <a:latin typeface="Arial Unicode MS" pitchFamily="34" charset="-128"/>
            </a:endParaRPr>
          </a:p>
          <a:p>
            <a:r>
              <a:rPr lang="sk-SK" sz="2400" dirty="0" smtClean="0">
                <a:latin typeface="Arial Unicode MS" pitchFamily="34" charset="-128"/>
              </a:rPr>
              <a:t>Ing</a:t>
            </a:r>
            <a:r>
              <a:rPr lang="sk-SK" sz="2400" dirty="0">
                <a:latin typeface="Arial Unicode MS" pitchFamily="34" charset="-128"/>
              </a:rPr>
              <a:t>. Marek </a:t>
            </a:r>
            <a:r>
              <a:rPr lang="sk-SK" sz="2400" dirty="0" smtClean="0">
                <a:latin typeface="Arial Unicode MS" pitchFamily="34" charset="-128"/>
              </a:rPr>
              <a:t>Hrabčák </a:t>
            </a:r>
            <a:endParaRPr lang="sk-SK" sz="2400" dirty="0">
              <a:latin typeface="Arial Unicode MS" pitchFamily="34" charset="-128"/>
            </a:endParaRPr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86454"/>
            <a:ext cx="13112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689315"/>
          </a:xfrm>
          <a:prstGeom prst="rect">
            <a:avLst/>
          </a:prstGeom>
        </p:spPr>
      </p:pic>
      <p:sp>
        <p:nvSpPr>
          <p:cNvPr id="6" name="Zaoblený obdĺžnik 5"/>
          <p:cNvSpPr/>
          <p:nvPr/>
        </p:nvSpPr>
        <p:spPr>
          <a:xfrm>
            <a:off x="1142976" y="2000240"/>
            <a:ext cx="7000924" cy="2500330"/>
          </a:xfrm>
          <a:prstGeom prst="roundRect">
            <a:avLst/>
          </a:prstGeom>
          <a:noFill/>
          <a:ln w="3810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6" descr="E:\Logotex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857892"/>
            <a:ext cx="22145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10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37" y="0"/>
            <a:ext cx="1135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634141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857892"/>
            <a:ext cx="3995718" cy="4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142984"/>
            <a:ext cx="3643306" cy="27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3428992" y="21429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Skládková bilancia LFG 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319968" cy="428604"/>
          </a:xfrm>
          <a:prstGeom prst="rect">
            <a:avLst/>
          </a:prstGeom>
        </p:spPr>
      </p:pic>
    </p:spTree>
  </p:cSld>
  <p:clrMapOvr>
    <a:masterClrMapping/>
  </p:clrMapOvr>
  <p:transition advTm="258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11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37" y="0"/>
            <a:ext cx="1135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346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14480" y="6357958"/>
            <a:ext cx="5214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Emisie metánu zo skládky (zdroj </a:t>
            </a:r>
            <a:r>
              <a:rPr kumimoji="0" lang="sk-SK" sz="1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Kjeldsen</a:t>
            </a:r>
            <a:r>
              <a:rPr kumimoji="0" lang="sk-SK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P.  2015)</a:t>
            </a:r>
            <a:endParaRPr kumimoji="0" lang="sk-SK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857232"/>
            <a:ext cx="3337027" cy="5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571736" y="14285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Skládková bilancia LFG 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266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15404" y="6492875"/>
            <a:ext cx="428596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12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396" y="1"/>
            <a:ext cx="101860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2786050" y="14285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 Ako určiť fugitívne emisie zo skládky ?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8506557" cy="5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 7"/>
          <p:cNvSpPr/>
          <p:nvPr/>
        </p:nvSpPr>
        <p:spPr>
          <a:xfrm>
            <a:off x="2857488" y="2857496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929190" y="2857496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786446" y="2786058"/>
            <a:ext cx="100013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10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7072330" y="2786058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8" name="Obrázok 17" descr="TVIP_titulka20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500297" cy="461919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251520" y="4581128"/>
            <a:ext cx="8321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solidFill>
                  <a:srgbClr val="34CB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CH4</a:t>
            </a:r>
            <a:r>
              <a:rPr lang="sk-SK" sz="3600" b="1" cap="none" spc="0" dirty="0" smtClean="0">
                <a:ln w="11430"/>
                <a:solidFill>
                  <a:srgbClr val="34CB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5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sk-SK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(X+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13%</a:t>
            </a:r>
            <a:r>
              <a:rPr lang="sk-SK" sz="54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sk-SK" sz="54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000108"/>
            <a:ext cx="60216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85794"/>
            <a:ext cx="1847846" cy="8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643050"/>
            <a:ext cx="2070247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BlokTextu 19"/>
          <p:cNvSpPr txBox="1"/>
          <p:nvPr/>
        </p:nvSpPr>
        <p:spPr>
          <a:xfrm>
            <a:off x="71406" y="14285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5.4</a:t>
            </a:r>
            <a:endParaRPr lang="sk-SK" dirty="0"/>
          </a:p>
        </p:txBody>
      </p:sp>
      <p:sp>
        <p:nvSpPr>
          <p:cNvPr id="21" name="Obdĺžnik 20"/>
          <p:cNvSpPr/>
          <p:nvPr/>
        </p:nvSpPr>
        <p:spPr>
          <a:xfrm>
            <a:off x="3929058" y="2786058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4CB05"/>
                </a:solidFill>
                <a:effectLst/>
              </a:rPr>
              <a:t>?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4CB05"/>
              </a:solidFill>
              <a:effectLst/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1714480" y="2857496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advTm="8106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01100" y="6565921"/>
            <a:ext cx="542900" cy="292079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13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98" y="1"/>
            <a:ext cx="131120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57173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9967" cy="4286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4143404" cy="163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000372"/>
            <a:ext cx="4583107" cy="15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643446"/>
            <a:ext cx="3929090" cy="20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714884"/>
            <a:ext cx="4552665" cy="184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1142984"/>
            <a:ext cx="5197472" cy="149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ĺžnik 10"/>
          <p:cNvSpPr/>
          <p:nvPr/>
        </p:nvSpPr>
        <p:spPr>
          <a:xfrm>
            <a:off x="323528" y="764704"/>
            <a:ext cx="1264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G=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37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14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"/>
            <a:ext cx="1071537" cy="5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76481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785794"/>
            <a:ext cx="5827514" cy="7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000240"/>
            <a:ext cx="3333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1857356" y="592933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Namerané množstvo CH</a:t>
            </a:r>
            <a:r>
              <a:rPr lang="sk-SK" baseline="-25000" dirty="0" smtClean="0"/>
              <a:t>4</a:t>
            </a:r>
            <a:r>
              <a:rPr lang="sk-SK" dirty="0" smtClean="0"/>
              <a:t> bolo  </a:t>
            </a:r>
            <a:r>
              <a:rPr lang="sk-SK" b="1" dirty="0" smtClean="0">
                <a:solidFill>
                  <a:srgbClr val="FF0000"/>
                </a:solidFill>
              </a:rPr>
              <a:t>515 m</a:t>
            </a:r>
            <a:r>
              <a:rPr lang="sk-SK" b="1" baseline="30000" dirty="0" smtClean="0">
                <a:solidFill>
                  <a:srgbClr val="FF0000"/>
                </a:solidFill>
              </a:rPr>
              <a:t>3</a:t>
            </a:r>
            <a:r>
              <a:rPr lang="sk-SK" b="1" dirty="0" smtClean="0">
                <a:solidFill>
                  <a:srgbClr val="FF0000"/>
                </a:solidFill>
              </a:rPr>
              <a:t>/hod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0"/>
            <a:ext cx="2857488" cy="527909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57173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75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15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98" y="1"/>
            <a:ext cx="131120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071546"/>
            <a:ext cx="3557591" cy="7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060848"/>
            <a:ext cx="7627330" cy="4373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786049" cy="514710"/>
          </a:xfrm>
          <a:prstGeom prst="rect">
            <a:avLst/>
          </a:prstGeom>
        </p:spPr>
      </p:pic>
      <p:cxnSp>
        <p:nvCxnSpPr>
          <p:cNvPr id="12" name="Rovná spojovacia šípka 11"/>
          <p:cNvCxnSpPr/>
          <p:nvPr/>
        </p:nvCxnSpPr>
        <p:spPr>
          <a:xfrm rot="5400000">
            <a:off x="6036479" y="4107661"/>
            <a:ext cx="107157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7786710" y="4429132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500 000 kg/y</a:t>
            </a:r>
            <a:endParaRPr lang="sk-SK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758684" y="3357562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1 800 000 kg/y</a:t>
            </a:r>
            <a:endParaRPr lang="sk-SK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57173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5" name="Voľná forma 14"/>
          <p:cNvSpPr/>
          <p:nvPr/>
        </p:nvSpPr>
        <p:spPr>
          <a:xfrm>
            <a:off x="5647334" y="3325978"/>
            <a:ext cx="1309421" cy="521817"/>
          </a:xfrm>
          <a:custGeom>
            <a:avLst/>
            <a:gdLst>
              <a:gd name="connsiteX0" fmla="*/ 0 w 1309421"/>
              <a:gd name="connsiteY0" fmla="*/ 331622 h 521817"/>
              <a:gd name="connsiteX1" fmla="*/ 797357 w 1309421"/>
              <a:gd name="connsiteY1" fmla="*/ 31699 h 521817"/>
              <a:gd name="connsiteX2" fmla="*/ 1309421 w 1309421"/>
              <a:gd name="connsiteY2" fmla="*/ 521817 h 52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421" h="521817">
                <a:moveTo>
                  <a:pt x="0" y="331622"/>
                </a:moveTo>
                <a:cubicBezTo>
                  <a:pt x="289560" y="165811"/>
                  <a:pt x="579120" y="0"/>
                  <a:pt x="797357" y="31699"/>
                </a:cubicBezTo>
                <a:cubicBezTo>
                  <a:pt x="1015594" y="63398"/>
                  <a:pt x="1241146" y="427939"/>
                  <a:pt x="1309421" y="521817"/>
                </a:cubicBezTo>
              </a:path>
            </a:pathLst>
          </a:custGeom>
          <a:ln w="190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oľná forma 15"/>
          <p:cNvSpPr/>
          <p:nvPr/>
        </p:nvSpPr>
        <p:spPr>
          <a:xfrm>
            <a:off x="5771693" y="3986784"/>
            <a:ext cx="1214323" cy="160934"/>
          </a:xfrm>
          <a:custGeom>
            <a:avLst/>
            <a:gdLst>
              <a:gd name="connsiteX0" fmla="*/ 0 w 1214323"/>
              <a:gd name="connsiteY0" fmla="*/ 87782 h 160934"/>
              <a:gd name="connsiteX1" fmla="*/ 431597 w 1214323"/>
              <a:gd name="connsiteY1" fmla="*/ 7315 h 160934"/>
              <a:gd name="connsiteX2" fmla="*/ 716889 w 1214323"/>
              <a:gd name="connsiteY2" fmla="*/ 43891 h 160934"/>
              <a:gd name="connsiteX3" fmla="*/ 1214323 w 1214323"/>
              <a:gd name="connsiteY3" fmla="*/ 160934 h 1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323" h="160934">
                <a:moveTo>
                  <a:pt x="0" y="87782"/>
                </a:moveTo>
                <a:cubicBezTo>
                  <a:pt x="156058" y="51206"/>
                  <a:pt x="312116" y="14630"/>
                  <a:pt x="431597" y="7315"/>
                </a:cubicBezTo>
                <a:cubicBezTo>
                  <a:pt x="551079" y="0"/>
                  <a:pt x="586435" y="18288"/>
                  <a:pt x="716889" y="43891"/>
                </a:cubicBezTo>
                <a:cubicBezTo>
                  <a:pt x="847343" y="69494"/>
                  <a:pt x="1030833" y="115214"/>
                  <a:pt x="1214323" y="160934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6084168" y="5013176"/>
            <a:ext cx="720080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376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16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98" y="1"/>
            <a:ext cx="131120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5365765" cy="9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928934"/>
            <a:ext cx="85867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71670" cy="382732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57173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6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8224" y="6492875"/>
            <a:ext cx="685776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17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98" y="1"/>
            <a:ext cx="131120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14422"/>
            <a:ext cx="3770300" cy="7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928670"/>
            <a:ext cx="4657717" cy="134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444466"/>
            <a:ext cx="4995171" cy="34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0"/>
            <a:ext cx="2500298" cy="461919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57173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42844" y="607220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„Porovnaním sme zistili, že modelom (EPA/SWICS) vypočítané hodnoty </a:t>
            </a:r>
          </a:p>
          <a:p>
            <a:r>
              <a:rPr lang="sk-SK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sú </a:t>
            </a:r>
            <a:r>
              <a:rPr lang="sk-SK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2-7x vyššie</a:t>
            </a:r>
            <a:r>
              <a:rPr lang="sk-SK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ako skutočné </a:t>
            </a:r>
            <a:r>
              <a:rPr lang="sk-SK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in-situ</a:t>
            </a:r>
            <a:r>
              <a:rPr lang="sk-SK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namerané.“ </a:t>
            </a:r>
            <a:endParaRPr lang="sk-SK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857760"/>
            <a:ext cx="3749713" cy="89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626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8224" y="6492875"/>
            <a:ext cx="685776" cy="365125"/>
          </a:xfrm>
        </p:spPr>
        <p:txBody>
          <a:bodyPr/>
          <a:lstStyle/>
          <a:p>
            <a:pPr algn="l">
              <a:defRPr/>
            </a:pPr>
            <a:fld id="{B7DB781B-A396-4931-845F-48D7A307AF36}" type="slidenum">
              <a:rPr lang="sk-SK" smtClean="0"/>
              <a:pPr algn="l">
                <a:defRPr/>
              </a:pPr>
              <a:t>18</a:t>
            </a:fld>
            <a:r>
              <a:rPr lang="sk-SK" dirty="0" smtClean="0"/>
              <a:t> z 31</a:t>
            </a:r>
            <a:endParaRPr lang="sk-SK" dirty="0"/>
          </a:p>
        </p:txBody>
      </p:sp>
      <p:pic>
        <p:nvPicPr>
          <p:cNvPr id="1030" name="Picture 6" descr="E:\Logot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798" y="1"/>
            <a:ext cx="131120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357430"/>
            <a:ext cx="8596313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500174"/>
            <a:ext cx="3538538" cy="6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257173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858016" y="19288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0,7- 3,3x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6948264" y="2708920"/>
            <a:ext cx="648072" cy="3456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868144" y="155679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 ≥ merania</a:t>
            </a:r>
            <a:endParaRPr lang="sk-SK" sz="16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316416" y="6206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11´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445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8224" y="6492875"/>
            <a:ext cx="685776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19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1071538" cy="52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28"/>
            <a:ext cx="3538538" cy="6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uawm_a_1008653_f0001_b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1142984"/>
            <a:ext cx="6858048" cy="5526444"/>
          </a:xfrm>
          <a:prstGeom prst="rect">
            <a:avLst/>
          </a:prstGeom>
        </p:spPr>
      </p:pic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20097" cy="4286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1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1406" y="92867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sk-SK" sz="2400" b="1" dirty="0" smtClean="0"/>
          </a:p>
          <a:p>
            <a:pPr algn="ctr"/>
            <a:endParaRPr lang="sk-SK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Moji študenti často nerozumejú tomu, čo ich učím.</a:t>
            </a:r>
          </a:p>
          <a:p>
            <a:pPr algn="l"/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Lebo ani ja tomu nerozumiem.</a:t>
            </a:r>
          </a:p>
          <a:p>
            <a:pPr algn="l"/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Nikto tomu nerozumie !</a:t>
            </a:r>
          </a:p>
          <a:p>
            <a:pPr algn="ctr"/>
            <a:endParaRPr lang="sk-SK" sz="16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k-SK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k-SK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sk-SK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Teória kvantovej elektrodynamiky popisuje prírodu spôsobom, </a:t>
            </a:r>
          </a:p>
          <a:p>
            <a:pPr algn="ctr"/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ktorý je z hľadiska zdravého rozumu absolútne absurdný  !!!</a:t>
            </a:r>
          </a:p>
          <a:p>
            <a:pPr algn="ctr"/>
            <a:endParaRPr lang="sk-SK" sz="16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Napriek tomu </a:t>
            </a:r>
            <a:r>
              <a:rPr lang="sk-SK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v úplnej zhode s našimi experimentmi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endParaRPr lang="sk-SK" sz="16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k-SK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Prírodu musíme prijať takú, aká je.</a:t>
            </a:r>
          </a:p>
          <a:p>
            <a:pPr algn="ctr"/>
            <a:endParaRPr lang="sk-SK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k-SK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 totiž ABSURDNÁ !   </a:t>
            </a:r>
            <a:r>
              <a:rPr lang="sk-SK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(Richard </a:t>
            </a:r>
            <a:r>
              <a:rPr lang="sk-SK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Feynman</a:t>
            </a:r>
            <a:r>
              <a:rPr lang="sk-SK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10245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587" y="0"/>
            <a:ext cx="12684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7A4C2-E1C5-4492-9E7C-96B1B17E01E4}" type="slidenum">
              <a:rPr lang="sk-SK" smtClean="0"/>
              <a:pPr>
                <a:defRPr/>
              </a:pPr>
              <a:t>2</a:t>
            </a:fld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30050" name="AutoShape 2" descr="data:image/jpeg;base64,/9j/4AAQSkZJRgABAQAAAQABAAD/2wCEAAkGBxQTEhUUEhQVFRUXFhcaGBcXFx0cGBgaHBgXFxoYGBcYHSggGholHRcYITEhJSkrLi4uFx8zODMsNygtLisBCgoKBQUFDgUFDisZExkrKysrKysrKysrKysrKysrKysrKysrKysrKysrKysrKysrKysrKysrKysrKysrKysrK//AABEIAOEA4QMBIgACEQEDEQH/xAAcAAABBAMBAAAAAAAAAAAAAAAEAgMFBgABBwj/xABHEAABAwIEAgYHBAkBBwUBAAABAAIRAyEEEjFBBVEGImFxgZEHEzKhscHRFFJy8BUjM0JTgpKy4WIWJDRDc6LCNZPS4vEX/8QAFAEBAAAAAAAAAAAAAAAAAAAAAP/EABQRAQAAAAAAAAAAAAAAAAAAAAD/2gAMAwEAAhEDEQA/AOTZ3ExJPilep70p7IuNQm8x5/nvQbFDc6JFQNGnvRbTTNMyTnDRE6TmvH8vvKJxNeG05dOYTUAMwDo0D8N+8xsgi2kkGIRFZgblhxcY68CIPITrCziFQF0MAAE9Zu4MW7B2INAuc3ekvZyW2MuiA1Aig2BfdN4tt2xzCMc+AA0TN9NO5NYmuHVAWgMaXghuuXZAPXbDze0pDgtCkS6BpcynmsugaaLpyyxrb3TjwNEDYHNadKfpBIqGSg0ylbtWfZyiKLbfBZVCARzSNVmaQiXtkDdJGHgFAHVpwCd5Cdw1CA7M5g6tgXb5mjQDlK3WZYpzg+Dc5xcIAAIBMe1AiJ11QbbhhbO5rZcW6zESCSBtbxlFNwTc0MqtdabRBvAGuu/YmqnC2taXPqNcSJEG4OeDI3tmMdi16igWBoqBrwXFznAwZyhrBGsXMoCsZgXN/wCbTI7HDeeXdPiEwzhbzHWp3mOuJt2duydwPDaeYONakWNMug3IEnQ8407UjE4BjiSwtAzAEE3lxn+kTH8pQIr8Oe1wbqTMZTrBIPvCHdRLTDhBRWC4dnEh5s8NjSZmcvcACeUoWo0gwHB94kHa6BWVbW8hW0DtdvJDlko7JOqT6qDEIAHM2R3BeEur1W0xIaSMz49kExKkOH4Ck8n1lelSjZ5OY91o96juMcbyn1WGeRTafaBjMec2MILRW6FU2PIqVH72YzMQJ1c7QCLos9BqAH7XNO4IkGJ38NVSeG9LMTRs2oSDq18uBnWZMqycE446vUa7rtdMPDPZc3XTZBF8X4C6i4gS5uzuzXuUdkIgGxR/HMfWw1cuYKjGOI9tsNdB2GkdyeovZiWl7LVACXNnxkBBDYqzh3JttqjTtIPvCkK+Hkgu3TWMwBDWvBBE6bjTXzQBvqEExz5recHnKeYwS4OFwB8bylU8N3fm6BlrCsIUgMOYKaFBAMwwEnLdSBw/VHNbpYWTogYo0ybrCFJNw0JP2a8lAExs8raQkYgXHYph2DMCyExeCdOYCRugAr0iWQLm58LbofD8LDmk1HObp1cs6yJ8IE23UnhOFlzxciQYjnBI8JCfZg6hB1IOvhf3IGcQyi3DuDXZnANY0ERGZ7XOcZ/CNOZUdT4S10TXpMnTPabTNpgSYExMKws4bVIDKdFrnOuM7Tpebg6SPchsNwWoajGuw1PrAkAB+YwS02z2uDqgiK2DY6q4McG02gS8kEOgASwCCS4iw7dk9huCvcQM4yTLhNwAJJLdrTqpOpwOA5/qaWVry3WpMgf9TTtHNZhOAuf+zw7LmBD6gJ00l+l/eggaODqOaS32BmNzEQJMjuHuT+Ewb+o4ixIgGRI2M8pEKVZwds3p5doDzHvUtT4YabQ1zHwQHNBqnLGoOXRAD+jqf3mf1uWIr7O3+F/3n6LSBLMH8EqvSFNrqhAOUEiRYntUoaJ2Q3FCxtJ4qHVhAA3Md6Dm9aq55JNySTfmUrA4N1Wo2m3Uny7UyrX0Ia1jw86mUErw/wBGTnQX1onk3/K6Z0S6MUMIBlYCTYuI170Fw7HjnKm6OMlBOYjC0a9M06tNj2EQWuaCIXBOlXRwcM4gxzJNB0vZ2DQsPOCR4Fdrwla41VU9MuCDsEyqRenVHk9pb8cqCn4vAU6gNSk4PaRNh9LBR9fCTRd/pBc7uF7KtdHq72VCGOyuIIvME8rbq5PGWnWnV1Jw9yCuvpAy42FvhZTfBeEteLuawalxv4AC5Ki8dSlrY3DP7QVZej+CIa1u7j/hBt3A5LGhwLXkw4W0FwQdCLKMGCvZXyjSAphzQ0ZHVCzNoYDWSecl3uUVT4cw1jld+rLS4H7ticrjsZEXQVt2DEpeGwal8Vg8rokO0uNDIlP4fDC3ggBGDEaJiphBEKyVMOSOqCdzA2Q1LDD1mWpLQDB5hBH4TCp3FYRvcTtGqlsPgiXEMuJMdw3lO8TwWWpl2AaR4tE++UFbGEHrWmIhp/tcUwxjg0hps4QRzVr/AEeISqGBkEA3BnQabiAEEdw81PV5/XFkkjW50uByum6eBqPJe6s3MTEk3jW3ISpTGOLXQwiBsWgxJ001WUZdMtYYBPsDaOQQBkVg9lNj2mWj91sXFxIF9IReHr4hvXytJdN4zRoJjQeyFn2dxj9S3ycPgUTRwUQXUoHY547t0AjHYl/Wa1toJORoJEEAaX3EJWIwGJqANe0Q3QANGwG2ukI802NuKb4vHXdpMJdM0zo2oO55/wDighv9na/8L4LFPerZ96t/X/8AVYgqwok25bqm9PHta9jXNJMOgjSJ5HddALbCFSvSXhx6uk/fMW+6fkg58VMdH3nMBMXUOUfwapD8v3vig6Rw/iGHomK1VuYbTp3wrZwviWGqCKT2mdIO/cuOvwzrNyMYNTUqt1PYT8lK8D4LWpVGYkWa1wI6sZxN4B27YQXbpR02qYKKbKfX3c4Q0fVSNXEfpLhtekajalU0i7K1rhD2w9sFwE3A80Z0m6I0ccGYmqSxwaBINvFpsrP0X4R6mmG5w5oFoAAHkg8rYacw5kwRv3LpVChnwryTJ9U4yN4baO9V3pTgBQ4rWpZda0gDSHHMI8Crh9mAb6oQAGOAn8JH57kFYbTzOpf9On8B9FcMISHk7tjwOqhsDh2tFBzhPVLdeVgpvCN9o6S5ARia7nWMRAEAQImfiSUwyhry37Y5qY4XRa54Dm5ySBrYcyQNYWn0nPDoc0hocSBaABqBGmyCEFKfNSNDDgQfzPJNU6JLZDTA1MGE4CgNNb1bRk9qXFxNwbQB5EphtVlQVKhs95JAjS4/z5JLzZYGCED+BcGgtM9YZZG0kfnxTnEn5qznAWHVF+RN0MSQLa6jlOyfwzd3XO/egdpuSn7CSAfaI3HJOMZM+5bptl4GvegFGUOe8szFxMf6Re8bnSy3hntc8lrcoFM28IlHV3tzui4k6JmgwGobEAtIt3g7nvQSIqvLQWtbGUCN9Bf/ALU0MdV2M33H5stU6wENY4mJ2HO51TzC2ZLz4tjs2lAxTxVQWBGvK86IvCuBAl5b+Fg7vP6pVnQA6naBqRpPMCNUW4Cf3XREdZvK+/NAH9kp/fd/SsR/qz90f1hYgoQdCrPTXCurUcrBJaQVP1XIzC4Zrmyd0HBHNIJB1Bgp3DkhwI5rpHSjoMHCtWpE5ruyczvC5pJbI0QdY6OcYaGgVQ02sTHzQnSbpDNQSHepYIGX7/M9gVUwWMLqbY1C36p4b1XtewbGfMoOs9EeltPE0hQqNa5xAytJsRcOLo0IVp4Sx1Bwa1xLHH2Hm7QdCw8ptB5rjfR2nVzNcyph2EWa5rXPcBvaAF2TAcNkUqrnuqVWtvUcAHO02FgLaDmUHLPSBgGN4y54Il7KNQjcEdUwO5g96KqP6znG5IdvzaVK9K+i7n404x5zU3NbkLTLYaIg9syVGuoxUAOkG4HYQgjME4kUREjKT74+Sn8GLHvUFg3ltGkY2cPJ5U5gnyNNUEhh8XkdDXAOINt40MJqhUJnVsyCOYlJDGl4cR1gDCIe0ZZkTJtuI3QJfiHdUNlrRMCZ1EE95lJaOaSwJ0NQJhOQE05nen8h6p5395HyQJiSigItFo1SMOzNJ0AufMD5p2qCDtoD4HRAubeCSxqbxNSG95TtMgtBBvFx2oNiEjEgZbHVOEWhMubcICOGmABGnw7Ua6jKGwdNSTGlACyhBtzTwGsp4MMppzCR4oHPXrEn7OtIKdWCPYCBHJMYSjmqsB0mSOwAn5KXa/1jHl4u0Ag+IGU9l7dyAVlfmqrxjonSxOKDiHeyAWstOtyRddA4LwCpVa4nqNdlhxGomTlHgFZ+H8FpUfYbe0uN3O7zy7Ag899L+izuHGk9oJpVBof3XDUSeyD5oLhOKZJIgg6tPvEFei+kXAaeLoPoVBZwsd2u2cO5eeeIdFquHrPpPEOYdtCNiOwhBbuB8RoNsymAfw3XRDxAswpeQWuLdD8lx7oriH0a2R46jyAZ2vYgq79NeNTSOU2AgdpKCT9F2NZi8E+g+SGPcL7ScwjuJU9/sWwRlqOsZu0H4KiegnF9bFUjsWPHc6Wn3tHmuzgIOX4j0dYhrQGPpvguOpaesSdxG/NAYrhFah+1plo56t8xZdezLVQNcCHAEHUEWKDjdLVSgZ1XiAQGC8CQbb+MKQ6VdHBQ/WUvYcbt+6ew8lDMrugX/OkHmgR6siJtPwTtZ0xb6eSyqdLbR3x/iB4JirVugkMNxEU2ZQ25u53aM0AeY96YqAtgEzYEQZidkGwyfBPtbCA3AmGVDyZ78zUTjmgMpbks18/r7lHesIblGhMntjRb9dZrdxPvhA1i9YWsOwZpWYc5q0E20lE06cEzz/NwgIotLjYE9gE/BLdT0RdOqWepImNSBvDz56JgSZN4koCsNTgdqLlD4c9XfVFAIGXsunW09JKHL3zAEi+o7E9Rc7efJA9kWkqTyWIKhwzDOfVaKYl35knsV84XwIMH6zI685QDE7Ek3PdonOjPD/VUWyIe67ufYPBTBKBDgm5TkSkuagRCrPTTgtKuGnM1mIAOSf3x913ZO+ytNSwJO26pWOwT8RVc+C1ws0/6RoPn4oKZi6BYC2rTyVGbRcjs5hV6o41SQ8mJEct11epw1tZopYtrmVWghlUbjWO3uXPekPAK+FrAObmY8wx7Ltc47djv9J96BHo4rOw/E2Na0ubXaWOjYDrB3gR712xmMc10O0kjTtsonoj0VZhKeY9as9ozuO2+VvYD5wp99AGZ3QPapMJNNkDuS9UDGNwzatNzHaOBH0K5bi6Pq3uYdWuI8l1dUbp3gQ2o2qBZ9ieThv4j4IIYUzlz5TlkCe+foU3UoNc6A4zFpG8afJHOxrKrvVtkMBkRyANgO9RdY5KhvOU7IF0qF2k6u0HZoSUW6kGkTDgRNifnoVH0sVESNCC3sO47iPkjXYzO0WiBl/Pag3iKQEOBlpna4jWR47FN0mAzvpeITdatmjuAA5Afn3p7B6IJCo9gaOqCGjlynWNdkxh6ZjSe5KFQRcdiKwdIxm2mLanSY8wgRhsTDmZmzkBgRqZJE+JRmELjYtOWSYyk5p7ezmhiCc3tG4GsEHSLnmfck1HvaRdxGl5hBKtw749k+Sc9S8CS0pFHDyJc6NLdh096GfWIbOXnf6dqBRa4Om8nnyTwc62qBwmJMzJ70ZTcSfl70D3rD2rE5lW0E4ypcBONNyEPRN0txh47UDjil7JJS2GyAZ4NQ8me8/4TgogbJ0rHFAPWoNcIcJCRSwzTDXdYCCJuZGk841nVEFCYpxbDxttzG4QGPF1shaLg5oIuCJSQfJA6SsJhNSYtE9qeKDTyovj+A9fQezeJb+IXH08VIONliDkDKYboT5Jhzrqe6WYL1OIMCG1Ou3v/AHh538VXHv6yBbnC0jdGUa5dOw2UbUdZFsECRF4QPgXT7TAQ9B0p6o7TdARRfKkcG8tIIOn1UTQcjaL4CDXFcO5gbWpHM7V9pGbWw2OqVwzFZwMzT3cjqinV+pkA3nvTdJ0QOaAh1dxNzyHlol1MQcgbAgTf/CDc4SnqXYgTRnSLKSo1pjSLbJDGk6mRsE/QEHsQGLEn1vYsQSWGS8Q6HNPat0GwAm+JWaHciEBLnpLKg5oPFVOrmGvyUeyuQZKCxNKxwQOGqZtEZKDaRUbISpSy1A1gRDI5Ej3rbhyWYbVw7fiP8JbhugZqOMSBJB0n6rz/AOk7BcS+216rmYk4YOBY5pd6sMAEeybb3IXoMbqu+kTGGjw3FOBv6lzR3u6g+KCo+h6m+pSNUGqWBwu57iLAy25vt5rqKo/oWwhZwphIgvqVHeTsg/tV5KCvdNOH+toZgOtTOYd2jh5X8Fyxzjm03XcarZaZ0g/BcbZhw2CSDv3d6DX2fnyW2MIF09UpueS5jwW6xvGl/ohIcHEbAc0B9AWSazrpzBiYHcmXtOYhAQwxCKw7rX5pjEU4a0wlYY/FBIC106KjYu3rc5Q+ayW1zNSXd0a+KBuonaL0NVdeUbw/DZruMN5oJWk6WA9gWF5CEwteIbteEXXbOiDPtXYsTGRYgtzQmccAWFvMFOpnFGwQU/C1x9pY97wG+oykExfPr7lZjiaIbJc0jsM/Bc76UcIzYmm8/sw4sPYHdYHzU1Q6M0x1s5A7P8ILhhcYx7A5mhSqmOaNSoFtUMaGM7gN/FGYPBR1n3O3YgmibBEM0CDY5E0XAhBjbPPaPh/+rTzBSjqEnECQgURdVnp9wB+OwdTD03Na8lpaXTlOVwMEi4Vgw1SbHULbwgB6N8K+yYOjh5BNOmASNCdSR4ko4OuFqs85TAkx80nD04uTJQKxjopvPJjvgVxd7RPgu1vEgg6EEea5Txngr6FTI7QjquGjh9exBFNw+90tg1lOkkW0C0ykDrKAnDVw2IuU9RxjhPs3OsAkeKZoUQCdT4JZYYcgfp0jUYXOdfkfMpFOBz+i1RBgx4pyhTsgVQuRbzS6rWgjrTc+yNB3pyjh2kEuDpvp80l7hBa1sC3abdqAqjhmG5mNmmx7ydgtGtNp7gNEHUqazJKDqY4hwa1jjO8GNCT7ggnaNVoieSM9fKa+y4drA5+IbJaDd4aO72SUzT4lgGmBiWTyzOPlDYQFQe1Yhv0xhf47fMrEF4yoDi74pFw/dv4J+tVcNEI+sSCHtsQQRzCCH6OMFenWDxPXBE8ogfBEfYcvVJgbFPcLxGFpVBSpviq4XYTeBupjE4YPEII3CYBjbgyeaLY2dSgX4UsOpWiT2oJPOEVhhZRmEa46qWoiyBL7XS3CQkkarKDpaO7/AAgBcwsdI0RguEmsyUuig20a9yaZU5p3EAlpAMEggHl2qOwDXCDU15fNBJNUV0h4UK7WAua3K4mT3aD87KUZdVD0l8TbhqVKpUbTczOR+sbm60SIHOA5AtnRRu9YRtA+cogdFqW9QnwCq3R3pRWxVPPhqLckkWpxcfzKXNTiR0YB4D6IJpnAMOAAXE+X0WjwPC8nnun5BQv2HiTtX5e7L9E/R4Jjf367h4/RBMU+AYb+GT3l31RLOGUBpSH58VAcFZVqio1xc2pSqFj2ucTpdrgZu1zSCO/sUgeD1Dq4eR+qA6oKTB+zZ7kGzHsB9jDt76gn3NTbujxdq8f0/wCVzPphR4lSqOpNpUg0zkqt/ebzubHmEHXKfE6MhoqUsxBMNcCbRMRykeaViatJ7S1xkHv+IVF9H2MHqKdDFhlOu3qtqW/WAxHW2eYAI3hXxvC2bknxKCJfw3BDWkw97SfigOIVcMz2aDCefq2/NWX9FU9xPekHgtD+G0+CCh/b2/wmf+1T+i2rh/sphP4I83fVbQP0sW6oBlpFoO7zlI7gJKjuLcEcWH1LnCpqHGo6D2HMTZT4AW3U5105IKLS6F5nsqYjE1GupnNNKxJOoLoJy295VxOOpsyy+WmwPLvW3UGtk5iIBsDoOZUHgi+s4l1X1jGkiA2BtEySZg80FmLA4bEJn7I0KH+z1aV6Lpb906eHJFYXjQd1XgsdyOh7igkC2E9TKEp1w4xI81lShu18HvQGFJboY5qPdjzTBNUsLWgkuDrgDUkKpcR9LGAouy5n1JvLGEQI3z5fcgvTik0Kkzy2XKsZ6bMLmPq6FZ4jUZROusmwUW/0o4rFUMS7Ds+z+qDSMkVHkEkG7hANtgUHcA4bqBdW/Xn1WIa5s9Zhg5TyaflsuI4LA4utSqVa1eu1zwTBrP1i037LoL0dY9wxlOm4nKXkkf6o080HpOhU5hVf0q4JlXAEPEgVGEd9x8yrXhvZC5z6dOKPoYWh6txBdWMxGgY47oGfQ8KraFanZtJtUhhMG8AkRINgQugF5H/MHkPqvK7ulWJ2qvHcY+ATFTpFiHa1Xn+d31QerDXA1rAeLfmmKvEaQ9rEtH87PovKb+K1Tq4nxP1TDsY87oPS/EOkeGo1BVZiWPMZajPWN6zbkHsIPxKFq+kygNCw/wA/0C84HEP+97gtetf94oPQtT0qUtg0/wBR+SB4j6TMPVplr2g7iGmQewlcJzu+8fMrACdyUHV8R02whaQaZM9g+ZRvC/S22g3If1jP3c7hmb2ZpuO+/auONpdcdx+SkaWEHIeSDrT/AEyucOpSp/1E/BCVfStineyymPAn4rnuHwkaBSNDC80Fr/8A6Vjubf6Atqv/AGRYg7C7pjSaBZ73GLAfElWDh2Mc9oc6GyJDRMx2k6+S5J0b6RFjRSqMYYs15F+wGbeKsWE416quKzzmY6Guk3b2gTpKDo4ZItbuVex2ErYV762HYa9N8esoggPbAjPS2cebT4HZTlCsHAOaZBun2vkIKljennD6LA6piGsJ/wCWQfWg7h1KMzT2EKmcY9MmCEilQrVu0gMb77+5Wr0l9FsHiKDq1fLSqMactYAk6Wa5rbvHZryXnDEZZMQRzG/mgvGO9Kld4P2fDU6P+ok1HDusAPIqhP4liXuJ9bWcXEkw51ybmwMIijUIJa0dV+wvE23U7hsOGxsI7EAvR/DVsmIIFUYgsYKLnSNXj1oa59mvLdDrqBqowYOuapY6m59SDIcZI7SSbHvVwoY0AwC52tp2tyTOCxf+9NOWOodtb/QoGcH0SxNWm1lR1KkwOLur1nSREQLe9SnRLhT8HjSwNc5jqZ9Y5wtG20G525qVw2MdmIaNDra4spjC4h8zrbTY+KADpFjAwsaNzt3vCovA67KeNFRxhjKskgTAO8bxKmuJ+uq12020y5+bTQNifadoLu8VI8L9Gb2zUr1hnI9hglvi43PgEHcuG/s23DgQCCNwdFzX0+4XNh8M77tV482T/wCKncNxuvAa1zbCLssItuZPmq36R+LGth2UquTO2qHS2wc0scJykkgg2Pgg4o+gkepVjfhp2TZwiCBGHJ2WxhTyU8MOkGmghxg3ck63h7lL0qSI9T2IINvDiiaXCzzUq2mnqbUENT4d+vY2dWPPkWqfw/Ch2pimz/eqfbSqfFiteFwyCMw/CQpPDcJbyUlQwqkqGHQQ/wCi2/dCxWL7MFiCm1sGOSGqYXsVgfQQtWjCCW6HdJTRIpVj1D7Lvu9h7FeuJ8ZpYeg+vVdlpsEk8+QHMk2A7VyOrTsoH0gcYecLRoEuIFQuibWECRuBJsgseC6Uvxtc1a5LWk/q6Y0Y3aObiNTv3KG6b9GaT2uq0y2nUmY0a/fTZ3buqThuMvtBDY5WKlG4k1BJc4ntMn3oI7h3DXtIc4gGRYct7jdSji0TYH3p3D4WNdbyDt+brKtK4gEyPBA2/EkaQL7DmmOF4gnFsBOrXD5/JPPoOOsD42QXqcmJpOm2aD70Flr4qM5Akh8W7iiMNxipYZTyn3hCY6rlc8NtLgR+fFBYeu5z4zeKCTxz65qevoFoqQMwc8NggDrCfaa4C45+66dGeJOr0mvd7Ra0kA27wRqJXGOJ0X1KopsJe9zoAnU7LrWCrtwdGgw6sAZa+aIB70FtLA0GpzbJ/PguK9L+lOfEPyiwOUeH+ZXW34lr6LspiA4xuLErgnSLh5o1A9jswNyZuHTcIGavHKk2hNfpyqNx5f5UeXEm/L4WVo6PdFGYmi6oa7WOEgtIHVjQvkzB1sgj8P0gfo5gcOyxVgo0y8BzQYPmDoR4FUnD0Mz2tkDM4CToJsD3LrXRvBMw+HZTe9jnAuJM2kkm0oImjgHRYFEt4a8/uq1U8RRH77fNOsxVKQM7ZKCqt4O/klfoaordgKjaubIQSx5Y4XDmu1u0idLzoVrimFcBYtb2koObcYxH2avTqOIPUeP+5nyV84FXp12B1OpJ+7aR5ahcm6ZY3PV9XqaZcCQQWmYuCD2IHgfG6uGqB9N2hmPpyQehqODPafz3I+hQ7Hef0Qno/wCkVPiFHMCGvbZzdx3jZW5uDbz9yCH+zjl8Vim/srefuWkFAchq60sQR9bdUfp97VL8LvisWIKnQ1U3gNCsWIJvD6n8RRGN0b3H5LFiCNahsf7dL8Q+a2sQG8X9vy+AQ+D18lixA50K/wDUm/hqf2q48Q/4yj+Cp8QtLEErU/ZYjuf/AGFcf6ReyO9bWIIBmvgfgpCpqz8A/vKxYgb4p+0/lZ/Y1M49bWILthv2bfwfJSL/AGh3FYsQOcZ/4h3/AEKP/kqP0k/PksWIIHZYsWIOiehD/jX/AIB/cF6Gw+yxYgKWLF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0052" name="AutoShape 4" descr="data:image/jpeg;base64,/9j/4AAQSkZJRgABAQAAAQABAAD/2wCEAAkGBhQSERUSExQUFRUWFxkYGBgYFxgXFxoZGhgYGhgYGBgXHCYfGhojGRUUHy8hIycpLCwsFx4xNTAqNSYsLCkBCQoKBQUFDQUFDSkYEhgpKSkpKSkpKSkpKSkpKSkpKSkpKSkpKSkpKSkpKSkpKSkpKSkpKSkpKSkpKSkpKSkpKf/AABEIAKQBNAMBIgACEQEDEQH/xAAcAAABBQEBAQAAAAAAAAAAAAAEAAIDBQYBBwj/xABOEAABAwICBQgFBgsGBgMBAAABAAIRAyEEMQUSQVFhBhMicYGRofAHMrHB0RQjQlKy4RUXM0NTYnJzkpPxFjSCs9LTJGODosLDRFSUCP/EABQBAQAAAAAAAAAAAAAAAAAAAAD/xAAUEQEAAAAAAAAAAAAAAAAAAAAA/9oADAMBAAIRAxEAPwD29JpULatlJTdn1oHrkpuvnwUHO32IJnO6k0besqN1YrjantQPqmLKFdc6SuIEkkkgSSSSBJLiRKDgF05QCpfZe/gnip5+KBxShNNXz8FGa1ggcXDYd/nrTS7bt6h7VCXFclBIx2y11x+SjSlBI0287lML7kOHQnU6l0E5GeUqOoM92aaahkqMu4oH0hcIh4tCDClNW3YgmY63d5untch2VepPp1dlvMoJpXVDzgnNPNQb0DykojWHnJO50cO9A9JN1uKWtxQOSTdddlB5P6W3f8ZS/cN/zayS56Xv75S/cD/NrJIPWwbJzHwoBXG/wPwS58bz3H4IJdYrii+VN3nuPwSOIHHuPwQSpKA4xvH+F3wTDj27Naf2XfBAS4qMv7FBUxvB2f1XfBQPxQ3P/gd8EBjqm4+fIUYxB8gId2MB2O/hPwUL8e0bH/wlBHj9LVWRDLFzWlxLLAmJ1QZOwdqsOeJ2lYb0hekQYGgBS/vDz0A5tgARrOdfs615FjuX2k8Q8nnazZvq02loE5RAkd6D6WNc7/Yo6ryQRrEbiInxG9fNeH9I2k6Eg16t4/KDWiNwcIWv5Jemt083jgD9WqwBsbg9thE7REeKD1yi0tMmo93XGfHVAROss7S5XUTDgbG4mpQGf/VS/tfR+s0b/ncOPZVQX7qiQq9/nxWfPK+h9dk/vqH+4uf2vw+XO0e2tRGz9tBfGtxTH1TvVA7ljhxlVon/AK9D/Wmf2zwwzq0f59L/AFINCKpnMroeePesweXWGt87Q/8A0Uh7Su/29wm2vQH/AF2H2INM153nvT2nfmsl+MPCA2r4cx/z2/Bdb6R8IPz+H/nT22Yg1+tn96brBZI+knBz/eMP/Ncf/Wo/xl4T/wCxh/5j/wDaQa5pUlS/3rEt9JmDn8vQ/mVP9lO/Ghgv09D+Kqf/AFINbVouI6LgDaNu3xRTBbJYX8aeCH/yKXZzx/8AWpG+lnBR+Xpd1Y/+CDbuFjETFpynjwXGAwJiYvGXYsO/0tYEyOfZfcyt7mrp9LeC/TA9VGt8EG5hJYV3pcwUWq7P0NZc/G7g/wBLb9xWlBu0lhG+lzB/pD2UKvvK5+ODBfXf/IePa5BvFIH27V55+OLB7HVf5Dv9al/G1hd9bsoH/WgqvS1U/wCLpZf3cf5tZJZ/l5y0o4mux7BUhtIN6VPVM69Q5ax+skg0lT5TH5arE2OuW+EzCTX19teqeHOO+KNxFWZ29kKBo4b+BQCP54/n619nOOTH4Stlz9eTs5x6MpOAnMWsRs/rdPY9oIvkDkLlBUVdHVMudr/zHT7UOdHPv87Vt/zHH/yVyakC2d46zYeCgolrXAnIXjMGBYd8DqQU9XQr/wBJVyJu9+yxjpb7IOroE7alWf23LXV9Lh2q54JdqkO2AWJgAWguuetVDyZvnnPtQZ9+hI+k6eLnEeJQmI0EHESXfxGO5aWs070Kad7XPv2BALyJ5KUsRiNd41mUBBaTMvLnas9QvHUt3pSmIjKB5heeckuUb8LQr1A1r6jqxDmFtQ7APWYIb6zs89VXfKPly6jTpc3SDqlZocWku6GcgiAZyI6ygpeU9UNDrSN2c9/WsBio1zAgTl7lpsfpKtWjnWRrTMUy2NtjrGbjIrMYlsOIyQEYDDtfnnI2xYqzp6GYdnj3DuVFSeQQRsWxbgz0Zi7dfqEkAddo7UFc3QrB9Ge26edCMj1b9ZCsuYsCey/apGOu0gSAQYnMA5dSCrPJoD1matpGsdWd0AmSUxuhWzdosrepX13E3uZu4EzJ2AZJttqCm/BYn1Bdd/A0zDb3NgTFvuVxMiQe1S4fEhjXDUBmAXEkgTNiAIg3tthBXY3k8xgY0N6YnWMmDlmNnSD44AHaEzD8ndbVgesTqyZEjZt8hHV62u7WPrG5JzMjO+VtyKp498aogQNUENbrR9XWid/HNBR/gXOR591l06JAtA9/grWdmQz88E6R582QVFPQgIcdUdEaxPCQB4kZ5qXF6CYGscGuhwvJB29EyGiAbwL5Kzw9dzQQ1xbOcGJvZFYuu94DXNy6ZgGTaNdxzIib7EGabokW6I2Iilo0D6O7YrRjDZSU2ADMT589iCtbo4TZvvThosfVGXD2q1D5i/iUubgdSCrboluxoUlPRQ+qFY6ikY3JAC3Rw+qMuCkOCAzaAjObvkoy29kELcINykGEEZBSuYYmPFPayB70Gd5QsAqNy9QfacuKTlKIqt/YH2nJIPVH1A4yBHCfaoy2x71LzQaM7g5JgdvQQUPWBIBExee8qR2qQ6Q0S7oicr7oyjbITC0kx17OEpOpkNDpzi3A5HwKBY1wkBsQL7MzxGxBNALr2G3h/VHPwnRLulAyJbAOWV0C9gF796CfE4sOBsGQZDWjdESdsD2qtxrgXHVHRFhs6+9G1MGQNYkRYcZIJiOAF0NWpECZF+PAHaEAFTq7ff4eKGrvdquLANYCRJI7yMkY9sIV7ougXo9xg1MWyszWqmtTPN5SXAgA5CBBJ4AlAaf0g44t3zDiNYNbrANZ0fWAOWW7amck8S78JPY/o88OhFuk27XA/W1S8f4ij+VXJurJmrVcJMF9VsCc4AYCe9BW4vFtaHalMNMHZcHbMbVhMQJc7JaDF9CWEyAHSZk8ATEbFnHmTKAnRmqKgLjAFxYuk7BA4+xaeliWuYG86LEmeafJOsTcyZuT3lZCm6CD9yucG4ls9W2yDTNxPQDeegCwkPFznsQJJy+jIvcDrQoqbJPuuiKOK1TObo6JOQOQduMX7YQWX4IFNsve0QQ09B5Ic5pfq2FyG57rICo+5AuNhuPDZ2oeriXv9Z7nbLkmBsEHiT3pCc+6Ru7kExre7st2KShpc0rtAuZdIkGLBsboLhv6RQo27r+zq6lAGSSZvs3dcbUFtS07U1QNVhIuHEGciAZBuRrOPaNwUuF0jOqXDWc1rgI6IlwiTbd7lUDcPaPOd4RFJ3E9V9mwA9aAnE1wcgBAiPv3zdRF52R4prnbZPUfPmEOXuEwC4ga1gXGBJJgbBvyCC80DgOf1gHAE9EWJsR0iOwb96WnNJigeYaHnVbGoLGpeXa7xdrbkwM96O5F4F2Govr1wWuf6jXQDEQLbCSf6bc9ylpwx1RztVzzBEXcM2AHMCNbrBQSfLsp1JdBLWOkDbBMqfD1ZHuWSwFWIEDcIAHuueN1d4SqdhPfbuQXDXXyhOL0AyoZtMX8Nyna4kDOPgJ9470BPOKQVNmXbbJCtqZX2ebron27kBOsnawJ296HvxXWm/396CefbxUoEjLzKYwTbPaiWNtKDL8pm/Ot/YH2nLqfyob8639gfaekg9PLibk33prRn96euAoIriQDnM9VsuNlG6s4wJNrDx+Klqt8+clA6OKDtR5MA7BACifZOLk0koGDEObMHOZmDmIm+2JQlas4kTsAAzFhwRT3bkK/gggq3sPf2oSoMxxRdRnkLQaF5B1q8OqTSp7zd56mnLbckdRQY88my/D4nGAH/hmjUNwA831rX6IAd1ubmpOU1KpiGMqU3udrgECbG2zivaaGisPhcK6iGyx8hwcdYvLgGmdbMQIjJeTv5K4jDmpSpNfUoa5NMsl+qDcNcBLmPbMXzjMoPMMTgqkkODp+lOc7rK75D8i/l1WvRyIoEtd9WoXN1O+HA8Fcu0f89UfVJDmjI5zlls2nrC2nJfkfXwmDxOJD9TEYnUDBF6bNYwb21y0k5WkIPJ8X6PsbQe0OoOMmxbDmzuJGXbCu8P6P8cGz8ndl9Zm3cNa69WwIquYBUkvFtcgS60zaIOzIbFb02+wfeg8D0loatQtVpPpne5pAgDOdqB5w2AnzM+4L6OLQQ5pAIIMg5RG5ZjSfo6wlYseGmiYvzUNBAO1sEDZcIPG6bS42ufJngVIyrlnByvsy+00hemYz0UUxJo16jXEEAPAcLgjNsEetO3JU2k/Rvig0c2KdWLmDDjkfpgR0pMA/S4IMUHjt+GwyuSc+Hu8FYVdB4ljmsfRqscTHqOIu7e0EG3FW9TkfjRTL/k7Q2Pybub5yIHSI9aTEm83gWyDKsM9Wy9vgp6MkgNBJtAEkm2UAEr0XQnosaQ1+IcWkieapmACQM3mT2DvWx0Nycw+FJbQptadrzLnxtl52cAg890H6MsTXvVigz9aHVI/YGVpzK9P0Lycw+CpmnSYBreu93Se+x9Z26DlkFJU0g1jC8xAsJIE99kPjMe4tGoJtaNozBlB5l6QdK/IagaGucHjWpuJsRMETvabdoWCxemvlJ1qhDQ0Q0EOdJIguMbhsW+9K7S7Bh1QN1m1Gat8tYOmOsC/7K8swwtNwgt6QY1moKmsC4EAA2AnWPSi5DmjdxRrGMhuoXnoiZaBJzmQT9bwVTQBgZzaJzVjQbG9BaaNqtbrXiQGX3OmTvizRbiinYVroDajA1ohsm5vBcRsmS7qAVZSPA7OzyVNG7d/RAVW1WtZEE3JM7ZiOwDxT6TAb67R/F7moelqaskS6ctYi0AbGkb0qXCR5nNBYmgAzWDp2bbneJAt5lS6OLZLnAERkY+l0Z7JJ7FXs7cspUmt15+1BbV9HODNVomCC6Ikut4Ce+U75NqMl8h5dDb7BOs4xskwgGVYIuRbejcI0PDi98RlO03nPsQZflV+Vb+wN/wBZ66peVmEIrNFjDIkZWqPFu5JB6MWz933LjCcjaCiRiHRnI/ZafaCo61cvMwgjcOpDvB3IxkQSR7Z9qHOFJBcG2HETGwW2/egGIUdRtlMaZgGLTHaFE4IBXjPz4qNoJIAEkmAN85BT1aZuYVjyOoB2NpSJgOf/AAi3cSEG35P8k2YZrXPAfWiS7MNO5u6L3zV9q2kJlSpPYngWPWgHxWH1xByzFtsqL8GMz2j6QseriOBRhauIKnTPJuhiQ01WS5jmuDhZx1XA6pO1piCFyu9zx0gLHjt61bQhqlMSe/s3IAG4capO4Id7ojhdWO9u8Hz3rzLFelvBtxD6LhVaGkt5zVlstMG060SM4vuQb2k6/CI759y7JJaO9C6OxjKtNtWk4PY8Atc0yDsz3yI7E+vjHAdEX2ncgKqtiSTA87lCMRrGGxG/qzQdHDuf03mGi8mwt1qD5RzjtVkil9bIv6tzfaguaVYSAJvvOfHqUbmQST1KDC+tJi2XUOC6aoJc9xAY2ZJsIG1BNUxAps13bbAbz9yFxGNDWBswX5ncN6z+neUTHDnA9opt+kchAnb7l5jyh9JLqhLKLYYbFxkFw2gR6rT4oPQ9K6YGJcKdI/Nsgawyc6b9IbJ/qisTpYUw+oXtbSY0BziSBIGQjMyIHEryrAekWpTADaFM98cIHnsVHp3lLXxbpqutmGNGqwdm08TJQT8p+VdXGVOmTzbXEsb17Xb3QB1ZILDC3ZsN538NiDp0ibwrWjhTqgnz2dyCbC5TMqxw4JCiGBDSOkHERIggjvCJw4jZ4cOKCVgO9SaxTWNnIf0Av7F1rDBMW3+ztsUCmYk+diIpE5d/cotTbCnp0juJ8UEjW5qTV47V1lPz56wpQzggZqnhYqdrVyOCnY22zzMe5Bm+VDzzrL/mx9p6SXK1oFVmz5sfbekg9dZgi2m6CCXiJ3Nted53Dcg/kxbM5Agdq4WxtITS8nMn2oGuChaYn2ZKYlMLc0Dalc6oA7N4G3vM96hdVsBqgbCY88E+pHv8wEO5BzEVmxAHWTs93FWfIuuHY8QNUc28Ad1884VHWpybA2Gzgi+RztXG0nTaS3+IFvtIQerMdfrHiD8ESYmNyFyd13+PtC7zkOOtAEB07rwR7EE5TF0OnLIDPJRAl18mjxQKpXAtmUzEssCuUaVy4zfJEVGS08cvagAabidhXi/KDkVhaunmYRjXtpupurYiHkmSKjzBM6oPQG31l7VWgODR1k5mFmq+gaIxLsYGn5RUZzbnTbVtfVy1oa1s8EEfJ/RNPCUG0qZcabdct1jJu4uuYE3KrdO6U5mhUrl+oGAumAZOxoBNyTYDir3EnVogDbMLyv0saY1aNLDtj5w67jnZvqtFt7if8IQVmkPSzWqvEgtptNmNiCd7gQiafpie0RzQPXA9i82JXEHpNX014iIZSptnbty6ln9K+kfGVwGueABkALDiAbTxhZdda1ARitJ1an5R7n9ZJHYMkO0A5z57VKKHj5hE0MIJ+Oy8IJsCymANYuIOYLPFrmvkGOCP/A1A3bWIIGT2OI/iaOvMdqZToCDtnZ4eCsq5a6NUQALCCMo/WN88kADtFc2/VB1mw0yBYyGmfHcEdh8IHOa0kCSM4gC0k8IXADab5CeAEDwARDQM989R3oFXHrOJElwc0N6R+lIMZWItwyRGFZTFPpB8k72iLHKWkx0vAIV1IWk+fMojC07WP37PcgP0UwazyYA1C25y13BufUSpm6PcWhgF5BcP1nmGNnfBntKFpiLTYxPYi6VciIcRO0cePUPFBNovR/S1ntlurrCdoMgHvDgBvACjpYUhswduyMo9xCLo6RIgkAwWmbi7fV1ozAFosp8NinVHBrnBoggx0bQOjIaZm1jOWaCvbRj+qcaR2yOxF/IQHNaXesRvlocYEyB1wm06zhk49tx1QUA7QjcLhdchot5v54hSfKA4Q7V6OUNgnu2ceCI0fXawGSbuaCQL6okmOshtuCDE8sKB55lvzY+28e5JEctK4dWYZ/NAADJoD3wOvaeJKSD0aodkKIJ7qDhmLb8x3hNa3OQgalCcKfnJNcIuga5qHqMvE7ezgVPrfqlQVTwPFBFVrENcGwJtxI3dqHoYptMNcAZa5rjxLTIHABTubKEq0RGXWg9hdUlgeDucOIIn2FRuY11VjiTaYjIyDmNvxCC5JYrnMJSJzDdQ/wCHo+wBH4VsVNXgY6kBsDcY47VysdmxTNUFbNBEQntdmN0eKiqusYN0PhanSvnCBV2Q8Hf7RsVFpKsabri0WMbPjsV9iqgJAnpZgbUJpKhrAOi23gc0Gfq1C8SZADYAPee1eSel6kG1aDRNqTnHtf8AcvaKtDoneV5D6aKGrWw74sabm8Ja6Y/7/FB5rTpSYCdXpBri0GYMImljNzRtv+1N+vjwXH4FwOqRcAGINuB3XMIIqNGc/jvRIwwnqz8zsujMC8NcCQ0x9EibjYe0Imp0rwOwRnmfagEw2GkkdHdcweyYHipm0iLC3jxz35HsRmGpt1WkuAIuZDi6Zg6trxA2qUt52qYgEm3WTYHbM+9AJmcx4x2+xGtaM5896lp6IqSOhYwNaJFyQD1SM8l3GMDXFrTLRlNrWvBG8z1FAzDH7/BFxaOHnqQtE5dSOokGN8R8EERp5bLDz1qSiBB8Yv7U90ZxH3p1MW+7gg403zuiqahYVPrRkN2xB1uy3Z3ZqVt0wO4KZpJ2eYQTNJkGcsj1RCQA3+diQHBIz57kHRYxl5MqdjbKJTNb7UGV5Xs+eZc/kx9t6S7y1PzzP3Q+3USQemYasWkXMbu1GVKQfJAAOcCM+P3IY0p7OxS0MI7LuuI675oGtpxmo3MFycgD1ZIyoAQTYOESNh6kM4SY3yPD4wgEqAHOZ6h8UyBFySCYiMuPWiaQbDg7duyI7VEaYA+lmTsGyOKAOpSjzsiQh6gtdWFZkjPZ12BQuoN57j8UGn9HuL6NWkdhDx1Gx8QO9a6uzpsdMdKO8x8F59ydrtoYqmSbP+bP+KIOewgd69Ho+sEBBah6lMz9yLUboOaAJ9EdSEqUCPiE3TfKnCYYOdWxFNmrmNYOcNl2tlw7ljNKemPDtoHEUqFerRFTmechrG85qa8arjrxG0gINU7BydZvri+eY+HxVXyg0q9rWBkgtcdYDq9mawJ//oBgAjCv1tvzgiL3BAmetVeP9MpqU3OZhmhwMS55tO0houOFutB6fgNJlzSXtLbXMdGN6819NGkKdSlhQA4O16jgCIOpDQTG6QAOoqgPpixpcCRRNMfm9SG98z3lBcuuVNPHChVDSyq0ObUabjYWlpGy7uKDOYQw4ETIuLDPtVlQxc7Cb6wyiYIBgA5SSBGarMKLqyw9A+/2X8MkD6NECwnwPutsRdMgCIzHd1WW49EOhWuxFSs5oIpANbInpPm8Hc1vjwXrultB0sVh30Xsb02kSAJDos4HYQboPmtgj6PmV3WuLHzl4pwoFpLSLiQevIpBhQSNrOBkEiBAufZusp6eOdEODXgT6zRwNjG8ePVEBb39nmU+BndBKamsZiBu9lyiqb58+bIFjBOzz58VZaPwL6r2U2CXPIa0cT5KBrATHnh3KVrZG+OpTabxOAwdeph31q730zquNOjTLNaLgE1gTBsbZhCU+Uejz+dxA68O33VSgIpjgO5TB3mEDR01h6lUUqTqj5khxp6g2yI1idmaODBx8/1QSg+e5dad3sSA82TtW33IJNY7k/WMx5yHxTabBxKdzYnbKB5Kmp1YlQOb23RFJvDzwQZXlkZrM/dj7dRdS5YCKzP3Y+29JB6vzPX4ed6P0Zox1Rp3DK9wdhEXUccFZ8nRFQje0oBXaEqEgGDHXPaU08mqhyy4mD7FoYOsLnLft8woadM62ZzO0xkgx9fD6riJBIMOjL2ZKB7y48dg9isdJUy2o7rQhAvYCdwhAFWI2ZDxjPxQNXZkrOrhxsQ9PAmo4NbmbDKO1BX4ggjW2jyCvQOSvKjn6RBjnmQHCcxseN4PtWRx2hKlIFzmEAWN25mIETO0JaJwzqVWnXY5pH0mg31STrNO/KY6kF1pzlTj+dqUaHyZhZqQ57Xvs6bwCIytnO2FnMTgcZUaRicQKziTJLagYJyApMqspgDeQSthiMGazy4FoENzzAGU7ZmVG7k3VcXRqgHLpeNkHmGktBNpYephw+TWez1WNZqjWAMBuwZyUPV0c1mFqYYF9Rjqra0PcJ1w1zZBbqwCDcTsC9F0lyIrRI5px1QIBIPGC4X71htMaOqUnOD2OYYtrWvvvY9iDz/SnJ1jCdV53gEDIic5nehTopzGEyCHNgxmMj27RZXOnqRc8QDYefem0weavsAI27EGVZRJyEwkGGYgyrnE1HM+qQQLkRN9sWzTCxz5Ba0FotBBnaQd85oB8LhnZEgEbCYd2TmO1WGEBqPbTpgue92o0b3GwH3qvpXgWjIdUz7SV6X6G9BtqYp9c35hlhGT6ktBtazQ+OudiD0fkfyTbgaGoHE1H9Ko/wDWgDozk0QYVxojTBNMCrHOMLmOiwJaSGuA/Wbqu7UY2lLTvVXhdAPGJNRzhzeqDqg3L8pPCA1B5Vys5IkV3uolp1nOLmudDmkkuzyIM9ioMVoapSaHvENcS0QQbjMWy617lWpzUfx8ysry+0YalBhH0Xj/ALpBQeYaqeG+bIjGYcNe5rZIBgZduzfKjFPb574QR64aPAbe4b1p9H6QGAwVTSJg1XzRwojN7hLqkRk1vw2oU8mubwwxmKqChSDhqawcX1CGugMaIuRMEkeCyfKXld8rc1waKVLDsbSw9LWBiTLqjjEaxgkmM9XcgytWqXEucSSSSSbkkmSTxklNlS0KZc4NGZIA6zYI/GYSo4hjab9Rg1RDHXv0nmBmTJ4CBsQXvJDR4a3njm+Wi2TQbntI8Foi4zPmN6n0Loqo+kz5iszogAczVOwZQ24V0eSFU0y4MqF+sGhppvYYIku+cAyQUFHENcSAQS2zh9Wbiewqfqz+CBPo20pUxFR1NgpdOQX1GNBEDYCSRYbN6u36LqUSKdVurUaBrAGRJaDI4bkA7GwDnv8ANlIW3zOfs7FKKczYqT5OUEJCIoiyc3DdqMoYFxs0EncASe4IMNyzHzzP3Y+29JWfL3Qz6dekHDVJogwZn8pUF7cEkHrNbDgTHH2Ink8PnuwpJILhxuuBqSSDMaXb88/rVZ8fikkg5FkJUbdJJBotH6MZUwvOPDi/WLZLnZSBETCzPLmscDh3Pw8NeY6ZGs4X2E5JJICdAaQf8kBm4BM7SZOZ2q50VpmoCWzIG+fiupICcHj31A4uM3Ctm0m1KYD2hwygiR4pJIMZyx5BYXVFRrXMJ2NNr7gQY7F5bjdHtpsIEnVkCe3cEkkFbVaNUNgEEEXEruDqdMsAAAANhnsv3lJJANgMC006jr9AtgbLnavYPQvhWjD1yM3VKcm2ymCB3uPekkg9IaEiupIKPEesfO5VXKD+7vO4W+KSSDJ8luSdLEkCo6pfcWjfvaVvMJ6O8FSDSKWsQZ6bi64ytkkkgq/SfjOaoYchlN04hjYexrwAQ4WDhY8VnqNKm65o0DAH5mnx/VSSQXVB+qAWtYIvZrR7AjcBj3uaCSc9iSSAv5e/6x82UdbSD2skG911JBNgMe4gTG/JZflI0OxDiReB4ALqSASnTApmNrgO7cntwwMC6SSDUaL5J0nAEuqX2S3/AErSYDQFKk0hgNzJJN+qRsXEkHl/pdpgYymB+gb/AJtVcS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fEYNMAN 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000108"/>
            <a:ext cx="2143125" cy="2143125"/>
          </a:xfrm>
          <a:prstGeom prst="rect">
            <a:avLst/>
          </a:prstGeom>
        </p:spPr>
      </p:pic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480145" cy="642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807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20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98" y="1"/>
            <a:ext cx="131120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3888432" cy="8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500298" cy="461919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627784" y="18864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Modely výpočtu LFG zo skládok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83568" y="2348880"/>
            <a:ext cx="7920880" cy="31393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Odporúča sa :</a:t>
            </a:r>
          </a:p>
          <a:p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>
                <a:solidFill>
                  <a:srgbClr val="FF0000"/>
                </a:solidFill>
              </a:rPr>
              <a:t>pokúsiť sa harmonizovať existujúce rôzne modely</a:t>
            </a:r>
          </a:p>
          <a:p>
            <a:endParaRPr lang="sk-SK" dirty="0" smtClean="0"/>
          </a:p>
          <a:p>
            <a:r>
              <a:rPr lang="sk-SK" dirty="0" smtClean="0"/>
              <a:t>s cieľom zabezpečiť porovnateľné výsledky budúcich reportov </a:t>
            </a:r>
          </a:p>
          <a:p>
            <a:r>
              <a:rPr lang="sk-SK" dirty="0" smtClean="0"/>
              <a:t>o emisiách metánu </a:t>
            </a:r>
            <a:r>
              <a:rPr lang="sk-SK" smtClean="0"/>
              <a:t>hlásených do EPER  </a:t>
            </a:r>
            <a:r>
              <a:rPr lang="sk-SK" dirty="0" smtClean="0"/>
              <a:t>alebo UN-PRTR. </a:t>
            </a:r>
          </a:p>
          <a:p>
            <a:endParaRPr lang="sk-SK" dirty="0" smtClean="0"/>
          </a:p>
          <a:p>
            <a:r>
              <a:rPr lang="sk-SK" u="sng" dirty="0" smtClean="0">
                <a:solidFill>
                  <a:srgbClr val="0070C0"/>
                </a:solidFill>
              </a:rPr>
              <a:t>Harmonizácia modelov nemusí nutne vyriešiť aktuálnu neistotu</a:t>
            </a:r>
            <a:r>
              <a:rPr lang="sk-SK" dirty="0" smtClean="0"/>
              <a:t>. </a:t>
            </a:r>
          </a:p>
          <a:p>
            <a:endParaRPr lang="sk-SK" dirty="0" smtClean="0"/>
          </a:p>
          <a:p>
            <a:r>
              <a:rPr lang="sk-SK" dirty="0" smtClean="0"/>
              <a:t>Môže však viesť k porovnateľným výsledkom z  konzistentných  a transparentných dát.</a:t>
            </a:r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40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529662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21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37" y="0"/>
            <a:ext cx="1135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2500298" y="14285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8"/>
            </a:pPr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Zjednodušený výpočet emisií metánu </a:t>
            </a:r>
          </a:p>
          <a:p>
            <a:pPr marL="342900" indent="-342900"/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podľa IPPC.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46721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20097" cy="428628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428596" y="1285860"/>
            <a:ext cx="7786742" cy="114300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14818"/>
            <a:ext cx="2895608" cy="19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428736"/>
            <a:ext cx="76566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85794"/>
            <a:ext cx="19669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571744"/>
            <a:ext cx="3625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23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22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37" y="0"/>
            <a:ext cx="1135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500594" cy="24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4092390" cy="26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642918"/>
            <a:ext cx="5799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642910" y="1428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FOD model výpočet emisií metánu podľa IPPC.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2238356" cy="23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429132"/>
            <a:ext cx="64801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ĺžnik 9"/>
          <p:cNvSpPr/>
          <p:nvPr/>
        </p:nvSpPr>
        <p:spPr>
          <a:xfrm>
            <a:off x="1285852" y="4357694"/>
            <a:ext cx="6786610" cy="228601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857628"/>
            <a:ext cx="2357454" cy="4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961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572272"/>
            <a:ext cx="500034" cy="285728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23</a:t>
            </a:fld>
            <a:endParaRPr lang="sk-SK" dirty="0"/>
          </a:p>
        </p:txBody>
      </p:sp>
      <p:pic>
        <p:nvPicPr>
          <p:cNvPr id="6" name="Obrázok 5" descr="TVIP_titulka20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1427" cy="43995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733935" cy="20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14752"/>
            <a:ext cx="491917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71480"/>
            <a:ext cx="40601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34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24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937" y="0"/>
            <a:ext cx="1135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041769" cy="9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71612"/>
            <a:ext cx="2632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199223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81427" cy="43995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214422"/>
            <a:ext cx="46040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6170" y="2857496"/>
            <a:ext cx="4567830" cy="38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2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25</a:t>
            </a:fld>
            <a:endParaRPr lang="sk-SK" dirty="0"/>
          </a:p>
        </p:txBody>
      </p:sp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1427" cy="43995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52"/>
            <a:ext cx="528836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33809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1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899592" cy="365125"/>
          </a:xfrm>
        </p:spPr>
        <p:txBody>
          <a:bodyPr/>
          <a:lstStyle/>
          <a:p>
            <a:pPr algn="l">
              <a:defRPr/>
            </a:pPr>
            <a:fld id="{733A4F43-BFDA-4BA3-8820-0F5D0260EA63}" type="slidenum">
              <a:rPr lang="sk-SK" smtClean="0"/>
              <a:pPr algn="l">
                <a:defRPr/>
              </a:pPr>
              <a:t>26</a:t>
            </a:fld>
            <a:r>
              <a:rPr lang="sk-SK" dirty="0" smtClean="0"/>
              <a:t> z 31</a:t>
            </a:r>
            <a:endParaRPr lang="sk-SK" dirty="0"/>
          </a:p>
        </p:txBody>
      </p:sp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81427" cy="43995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42492"/>
            <a:ext cx="7143800" cy="319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70839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8388424" y="1886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13´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148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4338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27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"/>
            <a:ext cx="1000100" cy="4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80" y="1928802"/>
            <a:ext cx="8452382" cy="464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28596" y="1071546"/>
            <a:ext cx="568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1 400 m3/h</a:t>
            </a:r>
            <a:r>
              <a:rPr lang="sk-SK" b="1" dirty="0" smtClean="0"/>
              <a:t> </a:t>
            </a:r>
            <a:r>
              <a:rPr lang="sk-SK" dirty="0" smtClean="0"/>
              <a:t>= 12,3 mil. m3/r LFG ≈ 8 094 t/y CH</a:t>
            </a:r>
            <a:r>
              <a:rPr lang="sk-SK" sz="1200" dirty="0" smtClean="0"/>
              <a:t>4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 rot="16200000" flipH="1">
            <a:off x="678629" y="1964521"/>
            <a:ext cx="3143272" cy="2214578"/>
          </a:xfrm>
          <a:prstGeom prst="straightConnector1">
            <a:avLst/>
          </a:prstGeom>
          <a:ln w="158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319968" cy="42860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39552" y="47667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10. Výpočet fugitívnych emisií pre reálnu skládku 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854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28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494" y="1"/>
            <a:ext cx="1165505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85720" y="57148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10. Výpočet fugitívnych emisií pre reálnu skládku 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357421" cy="435523"/>
          </a:xfrm>
          <a:prstGeom prst="rect">
            <a:avLst/>
          </a:prstGeom>
        </p:spPr>
      </p:pic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85720" y="1214422"/>
          <a:ext cx="7866027" cy="551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56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4483"/>
            <a:ext cx="400024" cy="363517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29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494" y="1"/>
            <a:ext cx="1165505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4050"/>
            <a:ext cx="5652078" cy="32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48680"/>
            <a:ext cx="5286412" cy="31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395536" y="18864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10. Výpočet fugitívnych emisií pre reálnu skládku 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940152" y="126876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Rozdiely medzi modelmi: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± 10 %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LandGEM</a:t>
            </a:r>
            <a:endParaRPr lang="sk-SK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 LMOP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err="1" smtClean="0">
                <a:solidFill>
                  <a:srgbClr val="0070C0"/>
                </a:solidFill>
              </a:rPr>
              <a:t>Afvalzorg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7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3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494" y="1"/>
            <a:ext cx="1165505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214678" y="28572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Povinnosť hlásenia do NEIS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19967" cy="4286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500438"/>
            <a:ext cx="604678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142984"/>
            <a:ext cx="3689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928670"/>
            <a:ext cx="1976437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071678"/>
            <a:ext cx="2786066" cy="5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2714620"/>
            <a:ext cx="19764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lokTextu 12"/>
          <p:cNvSpPr txBox="1"/>
          <p:nvPr/>
        </p:nvSpPr>
        <p:spPr>
          <a:xfrm>
            <a:off x="6143636" y="300037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sk-SK" sz="1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50  to 34 Mg/</a:t>
            </a:r>
            <a:r>
              <a:rPr lang="sk-SK" sz="1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endParaRPr lang="sk-SK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563888" y="429309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6732240" y="3573016"/>
            <a:ext cx="19442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59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442" y="142875"/>
            <a:ext cx="1019221" cy="5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7A4C2-E1C5-4492-9E7C-96B1B17E01E4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642910" y="785794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/>
              <a:t>378 569 854 741 523 156 874</a:t>
            </a:r>
            <a:endParaRPr lang="sk-SK" sz="4400" dirty="0"/>
          </a:p>
        </p:txBody>
      </p:sp>
      <p:pic>
        <p:nvPicPr>
          <p:cNvPr id="5" name="Obrázok 4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480145" cy="642942"/>
          </a:xfrm>
          <a:prstGeom prst="rect">
            <a:avLst/>
          </a:prstGeom>
        </p:spPr>
      </p:pic>
      <p:pic>
        <p:nvPicPr>
          <p:cNvPr id="3074" name="Picture 2" descr="Výsledok vyh&amp;lcaron;adávania obrázkov pre dopyt maly princ kres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3834893" cy="216024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683568" y="299695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„</a:t>
            </a:r>
            <a:r>
              <a:rPr lang="sk-SK" dirty="0" err="1" smtClean="0"/>
              <a:t>Pět</a:t>
            </a:r>
            <a:r>
              <a:rPr lang="sk-SK" dirty="0" smtClean="0"/>
              <a:t> set jeden milión </a:t>
            </a:r>
            <a:r>
              <a:rPr lang="sk-SK" dirty="0" err="1" smtClean="0"/>
              <a:t>šest</a:t>
            </a:r>
            <a:r>
              <a:rPr lang="sk-SK" dirty="0" smtClean="0"/>
              <a:t> set </a:t>
            </a:r>
            <a:r>
              <a:rPr lang="sk-SK" dirty="0" err="1" smtClean="0"/>
              <a:t>dvacet</a:t>
            </a:r>
            <a:r>
              <a:rPr lang="sk-SK" dirty="0" smtClean="0"/>
              <a:t> dva tisíce </a:t>
            </a:r>
            <a:r>
              <a:rPr lang="sk-SK" dirty="0" err="1" smtClean="0"/>
              <a:t>sedm</a:t>
            </a:r>
            <a:r>
              <a:rPr lang="sk-SK" dirty="0" smtClean="0"/>
              <a:t> set </a:t>
            </a:r>
            <a:r>
              <a:rPr lang="sk-SK" dirty="0" err="1" smtClean="0"/>
              <a:t>třicet</a:t>
            </a:r>
            <a:r>
              <a:rPr lang="sk-SK" dirty="0" smtClean="0"/>
              <a:t> jedna. </a:t>
            </a:r>
            <a:r>
              <a:rPr lang="sk-SK" dirty="0" err="1" smtClean="0"/>
              <a:t>Já</a:t>
            </a:r>
            <a:r>
              <a:rPr lang="sk-SK" dirty="0" smtClean="0"/>
              <a:t> </a:t>
            </a:r>
            <a:r>
              <a:rPr lang="sk-SK" dirty="0" err="1" smtClean="0"/>
              <a:t>jsem</a:t>
            </a:r>
            <a:r>
              <a:rPr lang="sk-SK" dirty="0" smtClean="0"/>
              <a:t> </a:t>
            </a:r>
            <a:r>
              <a:rPr lang="sk-SK" dirty="0" err="1" smtClean="0"/>
              <a:t>vážný</a:t>
            </a:r>
            <a:r>
              <a:rPr lang="sk-SK" dirty="0" smtClean="0"/>
              <a:t> </a:t>
            </a:r>
            <a:r>
              <a:rPr lang="sk-SK" dirty="0" err="1" smtClean="0"/>
              <a:t>člověk</a:t>
            </a:r>
            <a:r>
              <a:rPr lang="sk-SK" dirty="0" smtClean="0"/>
              <a:t>, </a:t>
            </a:r>
            <a:r>
              <a:rPr lang="sk-SK" dirty="0" err="1" smtClean="0"/>
              <a:t>já</a:t>
            </a:r>
            <a:r>
              <a:rPr lang="sk-SK" dirty="0" smtClean="0"/>
              <a:t> </a:t>
            </a:r>
            <a:r>
              <a:rPr lang="sk-SK" dirty="0" err="1" smtClean="0"/>
              <a:t>jsem</a:t>
            </a:r>
            <a:r>
              <a:rPr lang="sk-SK" dirty="0" smtClean="0"/>
              <a:t> </a:t>
            </a:r>
            <a:r>
              <a:rPr lang="sk-SK" dirty="0" err="1" smtClean="0"/>
              <a:t>přesný</a:t>
            </a:r>
            <a:r>
              <a:rPr lang="sk-SK" dirty="0" smtClean="0"/>
              <a:t>.“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043608" y="364502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„To znamená, že napíšu na </a:t>
            </a:r>
            <a:r>
              <a:rPr lang="sk-SK" dirty="0" err="1" smtClean="0"/>
              <a:t>papírek</a:t>
            </a:r>
            <a:r>
              <a:rPr lang="sk-SK" dirty="0" smtClean="0"/>
              <a:t> počet </a:t>
            </a:r>
            <a:r>
              <a:rPr lang="sk-SK" dirty="0" err="1" smtClean="0"/>
              <a:t>svých</a:t>
            </a:r>
            <a:r>
              <a:rPr lang="sk-SK" dirty="0" smtClean="0"/>
              <a:t> </a:t>
            </a:r>
            <a:r>
              <a:rPr lang="sk-SK" dirty="0" err="1" smtClean="0"/>
              <a:t>hvězd</a:t>
            </a:r>
            <a:r>
              <a:rPr lang="sk-SK" dirty="0" smtClean="0"/>
              <a:t>. A potom </a:t>
            </a:r>
            <a:r>
              <a:rPr lang="sk-SK" dirty="0" err="1" smtClean="0"/>
              <a:t>zamknu</a:t>
            </a:r>
            <a:r>
              <a:rPr lang="sk-SK" dirty="0" smtClean="0"/>
              <a:t> ten </a:t>
            </a:r>
            <a:r>
              <a:rPr lang="sk-SK" dirty="0" err="1" smtClean="0"/>
              <a:t>papír</a:t>
            </a:r>
            <a:r>
              <a:rPr lang="sk-SK" dirty="0" smtClean="0"/>
              <a:t> do zásuvky.“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355976" y="530120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To je zábavné, </a:t>
            </a:r>
            <a:r>
              <a:rPr lang="sk-SK" dirty="0" err="1" smtClean="0">
                <a:solidFill>
                  <a:srgbClr val="0070C0"/>
                </a:solidFill>
              </a:rPr>
              <a:t>pomyslil</a:t>
            </a:r>
            <a:r>
              <a:rPr lang="sk-SK" dirty="0" smtClean="0">
                <a:solidFill>
                  <a:srgbClr val="0070C0"/>
                </a:solidFill>
              </a:rPr>
              <a:t> si malý princ. Je to </a:t>
            </a:r>
            <a:r>
              <a:rPr lang="sk-SK" dirty="0" err="1" smtClean="0">
                <a:solidFill>
                  <a:srgbClr val="0070C0"/>
                </a:solidFill>
              </a:rPr>
              <a:t>dost</a:t>
            </a:r>
            <a:r>
              <a:rPr lang="sk-SK" dirty="0" smtClean="0">
                <a:solidFill>
                  <a:srgbClr val="0070C0"/>
                </a:solidFill>
              </a:rPr>
              <a:t> poetické, ale ne moc </a:t>
            </a:r>
            <a:r>
              <a:rPr lang="sk-SK" b="1" dirty="0" err="1" smtClean="0">
                <a:solidFill>
                  <a:srgbClr val="FF0000"/>
                </a:solidFill>
              </a:rPr>
              <a:t>seriózní</a:t>
            </a:r>
            <a:r>
              <a:rPr lang="sk-SK" b="1" dirty="0" smtClean="0">
                <a:solidFill>
                  <a:srgbClr val="FF0000"/>
                </a:solidFill>
              </a:rPr>
              <a:t>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827584" y="17008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Kapitola XIII – </a:t>
            </a:r>
            <a:r>
              <a:rPr lang="sk-SK" b="1" dirty="0" err="1" smtClean="0"/>
              <a:t>Byznysmen</a:t>
            </a:r>
            <a:endParaRPr lang="sk-SK" b="1" dirty="0" smtClean="0"/>
          </a:p>
          <a:p>
            <a:endParaRPr lang="sk-SK" b="1" dirty="0" smtClean="0"/>
          </a:p>
          <a:p>
            <a:r>
              <a:rPr lang="sk-SK" dirty="0" smtClean="0"/>
              <a:t>Na </a:t>
            </a:r>
            <a:r>
              <a:rPr lang="sk-SK" dirty="0" err="1" smtClean="0"/>
              <a:t>čtvrté</a:t>
            </a:r>
            <a:r>
              <a:rPr lang="sk-SK" dirty="0" smtClean="0"/>
              <a:t> </a:t>
            </a:r>
            <a:r>
              <a:rPr lang="sk-SK" dirty="0" err="1" smtClean="0"/>
              <a:t>planetě</a:t>
            </a:r>
            <a:r>
              <a:rPr lang="sk-SK" dirty="0" smtClean="0"/>
              <a:t> </a:t>
            </a:r>
            <a:r>
              <a:rPr lang="sk-SK" dirty="0" err="1" smtClean="0"/>
              <a:t>bydlil</a:t>
            </a:r>
            <a:r>
              <a:rPr lang="sk-SK" dirty="0" smtClean="0"/>
              <a:t> </a:t>
            </a:r>
            <a:r>
              <a:rPr lang="sk-SK" dirty="0" err="1" smtClean="0"/>
              <a:t>byznysmen</a:t>
            </a:r>
            <a:r>
              <a:rPr lang="sk-SK" dirty="0" smtClean="0"/>
              <a:t>. </a:t>
            </a:r>
            <a:r>
              <a:rPr lang="sk-SK" dirty="0" err="1" smtClean="0"/>
              <a:t>Byl</a:t>
            </a:r>
            <a:r>
              <a:rPr lang="sk-SK" dirty="0" smtClean="0"/>
              <a:t> to </a:t>
            </a:r>
            <a:r>
              <a:rPr lang="sk-SK" dirty="0" err="1" smtClean="0"/>
              <a:t>člověk</a:t>
            </a:r>
            <a:r>
              <a:rPr lang="sk-SK" dirty="0" smtClean="0"/>
              <a:t> tak </a:t>
            </a:r>
            <a:r>
              <a:rPr lang="sk-SK" dirty="0" err="1" smtClean="0"/>
              <a:t>zaměstnaný</a:t>
            </a:r>
            <a:r>
              <a:rPr lang="sk-SK" dirty="0" smtClean="0"/>
              <a:t>, že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příchodu</a:t>
            </a:r>
            <a:r>
              <a:rPr lang="sk-SK" dirty="0" smtClean="0"/>
              <a:t> malého </a:t>
            </a:r>
            <a:r>
              <a:rPr lang="sk-SK" dirty="0" err="1" smtClean="0"/>
              <a:t>prince</a:t>
            </a:r>
            <a:r>
              <a:rPr lang="sk-SK" dirty="0" smtClean="0"/>
              <a:t> </a:t>
            </a:r>
            <a:r>
              <a:rPr lang="sk-SK" dirty="0" err="1" smtClean="0"/>
              <a:t>nezvedl</a:t>
            </a:r>
            <a:r>
              <a:rPr lang="sk-SK" dirty="0" smtClean="0"/>
              <a:t> ani hlavu.</a:t>
            </a:r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5078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k-SK" sz="2400" b="1" dirty="0" err="1" smtClean="0"/>
              <a:t>Epilog</a:t>
            </a:r>
            <a:r>
              <a:rPr lang="sk-SK" sz="2400" b="1" dirty="0" smtClean="0"/>
              <a:t>:</a:t>
            </a:r>
          </a:p>
          <a:p>
            <a:endParaRPr lang="sk-SK" sz="2400" b="1" dirty="0" smtClean="0"/>
          </a:p>
          <a:p>
            <a:pPr algn="ctr"/>
            <a:r>
              <a:rPr lang="sk-SK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„Technikám manažmentu sa často prikladá až príliš veľký význam</a:t>
            </a:r>
          </a:p>
          <a:p>
            <a:pPr algn="ctr"/>
            <a:endParaRPr lang="sk-SK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k-SK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namiesto toho, aby sme najprv dôkladne pochopili, </a:t>
            </a:r>
          </a:p>
          <a:p>
            <a:pPr algn="ctr"/>
            <a:endParaRPr lang="sk-SK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k-SK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ako to vlastne celé funguje...“</a:t>
            </a:r>
          </a:p>
          <a:p>
            <a:pPr marL="342900" indent="-342900" algn="ctr">
              <a:buFont typeface="+mj-lt"/>
              <a:buAutoNum type="arabicPeriod"/>
              <a:defRPr/>
            </a:pPr>
            <a:endParaRPr lang="sk-SK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10245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779" y="0"/>
            <a:ext cx="1019221" cy="5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leadershipfreak.files.wordpress.com/2012/08/one-word-of-adv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3091916" cy="1623257"/>
          </a:xfrm>
          <a:prstGeom prst="rect">
            <a:avLst/>
          </a:prstGeom>
          <a:noFill/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743976" y="6492875"/>
            <a:ext cx="400024" cy="365125"/>
          </a:xfrm>
        </p:spPr>
        <p:txBody>
          <a:bodyPr/>
          <a:lstStyle/>
          <a:p>
            <a:pPr>
              <a:defRPr/>
            </a:pPr>
            <a:fld id="{7C47A4C2-E1C5-4492-9E7C-96B1B17E01E4}" type="slidenum">
              <a:rPr lang="sk-SK" smtClean="0"/>
              <a:pPr>
                <a:defRPr/>
              </a:pPr>
              <a:t>31</a:t>
            </a:fld>
            <a:endParaRPr lang="sk-SK" dirty="0"/>
          </a:p>
        </p:txBody>
      </p:sp>
      <p:sp>
        <p:nvSpPr>
          <p:cNvPr id="6" name="BlokTextu 4"/>
          <p:cNvSpPr txBox="1">
            <a:spLocks noChangeArrowheads="1"/>
          </p:cNvSpPr>
          <p:nvPr/>
        </p:nvSpPr>
        <p:spPr bwMode="auto">
          <a:xfrm>
            <a:off x="5786446" y="5286388"/>
            <a:ext cx="2980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2000" dirty="0" smtClean="0">
                <a:solidFill>
                  <a:srgbClr val="0070C0"/>
                </a:solidFill>
                <a:latin typeface="Arial Unicode MS" pitchFamily="34" charset="-128"/>
              </a:rPr>
              <a:t>Ďakujem  </a:t>
            </a:r>
            <a:r>
              <a:rPr lang="sk-SK" sz="2000" dirty="0">
                <a:solidFill>
                  <a:srgbClr val="0070C0"/>
                </a:solidFill>
                <a:latin typeface="Arial Unicode MS" pitchFamily="34" charset="-128"/>
              </a:rPr>
              <a:t>za </a:t>
            </a:r>
            <a:r>
              <a:rPr lang="sk-SK" sz="2000" dirty="0" smtClean="0">
                <a:solidFill>
                  <a:srgbClr val="0070C0"/>
                </a:solidFill>
                <a:latin typeface="Arial Unicode MS" pitchFamily="34" charset="-128"/>
              </a:rPr>
              <a:t> pozornosť.</a:t>
            </a:r>
            <a:endParaRPr lang="sk-SK" sz="2000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8" name="Obdĺžnik 3"/>
          <p:cNvSpPr>
            <a:spLocks noChangeArrowheads="1"/>
          </p:cNvSpPr>
          <p:nvPr/>
        </p:nvSpPr>
        <p:spPr bwMode="auto">
          <a:xfrm>
            <a:off x="179512" y="6021288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dirty="0">
                <a:latin typeface="Arial CE" pitchFamily="34" charset="0"/>
              </a:rPr>
              <a:t>Ing. Marek </a:t>
            </a:r>
            <a:r>
              <a:rPr lang="sk-SK" sz="1600" dirty="0" err="1">
                <a:latin typeface="Arial CE" pitchFamily="34" charset="0"/>
              </a:rPr>
              <a:t>Hrabčák</a:t>
            </a:r>
            <a:r>
              <a:rPr lang="sk-SK" sz="1600" dirty="0" smtClean="0">
                <a:latin typeface="Arial CE" pitchFamily="34" charset="0"/>
              </a:rPr>
              <a:t>,  </a:t>
            </a:r>
            <a:r>
              <a:rPr lang="sk-SK" sz="1600" dirty="0" err="1">
                <a:latin typeface="Arial CE" pitchFamily="34" charset="0"/>
              </a:rPr>
              <a:t>Geosofting</a:t>
            </a:r>
            <a:r>
              <a:rPr lang="sk-SK" sz="1600" dirty="0">
                <a:latin typeface="Arial CE" pitchFamily="34" charset="0"/>
              </a:rPr>
              <a:t>, s.r.o. Prešov - Slovensko </a:t>
            </a:r>
            <a:endParaRPr lang="sk-SK" sz="2000" dirty="0">
              <a:latin typeface="Arial CE" pitchFamily="34" charset="0"/>
            </a:endParaRPr>
          </a:p>
          <a:p>
            <a:r>
              <a:rPr lang="sk-SK" sz="1600" dirty="0" smtClean="0">
                <a:latin typeface="Calibri" pitchFamily="34" charset="0"/>
              </a:rPr>
              <a:t>   </a:t>
            </a:r>
            <a:r>
              <a:rPr lang="sk-SK" sz="1600" dirty="0" smtClean="0">
                <a:latin typeface="Calibri" pitchFamily="34" charset="0"/>
                <a:hlinkClick r:id="rId6"/>
              </a:rPr>
              <a:t>m.hrabcak61@gmail.com</a:t>
            </a:r>
            <a:r>
              <a:rPr lang="sk-SK" sz="1600" dirty="0" smtClean="0">
                <a:latin typeface="Calibri" pitchFamily="34" charset="0"/>
              </a:rPr>
              <a:t>,  +421903141550</a:t>
            </a:r>
            <a:endParaRPr lang="sk-SK" sz="1600" dirty="0">
              <a:latin typeface="Calibri" pitchFamily="34" charset="0"/>
            </a:endParaRPr>
          </a:p>
        </p:txBody>
      </p:sp>
      <p:pic>
        <p:nvPicPr>
          <p:cNvPr id="9" name="Obrázok 8" descr="TVIP_titulka200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480145" cy="642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42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8224" y="6492875"/>
            <a:ext cx="685776" cy="365125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4</a:t>
            </a:fld>
            <a:endParaRPr lang="sk-SK" dirty="0"/>
          </a:p>
        </p:txBody>
      </p:sp>
      <p:pic>
        <p:nvPicPr>
          <p:cNvPr id="1030" name="Picture 6" descr="E:\Logot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14291"/>
            <a:ext cx="2865500" cy="128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8640"/>
            <a:ext cx="2928926" cy="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323528" y="1628800"/>
            <a:ext cx="4032448" cy="1292662"/>
          </a:xfrm>
          <a:prstGeom prst="rect">
            <a:avLst/>
          </a:prstGeom>
          <a:noFill/>
          <a:ln cmpd="dbl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Metódy a nástroje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Existuje mnoho spôsobov </a:t>
            </a:r>
            <a:r>
              <a:rPr lang="sk-SK" sz="1200" dirty="0" err="1" smtClean="0">
                <a:latin typeface="Times New Roman" pitchFamily="18" charset="0"/>
                <a:cs typeface="Times New Roman" pitchFamily="18" charset="0"/>
              </a:rPr>
              <a:t>reportingu</a:t>
            </a: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GHG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Existujú  rozdiely medzi IPCC, PI, LCA , GHG ... – pretože každý bol navrhnutý pre konkrétny účel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Pre každú metódu existuje viacero nástrojov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Nástroj je len prostriedkom na dosiahnutie cieľa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44008" y="1628800"/>
            <a:ext cx="4032448" cy="1292662"/>
          </a:xfrm>
          <a:prstGeom prst="rect">
            <a:avLst/>
          </a:prstGeom>
          <a:noFill/>
          <a:ln cmpd="dbl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Možnosti a prístupy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Existujú  zásadný rozdiel medzi metódami na meranie lokálnych emisií a na komplexnom (národnom) audite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Lokálne emisie sú dôležité pre reguláciu, ale nie v strategickom kontexte 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Pre strategické plánovanie sú potrebné  holistické metódy</a:t>
            </a:r>
            <a:endParaRPr lang="sk-SK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835696" y="3284984"/>
            <a:ext cx="4608512" cy="2215991"/>
          </a:xfrm>
          <a:prstGeom prst="rect">
            <a:avLst/>
          </a:prstGeom>
          <a:noFill/>
          <a:ln cmpd="dbl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Nezodpovedané otázky: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Čo je účelom emisného účtovníctva ?</a:t>
            </a:r>
          </a:p>
          <a:p>
            <a:pPr algn="l"/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 (lokálne emisie alebo národná inventarizácia ?)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Čo je základom našej analýzy ?</a:t>
            </a:r>
          </a:p>
          <a:p>
            <a:pPr algn="l">
              <a:buFont typeface="Arial" pitchFamily="34" charset="0"/>
              <a:buChar char="•"/>
            </a:pP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 Ktoré dáta sú základom našej analýzy a ktoré naopak môžeme rozumne vylúčiť bez  straty presnosti ?</a:t>
            </a:r>
          </a:p>
          <a:p>
            <a:pPr algn="l"/>
            <a:endParaRPr lang="sk-SK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Nakoniec naše výsledky nebudú závisieť od toho, čo sme poznali, ale skôr od toho, čo sme  neodhalili.</a:t>
            </a:r>
          </a:p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Rozhodujúcim faktorom bude, aké dáta sú potrebné, aby výpočty dávali zmysluplné výsledky  !</a:t>
            </a:r>
            <a:endParaRPr lang="sk-SK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915816" y="5805264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One size will not fit all.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229200"/>
            <a:ext cx="107827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49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5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494" y="1"/>
            <a:ext cx="1165505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2987824" y="18864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Skládkovanie ako  producent GHG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706650" cy="50004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124744"/>
            <a:ext cx="1992854" cy="9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52736"/>
            <a:ext cx="1575056" cy="1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132856"/>
            <a:ext cx="8352928" cy="13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lokTextu 10"/>
          <p:cNvSpPr txBox="1"/>
          <p:nvPr/>
        </p:nvSpPr>
        <p:spPr>
          <a:xfrm>
            <a:off x="611560" y="371703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SK</a:t>
            </a:r>
            <a:r>
              <a:rPr lang="sk-SK" baseline="-25000" dirty="0" smtClean="0"/>
              <a:t>2015</a:t>
            </a:r>
            <a:r>
              <a:rPr lang="sk-SK" dirty="0" smtClean="0"/>
              <a:t>  </a:t>
            </a:r>
            <a:r>
              <a:rPr lang="sk-SK" dirty="0" err="1" smtClean="0"/>
              <a:t>Waste</a:t>
            </a:r>
            <a:r>
              <a:rPr lang="sk-SK" dirty="0" smtClean="0"/>
              <a:t> </a:t>
            </a:r>
            <a:r>
              <a:rPr lang="sk-SK" dirty="0" err="1" smtClean="0"/>
              <a:t>sector</a:t>
            </a:r>
            <a:r>
              <a:rPr lang="sk-SK" dirty="0" smtClean="0"/>
              <a:t>:</a:t>
            </a:r>
            <a:endParaRPr lang="sk-SK" baseline="-25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395536" y="4221088"/>
            <a:ext cx="385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sk-SK" sz="16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55 600 t = 1 391 </a:t>
            </a:r>
            <a:r>
              <a:rPr lang="sk-SK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Gg</a:t>
            </a:r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</a:t>
            </a:r>
            <a:r>
              <a:rPr lang="sk-SK" sz="16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2eq</a:t>
            </a:r>
            <a:endParaRPr lang="sk-SK" sz="16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6021288"/>
            <a:ext cx="339516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BlokTextu 13"/>
          <p:cNvSpPr txBox="1"/>
          <p:nvPr/>
        </p:nvSpPr>
        <p:spPr>
          <a:xfrm>
            <a:off x="5076056" y="4005064"/>
            <a:ext cx="3571836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Europa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geological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seepage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</a:t>
            </a:r>
            <a:r>
              <a:rPr lang="sk-SK" sz="1600" baseline="-25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sk-SK" sz="16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3 000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t/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sk-SK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sk-SK" sz="11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(1,85%)</a:t>
            </a:r>
          </a:p>
          <a:p>
            <a:endParaRPr lang="sk-SK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global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geologic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</a:t>
            </a:r>
            <a:r>
              <a:rPr lang="sk-SK" sz="1600" baseline="-25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emission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sk-SK" sz="16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64 000 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t/</a:t>
            </a:r>
            <a:r>
              <a:rPr lang="sk-SK" sz="16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sk-SK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sk-SK" sz="11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(0,087%)</a:t>
            </a:r>
            <a:endParaRPr lang="sk-SK" sz="1600" dirty="0" smtClean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k-SK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k-SK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k-SK" sz="160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k-SK" sz="16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9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6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8494" y="1"/>
            <a:ext cx="1165505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059832" y="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Skládkovanie ako  producent GHG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706650" cy="5000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66326"/>
            <a:ext cx="4787837" cy="45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052736"/>
            <a:ext cx="3024336" cy="8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212976"/>
            <a:ext cx="36128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4211960" y="54452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estimates </a:t>
            </a:r>
            <a:r>
              <a:rPr lang="en-US" dirty="0" smtClean="0"/>
              <a:t>of global natural wetland </a:t>
            </a:r>
            <a:r>
              <a:rPr lang="en-US" dirty="0" err="1" smtClean="0"/>
              <a:t>ﬂuxes</a:t>
            </a:r>
            <a:r>
              <a:rPr lang="sk-SK" dirty="0" smtClean="0"/>
              <a:t>:</a:t>
            </a:r>
          </a:p>
          <a:p>
            <a:r>
              <a:rPr lang="sk-SK" b="1" dirty="0" smtClean="0"/>
              <a:t>92 - 264</a:t>
            </a:r>
            <a:r>
              <a:rPr lang="sk-SK" dirty="0" smtClean="0"/>
              <a:t> </a:t>
            </a:r>
            <a:r>
              <a:rPr lang="sk-SK" dirty="0" err="1" smtClean="0"/>
              <a:t>Tg</a:t>
            </a:r>
            <a:r>
              <a:rPr lang="sk-SK" dirty="0" smtClean="0"/>
              <a:t>/</a:t>
            </a:r>
            <a:r>
              <a:rPr lang="sk-SK" dirty="0" err="1" smtClean="0"/>
              <a:t>yr</a:t>
            </a:r>
            <a:r>
              <a:rPr lang="sk-SK" dirty="0" smtClean="0"/>
              <a:t> </a:t>
            </a:r>
            <a:r>
              <a:rPr lang="sk-SK" dirty="0" smtClean="0"/>
              <a:t>CH</a:t>
            </a:r>
            <a:r>
              <a:rPr lang="sk-SK" baseline="-25000" dirty="0" smtClean="0"/>
              <a:t>4</a:t>
            </a:r>
            <a:endParaRPr lang="sk-SK" baseline="-25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52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B7DB781B-A396-4931-845F-48D7A307AF36}" type="slidenum">
              <a:rPr lang="sk-SK"/>
              <a:pPr>
                <a:defRPr/>
              </a:pPr>
              <a:t>7</a:t>
            </a:fld>
            <a:endParaRPr lang="sk-SK" dirty="0"/>
          </a:p>
        </p:txBody>
      </p:sp>
      <p:pic>
        <p:nvPicPr>
          <p:cNvPr id="1031" name="Picture 7" descr="E: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"/>
            <a:ext cx="1071537" cy="5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929058" y="1428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LFG  = kde, kedy, ako ??? 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Obrázok 9" descr="TVIP_titulka20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714612" cy="501513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192722"/>
            <a:ext cx="3585021" cy="266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49080"/>
            <a:ext cx="4000528" cy="25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20688"/>
            <a:ext cx="56956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916832"/>
            <a:ext cx="4786314" cy="221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9350" y="1268760"/>
            <a:ext cx="291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1916832"/>
            <a:ext cx="2592288" cy="22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5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8000">
              <a:schemeClr val="bg1"/>
            </a:gs>
            <a:gs pos="28000">
              <a:schemeClr val="bg1"/>
            </a:gs>
            <a:gs pos="28000">
              <a:schemeClr val="bg1"/>
            </a:gs>
            <a:gs pos="39000">
              <a:schemeClr val="bg1">
                <a:alpha val="78000"/>
              </a:schemeClr>
            </a:gs>
            <a:gs pos="100000">
              <a:srgbClr val="85C2FF"/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28596" cy="365125"/>
          </a:xfrm>
        </p:spPr>
        <p:txBody>
          <a:bodyPr/>
          <a:lstStyle/>
          <a:p>
            <a:pPr>
              <a:defRPr/>
            </a:pPr>
            <a:fld id="{733A4F43-BFDA-4BA3-8820-0F5D0260EA63}" type="slidenum">
              <a:rPr lang="sk-SK"/>
              <a:pPr>
                <a:defRPr/>
              </a:pPr>
              <a:t>8</a:t>
            </a:fld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937" y="0"/>
            <a:ext cx="11350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7166"/>
            <a:ext cx="4643470" cy="24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4859" y="3143248"/>
            <a:ext cx="614914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Šípka dolu 19"/>
          <p:cNvSpPr/>
          <p:nvPr/>
        </p:nvSpPr>
        <p:spPr>
          <a:xfrm rot="2900632">
            <a:off x="2929409" y="2151819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7000892" y="135729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% </a:t>
            </a:r>
            <a:r>
              <a:rPr lang="sk-SK" dirty="0" smtClean="0">
                <a:latin typeface="Calibri"/>
                <a:cs typeface="Calibri"/>
              </a:rPr>
              <a:t>≈ k</a:t>
            </a:r>
            <a:r>
              <a:rPr lang="sk-SK" dirty="0" smtClean="0"/>
              <a:t>g </a:t>
            </a:r>
            <a:r>
              <a:rPr lang="sk-SK" dirty="0" smtClean="0">
                <a:latin typeface="Calibri"/>
                <a:cs typeface="Calibri"/>
              </a:rPr>
              <a:t>≈ m</a:t>
            </a:r>
            <a:r>
              <a:rPr lang="sk-SK" baseline="30000" dirty="0" smtClean="0">
                <a:latin typeface="Calibri"/>
                <a:cs typeface="Calibri"/>
              </a:rPr>
              <a:t>3</a:t>
            </a:r>
            <a:endParaRPr lang="sk-SK" baseline="30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428736"/>
            <a:ext cx="18898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2836912" cy="27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357158" y="2142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LFG  = ??? 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1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899592" cy="365125"/>
          </a:xfrm>
        </p:spPr>
        <p:txBody>
          <a:bodyPr/>
          <a:lstStyle/>
          <a:p>
            <a:pPr algn="l">
              <a:defRPr/>
            </a:pPr>
            <a:fld id="{733A4F43-BFDA-4BA3-8820-0F5D0260EA63}" type="slidenum">
              <a:rPr lang="sk-SK" smtClean="0"/>
              <a:pPr algn="l">
                <a:defRPr/>
              </a:pPr>
              <a:t>9</a:t>
            </a:fld>
            <a:r>
              <a:rPr lang="sk-SK" dirty="0" smtClean="0"/>
              <a:t> z 31</a:t>
            </a:r>
            <a:endParaRPr lang="sk-SK" dirty="0"/>
          </a:p>
        </p:txBody>
      </p:sp>
      <p:pic>
        <p:nvPicPr>
          <p:cNvPr id="15365" name="Picture 7" descr="E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4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TVIP_titulka20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71736" cy="47511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900" y="3429000"/>
            <a:ext cx="4563554" cy="32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857232"/>
            <a:ext cx="4000528" cy="314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4000496" y="2142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LFG  = ??? </a:t>
            </a:r>
            <a:endParaRPr lang="sk-SK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460432" y="4046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5´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advTm="4068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6708</TotalTime>
  <Words>823</Words>
  <Application>Microsoft Office PowerPoint</Application>
  <PresentationFormat>Prezentácia na obrazovke (4:3)</PresentationFormat>
  <Paragraphs>187</Paragraphs>
  <Slides>31</Slides>
  <Notes>16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Hviezdicka</dc:creator>
  <cp:lastModifiedBy>Marek</cp:lastModifiedBy>
  <cp:revision>873</cp:revision>
  <dcterms:created xsi:type="dcterms:W3CDTF">2010-04-17T11:35:23Z</dcterms:created>
  <dcterms:modified xsi:type="dcterms:W3CDTF">2017-03-21T16:20:34Z</dcterms:modified>
</cp:coreProperties>
</file>