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2"/>
  </p:notesMasterIdLst>
  <p:handoutMasterIdLst>
    <p:handoutMasterId r:id="rId33"/>
  </p:handoutMasterIdLst>
  <p:sldIdLst>
    <p:sldId id="265" r:id="rId5"/>
    <p:sldId id="310" r:id="rId6"/>
    <p:sldId id="320" r:id="rId7"/>
    <p:sldId id="321" r:id="rId8"/>
    <p:sldId id="322" r:id="rId9"/>
    <p:sldId id="323" r:id="rId10"/>
    <p:sldId id="324" r:id="rId11"/>
    <p:sldId id="337" r:id="rId12"/>
    <p:sldId id="341" r:id="rId13"/>
    <p:sldId id="340" r:id="rId14"/>
    <p:sldId id="334" r:id="rId15"/>
    <p:sldId id="325" r:id="rId16"/>
    <p:sldId id="343" r:id="rId17"/>
    <p:sldId id="342" r:id="rId18"/>
    <p:sldId id="328" r:id="rId19"/>
    <p:sldId id="344" r:id="rId20"/>
    <p:sldId id="329" r:id="rId21"/>
    <p:sldId id="326" r:id="rId22"/>
    <p:sldId id="330" r:id="rId23"/>
    <p:sldId id="331" r:id="rId24"/>
    <p:sldId id="345" r:id="rId25"/>
    <p:sldId id="333" r:id="rId26"/>
    <p:sldId id="335" r:id="rId27"/>
    <p:sldId id="336" r:id="rId28"/>
    <p:sldId id="327" r:id="rId29"/>
    <p:sldId id="339" r:id="rId30"/>
    <p:sldId id="338" r:id="rId31"/>
  </p:sldIdLst>
  <p:sldSz cx="12188825" cy="6858000"/>
  <p:notesSz cx="6858000" cy="9144000"/>
  <p:custDataLst>
    <p:tags r:id="rId34"/>
  </p:custDataLst>
  <p:defaultTextStyle>
    <a:defPPr rtl="0">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9933"/>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610" autoAdjust="0"/>
  </p:normalViewPr>
  <p:slideViewPr>
    <p:cSldViewPr showGuides="1">
      <p:cViewPr varScale="1">
        <p:scale>
          <a:sx n="56" d="100"/>
          <a:sy n="56" d="100"/>
        </p:scale>
        <p:origin x="1218" y="7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9" d="100"/>
          <a:sy n="89" d="100"/>
        </p:scale>
        <p:origin x="375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sk-SK" dirty="0"/>
          </a:p>
        </p:txBody>
      </p:sp>
      <p:sp>
        <p:nvSpPr>
          <p:cNvPr id="3" name="Zástupný objekt dátum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04FBF478-76C8-4C69-95A6-5564910A43D9}" type="datetime1">
              <a:rPr lang="sk-SK" smtClean="0"/>
              <a:pPr algn="r" rtl="0"/>
              <a:t>22.3.2017</a:t>
            </a:fld>
            <a:endParaRPr lang="sk-SK" dirty="0"/>
          </a:p>
        </p:txBody>
      </p:sp>
      <p:sp>
        <p:nvSpPr>
          <p:cNvPr id="4" name="Zástupný objekt pät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sk-SK" dirty="0"/>
          </a:p>
        </p:txBody>
      </p:sp>
      <p:sp>
        <p:nvSpPr>
          <p:cNvPr id="5" name="Zástupný objekt čísla snímk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sk-SK" smtClean="0"/>
              <a:pPr algn="r" rtl="0"/>
              <a:t>‹#›</a:t>
            </a:fld>
            <a:endParaRPr lang="sk-SK"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sk-SK" noProof="0" dirty="0"/>
          </a:p>
        </p:txBody>
      </p:sp>
      <p:sp>
        <p:nvSpPr>
          <p:cNvPr id="3" name="Zástupný objekt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08E4AB7E-389B-4708-AF25-04AB256EE86E}" type="datetime1">
              <a:rPr lang="sk-SK" noProof="0" smtClean="0"/>
              <a:pPr/>
              <a:t>22.3.2017</a:t>
            </a:fld>
            <a:endParaRPr lang="sk-SK" noProof="0" dirty="0"/>
          </a:p>
        </p:txBody>
      </p:sp>
      <p:sp>
        <p:nvSpPr>
          <p:cNvPr id="4" name="Zástupný objekt obrazu snímky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sk-SK" noProof="0" dirty="0"/>
          </a:p>
        </p:txBody>
      </p:sp>
      <p:sp>
        <p:nvSpPr>
          <p:cNvPr id="5" name="Zástupný objekt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sk-SK" noProof="0" dirty="0" smtClean="0"/>
              <a:t>Upraviť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6" name="Zástupný objekt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sk-SK" noProof="0" dirty="0"/>
          </a:p>
        </p:txBody>
      </p:sp>
      <p:sp>
        <p:nvSpPr>
          <p:cNvPr id="7" name="Zástupný objekt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sk-SK" noProof="0" smtClean="0"/>
              <a:pPr/>
              <a:t>‹#›</a:t>
            </a:fld>
            <a:endParaRPr lang="sk-SK" noProof="0"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a:t>
            </a:fld>
            <a:endParaRPr lang="sk-SK" noProof="0" dirty="0"/>
          </a:p>
        </p:txBody>
      </p:sp>
    </p:spTree>
    <p:extLst>
      <p:ext uri="{BB962C8B-B14F-4D97-AF65-F5344CB8AC3E}">
        <p14:creationId xmlns:p14="http://schemas.microsoft.com/office/powerpoint/2010/main" val="1294464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10</a:t>
            </a:fld>
            <a:endParaRPr lang="sk-SK" noProof="0" dirty="0"/>
          </a:p>
        </p:txBody>
      </p:sp>
    </p:spTree>
    <p:extLst>
      <p:ext uri="{BB962C8B-B14F-4D97-AF65-F5344CB8AC3E}">
        <p14:creationId xmlns:p14="http://schemas.microsoft.com/office/powerpoint/2010/main" val="108127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11</a:t>
            </a:fld>
            <a:endParaRPr lang="sk-SK" noProof="0" dirty="0"/>
          </a:p>
        </p:txBody>
      </p:sp>
    </p:spTree>
    <p:extLst>
      <p:ext uri="{BB962C8B-B14F-4D97-AF65-F5344CB8AC3E}">
        <p14:creationId xmlns:p14="http://schemas.microsoft.com/office/powerpoint/2010/main" val="3822412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err="1" smtClean="0">
                <a:solidFill>
                  <a:schemeClr val="tx1"/>
                </a:solidFill>
                <a:effectLst/>
                <a:latin typeface="+mn-lt"/>
                <a:ea typeface="+mn-ea"/>
                <a:cs typeface="+mn-cs"/>
              </a:rPr>
              <a:t>Matérial</a:t>
            </a:r>
            <a:r>
              <a:rPr lang="sk-SK" sz="1200" b="1" kern="1200" dirty="0" smtClean="0">
                <a:solidFill>
                  <a:schemeClr val="tx1"/>
                </a:solidFill>
                <a:effectLst/>
                <a:latin typeface="+mn-lt"/>
                <a:ea typeface="+mn-ea"/>
                <a:cs typeface="+mn-cs"/>
              </a:rPr>
              <a:t> a metódy</a:t>
            </a:r>
            <a:endParaRPr lang="sk-SK" sz="1200" kern="1200" dirty="0" smtClean="0">
              <a:solidFill>
                <a:schemeClr val="tx1"/>
              </a:solidFill>
              <a:effectLst/>
              <a:latin typeface="+mn-lt"/>
              <a:ea typeface="+mn-ea"/>
              <a:cs typeface="+mn-cs"/>
            </a:endParaRPr>
          </a:p>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12</a:t>
            </a:fld>
            <a:endParaRPr lang="sk-SK" noProof="0" dirty="0"/>
          </a:p>
        </p:txBody>
      </p:sp>
    </p:spTree>
    <p:extLst>
      <p:ext uri="{BB962C8B-B14F-4D97-AF65-F5344CB8AC3E}">
        <p14:creationId xmlns:p14="http://schemas.microsoft.com/office/powerpoint/2010/main" val="1316303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kern="1200" dirty="0" err="1" smtClean="0">
                <a:solidFill>
                  <a:schemeClr val="tx1"/>
                </a:solidFill>
                <a:effectLst/>
                <a:latin typeface="+mn-lt"/>
                <a:ea typeface="+mn-ea"/>
                <a:cs typeface="+mn-cs"/>
              </a:rPr>
              <a:t>Matérial</a:t>
            </a:r>
            <a:r>
              <a:rPr lang="sk-SK" sz="1200" b="1" kern="1200" dirty="0" smtClean="0">
                <a:solidFill>
                  <a:schemeClr val="tx1"/>
                </a:solidFill>
                <a:effectLst/>
                <a:latin typeface="+mn-lt"/>
                <a:ea typeface="+mn-ea"/>
                <a:cs typeface="+mn-cs"/>
              </a:rPr>
              <a:t> a metódy</a:t>
            </a:r>
            <a:endParaRPr lang="sk-SK" sz="1200" kern="1200" dirty="0" smtClean="0">
              <a:solidFill>
                <a:schemeClr val="tx1"/>
              </a:solidFill>
              <a:effectLst/>
              <a:latin typeface="+mn-lt"/>
              <a:ea typeface="+mn-ea"/>
              <a:cs typeface="+mn-cs"/>
            </a:endParaRPr>
          </a:p>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16</a:t>
            </a:fld>
            <a:endParaRPr lang="sk-SK" noProof="0" dirty="0"/>
          </a:p>
        </p:txBody>
      </p:sp>
    </p:spTree>
    <p:extLst>
      <p:ext uri="{BB962C8B-B14F-4D97-AF65-F5344CB8AC3E}">
        <p14:creationId xmlns:p14="http://schemas.microsoft.com/office/powerpoint/2010/main" val="224776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i="1" kern="1200" dirty="0" err="1" smtClean="0">
                <a:solidFill>
                  <a:schemeClr val="tx1"/>
                </a:solidFill>
                <a:effectLst/>
                <a:latin typeface="+mn-lt"/>
                <a:ea typeface="+mn-ea"/>
                <a:cs typeface="+mn-cs"/>
              </a:rPr>
              <a:t>NanoScan</a:t>
            </a:r>
            <a:r>
              <a:rPr lang="sk-SK" sz="1200" b="1" i="1" kern="1200" dirty="0" smtClean="0">
                <a:solidFill>
                  <a:schemeClr val="tx1"/>
                </a:solidFill>
                <a:effectLst/>
                <a:latin typeface="+mn-lt"/>
                <a:ea typeface="+mn-ea"/>
                <a:cs typeface="+mn-cs"/>
              </a:rPr>
              <a:t> SMPS Model 3910, TSI</a:t>
            </a:r>
            <a:r>
              <a:rPr lang="sk-SK" sz="1200" i="1" kern="1200" dirty="0" smtClean="0">
                <a:solidFill>
                  <a:schemeClr val="tx1"/>
                </a:solidFill>
                <a:effectLst/>
                <a:latin typeface="+mn-lt"/>
                <a:ea typeface="+mn-ea"/>
                <a:cs typeface="+mn-cs"/>
              </a:rPr>
              <a:t>.</a:t>
            </a:r>
            <a:r>
              <a:rPr lang="sk-SK" sz="1200" kern="1200" dirty="0" smtClean="0">
                <a:solidFill>
                  <a:schemeClr val="tx1"/>
                </a:solidFill>
                <a:effectLst/>
                <a:latin typeface="+mn-lt"/>
                <a:ea typeface="+mn-ea"/>
                <a:cs typeface="+mn-cs"/>
              </a:rPr>
              <a:t> Princípom je stanovenie počtu častíc konkrétnej veľkosti v meranom objeme vzduchu. Jemnejšie častice sú elektricky nabíjané korónovým výbojom, v ďalšej časti prístroja vstupujú do separátora, v ktorom sa častice separujú podľa veľkosti do trinástich tried a nakoniec v prostredí pár </a:t>
            </a:r>
            <a:r>
              <a:rPr lang="sk-SK" sz="1200" kern="1200" dirty="0" err="1" smtClean="0">
                <a:solidFill>
                  <a:schemeClr val="tx1"/>
                </a:solidFill>
                <a:effectLst/>
                <a:latin typeface="+mn-lt"/>
                <a:ea typeface="+mn-ea"/>
                <a:cs typeface="+mn-cs"/>
              </a:rPr>
              <a:t>izopropanolu</a:t>
            </a:r>
            <a:r>
              <a:rPr lang="sk-SK" sz="1200" kern="1200" dirty="0" smtClean="0">
                <a:solidFill>
                  <a:schemeClr val="tx1"/>
                </a:solidFill>
                <a:effectLst/>
                <a:latin typeface="+mn-lt"/>
                <a:ea typeface="+mn-ea"/>
                <a:cs typeface="+mn-cs"/>
              </a:rPr>
              <a:t> sa počítajú v počítači častíc</a:t>
            </a:r>
          </a:p>
          <a:p>
            <a:r>
              <a:rPr lang="sk-SK" sz="1200" b="1" i="1" kern="1200" dirty="0" err="1" smtClean="0">
                <a:solidFill>
                  <a:schemeClr val="tx1"/>
                </a:solidFill>
                <a:effectLst/>
                <a:latin typeface="+mn-lt"/>
                <a:ea typeface="+mn-ea"/>
                <a:cs typeface="+mn-cs"/>
              </a:rPr>
              <a:t>Optical</a:t>
            </a:r>
            <a:r>
              <a:rPr lang="sk-SK" sz="1200" b="1" i="1" kern="1200" dirty="0" smtClean="0">
                <a:solidFill>
                  <a:schemeClr val="tx1"/>
                </a:solidFill>
                <a:effectLst/>
                <a:latin typeface="+mn-lt"/>
                <a:ea typeface="+mn-ea"/>
                <a:cs typeface="+mn-cs"/>
              </a:rPr>
              <a:t> </a:t>
            </a:r>
            <a:r>
              <a:rPr lang="sk-SK" sz="1200" b="1" i="1" kern="1200" dirty="0" err="1" smtClean="0">
                <a:solidFill>
                  <a:schemeClr val="tx1"/>
                </a:solidFill>
                <a:effectLst/>
                <a:latin typeface="+mn-lt"/>
                <a:ea typeface="+mn-ea"/>
                <a:cs typeface="+mn-cs"/>
              </a:rPr>
              <a:t>Particle</a:t>
            </a:r>
            <a:r>
              <a:rPr lang="sk-SK" sz="1200" b="1" i="1" kern="1200" dirty="0" smtClean="0">
                <a:solidFill>
                  <a:schemeClr val="tx1"/>
                </a:solidFill>
                <a:effectLst/>
                <a:latin typeface="+mn-lt"/>
                <a:ea typeface="+mn-ea"/>
                <a:cs typeface="+mn-cs"/>
              </a:rPr>
              <a:t> </a:t>
            </a:r>
            <a:r>
              <a:rPr lang="sk-SK" sz="1200" b="1" i="1" kern="1200" dirty="0" err="1" smtClean="0">
                <a:solidFill>
                  <a:schemeClr val="tx1"/>
                </a:solidFill>
                <a:effectLst/>
                <a:latin typeface="+mn-lt"/>
                <a:ea typeface="+mn-ea"/>
                <a:cs typeface="+mn-cs"/>
              </a:rPr>
              <a:t>Sizer</a:t>
            </a:r>
            <a:r>
              <a:rPr lang="sk-SK" sz="1200" b="1" i="1" kern="1200" dirty="0" smtClean="0">
                <a:solidFill>
                  <a:schemeClr val="tx1"/>
                </a:solidFill>
                <a:effectLst/>
                <a:latin typeface="+mn-lt"/>
                <a:ea typeface="+mn-ea"/>
                <a:cs typeface="+mn-cs"/>
              </a:rPr>
              <a:t> Model 3330</a:t>
            </a:r>
            <a:endParaRPr lang="sk-SK" sz="1200" b="1" kern="1200" dirty="0" smtClean="0">
              <a:solidFill>
                <a:schemeClr val="tx1"/>
              </a:solidFill>
              <a:effectLst/>
              <a:latin typeface="+mn-lt"/>
              <a:ea typeface="+mn-ea"/>
              <a:cs typeface="+mn-cs"/>
            </a:endParaRPr>
          </a:p>
          <a:p>
            <a:r>
              <a:rPr lang="sk-SK" sz="1200" kern="1200" dirty="0" smtClean="0">
                <a:solidFill>
                  <a:schemeClr val="tx1"/>
                </a:solidFill>
                <a:effectLst/>
                <a:latin typeface="+mn-lt"/>
                <a:ea typeface="+mn-ea"/>
                <a:cs typeface="+mn-cs"/>
              </a:rPr>
              <a:t>Vzorka meraného plynu sa priamo nasáva do optickej komory, kde prechádza cez svetelný lúč. Vyhodnotenie merania veľkosti častíc je na princípe rozptylu svetla. Ďalej je vzorka vedená cez komoru kde môže byť umiestnený filter na meranie hmotnosti PM pomocou gravimetrickej metódy alebo na ďalšie chemické alebo mikroskopické analýzy. </a:t>
            </a:r>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17</a:t>
            </a:fld>
            <a:endParaRPr lang="sk-SK" noProof="0" dirty="0"/>
          </a:p>
        </p:txBody>
      </p:sp>
    </p:spTree>
    <p:extLst>
      <p:ext uri="{BB962C8B-B14F-4D97-AF65-F5344CB8AC3E}">
        <p14:creationId xmlns:p14="http://schemas.microsoft.com/office/powerpoint/2010/main" val="1493904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18</a:t>
            </a:fld>
            <a:endParaRPr lang="sk-SK" noProof="0" dirty="0"/>
          </a:p>
        </p:txBody>
      </p:sp>
    </p:spTree>
    <p:extLst>
      <p:ext uri="{BB962C8B-B14F-4D97-AF65-F5344CB8AC3E}">
        <p14:creationId xmlns:p14="http://schemas.microsoft.com/office/powerpoint/2010/main" val="1528438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19</a:t>
            </a:fld>
            <a:endParaRPr lang="sk-SK" noProof="0" dirty="0"/>
          </a:p>
        </p:txBody>
      </p:sp>
    </p:spTree>
    <p:extLst>
      <p:ext uri="{BB962C8B-B14F-4D97-AF65-F5344CB8AC3E}">
        <p14:creationId xmlns:p14="http://schemas.microsoft.com/office/powerpoint/2010/main" val="2954556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20</a:t>
            </a:fld>
            <a:endParaRPr lang="sk-SK" noProof="0" dirty="0"/>
          </a:p>
        </p:txBody>
      </p:sp>
    </p:spTree>
    <p:extLst>
      <p:ext uri="{BB962C8B-B14F-4D97-AF65-F5344CB8AC3E}">
        <p14:creationId xmlns:p14="http://schemas.microsoft.com/office/powerpoint/2010/main" val="2300636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21</a:t>
            </a:fld>
            <a:endParaRPr lang="sk-SK" noProof="0" dirty="0"/>
          </a:p>
        </p:txBody>
      </p:sp>
    </p:spTree>
    <p:extLst>
      <p:ext uri="{BB962C8B-B14F-4D97-AF65-F5344CB8AC3E}">
        <p14:creationId xmlns:p14="http://schemas.microsoft.com/office/powerpoint/2010/main" val="96280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22</a:t>
            </a:fld>
            <a:endParaRPr lang="sk-SK" noProof="0" dirty="0"/>
          </a:p>
        </p:txBody>
      </p:sp>
    </p:spTree>
    <p:extLst>
      <p:ext uri="{BB962C8B-B14F-4D97-AF65-F5344CB8AC3E}">
        <p14:creationId xmlns:p14="http://schemas.microsoft.com/office/powerpoint/2010/main" val="364283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2</a:t>
            </a:fld>
            <a:endParaRPr lang="sk-SK" noProof="0" dirty="0"/>
          </a:p>
        </p:txBody>
      </p:sp>
    </p:spTree>
    <p:extLst>
      <p:ext uri="{BB962C8B-B14F-4D97-AF65-F5344CB8AC3E}">
        <p14:creationId xmlns:p14="http://schemas.microsoft.com/office/powerpoint/2010/main" val="1315424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23</a:t>
            </a:fld>
            <a:endParaRPr lang="sk-SK" noProof="0" dirty="0"/>
          </a:p>
        </p:txBody>
      </p:sp>
    </p:spTree>
    <p:extLst>
      <p:ext uri="{BB962C8B-B14F-4D97-AF65-F5344CB8AC3E}">
        <p14:creationId xmlns:p14="http://schemas.microsoft.com/office/powerpoint/2010/main" val="3805721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24</a:t>
            </a:fld>
            <a:endParaRPr lang="sk-SK" noProof="0" dirty="0"/>
          </a:p>
        </p:txBody>
      </p:sp>
    </p:spTree>
    <p:extLst>
      <p:ext uri="{BB962C8B-B14F-4D97-AF65-F5344CB8AC3E}">
        <p14:creationId xmlns:p14="http://schemas.microsoft.com/office/powerpoint/2010/main" val="25292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3</a:t>
            </a:fld>
            <a:endParaRPr lang="sk-SK" noProof="0" dirty="0"/>
          </a:p>
        </p:txBody>
      </p:sp>
    </p:spTree>
    <p:extLst>
      <p:ext uri="{BB962C8B-B14F-4D97-AF65-F5344CB8AC3E}">
        <p14:creationId xmlns:p14="http://schemas.microsoft.com/office/powerpoint/2010/main" val="28870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4</a:t>
            </a:fld>
            <a:endParaRPr lang="sk-SK" noProof="0" dirty="0"/>
          </a:p>
        </p:txBody>
      </p:sp>
    </p:spTree>
    <p:extLst>
      <p:ext uri="{BB962C8B-B14F-4D97-AF65-F5344CB8AC3E}">
        <p14:creationId xmlns:p14="http://schemas.microsoft.com/office/powerpoint/2010/main" val="29626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5</a:t>
            </a:fld>
            <a:endParaRPr lang="sk-SK" noProof="0" dirty="0"/>
          </a:p>
        </p:txBody>
      </p:sp>
    </p:spTree>
    <p:extLst>
      <p:ext uri="{BB962C8B-B14F-4D97-AF65-F5344CB8AC3E}">
        <p14:creationId xmlns:p14="http://schemas.microsoft.com/office/powerpoint/2010/main" val="109929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6</a:t>
            </a:fld>
            <a:endParaRPr lang="sk-SK" noProof="0" dirty="0"/>
          </a:p>
        </p:txBody>
      </p:sp>
    </p:spTree>
    <p:extLst>
      <p:ext uri="{BB962C8B-B14F-4D97-AF65-F5344CB8AC3E}">
        <p14:creationId xmlns:p14="http://schemas.microsoft.com/office/powerpoint/2010/main" val="379361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7</a:t>
            </a:fld>
            <a:endParaRPr lang="sk-SK" noProof="0" dirty="0"/>
          </a:p>
        </p:txBody>
      </p:sp>
    </p:spTree>
    <p:extLst>
      <p:ext uri="{BB962C8B-B14F-4D97-AF65-F5344CB8AC3E}">
        <p14:creationId xmlns:p14="http://schemas.microsoft.com/office/powerpoint/2010/main" val="10687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8</a:t>
            </a:fld>
            <a:endParaRPr lang="sk-SK" noProof="0" dirty="0"/>
          </a:p>
        </p:txBody>
      </p:sp>
    </p:spTree>
    <p:extLst>
      <p:ext uri="{BB962C8B-B14F-4D97-AF65-F5344CB8AC3E}">
        <p14:creationId xmlns:p14="http://schemas.microsoft.com/office/powerpoint/2010/main" val="105572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93199CD-3E1B-4AE6-990F-76F925F5EA9F}" type="slidenum">
              <a:rPr lang="sk-SK" noProof="0" smtClean="0"/>
              <a:pPr/>
              <a:t>9</a:t>
            </a:fld>
            <a:endParaRPr lang="sk-SK" noProof="0" dirty="0"/>
          </a:p>
        </p:txBody>
      </p:sp>
    </p:spTree>
    <p:extLst>
      <p:ext uri="{BB962C8B-B14F-4D97-AF65-F5344CB8AC3E}">
        <p14:creationId xmlns:p14="http://schemas.microsoft.com/office/powerpoint/2010/main" val="4066971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sk-SK" noProof="0" smtClean="0"/>
              <a:t>Upravte štýly predlohy textu</a:t>
            </a:r>
            <a:endParaRPr lang="sk-SK" noProof="0" dirty="0"/>
          </a:p>
        </p:txBody>
      </p:sp>
      <p:sp>
        <p:nvSpPr>
          <p:cNvPr id="3" name="Podnadpis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sk-SK" noProof="0" smtClean="0"/>
              <a:t>Upravte štýl predlohy podnadpisov</a:t>
            </a:r>
            <a:endParaRPr lang="sk-SK"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noProof="0" smtClean="0"/>
              <a:t>Upravte štýly predlohy textu</a:t>
            </a:r>
            <a:endParaRPr lang="sk-SK" noProof="0" dirty="0"/>
          </a:p>
        </p:txBody>
      </p:sp>
      <p:sp>
        <p:nvSpPr>
          <p:cNvPr id="3" name="Zástupný symbol zvislého textu 2"/>
          <p:cNvSpPr>
            <a:spLocks noGrp="1"/>
          </p:cNvSpPr>
          <p:nvPr>
            <p:ph type="body" orient="vert" idx="1" hasCustomPrompt="1"/>
          </p:nvPr>
        </p:nvSpPr>
        <p:spPr/>
        <p:txBody>
          <a:bodyPr vert="eaVert" rtlCol="0"/>
          <a:lstStyle>
            <a:lvl1pPr rtl="0">
              <a:defRPr/>
            </a:lvl1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4" name="Zástupný objekt dátumu 3"/>
          <p:cNvSpPr>
            <a:spLocks noGrp="1"/>
          </p:cNvSpPr>
          <p:nvPr>
            <p:ph type="dt" sz="half" idx="10"/>
          </p:nvPr>
        </p:nvSpPr>
        <p:spPr/>
        <p:txBody>
          <a:bodyPr rtlCol="0"/>
          <a:lstStyle>
            <a:lvl1pPr>
              <a:defRPr/>
            </a:lvl1pPr>
          </a:lstStyle>
          <a:p>
            <a:fld id="{B46DEB61-A2FE-4438-8DB2-41BE5B157831}" type="datetime1">
              <a:rPr lang="sk-SK" noProof="0" smtClean="0"/>
              <a:pPr/>
              <a:t>22.3.2017</a:t>
            </a:fld>
            <a:endParaRPr lang="sk-SK" noProof="0" dirty="0"/>
          </a:p>
        </p:txBody>
      </p:sp>
      <p:sp>
        <p:nvSpPr>
          <p:cNvPr id="5" name="Zástupný objekt päty 4"/>
          <p:cNvSpPr>
            <a:spLocks noGrp="1"/>
          </p:cNvSpPr>
          <p:nvPr>
            <p:ph type="ftr" sz="quarter" idx="11"/>
          </p:nvPr>
        </p:nvSpPr>
        <p:spPr/>
        <p:txBody>
          <a:bodyPr rtlCol="0"/>
          <a:lstStyle/>
          <a:p>
            <a:pPr rtl="0"/>
            <a:endParaRPr lang="sk-SK" noProof="0" dirty="0"/>
          </a:p>
        </p:txBody>
      </p:sp>
      <p:sp>
        <p:nvSpPr>
          <p:cNvPr id="6" name="Zástupný symbol čísla snímky 5"/>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9142412" y="381001"/>
            <a:ext cx="1524001" cy="5638800"/>
          </a:xfrm>
        </p:spPr>
        <p:txBody>
          <a:bodyPr vert="eaVert" rtlCol="0"/>
          <a:lstStyle>
            <a:lvl1pPr rtl="0">
              <a:defRPr/>
            </a:lvl1pPr>
          </a:lstStyle>
          <a:p>
            <a:pPr rtl="0"/>
            <a:r>
              <a:rPr lang="sk-SK" noProof="0" smtClean="0"/>
              <a:t>Upravte štýly predlohy textu</a:t>
            </a:r>
            <a:endParaRPr lang="sk-SK" noProof="0" dirty="0"/>
          </a:p>
        </p:txBody>
      </p:sp>
      <p:sp>
        <p:nvSpPr>
          <p:cNvPr id="3" name="Zástupný symbol zvislého textu 2"/>
          <p:cNvSpPr>
            <a:spLocks noGrp="1"/>
          </p:cNvSpPr>
          <p:nvPr>
            <p:ph type="body" orient="vert" idx="1" hasCustomPrompt="1"/>
          </p:nvPr>
        </p:nvSpPr>
        <p:spPr>
          <a:xfrm>
            <a:off x="1522412" y="381001"/>
            <a:ext cx="7391399" cy="5638800"/>
          </a:xfrm>
        </p:spPr>
        <p:txBody>
          <a:bodyPr vert="eaVert" rtlCol="0"/>
          <a:lstStyle>
            <a:lvl1pPr rtl="0">
              <a:defRPr/>
            </a:lvl1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4" name="Zástupný objekt dátumu 3"/>
          <p:cNvSpPr>
            <a:spLocks noGrp="1"/>
          </p:cNvSpPr>
          <p:nvPr>
            <p:ph type="dt" sz="half" idx="10"/>
          </p:nvPr>
        </p:nvSpPr>
        <p:spPr/>
        <p:txBody>
          <a:bodyPr rtlCol="0"/>
          <a:lstStyle>
            <a:lvl1pPr>
              <a:defRPr/>
            </a:lvl1pPr>
          </a:lstStyle>
          <a:p>
            <a:fld id="{2A8051C9-F67D-42B3-8547-4ED70EEE8AD0}" type="datetime1">
              <a:rPr lang="sk-SK" noProof="0" smtClean="0"/>
              <a:pPr/>
              <a:t>22.3.2017</a:t>
            </a:fld>
            <a:endParaRPr lang="sk-SK" noProof="0" dirty="0"/>
          </a:p>
        </p:txBody>
      </p:sp>
      <p:sp>
        <p:nvSpPr>
          <p:cNvPr id="5" name="Zástupný objekt päty 4"/>
          <p:cNvSpPr>
            <a:spLocks noGrp="1"/>
          </p:cNvSpPr>
          <p:nvPr>
            <p:ph type="ftr" sz="quarter" idx="11"/>
          </p:nvPr>
        </p:nvSpPr>
        <p:spPr/>
        <p:txBody>
          <a:bodyPr rtlCol="0"/>
          <a:lstStyle/>
          <a:p>
            <a:pPr rtl="0"/>
            <a:endParaRPr lang="sk-SK" noProof="0" dirty="0"/>
          </a:p>
        </p:txBody>
      </p:sp>
      <p:sp>
        <p:nvSpPr>
          <p:cNvPr id="6" name="Zástupný symbol čísla snímky 5"/>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noProof="0" smtClean="0"/>
              <a:t>Upravte štýly predlohy textu</a:t>
            </a:r>
            <a:endParaRPr lang="sk-SK" noProof="0" dirty="0"/>
          </a:p>
        </p:txBody>
      </p:sp>
      <p:sp>
        <p:nvSpPr>
          <p:cNvPr id="3" name="Zástupný symbol obsahu 2"/>
          <p:cNvSpPr>
            <a:spLocks noGrp="1"/>
          </p:cNvSpPr>
          <p:nvPr>
            <p:ph idx="1" hasCustomPrompt="1"/>
          </p:nvPr>
        </p:nvSpPr>
        <p:spPr/>
        <p:txBody>
          <a:bodyPr rtlCol="0"/>
          <a:lstStyle>
            <a:lvl1pPr rtl="0">
              <a:defRPr/>
            </a:lvl1pPr>
            <a:lvl5pPr algn="l" rtl="0">
              <a:defRPr/>
            </a:lvl5pPr>
            <a:lvl6pPr algn="l" rtl="0">
              <a:defRPr/>
            </a:lvl6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4" name="Zástupný objekt dátumu 3"/>
          <p:cNvSpPr>
            <a:spLocks noGrp="1"/>
          </p:cNvSpPr>
          <p:nvPr>
            <p:ph type="dt" sz="half" idx="10"/>
          </p:nvPr>
        </p:nvSpPr>
        <p:spPr/>
        <p:txBody>
          <a:bodyPr rtlCol="0"/>
          <a:lstStyle>
            <a:lvl1pPr>
              <a:defRPr/>
            </a:lvl1pPr>
          </a:lstStyle>
          <a:p>
            <a:fld id="{A3274564-1C23-4CA5-BC3F-1A0E76EC18EA}" type="datetime1">
              <a:rPr lang="sk-SK" noProof="0" smtClean="0"/>
              <a:pPr/>
              <a:t>22.3.2017</a:t>
            </a:fld>
            <a:endParaRPr lang="sk-SK" noProof="0" dirty="0"/>
          </a:p>
        </p:txBody>
      </p:sp>
      <p:sp>
        <p:nvSpPr>
          <p:cNvPr id="5" name="Zástupný objekt päty 4"/>
          <p:cNvSpPr>
            <a:spLocks noGrp="1"/>
          </p:cNvSpPr>
          <p:nvPr>
            <p:ph type="ftr" sz="quarter" idx="11"/>
          </p:nvPr>
        </p:nvSpPr>
        <p:spPr/>
        <p:txBody>
          <a:bodyPr rtlCol="0"/>
          <a:lstStyle/>
          <a:p>
            <a:pPr rtl="0"/>
            <a:endParaRPr lang="sk-SK" noProof="0" dirty="0"/>
          </a:p>
        </p:txBody>
      </p:sp>
      <p:sp>
        <p:nvSpPr>
          <p:cNvPr id="6" name="Zástupný symbol čísla snímky 5"/>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sk-SK" noProof="0" smtClean="0"/>
              <a:t>Upravte štýly predlohy textu</a:t>
            </a:r>
            <a:endParaRPr lang="sk-SK" noProof="0" dirty="0"/>
          </a:p>
        </p:txBody>
      </p:sp>
      <p:sp>
        <p:nvSpPr>
          <p:cNvPr id="3" name="Zástupný objekt textu 2"/>
          <p:cNvSpPr>
            <a:spLocks noGrp="1"/>
          </p:cNvSpPr>
          <p:nvPr>
            <p:ph type="body" idx="1" hasCustomPrompt="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sk-SK" noProof="0" dirty="0" smtClean="0"/>
              <a:t>Upravte štýl predlohy textu.</a:t>
            </a:r>
            <a:endParaRPr lang="sk-SK" noProof="0" dirty="0"/>
          </a:p>
        </p:txBody>
      </p:sp>
      <p:sp>
        <p:nvSpPr>
          <p:cNvPr id="4" name="Zástupný objekt dátumu 3"/>
          <p:cNvSpPr>
            <a:spLocks noGrp="1"/>
          </p:cNvSpPr>
          <p:nvPr>
            <p:ph type="dt" sz="half" idx="10"/>
          </p:nvPr>
        </p:nvSpPr>
        <p:spPr/>
        <p:txBody>
          <a:bodyPr rtlCol="0"/>
          <a:lstStyle>
            <a:lvl1pPr>
              <a:defRPr/>
            </a:lvl1pPr>
          </a:lstStyle>
          <a:p>
            <a:fld id="{6A80BA7C-89B3-43DC-B597-6FE7F553FC21}" type="datetime1">
              <a:rPr lang="sk-SK" noProof="0" smtClean="0"/>
              <a:pPr/>
              <a:t>22.3.2017</a:t>
            </a:fld>
            <a:endParaRPr lang="sk-SK" noProof="0" dirty="0"/>
          </a:p>
        </p:txBody>
      </p:sp>
      <p:sp>
        <p:nvSpPr>
          <p:cNvPr id="5" name="Zástupný objekt päty 4"/>
          <p:cNvSpPr>
            <a:spLocks noGrp="1"/>
          </p:cNvSpPr>
          <p:nvPr>
            <p:ph type="ftr" sz="quarter" idx="11"/>
          </p:nvPr>
        </p:nvSpPr>
        <p:spPr/>
        <p:txBody>
          <a:bodyPr rtlCol="0"/>
          <a:lstStyle/>
          <a:p>
            <a:pPr rtl="0"/>
            <a:endParaRPr lang="sk-SK" noProof="0" dirty="0"/>
          </a:p>
        </p:txBody>
      </p:sp>
      <p:sp>
        <p:nvSpPr>
          <p:cNvPr id="6" name="Zástupný symbol čísla snímky 5"/>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typy obsahu">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noProof="0" smtClean="0"/>
              <a:t>Upravte štýly predlohy textu</a:t>
            </a:r>
            <a:endParaRPr lang="sk-SK" noProof="0" dirty="0"/>
          </a:p>
        </p:txBody>
      </p:sp>
      <p:sp>
        <p:nvSpPr>
          <p:cNvPr id="3" name="Zástupný symbol obsahu 2"/>
          <p:cNvSpPr>
            <a:spLocks noGrp="1"/>
          </p:cNvSpPr>
          <p:nvPr>
            <p:ph sz="half" idx="1" hasCustomPrompt="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4" name="Zástupný symbol obsahu 3"/>
          <p:cNvSpPr>
            <a:spLocks noGrp="1"/>
          </p:cNvSpPr>
          <p:nvPr>
            <p:ph sz="half" idx="2" hasCustomPrompt="1"/>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5" name="Zástupný objekt dátumu 4"/>
          <p:cNvSpPr>
            <a:spLocks noGrp="1"/>
          </p:cNvSpPr>
          <p:nvPr>
            <p:ph type="dt" sz="half" idx="10"/>
          </p:nvPr>
        </p:nvSpPr>
        <p:spPr/>
        <p:txBody>
          <a:bodyPr rtlCol="0"/>
          <a:lstStyle>
            <a:lvl1pPr>
              <a:defRPr/>
            </a:lvl1pPr>
          </a:lstStyle>
          <a:p>
            <a:fld id="{23486B19-4FA6-41C2-BEC0-930B75C88018}" type="datetime1">
              <a:rPr lang="sk-SK" noProof="0" smtClean="0"/>
              <a:pPr/>
              <a:t>22.3.2017</a:t>
            </a:fld>
            <a:endParaRPr lang="sk-SK" noProof="0" dirty="0"/>
          </a:p>
        </p:txBody>
      </p:sp>
      <p:sp>
        <p:nvSpPr>
          <p:cNvPr id="6" name="Zástupný objekt päty 5"/>
          <p:cNvSpPr>
            <a:spLocks noGrp="1"/>
          </p:cNvSpPr>
          <p:nvPr>
            <p:ph type="ftr" sz="quarter" idx="11"/>
          </p:nvPr>
        </p:nvSpPr>
        <p:spPr/>
        <p:txBody>
          <a:bodyPr rtlCol="0"/>
          <a:lstStyle/>
          <a:p>
            <a:pPr rtl="0"/>
            <a:endParaRPr lang="sk-SK" noProof="0" dirty="0"/>
          </a:p>
        </p:txBody>
      </p:sp>
      <p:sp>
        <p:nvSpPr>
          <p:cNvPr id="7" name="Zástupný objekt čísla snímky 6"/>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lgn="l" rtl="0">
              <a:defRPr/>
            </a:lvl1pPr>
          </a:lstStyle>
          <a:p>
            <a:pPr rtl="0"/>
            <a:r>
              <a:rPr lang="sk-SK" noProof="0" smtClean="0"/>
              <a:t>Upravte štýly predlohy textu</a:t>
            </a:r>
            <a:endParaRPr lang="sk-SK" noProof="0" dirty="0"/>
          </a:p>
        </p:txBody>
      </p:sp>
      <p:sp>
        <p:nvSpPr>
          <p:cNvPr id="3" name="Zástupný symbol textu 2"/>
          <p:cNvSpPr>
            <a:spLocks noGrp="1"/>
          </p:cNvSpPr>
          <p:nvPr>
            <p:ph type="body" idx="1" hasCustomPrompt="1"/>
          </p:nvPr>
        </p:nvSpPr>
        <p:spPr>
          <a:xfrm>
            <a:off x="152241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k-SK" noProof="0" dirty="0" smtClean="0"/>
              <a:t>Upravte štýl predlohy textu.</a:t>
            </a:r>
            <a:endParaRPr lang="sk-SK" noProof="0" dirty="0"/>
          </a:p>
        </p:txBody>
      </p:sp>
      <p:sp>
        <p:nvSpPr>
          <p:cNvPr id="4" name="Zástupný symbol obsahu 3"/>
          <p:cNvSpPr>
            <a:spLocks noGrp="1"/>
          </p:cNvSpPr>
          <p:nvPr>
            <p:ph sz="half" idx="2" hasCustomPrompt="1"/>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5" name="Zástupný symbol textu 4"/>
          <p:cNvSpPr>
            <a:spLocks noGrp="1"/>
          </p:cNvSpPr>
          <p:nvPr>
            <p:ph type="body" sz="quarter" idx="3" hasCustomPrompt="1"/>
          </p:nvPr>
        </p:nvSpPr>
        <p:spPr>
          <a:xfrm>
            <a:off x="624986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k-SK" noProof="0" dirty="0" smtClean="0"/>
              <a:t>Upravte štýl predlohy textu.</a:t>
            </a:r>
            <a:endParaRPr lang="sk-SK" noProof="0" dirty="0"/>
          </a:p>
        </p:txBody>
      </p:sp>
      <p:sp>
        <p:nvSpPr>
          <p:cNvPr id="6" name="Zástupný symbol obsahu 5"/>
          <p:cNvSpPr>
            <a:spLocks noGrp="1"/>
          </p:cNvSpPr>
          <p:nvPr>
            <p:ph sz="quarter" idx="4" hasCustomPrompt="1"/>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7" name="Zástupný objekt dátumu 6"/>
          <p:cNvSpPr>
            <a:spLocks noGrp="1"/>
          </p:cNvSpPr>
          <p:nvPr>
            <p:ph type="dt" sz="half" idx="10"/>
          </p:nvPr>
        </p:nvSpPr>
        <p:spPr/>
        <p:txBody>
          <a:bodyPr rtlCol="0"/>
          <a:lstStyle>
            <a:lvl1pPr>
              <a:defRPr/>
            </a:lvl1pPr>
          </a:lstStyle>
          <a:p>
            <a:fld id="{7CF63C9F-75EE-4793-BDCD-4221CD4ED39D}" type="datetime1">
              <a:rPr lang="sk-SK" noProof="0" smtClean="0"/>
              <a:pPr/>
              <a:t>22.3.2017</a:t>
            </a:fld>
            <a:endParaRPr lang="sk-SK" noProof="0" dirty="0"/>
          </a:p>
        </p:txBody>
      </p:sp>
      <p:sp>
        <p:nvSpPr>
          <p:cNvPr id="8" name="Zástupný objekt päty 7"/>
          <p:cNvSpPr>
            <a:spLocks noGrp="1"/>
          </p:cNvSpPr>
          <p:nvPr>
            <p:ph type="ftr" sz="quarter" idx="11"/>
          </p:nvPr>
        </p:nvSpPr>
        <p:spPr/>
        <p:txBody>
          <a:bodyPr rtlCol="0"/>
          <a:lstStyle/>
          <a:p>
            <a:pPr rtl="0"/>
            <a:endParaRPr lang="sk-SK" noProof="0" dirty="0"/>
          </a:p>
        </p:txBody>
      </p:sp>
      <p:sp>
        <p:nvSpPr>
          <p:cNvPr id="9" name="Zástupný symbol čísla snímky 8"/>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Iba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noProof="0" smtClean="0"/>
              <a:t>Upravte štýly predlohy textu</a:t>
            </a:r>
            <a:endParaRPr lang="sk-SK" noProof="0" dirty="0"/>
          </a:p>
        </p:txBody>
      </p:sp>
      <p:sp>
        <p:nvSpPr>
          <p:cNvPr id="3" name="Zástupný objekt dátumu 2"/>
          <p:cNvSpPr>
            <a:spLocks noGrp="1"/>
          </p:cNvSpPr>
          <p:nvPr>
            <p:ph type="dt" sz="half" idx="10"/>
          </p:nvPr>
        </p:nvSpPr>
        <p:spPr/>
        <p:txBody>
          <a:bodyPr rtlCol="0"/>
          <a:lstStyle>
            <a:lvl1pPr>
              <a:defRPr/>
            </a:lvl1pPr>
          </a:lstStyle>
          <a:p>
            <a:fld id="{49BE476E-B8D6-4121-A506-6BA000A1CCE7}" type="datetime1">
              <a:rPr lang="sk-SK" noProof="0" smtClean="0"/>
              <a:pPr/>
              <a:t>22.3.2017</a:t>
            </a:fld>
            <a:endParaRPr lang="sk-SK" noProof="0" dirty="0"/>
          </a:p>
        </p:txBody>
      </p:sp>
      <p:sp>
        <p:nvSpPr>
          <p:cNvPr id="4" name="Zástupný objekt päty 3"/>
          <p:cNvSpPr>
            <a:spLocks noGrp="1"/>
          </p:cNvSpPr>
          <p:nvPr>
            <p:ph type="ftr" sz="quarter" idx="11"/>
          </p:nvPr>
        </p:nvSpPr>
        <p:spPr/>
        <p:txBody>
          <a:bodyPr rtlCol="0"/>
          <a:lstStyle/>
          <a:p>
            <a:pPr rtl="0"/>
            <a:endParaRPr lang="sk-SK" noProof="0" dirty="0"/>
          </a:p>
        </p:txBody>
      </p:sp>
      <p:sp>
        <p:nvSpPr>
          <p:cNvPr id="5" name="Zástupný objekt čísla snímky 4"/>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e">
    <p:bg>
      <p:bgPr>
        <a:solidFill>
          <a:schemeClr val="bg2"/>
        </a:solidFill>
        <a:effectLst/>
      </p:bgPr>
    </p:bg>
    <p:spTree>
      <p:nvGrpSpPr>
        <p:cNvPr id="1" name=""/>
        <p:cNvGrpSpPr/>
        <p:nvPr/>
      </p:nvGrpSpPr>
      <p:grpSpPr>
        <a:xfrm>
          <a:off x="0" y="0"/>
          <a:ext cx="0" cy="0"/>
          <a:chOff x="0" y="0"/>
          <a:chExt cx="0" cy="0"/>
        </a:xfrm>
      </p:grpSpPr>
      <p:sp>
        <p:nvSpPr>
          <p:cNvPr id="2" name="Zástupný objekt dátumu 1"/>
          <p:cNvSpPr>
            <a:spLocks noGrp="1"/>
          </p:cNvSpPr>
          <p:nvPr>
            <p:ph type="dt" sz="half" idx="10"/>
          </p:nvPr>
        </p:nvSpPr>
        <p:spPr/>
        <p:txBody>
          <a:bodyPr rtlCol="0"/>
          <a:lstStyle>
            <a:lvl1pPr>
              <a:defRPr/>
            </a:lvl1pPr>
          </a:lstStyle>
          <a:p>
            <a:fld id="{A4A2DFA9-D879-44EC-97AE-D1487988B77D}" type="datetime1">
              <a:rPr lang="sk-SK" noProof="0" smtClean="0"/>
              <a:pPr/>
              <a:t>22.3.2017</a:t>
            </a:fld>
            <a:endParaRPr lang="sk-SK" noProof="0" dirty="0"/>
          </a:p>
        </p:txBody>
      </p:sp>
      <p:sp>
        <p:nvSpPr>
          <p:cNvPr id="3" name="Zástupný objekt päty 2"/>
          <p:cNvSpPr>
            <a:spLocks noGrp="1"/>
          </p:cNvSpPr>
          <p:nvPr>
            <p:ph type="ftr" sz="quarter" idx="11"/>
          </p:nvPr>
        </p:nvSpPr>
        <p:spPr/>
        <p:txBody>
          <a:bodyPr rtlCol="0"/>
          <a:lstStyle/>
          <a:p>
            <a:pPr rtl="0"/>
            <a:endParaRPr lang="sk-SK" noProof="0" dirty="0"/>
          </a:p>
        </p:txBody>
      </p:sp>
      <p:sp>
        <p:nvSpPr>
          <p:cNvPr id="4" name="Zástupný symbol čísla snímky 3"/>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055604" y="1905000"/>
            <a:ext cx="3596607" cy="2667000"/>
          </a:xfrm>
        </p:spPr>
        <p:txBody>
          <a:bodyPr rtlCol="0" anchor="b">
            <a:noAutofit/>
          </a:bodyPr>
          <a:lstStyle>
            <a:lvl1pPr algn="l" rtl="0">
              <a:lnSpc>
                <a:spcPct val="90000"/>
              </a:lnSpc>
              <a:defRPr sz="3600" b="0" baseline="0">
                <a:solidFill>
                  <a:schemeClr val="tx1"/>
                </a:solidFill>
              </a:defRPr>
            </a:lvl1pPr>
          </a:lstStyle>
          <a:p>
            <a:pPr rtl="0"/>
            <a:r>
              <a:rPr lang="sk-SK" noProof="0" smtClean="0"/>
              <a:t>Upravte štýly predlohy textu</a:t>
            </a:r>
            <a:endParaRPr lang="sk-SK" noProof="0" dirty="0"/>
          </a:p>
        </p:txBody>
      </p:sp>
      <p:sp>
        <p:nvSpPr>
          <p:cNvPr id="3" name="Zástupný symbol obsahu 2"/>
          <p:cNvSpPr>
            <a:spLocks noGrp="1"/>
          </p:cNvSpPr>
          <p:nvPr>
            <p:ph idx="1" hasCustomPrompt="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4" name="Zástupný symbol textu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sk-SK" noProof="0" dirty="0" smtClean="0"/>
              <a:t>Upravte štýl predlohy textu.</a:t>
            </a:r>
            <a:endParaRPr lang="sk-SK" noProof="0" dirty="0"/>
          </a:p>
        </p:txBody>
      </p:sp>
      <p:sp>
        <p:nvSpPr>
          <p:cNvPr id="5" name="Zástupný objekt dátumu 4"/>
          <p:cNvSpPr>
            <a:spLocks noGrp="1"/>
          </p:cNvSpPr>
          <p:nvPr>
            <p:ph type="dt" sz="half" idx="10"/>
          </p:nvPr>
        </p:nvSpPr>
        <p:spPr/>
        <p:txBody>
          <a:bodyPr rtlCol="0"/>
          <a:lstStyle>
            <a:lvl1pPr>
              <a:defRPr/>
            </a:lvl1pPr>
          </a:lstStyle>
          <a:p>
            <a:fld id="{6907A669-34C3-4494-8557-CCA0770C295D}" type="datetime1">
              <a:rPr lang="sk-SK" noProof="0" smtClean="0"/>
              <a:pPr/>
              <a:t>22.3.2017</a:t>
            </a:fld>
            <a:endParaRPr lang="sk-SK" noProof="0" dirty="0"/>
          </a:p>
        </p:txBody>
      </p:sp>
      <p:sp>
        <p:nvSpPr>
          <p:cNvPr id="6" name="Zástupný objekt päty 5"/>
          <p:cNvSpPr>
            <a:spLocks noGrp="1"/>
          </p:cNvSpPr>
          <p:nvPr>
            <p:ph type="ftr" sz="quarter" idx="11"/>
          </p:nvPr>
        </p:nvSpPr>
        <p:spPr/>
        <p:txBody>
          <a:bodyPr rtlCol="0"/>
          <a:lstStyle/>
          <a:p>
            <a:pPr rtl="0"/>
            <a:endParaRPr lang="sk-SK" noProof="0" dirty="0"/>
          </a:p>
        </p:txBody>
      </p:sp>
      <p:sp>
        <p:nvSpPr>
          <p:cNvPr id="7" name="Zástupný objekt čísla snímky 6"/>
          <p:cNvSpPr>
            <a:spLocks noGrp="1"/>
          </p:cNvSpPr>
          <p:nvPr>
            <p:ph type="sldNum" sz="quarter" idx="12"/>
          </p:nvPr>
        </p:nvSpPr>
        <p:spPr/>
        <p:txBody>
          <a:bodyPr rtlCol="0"/>
          <a:lstStyle/>
          <a:p>
            <a:pPr rtl="0"/>
            <a:fld id="{2A013F82-EE5E-44EE-A61D-E31C6657F26F}" type="slidenum">
              <a:rPr lang="sk-SK" noProof="0" smtClean="0"/>
              <a:t>‹#›</a:t>
            </a:fld>
            <a:endParaRPr lang="sk-SK"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obrázka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sk-SK" noProof="0" smtClean="0"/>
              <a:t>Ak chcete pridať obrázok, kliknite na ikonu</a:t>
            </a:r>
            <a:endParaRPr lang="sk-SK" noProof="0" dirty="0"/>
          </a:p>
        </p:txBody>
      </p:sp>
      <p:sp>
        <p:nvSpPr>
          <p:cNvPr id="2" name="Nadpis 1"/>
          <p:cNvSpPr>
            <a:spLocks noGrp="1"/>
          </p:cNvSpPr>
          <p:nvPr>
            <p:ph type="title"/>
          </p:nvPr>
        </p:nvSpPr>
        <p:spPr>
          <a:xfrm>
            <a:off x="1055604" y="1905000"/>
            <a:ext cx="3596607" cy="2667000"/>
          </a:xfrm>
        </p:spPr>
        <p:txBody>
          <a:bodyPr rtlCol="0" anchor="b">
            <a:normAutofit/>
          </a:bodyPr>
          <a:lstStyle>
            <a:lvl1pPr algn="l" rtl="0">
              <a:lnSpc>
                <a:spcPct val="90000"/>
              </a:lnSpc>
              <a:defRPr sz="3600" b="0" i="0" baseline="0">
                <a:solidFill>
                  <a:schemeClr val="tx1"/>
                </a:solidFill>
              </a:defRPr>
            </a:lvl1pPr>
          </a:lstStyle>
          <a:p>
            <a:pPr rtl="0"/>
            <a:r>
              <a:rPr lang="sk-SK" noProof="0" smtClean="0"/>
              <a:t>Upravte štýly predlohy textu</a:t>
            </a:r>
            <a:endParaRPr lang="sk-SK" noProof="0" dirty="0"/>
          </a:p>
        </p:txBody>
      </p:sp>
      <p:sp>
        <p:nvSpPr>
          <p:cNvPr id="4" name="Zástupný symbol textu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sk-SK" noProof="0" dirty="0" smtClean="0"/>
              <a:t>Upravte štýl predlohy textu.</a:t>
            </a:r>
            <a:endParaRPr lang="sk-SK" noProof="0" dirty="0"/>
          </a:p>
        </p:txBody>
      </p:sp>
      <p:sp>
        <p:nvSpPr>
          <p:cNvPr id="5" name="Zástupný objekt dátumu 4"/>
          <p:cNvSpPr>
            <a:spLocks noGrp="1"/>
          </p:cNvSpPr>
          <p:nvPr>
            <p:ph type="dt" sz="half" idx="10"/>
          </p:nvPr>
        </p:nvSpPr>
        <p:spPr/>
        <p:txBody>
          <a:bodyPr rtlCol="0"/>
          <a:lstStyle>
            <a:lvl1pPr>
              <a:defRPr/>
            </a:lvl1pPr>
          </a:lstStyle>
          <a:p>
            <a:fld id="{B1BD4181-6A62-4267-AFAF-61715D47F93B}" type="datetime1">
              <a:rPr lang="sk-SK" noProof="0" smtClean="0"/>
              <a:pPr/>
              <a:t>22.3.2017</a:t>
            </a:fld>
            <a:endParaRPr lang="sk-SK" noProof="0" dirty="0"/>
          </a:p>
        </p:txBody>
      </p:sp>
      <p:sp>
        <p:nvSpPr>
          <p:cNvPr id="6" name="Zástupný objekt päty 5"/>
          <p:cNvSpPr>
            <a:spLocks noGrp="1"/>
          </p:cNvSpPr>
          <p:nvPr>
            <p:ph type="ftr" sz="quarter" idx="11"/>
          </p:nvPr>
        </p:nvSpPr>
        <p:spPr/>
        <p:txBody>
          <a:bodyPr rtlCol="0"/>
          <a:lstStyle/>
          <a:p>
            <a:pPr rtl="0"/>
            <a:endParaRPr lang="sk-SK" noProof="0" dirty="0"/>
          </a:p>
        </p:txBody>
      </p:sp>
      <p:sp>
        <p:nvSpPr>
          <p:cNvPr id="7" name="Zástupný objekt čísla snímky 6"/>
          <p:cNvSpPr>
            <a:spLocks noGrp="1"/>
          </p:cNvSpPr>
          <p:nvPr>
            <p:ph type="sldNum" sz="quarter" idx="12"/>
          </p:nvPr>
        </p:nvSpPr>
        <p:spPr/>
        <p:txBody>
          <a:bodyPr rtlCol="0"/>
          <a:lstStyle/>
          <a:p>
            <a:pPr rtl="0"/>
            <a:fld id="{2A013F82-EE5E-44EE-A61D-E31C6657F26F}" type="slidenum">
              <a:rPr lang="sk-SK" noProof="0" smtClean="0"/>
              <a:pPr/>
              <a:t>‹#›</a:t>
            </a:fld>
            <a:endParaRPr lang="sk-SK"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Zástupný objekt nadpisu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sk-SK" noProof="0" dirty="0" smtClean="0"/>
              <a:t>Upravte štýly predlohy textu</a:t>
            </a:r>
            <a:endParaRPr lang="sk-SK" noProof="0" dirty="0"/>
          </a:p>
        </p:txBody>
      </p:sp>
      <p:sp>
        <p:nvSpPr>
          <p:cNvPr id="3" name="Zástupný objekt textu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sk-SK" noProof="0" dirty="0" smtClean="0"/>
              <a:t>Upravte štýl predlohy textu.</a:t>
            </a:r>
          </a:p>
          <a:p>
            <a:pPr lvl="1" rtl="0"/>
            <a:r>
              <a:rPr lang="sk-SK" noProof="0" dirty="0" smtClean="0"/>
              <a:t>Druhá úroveň</a:t>
            </a:r>
          </a:p>
          <a:p>
            <a:pPr lvl="2" rtl="0"/>
            <a:r>
              <a:rPr lang="sk-SK" noProof="0" dirty="0" smtClean="0"/>
              <a:t>Tretia úroveň</a:t>
            </a:r>
          </a:p>
          <a:p>
            <a:pPr lvl="3" rtl="0"/>
            <a:r>
              <a:rPr lang="sk-SK" noProof="0" dirty="0" smtClean="0"/>
              <a:t>Štvrtá úroveň</a:t>
            </a:r>
          </a:p>
          <a:p>
            <a:pPr lvl="4" rtl="0"/>
            <a:r>
              <a:rPr lang="sk-SK" noProof="0" dirty="0" smtClean="0"/>
              <a:t>Piata úroveň</a:t>
            </a:r>
            <a:endParaRPr lang="sk-SK" noProof="0" dirty="0"/>
          </a:p>
        </p:txBody>
      </p:sp>
      <p:sp>
        <p:nvSpPr>
          <p:cNvPr id="4" name="Zástupný objekt dátumu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57F2E394-C29D-4FE2-A2D4-689B1568FA46}" type="datetime1">
              <a:rPr lang="sk-SK" noProof="0" smtClean="0"/>
              <a:pPr/>
              <a:t>22.3.2017</a:t>
            </a:fld>
            <a:endParaRPr lang="sk-SK" noProof="0" dirty="0"/>
          </a:p>
        </p:txBody>
      </p:sp>
      <p:sp>
        <p:nvSpPr>
          <p:cNvPr id="5" name="Zástupný symbol päty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sk-SK" noProof="0" dirty="0"/>
          </a:p>
        </p:txBody>
      </p:sp>
      <p:sp>
        <p:nvSpPr>
          <p:cNvPr id="6" name="Zástupný objekt čísla snímky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sk-SK" noProof="0" smtClean="0"/>
              <a:pPr/>
              <a:t>‹#›</a:t>
            </a:fld>
            <a:endParaRPr lang="sk-SK" noProof="0"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ctrTitle"/>
          </p:nvPr>
        </p:nvSpPr>
        <p:spPr>
          <a:xfrm>
            <a:off x="621804" y="260648"/>
            <a:ext cx="8887113" cy="2185918"/>
          </a:xfrm>
        </p:spPr>
        <p:txBody>
          <a:bodyPr rtlCol="0">
            <a:noAutofit/>
          </a:bodyPr>
          <a:lstStyle/>
          <a:p>
            <a:pPr>
              <a:lnSpc>
                <a:spcPct val="120000"/>
              </a:lnSpc>
            </a:pPr>
            <a:r>
              <a:rPr lang="sk-SK" sz="3600" b="1" noProof="1" smtClean="0">
                <a:ln>
                  <a:solidFill>
                    <a:srgbClr val="00B0F0"/>
                  </a:solidFill>
                </a:ln>
                <a:latin typeface="Comic Sans MS" panose="030F0702030302020204" pitchFamily="66" charset="0"/>
              </a:rPr>
              <a:t>Znečisťovanie ovzdušia aerosólmi </a:t>
            </a:r>
            <a:br>
              <a:rPr lang="sk-SK" sz="3600" b="1" noProof="1" smtClean="0">
                <a:ln>
                  <a:solidFill>
                    <a:srgbClr val="00B0F0"/>
                  </a:solidFill>
                </a:ln>
                <a:latin typeface="Comic Sans MS" panose="030F0702030302020204" pitchFamily="66" charset="0"/>
              </a:rPr>
            </a:br>
            <a:r>
              <a:rPr lang="sk-SK" sz="3600" b="1" noProof="1" smtClean="0">
                <a:ln>
                  <a:solidFill>
                    <a:srgbClr val="00B0F0"/>
                  </a:solidFill>
                </a:ln>
                <a:latin typeface="Comic Sans MS" panose="030F0702030302020204" pitchFamily="66" charset="0"/>
              </a:rPr>
              <a:t>z vybraných plošných a fugitívnych zdrojov nakladania s odpadmi</a:t>
            </a:r>
            <a:endParaRPr lang="sk-SK" sz="3600" noProof="1">
              <a:ln>
                <a:solidFill>
                  <a:srgbClr val="00B0F0"/>
                </a:solidFill>
              </a:ln>
              <a:latin typeface="Comic Sans MS" panose="030F0702030302020204" pitchFamily="66" charset="0"/>
            </a:endParaRPr>
          </a:p>
        </p:txBody>
      </p:sp>
      <p:sp>
        <p:nvSpPr>
          <p:cNvPr id="4" name="Podnadpis 3"/>
          <p:cNvSpPr>
            <a:spLocks noGrp="1"/>
          </p:cNvSpPr>
          <p:nvPr>
            <p:ph type="subTitle" idx="1"/>
          </p:nvPr>
        </p:nvSpPr>
        <p:spPr>
          <a:xfrm>
            <a:off x="477788" y="2873188"/>
            <a:ext cx="8229600" cy="1219200"/>
          </a:xfrm>
        </p:spPr>
        <p:txBody>
          <a:bodyPr rtlCol="0">
            <a:normAutofit/>
          </a:bodyPr>
          <a:lstStyle/>
          <a:p>
            <a:r>
              <a:rPr lang="sk-SK" sz="2800" b="1" i="1" cap="none" noProof="1" smtClean="0">
                <a:latin typeface="Comic Sans MS" panose="030F0702030302020204" pitchFamily="66" charset="0"/>
              </a:rPr>
              <a:t>Emília </a:t>
            </a:r>
            <a:r>
              <a:rPr lang="sk-SK" sz="2800" b="1" i="1" noProof="1" smtClean="0">
                <a:latin typeface="Comic Sans MS" panose="030F0702030302020204" pitchFamily="66" charset="0"/>
              </a:rPr>
              <a:t>Hroncová, </a:t>
            </a:r>
            <a:r>
              <a:rPr lang="sk-SK" sz="2800" b="1" i="1" cap="none" noProof="1" smtClean="0">
                <a:latin typeface="Comic Sans MS" panose="030F0702030302020204" pitchFamily="66" charset="0"/>
              </a:rPr>
              <a:t>Juraj </a:t>
            </a:r>
            <a:r>
              <a:rPr lang="sk-SK" sz="2800" b="1" i="1" noProof="1" smtClean="0">
                <a:latin typeface="Comic Sans MS" panose="030F0702030302020204" pitchFamily="66" charset="0"/>
              </a:rPr>
              <a:t>Ladomerský</a:t>
            </a:r>
            <a:endParaRPr lang="sk-SK" sz="2800" noProof="1">
              <a:latin typeface="Comic Sans MS" panose="030F0702030302020204" pitchFamily="66" charset="0"/>
            </a:endParaRPr>
          </a:p>
        </p:txBody>
      </p:sp>
      <p:sp>
        <p:nvSpPr>
          <p:cNvPr id="5" name="Textové pole 5"/>
          <p:cNvSpPr txBox="1"/>
          <p:nvPr/>
        </p:nvSpPr>
        <p:spPr>
          <a:xfrm>
            <a:off x="1845940" y="3977076"/>
            <a:ext cx="7061238" cy="22839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sk-SK" sz="2200" b="1" cap="all" dirty="0" smtClean="0">
                <a:solidFill>
                  <a:schemeClr val="tx1"/>
                </a:solidFill>
                <a:effectLst/>
                <a:ea typeface="Times New Roman" panose="02020603050405020304" pitchFamily="18" charset="0"/>
              </a:rPr>
              <a:t>  Fakulta </a:t>
            </a:r>
            <a:r>
              <a:rPr lang="sk-SK" sz="2200" b="1" cap="all" dirty="0">
                <a:solidFill>
                  <a:schemeClr val="tx1"/>
                </a:solidFill>
                <a:effectLst/>
                <a:ea typeface="Times New Roman" panose="02020603050405020304" pitchFamily="18" charset="0"/>
              </a:rPr>
              <a:t>prírodných vied</a:t>
            </a:r>
            <a:endParaRPr lang="sk-SK" sz="2200" dirty="0">
              <a:solidFill>
                <a:schemeClr val="tx1"/>
              </a:solidFill>
              <a:effectLst/>
              <a:latin typeface="Times New Roman" panose="02020603050405020304" pitchFamily="18" charset="0"/>
              <a:ea typeface="Times New Roman" panose="02020603050405020304" pitchFamily="18" charset="0"/>
            </a:endParaRPr>
          </a:p>
          <a:p>
            <a:pPr>
              <a:spcAft>
                <a:spcPts val="0"/>
              </a:spcAft>
            </a:pPr>
            <a:r>
              <a:rPr lang="sk-SK" dirty="0" smtClean="0">
                <a:solidFill>
                  <a:schemeClr val="tx1"/>
                </a:solidFill>
                <a:effectLst/>
                <a:ea typeface="Times New Roman" panose="02020603050405020304" pitchFamily="18" charset="0"/>
              </a:rPr>
              <a:t>         UNIVERZITA </a:t>
            </a:r>
            <a:r>
              <a:rPr lang="sk-SK" dirty="0">
                <a:solidFill>
                  <a:schemeClr val="tx1"/>
                </a:solidFill>
                <a:effectLst/>
                <a:ea typeface="Times New Roman" panose="02020603050405020304" pitchFamily="18" charset="0"/>
              </a:rPr>
              <a:t>MATEJA BELA V BANSKEJ BYSTRICI</a:t>
            </a:r>
            <a:endParaRPr lang="sk-SK" dirty="0">
              <a:solidFill>
                <a:schemeClr val="tx1"/>
              </a:solidFill>
              <a:effectLst/>
              <a:latin typeface="Times New Roman" panose="02020603050405020304" pitchFamily="18" charset="0"/>
              <a:ea typeface="Times New Roman" panose="02020603050405020304" pitchFamily="18" charset="0"/>
            </a:endParaRPr>
          </a:p>
          <a:p>
            <a:pPr>
              <a:spcBef>
                <a:spcPts val="200"/>
              </a:spcBef>
              <a:spcAft>
                <a:spcPts val="0"/>
              </a:spcAft>
            </a:pPr>
            <a:r>
              <a:rPr lang="sk-SK" sz="1600" dirty="0" smtClean="0">
                <a:solidFill>
                  <a:schemeClr val="tx1"/>
                </a:solidFill>
                <a:effectLst/>
                <a:ea typeface="Times New Roman" panose="02020603050405020304" pitchFamily="18" charset="0"/>
              </a:rPr>
              <a:t>             Tajovského </a:t>
            </a:r>
            <a:r>
              <a:rPr lang="sk-SK" sz="1600" dirty="0">
                <a:solidFill>
                  <a:schemeClr val="tx1"/>
                </a:solidFill>
                <a:effectLst/>
                <a:ea typeface="Times New Roman" panose="02020603050405020304" pitchFamily="18" charset="0"/>
              </a:rPr>
              <a:t>40, 974 01 Banská Bystrica, </a:t>
            </a:r>
            <a:r>
              <a:rPr lang="sk-SK" sz="1600" dirty="0" smtClean="0">
                <a:solidFill>
                  <a:schemeClr val="tx1"/>
                </a:solidFill>
                <a:effectLst/>
                <a:ea typeface="Times New Roman" panose="02020603050405020304" pitchFamily="18" charset="0"/>
              </a:rPr>
              <a:t>Slovensko</a:t>
            </a:r>
            <a:endParaRPr lang="sk-SK" sz="1600" dirty="0">
              <a:solidFill>
                <a:schemeClr val="tx1"/>
              </a:solidFill>
              <a:effectLst/>
              <a:latin typeface="Times New Roman" panose="02020603050405020304" pitchFamily="18" charset="0"/>
              <a:ea typeface="Times New Roman" panose="02020603050405020304" pitchFamily="18" charset="0"/>
            </a:endParaRPr>
          </a:p>
          <a:p>
            <a:pPr>
              <a:spcAft>
                <a:spcPts val="0"/>
              </a:spcAft>
              <a:tabLst>
                <a:tab pos="270510" algn="l"/>
              </a:tabLst>
            </a:pPr>
            <a:r>
              <a:rPr lang="sk-SK" sz="1600" dirty="0" smtClean="0">
                <a:solidFill>
                  <a:schemeClr val="tx1"/>
                </a:solidFill>
                <a:effectLst/>
                <a:ea typeface="Times New Roman" panose="02020603050405020304" pitchFamily="18" charset="0"/>
              </a:rPr>
              <a:t>              tel</a:t>
            </a:r>
            <a:r>
              <a:rPr lang="sk-SK" sz="1600" dirty="0">
                <a:solidFill>
                  <a:schemeClr val="tx1"/>
                </a:solidFill>
                <a:effectLst/>
                <a:ea typeface="Times New Roman" panose="02020603050405020304" pitchFamily="18" charset="0"/>
              </a:rPr>
              <a:t>.:   +421 48 446 5809</a:t>
            </a:r>
            <a:endParaRPr lang="sk-SK" sz="1600" dirty="0">
              <a:solidFill>
                <a:schemeClr val="tx1"/>
              </a:solidFill>
              <a:effectLst/>
              <a:latin typeface="Times New Roman" panose="02020603050405020304" pitchFamily="18" charset="0"/>
              <a:ea typeface="Times New Roman" panose="02020603050405020304" pitchFamily="18" charset="0"/>
            </a:endParaRPr>
          </a:p>
          <a:p>
            <a:pPr>
              <a:spcAft>
                <a:spcPts val="0"/>
              </a:spcAft>
            </a:pPr>
            <a:r>
              <a:rPr lang="sk-SK" sz="1600" dirty="0" smtClean="0">
                <a:solidFill>
                  <a:schemeClr val="tx1"/>
                </a:solidFill>
                <a:effectLst/>
                <a:ea typeface="Times New Roman" panose="02020603050405020304" pitchFamily="18" charset="0"/>
              </a:rPr>
              <a:t>              fax</a:t>
            </a:r>
            <a:r>
              <a:rPr lang="sk-SK" sz="1600" dirty="0">
                <a:solidFill>
                  <a:schemeClr val="tx1"/>
                </a:solidFill>
                <a:effectLst/>
                <a:ea typeface="Times New Roman" panose="02020603050405020304" pitchFamily="18" charset="0"/>
              </a:rPr>
              <a:t>.:  +421 48 446 7000</a:t>
            </a:r>
            <a:endParaRPr lang="sk-SK" sz="1600" dirty="0">
              <a:solidFill>
                <a:schemeClr val="tx1"/>
              </a:solidFill>
              <a:effectLst/>
              <a:latin typeface="Times New Roman" panose="02020603050405020304" pitchFamily="18" charset="0"/>
              <a:ea typeface="Times New Roman" panose="02020603050405020304" pitchFamily="18" charset="0"/>
            </a:endParaRPr>
          </a:p>
          <a:p>
            <a:pPr>
              <a:spcAft>
                <a:spcPts val="0"/>
              </a:spcAft>
            </a:pPr>
            <a:r>
              <a:rPr lang="sk-SK" sz="1600" dirty="0" smtClean="0">
                <a:solidFill>
                  <a:schemeClr val="tx1"/>
                </a:solidFill>
                <a:effectLst/>
                <a:ea typeface="Times New Roman" panose="02020603050405020304" pitchFamily="18" charset="0"/>
              </a:rPr>
              <a:t>            e-mail</a:t>
            </a:r>
            <a:r>
              <a:rPr lang="sk-SK" sz="1600" dirty="0">
                <a:solidFill>
                  <a:schemeClr val="tx1"/>
                </a:solidFill>
                <a:effectLst/>
                <a:ea typeface="Times New Roman" panose="02020603050405020304" pitchFamily="18" charset="0"/>
              </a:rPr>
              <a:t>: emilia.hroncova@umb.sk</a:t>
            </a:r>
            <a:endParaRPr lang="sk-SK" sz="1600" dirty="0">
              <a:solidFill>
                <a:schemeClr val="tx1"/>
              </a:solidFill>
              <a:effectLst/>
              <a:latin typeface="Times New Roman" panose="02020603050405020304" pitchFamily="18" charset="0"/>
              <a:ea typeface="Times New Roman" panose="02020603050405020304" pitchFamily="18" charset="0"/>
            </a:endParaRPr>
          </a:p>
          <a:p>
            <a:pPr>
              <a:spcBef>
                <a:spcPts val="600"/>
              </a:spcBef>
              <a:spcAft>
                <a:spcPts val="0"/>
              </a:spcAft>
            </a:pPr>
            <a:r>
              <a:rPr lang="sk-SK" sz="2400" b="1" spc="100" dirty="0" smtClean="0">
                <a:solidFill>
                  <a:schemeClr val="tx1"/>
                </a:solidFill>
                <a:effectLst/>
                <a:ea typeface="Times New Roman" panose="02020603050405020304" pitchFamily="18" charset="0"/>
              </a:rPr>
              <a:t>    Katedra </a:t>
            </a:r>
            <a:r>
              <a:rPr lang="sk-SK" sz="2400" b="1" spc="100" dirty="0">
                <a:solidFill>
                  <a:schemeClr val="tx1"/>
                </a:solidFill>
                <a:effectLst/>
                <a:ea typeface="Times New Roman" panose="02020603050405020304" pitchFamily="18" charset="0"/>
              </a:rPr>
              <a:t>životného prostredia</a:t>
            </a:r>
            <a:endParaRPr lang="sk-SK" sz="2400" dirty="0">
              <a:solidFill>
                <a:schemeClr val="tx1"/>
              </a:solidFill>
              <a:effectLst/>
              <a:latin typeface="Times New Roman" panose="02020603050405020304" pitchFamily="18" charset="0"/>
              <a:ea typeface="Times New Roman" panose="02020603050405020304" pitchFamily="18" charset="0"/>
            </a:endParaRPr>
          </a:p>
          <a:p>
            <a:pPr>
              <a:spcAft>
                <a:spcPts val="0"/>
              </a:spcAft>
            </a:pPr>
            <a:r>
              <a:rPr lang="sk-SK" sz="1000" dirty="0">
                <a:solidFill>
                  <a:schemeClr val="tx1"/>
                </a:solidFill>
                <a:effectLst/>
                <a:ea typeface="Times New Roman" panose="02020603050405020304" pitchFamily="18" charset="0"/>
              </a:rPr>
              <a:t> </a:t>
            </a:r>
            <a:endParaRPr lang="sk-SK" sz="1200" dirty="0">
              <a:solidFill>
                <a:schemeClr val="tx1"/>
              </a:solidFill>
              <a:effectLst/>
              <a:latin typeface="Times New Roman" panose="02020603050405020304" pitchFamily="18" charset="0"/>
              <a:ea typeface="Times New Roman" panose="02020603050405020304" pitchFamily="18" charset="0"/>
            </a:endParaRPr>
          </a:p>
        </p:txBody>
      </p:sp>
      <p:cxnSp>
        <p:nvCxnSpPr>
          <p:cNvPr id="7" name="Rovná spojnica 6"/>
          <p:cNvCxnSpPr/>
          <p:nvPr/>
        </p:nvCxnSpPr>
        <p:spPr>
          <a:xfrm>
            <a:off x="333772" y="2564904"/>
            <a:ext cx="11305256" cy="0"/>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Obrázok 7"/>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a:xfrm>
            <a:off x="277998" y="4088407"/>
            <a:ext cx="2088406" cy="2057287"/>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2707" y="2423894"/>
            <a:ext cx="12186117" cy="4431314"/>
          </a:xfrm>
          <a:prstGeom prst="rect">
            <a:avLst/>
          </a:prstGeom>
        </p:spPr>
      </p:pic>
      <p:sp>
        <p:nvSpPr>
          <p:cNvPr id="6"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7" name="Zástupný symbol obsahu 2"/>
          <p:cNvSpPr>
            <a:spLocks noGrp="1"/>
          </p:cNvSpPr>
          <p:nvPr>
            <p:ph idx="1"/>
          </p:nvPr>
        </p:nvSpPr>
        <p:spPr>
          <a:xfrm>
            <a:off x="272962" y="811384"/>
            <a:ext cx="11915863" cy="574296"/>
          </a:xfrm>
        </p:spPr>
        <p:txBody>
          <a:bodyPr anchor="ctr">
            <a:normAutofit/>
          </a:bodyPr>
          <a:lstStyle/>
          <a:p>
            <a:pPr marL="0" indent="0">
              <a:buNone/>
            </a:pPr>
            <a:r>
              <a:rPr lang="sk-SK" b="1" dirty="0">
                <a:solidFill>
                  <a:srgbClr val="FF0000"/>
                </a:solidFill>
                <a:latin typeface="Comic Sans MS" panose="030F0702030302020204" pitchFamily="66" charset="0"/>
              </a:rPr>
              <a:t>Výber lokality a podmienok </a:t>
            </a:r>
            <a:r>
              <a:rPr lang="sk-SK" b="1" dirty="0" smtClean="0">
                <a:solidFill>
                  <a:srgbClr val="FF0000"/>
                </a:solidFill>
                <a:latin typeface="Comic Sans MS" panose="030F0702030302020204" pitchFamily="66" charset="0"/>
              </a:rPr>
              <a:t>merania na </a:t>
            </a:r>
            <a:r>
              <a:rPr lang="sk-SK" b="1" dirty="0" smtClean="0">
                <a:solidFill>
                  <a:srgbClr val="00B050"/>
                </a:solidFill>
                <a:latin typeface="Comic Sans MS" panose="030F0702030302020204" pitchFamily="66" charset="0"/>
              </a:rPr>
              <a:t>skládke komunálnych odpadov</a:t>
            </a:r>
            <a:endParaRPr lang="sk-SK" b="1" dirty="0">
              <a:solidFill>
                <a:srgbClr val="00B050"/>
              </a:solidFill>
              <a:latin typeface="Comic Sans MS" panose="030F0702030302020204" pitchFamily="66" charset="0"/>
            </a:endParaRPr>
          </a:p>
        </p:txBody>
      </p:sp>
      <p:sp>
        <p:nvSpPr>
          <p:cNvPr id="9" name="Obdĺžnik s dvoma zaoblenými rohmi na rovnakej strane 8"/>
          <p:cNvSpPr/>
          <p:nvPr/>
        </p:nvSpPr>
        <p:spPr>
          <a:xfrm rot="20462771">
            <a:off x="2474645" y="5640995"/>
            <a:ext cx="2730489" cy="752053"/>
          </a:xfrm>
          <a:prstGeom prst="round2DiagRect">
            <a:avLst>
              <a:gd name="adj1" fmla="val 50000"/>
              <a:gd name="adj2"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2" name="Rovná spojovacia šípka 11"/>
          <p:cNvCxnSpPr/>
          <p:nvPr/>
        </p:nvCxnSpPr>
        <p:spPr>
          <a:xfrm flipV="1">
            <a:off x="5143399" y="5217502"/>
            <a:ext cx="446957" cy="1851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Obrázok 12"/>
          <p:cNvPicPr/>
          <p:nvPr/>
        </p:nvPicPr>
        <p:blipFill rotWithShape="1">
          <a:blip r:embed="rId4"/>
          <a:srcRect l="8893" t="20553" r="4889" b="13041"/>
          <a:stretch/>
        </p:blipFill>
        <p:spPr bwMode="auto">
          <a:xfrm>
            <a:off x="3430116" y="1576088"/>
            <a:ext cx="8576628" cy="3523327"/>
          </a:xfrm>
          <a:prstGeom prst="rect">
            <a:avLst/>
          </a:prstGeom>
          <a:ln w="28575">
            <a:solidFill>
              <a:srgbClr val="FFFF00"/>
            </a:solidFill>
          </a:ln>
          <a:extLst>
            <a:ext uri="{53640926-AAD7-44D8-BBD7-CCE9431645EC}">
              <a14:shadowObscured xmlns:a14="http://schemas.microsoft.com/office/drawing/2010/main"/>
            </a:ext>
          </a:extLst>
        </p:spPr>
      </p:pic>
      <p:sp>
        <p:nvSpPr>
          <p:cNvPr id="11" name="Polovičný rám 10"/>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4" name="Polovičný rám 13"/>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5" name="Rovná spojnica 14"/>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70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2707" y="2423894"/>
            <a:ext cx="12186117" cy="4431314"/>
          </a:xfrm>
          <a:prstGeom prst="rect">
            <a:avLst/>
          </a:prstGeom>
        </p:spPr>
      </p:pic>
      <p:sp>
        <p:nvSpPr>
          <p:cNvPr id="6"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7" name="Zástupný symbol obsahu 2"/>
          <p:cNvSpPr>
            <a:spLocks noGrp="1"/>
          </p:cNvSpPr>
          <p:nvPr>
            <p:ph idx="1"/>
          </p:nvPr>
        </p:nvSpPr>
        <p:spPr>
          <a:xfrm>
            <a:off x="272962" y="811384"/>
            <a:ext cx="11915863" cy="574296"/>
          </a:xfrm>
        </p:spPr>
        <p:txBody>
          <a:bodyPr anchor="ctr">
            <a:normAutofit/>
          </a:bodyPr>
          <a:lstStyle/>
          <a:p>
            <a:pPr marL="0" indent="0">
              <a:buNone/>
            </a:pPr>
            <a:r>
              <a:rPr lang="sk-SK" b="1" dirty="0">
                <a:solidFill>
                  <a:srgbClr val="FF0000"/>
                </a:solidFill>
                <a:latin typeface="Comic Sans MS" panose="030F0702030302020204" pitchFamily="66" charset="0"/>
              </a:rPr>
              <a:t>Výber lokality a podmienok </a:t>
            </a:r>
            <a:r>
              <a:rPr lang="sk-SK" b="1" dirty="0" smtClean="0">
                <a:solidFill>
                  <a:srgbClr val="FF0000"/>
                </a:solidFill>
                <a:latin typeface="Comic Sans MS" panose="030F0702030302020204" pitchFamily="66" charset="0"/>
              </a:rPr>
              <a:t>merania na </a:t>
            </a:r>
            <a:r>
              <a:rPr lang="sk-SK" b="1" dirty="0" smtClean="0">
                <a:solidFill>
                  <a:srgbClr val="00B050"/>
                </a:solidFill>
                <a:latin typeface="Comic Sans MS" panose="030F0702030302020204" pitchFamily="66" charset="0"/>
              </a:rPr>
              <a:t>skládke komunálnych odpadov</a:t>
            </a:r>
            <a:endParaRPr lang="sk-SK" b="1" dirty="0">
              <a:solidFill>
                <a:srgbClr val="00B050"/>
              </a:solidFill>
              <a:latin typeface="Comic Sans MS" panose="030F0702030302020204" pitchFamily="66" charset="0"/>
            </a:endParaRPr>
          </a:p>
        </p:txBody>
      </p:sp>
      <p:sp>
        <p:nvSpPr>
          <p:cNvPr id="9" name="Obdĺžnik s dvoma zaoblenými rohmi na rovnakej strane 8"/>
          <p:cNvSpPr/>
          <p:nvPr/>
        </p:nvSpPr>
        <p:spPr>
          <a:xfrm rot="20462771">
            <a:off x="2474645" y="5640995"/>
            <a:ext cx="2730489" cy="752053"/>
          </a:xfrm>
          <a:prstGeom prst="round2DiagRect">
            <a:avLst>
              <a:gd name="adj1" fmla="val 50000"/>
              <a:gd name="adj2"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2" name="Rovná spojovacia šípka 11"/>
          <p:cNvCxnSpPr/>
          <p:nvPr/>
        </p:nvCxnSpPr>
        <p:spPr>
          <a:xfrm flipV="1">
            <a:off x="5143399" y="5217502"/>
            <a:ext cx="446957" cy="1851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Obrázok 12"/>
          <p:cNvPicPr/>
          <p:nvPr/>
        </p:nvPicPr>
        <p:blipFill rotWithShape="1">
          <a:blip r:embed="rId4"/>
          <a:srcRect l="8893" t="20553" r="4889" b="13041"/>
          <a:stretch/>
        </p:blipFill>
        <p:spPr bwMode="auto">
          <a:xfrm>
            <a:off x="3430116" y="1576088"/>
            <a:ext cx="8576628" cy="3523327"/>
          </a:xfrm>
          <a:prstGeom prst="rect">
            <a:avLst/>
          </a:prstGeom>
          <a:ln w="28575">
            <a:solidFill>
              <a:srgbClr val="FFFF00"/>
            </a:solidFill>
          </a:ln>
          <a:extLst>
            <a:ext uri="{53640926-AAD7-44D8-BBD7-CCE9431645EC}">
              <a14:shadowObscured xmlns:a14="http://schemas.microsoft.com/office/drawing/2010/main"/>
            </a:ext>
          </a:extLst>
        </p:spPr>
      </p:pic>
      <p:pic>
        <p:nvPicPr>
          <p:cNvPr id="10" name="Obrázok 9"/>
          <p:cNvPicPr/>
          <p:nvPr/>
        </p:nvPicPr>
        <p:blipFill>
          <a:blip r:embed="rId5">
            <a:extLst>
              <a:ext uri="{28A0092B-C50C-407E-A947-70E740481C1C}">
                <a14:useLocalDpi xmlns:a14="http://schemas.microsoft.com/office/drawing/2010/main" val="0"/>
              </a:ext>
            </a:extLst>
          </a:blip>
          <a:srcRect/>
          <a:stretch>
            <a:fillRect/>
          </a:stretch>
        </p:blipFill>
        <p:spPr bwMode="auto">
          <a:xfrm>
            <a:off x="5657301" y="1508056"/>
            <a:ext cx="6408712" cy="4752528"/>
          </a:xfrm>
          <a:prstGeom prst="rect">
            <a:avLst/>
          </a:prstGeom>
          <a:noFill/>
          <a:ln w="28575">
            <a:solidFill>
              <a:srgbClr val="FF0000"/>
            </a:solidFill>
          </a:ln>
        </p:spPr>
      </p:pic>
      <p:sp>
        <p:nvSpPr>
          <p:cNvPr id="11" name="Polovičný rám 10"/>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4" name="Polovičný rám 13"/>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5" name="Rovná spojnica 14"/>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Obrázo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44747" y="1953808"/>
            <a:ext cx="3594982" cy="2696236"/>
          </a:xfrm>
          <a:prstGeom prst="rect">
            <a:avLst/>
          </a:prstGeom>
          <a:ln w="28575">
            <a:solidFill>
              <a:srgbClr val="FFFF00"/>
            </a:solidFill>
          </a:ln>
        </p:spPr>
      </p:pic>
      <p:pic>
        <p:nvPicPr>
          <p:cNvPr id="4" name="Obrázo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05" y="1504206"/>
            <a:ext cx="2696407" cy="3595209"/>
          </a:xfrm>
          <a:prstGeom prst="rect">
            <a:avLst/>
          </a:prstGeom>
          <a:ln w="28575">
            <a:solidFill>
              <a:srgbClr val="FFFF00"/>
            </a:solidFill>
          </a:ln>
        </p:spPr>
      </p:pic>
    </p:spTree>
    <p:extLst>
      <p:ext uri="{BB962C8B-B14F-4D97-AF65-F5344CB8AC3E}">
        <p14:creationId xmlns:p14="http://schemas.microsoft.com/office/powerpoint/2010/main" val="101784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346212" y="860081"/>
            <a:ext cx="11652856" cy="574296"/>
          </a:xfrm>
        </p:spPr>
        <p:txBody>
          <a:bodyPr anchor="ctr"/>
          <a:lstStyle/>
          <a:p>
            <a:pPr marL="0" indent="0">
              <a:buNone/>
            </a:pPr>
            <a:r>
              <a:rPr lang="sk-SK" b="1" dirty="0">
                <a:solidFill>
                  <a:srgbClr val="FF0000"/>
                </a:solidFill>
                <a:latin typeface="Comic Sans MS" panose="030F0702030302020204" pitchFamily="66" charset="0"/>
              </a:rPr>
              <a:t>Výber lokality a podmienok </a:t>
            </a:r>
            <a:r>
              <a:rPr lang="sk-SK" b="1" dirty="0" smtClean="0">
                <a:solidFill>
                  <a:srgbClr val="FF0000"/>
                </a:solidFill>
                <a:latin typeface="Comic Sans MS" panose="030F0702030302020204" pitchFamily="66" charset="0"/>
              </a:rPr>
              <a:t>merania </a:t>
            </a:r>
            <a:r>
              <a:rPr lang="sk-SK" b="1" dirty="0">
                <a:solidFill>
                  <a:srgbClr val="FF0000"/>
                </a:solidFill>
                <a:latin typeface="Comic Sans MS" panose="030F0702030302020204" pitchFamily="66" charset="0"/>
              </a:rPr>
              <a:t>na </a:t>
            </a:r>
            <a:r>
              <a:rPr lang="sk-SK" b="1" dirty="0">
                <a:solidFill>
                  <a:srgbClr val="00B050"/>
                </a:solidFill>
                <a:latin typeface="Comic Sans MS" panose="030F0702030302020204" pitchFamily="66" charset="0"/>
              </a:rPr>
              <a:t>skládke komunálnych </a:t>
            </a:r>
            <a:r>
              <a:rPr lang="sk-SK" b="1" dirty="0" smtClean="0">
                <a:solidFill>
                  <a:srgbClr val="00B050"/>
                </a:solidFill>
                <a:latin typeface="Comic Sans MS" panose="030F0702030302020204" pitchFamily="66" charset="0"/>
              </a:rPr>
              <a:t>odpadov  </a:t>
            </a:r>
            <a:endParaRPr lang="sk-SK" b="1" dirty="0">
              <a:solidFill>
                <a:srgbClr val="00B050"/>
              </a:solidFill>
              <a:latin typeface="Comic Sans MS" panose="030F0702030302020204" pitchFamily="66" charset="0"/>
            </a:endParaRPr>
          </a:p>
        </p:txBody>
      </p:sp>
      <p:pic>
        <p:nvPicPr>
          <p:cNvPr id="4" name="Obrázok 3"/>
          <p:cNvPicPr/>
          <p:nvPr/>
        </p:nvPicPr>
        <p:blipFill>
          <a:blip r:embed="rId3">
            <a:extLst>
              <a:ext uri="{28A0092B-C50C-407E-A947-70E740481C1C}">
                <a14:useLocalDpi xmlns:a14="http://schemas.microsoft.com/office/drawing/2010/main" val="0"/>
              </a:ext>
            </a:extLst>
          </a:blip>
          <a:srcRect/>
          <a:stretch>
            <a:fillRect/>
          </a:stretch>
        </p:blipFill>
        <p:spPr bwMode="auto">
          <a:xfrm>
            <a:off x="493572" y="1994876"/>
            <a:ext cx="6408712" cy="4752528"/>
          </a:xfrm>
          <a:prstGeom prst="rect">
            <a:avLst/>
          </a:prstGeom>
          <a:noFill/>
          <a:ln w="28575">
            <a:solidFill>
              <a:srgbClr val="FF0000"/>
            </a:solidFill>
          </a:ln>
        </p:spPr>
      </p:pic>
      <p:sp>
        <p:nvSpPr>
          <p:cNvPr id="5" name="Zástupný symbol obsahu 2"/>
          <p:cNvSpPr txBox="1">
            <a:spLocks/>
          </p:cNvSpPr>
          <p:nvPr/>
        </p:nvSpPr>
        <p:spPr>
          <a:xfrm>
            <a:off x="4436347" y="2435830"/>
            <a:ext cx="2480265" cy="446776"/>
          </a:xfrm>
          <a:prstGeom prst="rect">
            <a:avLst/>
          </a:prstGeom>
          <a:solidFill>
            <a:srgbClr val="DDDDDD">
              <a:alpha val="62000"/>
            </a:srgbClr>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sk-SK" sz="2200" b="1" i="1" dirty="0">
                <a:solidFill>
                  <a:schemeClr val="bg1"/>
                </a:solidFill>
                <a:latin typeface="Comic Sans MS" panose="030F0702030302020204" pitchFamily="66" charset="0"/>
                <a:sym typeface="Wingdings" panose="05000000000000000000" pitchFamily="2" charset="2"/>
              </a:rPr>
              <a:t></a:t>
            </a:r>
            <a:r>
              <a:rPr lang="sk-SK" sz="2200" b="1" i="1" dirty="0" smtClean="0">
                <a:solidFill>
                  <a:schemeClr val="bg1"/>
                </a:solidFill>
                <a:latin typeface="Comic Sans MS" panose="030F0702030302020204" pitchFamily="66" charset="0"/>
              </a:rPr>
              <a:t> skládka NNO</a:t>
            </a:r>
            <a:endParaRPr lang="sk-SK" sz="2200" dirty="0">
              <a:solidFill>
                <a:schemeClr val="bg1"/>
              </a:solidFill>
              <a:latin typeface="Comic Sans MS" panose="030F0702030302020204" pitchFamily="66" charset="0"/>
            </a:endParaRPr>
          </a:p>
        </p:txBody>
      </p:sp>
      <p:sp>
        <p:nvSpPr>
          <p:cNvPr id="6" name="Zástupný symbol obsahu 2"/>
          <p:cNvSpPr txBox="1">
            <a:spLocks/>
          </p:cNvSpPr>
          <p:nvPr/>
        </p:nvSpPr>
        <p:spPr>
          <a:xfrm>
            <a:off x="3755997" y="5158600"/>
            <a:ext cx="3126547" cy="413590"/>
          </a:xfrm>
          <a:prstGeom prst="rect">
            <a:avLst/>
          </a:prstGeom>
          <a:solidFill>
            <a:srgbClr val="DDDDDD">
              <a:alpha val="62000"/>
            </a:srgbClr>
          </a:solidFill>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sz="2200" b="1" i="1" dirty="0">
                <a:solidFill>
                  <a:schemeClr val="bg1"/>
                </a:solidFill>
                <a:latin typeface="Comic Sans MS" panose="030F0702030302020204" pitchFamily="66" charset="0"/>
                <a:sym typeface="Wingdings" panose="05000000000000000000" pitchFamily="2" charset="2"/>
              </a:rPr>
              <a:t></a:t>
            </a:r>
            <a:r>
              <a:rPr lang="sk-SK" sz="2200" b="1" i="1" dirty="0" smtClean="0">
                <a:solidFill>
                  <a:schemeClr val="bg1"/>
                </a:solidFill>
                <a:latin typeface="Comic Sans MS" panose="030F0702030302020204" pitchFamily="66" charset="0"/>
              </a:rPr>
              <a:t> </a:t>
            </a:r>
            <a:r>
              <a:rPr lang="sk-SK" sz="2200" b="1" dirty="0">
                <a:solidFill>
                  <a:schemeClr val="bg1"/>
                </a:solidFill>
                <a:latin typeface="Comic Sans MS" panose="030F0702030302020204" pitchFamily="66" charset="0"/>
              </a:rPr>
              <a:t>10</a:t>
            </a:r>
            <a:r>
              <a:rPr lang="sk-SK" sz="2200" b="1" dirty="0">
                <a:solidFill>
                  <a:schemeClr val="bg1"/>
                </a:solidFill>
                <a:latin typeface="Calibri" panose="020F0502020204030204" pitchFamily="34" charset="0"/>
                <a:cs typeface="Calibri" panose="020F0502020204030204" pitchFamily="34" charset="0"/>
              </a:rPr>
              <a:t> t </a:t>
            </a:r>
            <a:r>
              <a:rPr lang="sk-SK" sz="2200" b="1" dirty="0">
                <a:solidFill>
                  <a:schemeClr val="bg1"/>
                </a:solidFill>
                <a:latin typeface="Comic Sans MS" panose="030F0702030302020204" pitchFamily="66" charset="0"/>
              </a:rPr>
              <a:t>odpadu denne </a:t>
            </a:r>
          </a:p>
        </p:txBody>
      </p:sp>
      <p:sp>
        <p:nvSpPr>
          <p:cNvPr id="7" name="Zástupný symbol obsahu 2"/>
          <p:cNvSpPr txBox="1">
            <a:spLocks/>
          </p:cNvSpPr>
          <p:nvPr/>
        </p:nvSpPr>
        <p:spPr>
          <a:xfrm>
            <a:off x="1208137" y="5569548"/>
            <a:ext cx="5674408" cy="417892"/>
          </a:xfrm>
          <a:prstGeom prst="rect">
            <a:avLst/>
          </a:prstGeom>
          <a:solidFill>
            <a:srgbClr val="DDDDDD">
              <a:alpha val="62000"/>
            </a:srgbClr>
          </a:solidFill>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sz="2200" b="1" i="1" dirty="0">
                <a:solidFill>
                  <a:schemeClr val="bg1"/>
                </a:solidFill>
                <a:latin typeface="Comic Sans MS" panose="030F0702030302020204" pitchFamily="66" charset="0"/>
                <a:sym typeface="Wingdings" panose="05000000000000000000" pitchFamily="2" charset="2"/>
              </a:rPr>
              <a:t></a:t>
            </a:r>
            <a:r>
              <a:rPr lang="sk-SK" sz="2200" b="1" i="1" dirty="0" smtClean="0">
                <a:solidFill>
                  <a:schemeClr val="bg1"/>
                </a:solidFill>
                <a:latin typeface="Comic Sans MS" panose="030F0702030302020204" pitchFamily="66" charset="0"/>
              </a:rPr>
              <a:t> </a:t>
            </a:r>
            <a:r>
              <a:rPr lang="sk-SK" sz="2200" b="1" dirty="0">
                <a:solidFill>
                  <a:schemeClr val="bg1"/>
                </a:solidFill>
                <a:latin typeface="Comic Sans MS" panose="030F0702030302020204" pitchFamily="66" charset="0"/>
              </a:rPr>
              <a:t>c</a:t>
            </a:r>
            <a:r>
              <a:rPr lang="sk-SK" sz="2200" b="1" dirty="0" smtClean="0">
                <a:solidFill>
                  <a:schemeClr val="bg1"/>
                </a:solidFill>
                <a:latin typeface="Comic Sans MS" panose="030F0702030302020204" pitchFamily="66" charset="0"/>
              </a:rPr>
              <a:t>elková kapacitu </a:t>
            </a:r>
            <a:r>
              <a:rPr lang="sk-SK" sz="2200" b="1" dirty="0">
                <a:solidFill>
                  <a:schemeClr val="bg1"/>
                </a:solidFill>
                <a:latin typeface="Comic Sans MS" panose="030F0702030302020204" pitchFamily="66" charset="0"/>
              </a:rPr>
              <a:t>väčšiu ako 25 000 </a:t>
            </a:r>
            <a:r>
              <a:rPr lang="sk-SK" sz="2200" b="1" dirty="0">
                <a:solidFill>
                  <a:schemeClr val="bg1"/>
                </a:solidFill>
                <a:latin typeface="Calibri" panose="020F0502020204030204" pitchFamily="34" charset="0"/>
                <a:cs typeface="Calibri" panose="020F0502020204030204" pitchFamily="34" charset="0"/>
              </a:rPr>
              <a:t>t</a:t>
            </a:r>
          </a:p>
        </p:txBody>
      </p:sp>
      <p:sp>
        <p:nvSpPr>
          <p:cNvPr id="8" name="Zástupný symbol obsahu 2"/>
          <p:cNvSpPr txBox="1">
            <a:spLocks/>
          </p:cNvSpPr>
          <p:nvPr/>
        </p:nvSpPr>
        <p:spPr>
          <a:xfrm>
            <a:off x="4850970" y="1994876"/>
            <a:ext cx="2065642" cy="450742"/>
          </a:xfrm>
          <a:prstGeom prst="rect">
            <a:avLst/>
          </a:prstGeom>
          <a:solidFill>
            <a:srgbClr val="DDDDDD">
              <a:alpha val="62000"/>
            </a:srgbClr>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sz="2200" b="1" i="1" dirty="0">
                <a:solidFill>
                  <a:schemeClr val="bg1"/>
                </a:solidFill>
                <a:latin typeface="Comic Sans MS" panose="030F0702030302020204" pitchFamily="66" charset="0"/>
                <a:sym typeface="Wingdings" panose="05000000000000000000" pitchFamily="2" charset="2"/>
              </a:rPr>
              <a:t></a:t>
            </a:r>
            <a:r>
              <a:rPr lang="sk-SK" sz="2200" b="1" i="1" dirty="0" smtClean="0">
                <a:solidFill>
                  <a:schemeClr val="bg1"/>
                </a:solidFill>
                <a:latin typeface="Comic Sans MS" panose="030F0702030302020204" pitchFamily="66" charset="0"/>
              </a:rPr>
              <a:t> </a:t>
            </a:r>
            <a:r>
              <a:rPr lang="sk-SK" sz="2000" b="1" dirty="0">
                <a:solidFill>
                  <a:schemeClr val="bg1"/>
                </a:solidFill>
                <a:latin typeface="Comic Sans MS" panose="030F0702030302020204" pitchFamily="66" charset="0"/>
              </a:rPr>
              <a:t>obec </a:t>
            </a:r>
            <a:r>
              <a:rPr lang="sk-SK" sz="2000" b="1" dirty="0" smtClean="0">
                <a:solidFill>
                  <a:schemeClr val="bg1"/>
                </a:solidFill>
                <a:latin typeface="Comic Sans MS" panose="030F0702030302020204" pitchFamily="66" charset="0"/>
              </a:rPr>
              <a:t>2 </a:t>
            </a:r>
            <a:r>
              <a:rPr lang="sk-SK" sz="2000" b="1" dirty="0">
                <a:solidFill>
                  <a:schemeClr val="bg1"/>
                </a:solidFill>
                <a:latin typeface="Comic Sans MS" panose="030F0702030302020204" pitchFamily="66" charset="0"/>
              </a:rPr>
              <a:t>km</a:t>
            </a:r>
          </a:p>
        </p:txBody>
      </p:sp>
      <p:sp>
        <p:nvSpPr>
          <p:cNvPr id="9" name="Zástupný symbol obsahu 2"/>
          <p:cNvSpPr txBox="1">
            <a:spLocks/>
          </p:cNvSpPr>
          <p:nvPr/>
        </p:nvSpPr>
        <p:spPr>
          <a:xfrm>
            <a:off x="2504079" y="5977855"/>
            <a:ext cx="4378466" cy="350384"/>
          </a:xfrm>
          <a:prstGeom prst="rect">
            <a:avLst/>
          </a:prstGeom>
          <a:solidFill>
            <a:srgbClr val="DDDDDD">
              <a:alpha val="62000"/>
            </a:srgbClr>
          </a:solidFill>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sz="2200" b="1" i="1" dirty="0">
                <a:solidFill>
                  <a:schemeClr val="bg1"/>
                </a:solidFill>
                <a:latin typeface="Comic Sans MS" panose="030F0702030302020204" pitchFamily="66" charset="0"/>
                <a:sym typeface="Wingdings" panose="05000000000000000000" pitchFamily="2" charset="2"/>
              </a:rPr>
              <a:t></a:t>
            </a:r>
            <a:r>
              <a:rPr lang="sk-SK" sz="2200" b="1" i="1" dirty="0" smtClean="0">
                <a:solidFill>
                  <a:schemeClr val="bg1"/>
                </a:solidFill>
                <a:latin typeface="Comic Sans MS" panose="030F0702030302020204" pitchFamily="66" charset="0"/>
              </a:rPr>
              <a:t> </a:t>
            </a:r>
            <a:r>
              <a:rPr lang="sk-SK" sz="2200" b="1" dirty="0">
                <a:solidFill>
                  <a:schemeClr val="bg1"/>
                </a:solidFill>
                <a:latin typeface="Comic Sans MS" panose="030F0702030302020204" pitchFamily="66" charset="0"/>
              </a:rPr>
              <a:t>kapacita </a:t>
            </a:r>
            <a:r>
              <a:rPr lang="sk-SK" sz="2200" b="1" dirty="0" smtClean="0">
                <a:solidFill>
                  <a:schemeClr val="bg1"/>
                </a:solidFill>
                <a:latin typeface="Comic Sans MS" panose="030F0702030302020204" pitchFamily="66" charset="0"/>
              </a:rPr>
              <a:t>SO je </a:t>
            </a:r>
            <a:r>
              <a:rPr lang="sk-SK" sz="2200" b="1" dirty="0">
                <a:solidFill>
                  <a:schemeClr val="bg1"/>
                </a:solidFill>
                <a:latin typeface="Comic Sans MS" panose="030F0702030302020204" pitchFamily="66" charset="0"/>
              </a:rPr>
              <a:t>264 401 </a:t>
            </a:r>
            <a:r>
              <a:rPr lang="sk-SK" sz="2200" b="1" dirty="0" smtClean="0">
                <a:solidFill>
                  <a:schemeClr val="bg1"/>
                </a:solidFill>
                <a:latin typeface="Comic Sans MS" panose="030F0702030302020204" pitchFamily="66" charset="0"/>
              </a:rPr>
              <a:t>m</a:t>
            </a:r>
            <a:r>
              <a:rPr lang="sk-SK" sz="2200" b="1" baseline="30000" dirty="0" smtClean="0">
                <a:solidFill>
                  <a:schemeClr val="bg1"/>
                </a:solidFill>
                <a:latin typeface="Comic Sans MS" panose="030F0702030302020204" pitchFamily="66" charset="0"/>
              </a:rPr>
              <a:t>3</a:t>
            </a:r>
            <a:endParaRPr lang="sk-SK" sz="2200" b="1" dirty="0">
              <a:solidFill>
                <a:schemeClr val="bg1"/>
              </a:solidFill>
              <a:latin typeface="Comic Sans MS" panose="030F0702030302020204" pitchFamily="66" charset="0"/>
            </a:endParaRPr>
          </a:p>
        </p:txBody>
      </p:sp>
      <p:sp>
        <p:nvSpPr>
          <p:cNvPr id="10" name="Zástupný symbol obsahu 2"/>
          <p:cNvSpPr txBox="1">
            <a:spLocks/>
          </p:cNvSpPr>
          <p:nvPr/>
        </p:nvSpPr>
        <p:spPr>
          <a:xfrm>
            <a:off x="2387935" y="6328239"/>
            <a:ext cx="4494609" cy="386252"/>
          </a:xfrm>
          <a:prstGeom prst="rect">
            <a:avLst/>
          </a:prstGeom>
          <a:solidFill>
            <a:srgbClr val="DDDDDD">
              <a:alpha val="62000"/>
            </a:srgbClr>
          </a:solidFill>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sz="2200" b="1" i="1" dirty="0">
                <a:solidFill>
                  <a:schemeClr val="bg1"/>
                </a:solidFill>
                <a:latin typeface="Comic Sans MS" panose="030F0702030302020204" pitchFamily="66" charset="0"/>
                <a:sym typeface="Wingdings" panose="05000000000000000000" pitchFamily="2" charset="2"/>
              </a:rPr>
              <a:t></a:t>
            </a:r>
            <a:r>
              <a:rPr lang="sk-SK" sz="2200" b="1" i="1" dirty="0" smtClean="0">
                <a:solidFill>
                  <a:schemeClr val="bg1"/>
                </a:solidFill>
                <a:latin typeface="Comic Sans MS" panose="030F0702030302020204" pitchFamily="66" charset="0"/>
              </a:rPr>
              <a:t> p</a:t>
            </a:r>
            <a:r>
              <a:rPr lang="sk-SK" sz="2200" b="1" dirty="0" smtClean="0">
                <a:solidFill>
                  <a:schemeClr val="bg1"/>
                </a:solidFill>
                <a:latin typeface="Comic Sans MS" panose="030F0702030302020204" pitchFamily="66" charset="0"/>
              </a:rPr>
              <a:t>locha </a:t>
            </a:r>
            <a:r>
              <a:rPr lang="sk-SK" sz="2200" b="1" dirty="0">
                <a:solidFill>
                  <a:schemeClr val="bg1"/>
                </a:solidFill>
                <a:latin typeface="Comic Sans MS" panose="030F0702030302020204" pitchFamily="66" charset="0"/>
              </a:rPr>
              <a:t>skládky je 12 300 </a:t>
            </a:r>
            <a:r>
              <a:rPr lang="sk-SK" sz="2200" b="1" dirty="0" smtClean="0">
                <a:solidFill>
                  <a:schemeClr val="bg1"/>
                </a:solidFill>
                <a:latin typeface="Comic Sans MS" panose="030F0702030302020204" pitchFamily="66" charset="0"/>
              </a:rPr>
              <a:t>m</a:t>
            </a:r>
            <a:r>
              <a:rPr lang="sk-SK" sz="2200" b="1" baseline="30000" dirty="0" smtClean="0">
                <a:solidFill>
                  <a:schemeClr val="bg1"/>
                </a:solidFill>
                <a:latin typeface="Comic Sans MS" panose="030F0702030302020204" pitchFamily="66" charset="0"/>
              </a:rPr>
              <a:t>2</a:t>
            </a:r>
            <a:endParaRPr lang="sk-SK" sz="2200" b="1" baseline="30000" dirty="0">
              <a:solidFill>
                <a:schemeClr val="bg1"/>
              </a:solidFill>
              <a:latin typeface="Comic Sans MS" panose="030F0702030302020204" pitchFamily="66" charset="0"/>
            </a:endParaRPr>
          </a:p>
        </p:txBody>
      </p:sp>
      <p:sp>
        <p:nvSpPr>
          <p:cNvPr id="12" name="Zástupný symbol obsahu 2"/>
          <p:cNvSpPr txBox="1">
            <a:spLocks/>
          </p:cNvSpPr>
          <p:nvPr/>
        </p:nvSpPr>
        <p:spPr>
          <a:xfrm>
            <a:off x="346212" y="1310907"/>
            <a:ext cx="6068223" cy="574296"/>
          </a:xfrm>
          <a:prstGeom prst="rect">
            <a:avLst/>
          </a:prstGeom>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sz="2200" i="1" dirty="0">
                <a:solidFill>
                  <a:srgbClr val="FFFF00"/>
                </a:solidFill>
                <a:latin typeface="Comic Sans MS" panose="030F0702030302020204" pitchFamily="66" charset="0"/>
                <a:sym typeface="Wingdings" panose="05000000000000000000" pitchFamily="2" charset="2"/>
              </a:rPr>
              <a:t></a:t>
            </a:r>
            <a:r>
              <a:rPr lang="sk-SK" sz="2200" i="1" dirty="0" smtClean="0">
                <a:solidFill>
                  <a:srgbClr val="FFFF00"/>
                </a:solidFill>
                <a:latin typeface="Comic Sans MS" panose="030F0702030302020204" pitchFamily="66" charset="0"/>
              </a:rPr>
              <a:t> </a:t>
            </a:r>
            <a:r>
              <a:rPr lang="sk-SK" sz="2000" dirty="0">
                <a:solidFill>
                  <a:srgbClr val="FFFF00"/>
                </a:solidFill>
                <a:latin typeface="Comic Sans MS" panose="030F0702030302020204" pitchFamily="66" charset="0"/>
              </a:rPr>
              <a:t>t</a:t>
            </a:r>
            <a:r>
              <a:rPr lang="sk-SK" sz="2000" dirty="0" smtClean="0">
                <a:solidFill>
                  <a:srgbClr val="FFFF00"/>
                </a:solidFill>
                <a:latin typeface="Comic Sans MS" panose="030F0702030302020204" pitchFamily="66" charset="0"/>
              </a:rPr>
              <a:t> = 22-30 </a:t>
            </a:r>
            <a:r>
              <a:rPr lang="sk-SK" sz="2000" dirty="0">
                <a:solidFill>
                  <a:srgbClr val="FFFF00"/>
                </a:solidFill>
                <a:latin typeface="Comic Sans MS" panose="030F0702030302020204" pitchFamily="66" charset="0"/>
              </a:rPr>
              <a:t>°</a:t>
            </a:r>
            <a:r>
              <a:rPr lang="sk-SK" sz="2000" dirty="0" smtClean="0">
                <a:solidFill>
                  <a:srgbClr val="FFFF00"/>
                </a:solidFill>
                <a:latin typeface="Comic Sans MS" panose="030F0702030302020204" pitchFamily="66" charset="0"/>
              </a:rPr>
              <a:t>C      </a:t>
            </a:r>
            <a:r>
              <a:rPr lang="sk-SK" sz="2000" dirty="0" smtClean="0">
                <a:solidFill>
                  <a:srgbClr val="FFFF00"/>
                </a:solidFill>
                <a:latin typeface="Comic Sans MS" panose="030F0702030302020204" pitchFamily="66" charset="0"/>
                <a:sym typeface="Wingdings" panose="05000000000000000000" pitchFamily="2" charset="2"/>
              </a:rPr>
              <a:t> </a:t>
            </a:r>
            <a:r>
              <a:rPr lang="sk-SK" sz="2000" dirty="0" smtClean="0">
                <a:solidFill>
                  <a:srgbClr val="FFFF00"/>
                </a:solidFill>
                <a:latin typeface="Comic Sans MS" panose="030F0702030302020204" pitchFamily="66" charset="0"/>
              </a:rPr>
              <a:t>rýchlosť </a:t>
            </a:r>
            <a:r>
              <a:rPr lang="sk-SK" sz="2000" dirty="0">
                <a:solidFill>
                  <a:srgbClr val="FFFF00"/>
                </a:solidFill>
                <a:latin typeface="Comic Sans MS" panose="030F0702030302020204" pitchFamily="66" charset="0"/>
              </a:rPr>
              <a:t>vetra pod 1 m.s</a:t>
            </a:r>
            <a:r>
              <a:rPr lang="sk-SK" sz="2000" baseline="30000" dirty="0">
                <a:solidFill>
                  <a:srgbClr val="FFFF00"/>
                </a:solidFill>
                <a:latin typeface="Comic Sans MS" panose="030F0702030302020204" pitchFamily="66" charset="0"/>
              </a:rPr>
              <a:t>-1</a:t>
            </a:r>
            <a:endParaRPr lang="sk-SK" sz="2200" dirty="0">
              <a:solidFill>
                <a:srgbClr val="FFFF00"/>
              </a:solidFill>
              <a:latin typeface="Comic Sans MS" panose="030F0702030302020204" pitchFamily="66" charset="0"/>
            </a:endParaRPr>
          </a:p>
        </p:txBody>
      </p:sp>
      <p:sp>
        <p:nvSpPr>
          <p:cNvPr id="13" name="Textové pole 1"/>
          <p:cNvSpPr txBox="1"/>
          <p:nvPr/>
        </p:nvSpPr>
        <p:spPr>
          <a:xfrm>
            <a:off x="7277996" y="1847918"/>
            <a:ext cx="4517610" cy="4899486"/>
          </a:xfrm>
          <a:prstGeom prst="rect">
            <a:avLst/>
          </a:prstGeom>
          <a:noFill/>
          <a:ln w="28575">
            <a:solidFill>
              <a:srgbClr val="FF000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49263" indent="-449263">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Pri </a:t>
            </a:r>
            <a:r>
              <a:rPr lang="sk-SK" sz="2200" b="1" noProof="1">
                <a:solidFill>
                  <a:srgbClr val="00B0F0"/>
                </a:solidFill>
                <a:latin typeface="Comic Sans MS" panose="030F0702030302020204" pitchFamily="66" charset="0"/>
                <a:ea typeface="Times New Roman" panose="02020603050405020304" pitchFamily="18" charset="0"/>
              </a:rPr>
              <a:t>práci kompaktora</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1.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40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2.</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30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3.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7 m </a:t>
            </a:r>
            <a:r>
              <a:rPr lang="sk-SK" sz="2200" noProof="1" smtClean="0">
                <a:solidFill>
                  <a:schemeClr val="tx1"/>
                </a:solidFill>
                <a:effectLst/>
                <a:latin typeface="Comic Sans MS" panose="030F0702030302020204" pitchFamily="66" charset="0"/>
                <a:ea typeface="Times New Roman" panose="02020603050405020304" pitchFamily="18" charset="0"/>
              </a:rPr>
              <a:t>pod telesom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4.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5.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prejazd 2 zvozových vozidiel</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6. </a:t>
            </a:r>
            <a:r>
              <a:rPr lang="sk-SK" sz="2200" noProof="1" smtClean="0">
                <a:solidFill>
                  <a:schemeClr val="tx1"/>
                </a:solidFill>
                <a:effectLst/>
                <a:latin typeface="Comic Sans MS" panose="030F0702030302020204" pitchFamily="66" charset="0"/>
                <a:ea typeface="Times New Roman" panose="02020603050405020304" pitchFamily="18" charset="0"/>
              </a:rPr>
              <a:t>	Na vrchole skládky </a:t>
            </a:r>
          </a:p>
          <a:p>
            <a:pPr>
              <a:spcBef>
                <a:spcPts val="1200"/>
              </a:spcBef>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Kompaktor mimo prevádzky</a:t>
            </a:r>
          </a:p>
          <a:p>
            <a:pPr marL="449263" indent="-449263">
              <a:spcAft>
                <a:spcPts val="0"/>
              </a:spcAft>
            </a:pPr>
            <a:r>
              <a:rPr lang="sk-SK" sz="2200" noProof="1" smtClean="0">
                <a:solidFill>
                  <a:srgbClr val="FF0000"/>
                </a:solidFill>
                <a:effectLst/>
                <a:latin typeface="Comic Sans MS" panose="030F0702030302020204" pitchFamily="66" charset="0"/>
                <a:ea typeface="Times New Roman" panose="02020603050405020304" pitchFamily="18" charset="0"/>
              </a:rPr>
              <a:t>7. 	</a:t>
            </a:r>
            <a:r>
              <a:rPr lang="sk-SK" sz="2200" noProof="1" smtClean="0">
                <a:solidFill>
                  <a:schemeClr val="tx1"/>
                </a:solidFill>
                <a:effectLst/>
                <a:latin typeface="Comic Sans MS" panose="030F0702030302020204" pitchFamily="66" charset="0"/>
                <a:ea typeface="Times New Roman" panose="02020603050405020304" pitchFamily="18" charset="0"/>
              </a:rPr>
              <a:t>Na vrchole skládky </a:t>
            </a:r>
            <a:r>
              <a:rPr lang="sk-SK" sz="2200" noProof="1" smtClean="0">
                <a:solidFill>
                  <a:srgbClr val="FF0000"/>
                </a:solidFill>
                <a:effectLst/>
                <a:latin typeface="Comic Sans MS" panose="030F0702030302020204" pitchFamily="66" charset="0"/>
                <a:ea typeface="Times New Roman" panose="02020603050405020304" pitchFamily="18" charset="0"/>
              </a:rPr>
              <a:t/>
            </a:r>
            <a:br>
              <a:rPr lang="sk-SK" sz="2200" noProof="1" smtClean="0">
                <a:solidFill>
                  <a:srgbClr val="FF0000"/>
                </a:solidFill>
                <a:effectLst/>
                <a:latin typeface="Comic Sans MS" panose="030F0702030302020204" pitchFamily="66" charset="0"/>
                <a:ea typeface="Times New Roman" panose="02020603050405020304" pitchFamily="18" charset="0"/>
              </a:rPr>
            </a:br>
            <a:r>
              <a:rPr lang="sk-SK" sz="2200" noProof="1" smtClean="0">
                <a:solidFill>
                  <a:srgbClr val="FF0000"/>
                </a:solidFill>
                <a:effectLst/>
                <a:latin typeface="Comic Sans MS" panose="030F0702030302020204" pitchFamily="66" charset="0"/>
                <a:ea typeface="Times New Roman" panose="02020603050405020304" pitchFamily="18" charset="0"/>
              </a:rPr>
              <a:t>	</a:t>
            </a:r>
            <a:endParaRPr lang="sk-SK" sz="2200" noProof="1">
              <a:solidFill>
                <a:srgbClr val="FF0000"/>
              </a:solidFill>
              <a:effectLst/>
              <a:latin typeface="Comic Sans MS" panose="030F0702030302020204" pitchFamily="66" charset="0"/>
              <a:ea typeface="Times New Roman" panose="02020603050405020304" pitchFamily="18" charset="0"/>
            </a:endParaRPr>
          </a:p>
        </p:txBody>
      </p:sp>
      <p:sp>
        <p:nvSpPr>
          <p:cNvPr id="21"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22" name="Polovičný rám 21"/>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23" name="Polovičný rám 22"/>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24" name="Rovná spojnica 23"/>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07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sahu 2"/>
          <p:cNvSpPr txBox="1">
            <a:spLocks/>
          </p:cNvSpPr>
          <p:nvPr/>
        </p:nvSpPr>
        <p:spPr>
          <a:xfrm>
            <a:off x="346906" y="877959"/>
            <a:ext cx="9134391" cy="574296"/>
          </a:xfrm>
          <a:prstGeom prst="rect">
            <a:avLst/>
          </a:prstGeom>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sk-SK" b="1" dirty="0" smtClean="0">
                <a:solidFill>
                  <a:srgbClr val="FF0000"/>
                </a:solidFill>
                <a:latin typeface="Comic Sans MS" panose="030F0702030302020204" pitchFamily="66" charset="0"/>
              </a:rPr>
              <a:t>Výber lokality a podmienok merania </a:t>
            </a:r>
            <a:r>
              <a:rPr lang="sk-SK" b="1" dirty="0" smtClean="0">
                <a:latin typeface="Comic Sans MS" panose="030F0702030302020204" pitchFamily="66" charset="0"/>
              </a:rPr>
              <a:t>v okolí </a:t>
            </a:r>
            <a:r>
              <a:rPr lang="sk-SK" b="1" dirty="0" smtClean="0">
                <a:solidFill>
                  <a:schemeClr val="accent6"/>
                </a:solidFill>
                <a:latin typeface="Comic Sans MS" panose="030F0702030302020204" pitchFamily="66" charset="0"/>
              </a:rPr>
              <a:t>WEEE</a:t>
            </a:r>
            <a:endParaRPr lang="sk-SK" b="1" dirty="0">
              <a:solidFill>
                <a:schemeClr val="accent6"/>
              </a:solidFill>
              <a:latin typeface="Comic Sans MS" panose="030F0702030302020204" pitchFamily="66" charset="0"/>
            </a:endParaRPr>
          </a:p>
        </p:txBody>
      </p:sp>
      <p:pic>
        <p:nvPicPr>
          <p:cNvPr id="2" name="Obrázok 1"/>
          <p:cNvPicPr>
            <a:picLocks noChangeAspect="1"/>
          </p:cNvPicPr>
          <p:nvPr/>
        </p:nvPicPr>
        <p:blipFill>
          <a:blip r:embed="rId2"/>
          <a:stretch>
            <a:fillRect/>
          </a:stretch>
        </p:blipFill>
        <p:spPr>
          <a:xfrm>
            <a:off x="-31885" y="2497599"/>
            <a:ext cx="12221746" cy="4356000"/>
          </a:xfrm>
          <a:prstGeom prst="rect">
            <a:avLst/>
          </a:prstGeom>
        </p:spPr>
      </p:pic>
      <p:sp>
        <p:nvSpPr>
          <p:cNvPr id="3" name="Kosodĺžnik 2"/>
          <p:cNvSpPr/>
          <p:nvPr/>
        </p:nvSpPr>
        <p:spPr>
          <a:xfrm rot="12247678">
            <a:off x="6867960" y="5145580"/>
            <a:ext cx="1159539" cy="833191"/>
          </a:xfrm>
          <a:prstGeom prst="parallelogram">
            <a:avLst>
              <a:gd name="adj" fmla="val 6904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12" name="Polovičný rám 11"/>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3" name="Polovičný rám 12"/>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4" name="Rovná spojnica 13"/>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5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sahu 2"/>
          <p:cNvSpPr txBox="1">
            <a:spLocks/>
          </p:cNvSpPr>
          <p:nvPr/>
        </p:nvSpPr>
        <p:spPr>
          <a:xfrm>
            <a:off x="346906" y="877959"/>
            <a:ext cx="9134391" cy="574296"/>
          </a:xfrm>
          <a:prstGeom prst="rect">
            <a:avLst/>
          </a:prstGeom>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sk-SK" b="1" dirty="0" smtClean="0">
                <a:solidFill>
                  <a:srgbClr val="FF0000"/>
                </a:solidFill>
                <a:latin typeface="Comic Sans MS" panose="030F0702030302020204" pitchFamily="66" charset="0"/>
              </a:rPr>
              <a:t>Výber lokality a podmienok merania </a:t>
            </a:r>
            <a:r>
              <a:rPr lang="sk-SK" b="1" dirty="0" smtClean="0">
                <a:latin typeface="Comic Sans MS" panose="030F0702030302020204" pitchFamily="66" charset="0"/>
              </a:rPr>
              <a:t>v okolí </a:t>
            </a:r>
            <a:r>
              <a:rPr lang="sk-SK" b="1" dirty="0" smtClean="0">
                <a:solidFill>
                  <a:schemeClr val="accent6"/>
                </a:solidFill>
                <a:latin typeface="Comic Sans MS" panose="030F0702030302020204" pitchFamily="66" charset="0"/>
              </a:rPr>
              <a:t>WEEE</a:t>
            </a:r>
            <a:endParaRPr lang="sk-SK" b="1" dirty="0">
              <a:solidFill>
                <a:schemeClr val="accent6"/>
              </a:solidFill>
              <a:latin typeface="Comic Sans MS" panose="030F0702030302020204" pitchFamily="66" charset="0"/>
            </a:endParaRPr>
          </a:p>
        </p:txBody>
      </p:sp>
      <p:pic>
        <p:nvPicPr>
          <p:cNvPr id="2" name="Obrázok 1"/>
          <p:cNvPicPr>
            <a:picLocks noChangeAspect="1"/>
          </p:cNvPicPr>
          <p:nvPr/>
        </p:nvPicPr>
        <p:blipFill>
          <a:blip r:embed="rId2"/>
          <a:stretch>
            <a:fillRect/>
          </a:stretch>
        </p:blipFill>
        <p:spPr>
          <a:xfrm>
            <a:off x="-31885" y="2497599"/>
            <a:ext cx="12221746" cy="4356000"/>
          </a:xfrm>
          <a:prstGeom prst="rect">
            <a:avLst/>
          </a:prstGeom>
        </p:spPr>
      </p:pic>
      <p:pic>
        <p:nvPicPr>
          <p:cNvPr id="8" name="Obrázok 7"/>
          <p:cNvPicPr>
            <a:picLocks noChangeAspect="1"/>
          </p:cNvPicPr>
          <p:nvPr/>
        </p:nvPicPr>
        <p:blipFill>
          <a:blip r:embed="rId3"/>
          <a:stretch>
            <a:fillRect/>
          </a:stretch>
        </p:blipFill>
        <p:spPr>
          <a:xfrm>
            <a:off x="6200922" y="1594281"/>
            <a:ext cx="5988939" cy="3384000"/>
          </a:xfrm>
          <a:prstGeom prst="rect">
            <a:avLst/>
          </a:prstGeom>
          <a:ln w="28575">
            <a:solidFill>
              <a:srgbClr val="FFFF00"/>
            </a:solidFill>
          </a:ln>
        </p:spPr>
      </p:pic>
      <p:sp>
        <p:nvSpPr>
          <p:cNvPr id="3" name="Kosodĺžnik 2"/>
          <p:cNvSpPr/>
          <p:nvPr/>
        </p:nvSpPr>
        <p:spPr>
          <a:xfrm rot="12247678">
            <a:off x="6867960" y="5145580"/>
            <a:ext cx="1159539" cy="833191"/>
          </a:xfrm>
          <a:prstGeom prst="parallelogram">
            <a:avLst>
              <a:gd name="adj" fmla="val 6904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9" name="Rovná spojovacia šípka 8"/>
          <p:cNvCxnSpPr/>
          <p:nvPr/>
        </p:nvCxnSpPr>
        <p:spPr>
          <a:xfrm flipV="1">
            <a:off x="7952904" y="5120307"/>
            <a:ext cx="194238" cy="154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12" name="Polovičný rám 11"/>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3" name="Polovičný rám 12"/>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4" name="Rovná spojnica 13"/>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18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sahu 2"/>
          <p:cNvSpPr txBox="1">
            <a:spLocks/>
          </p:cNvSpPr>
          <p:nvPr/>
        </p:nvSpPr>
        <p:spPr>
          <a:xfrm>
            <a:off x="346906" y="877959"/>
            <a:ext cx="9134391" cy="574296"/>
          </a:xfrm>
          <a:prstGeom prst="rect">
            <a:avLst/>
          </a:prstGeom>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sk-SK" b="1" dirty="0" smtClean="0">
                <a:solidFill>
                  <a:srgbClr val="FF0000"/>
                </a:solidFill>
                <a:latin typeface="Comic Sans MS" panose="030F0702030302020204" pitchFamily="66" charset="0"/>
              </a:rPr>
              <a:t>Výber lokality a podmienok merania </a:t>
            </a:r>
            <a:r>
              <a:rPr lang="sk-SK" b="1" dirty="0" smtClean="0">
                <a:latin typeface="Comic Sans MS" panose="030F0702030302020204" pitchFamily="66" charset="0"/>
              </a:rPr>
              <a:t>v okolí </a:t>
            </a:r>
            <a:r>
              <a:rPr lang="sk-SK" b="1" dirty="0" smtClean="0">
                <a:solidFill>
                  <a:schemeClr val="accent6"/>
                </a:solidFill>
                <a:latin typeface="Comic Sans MS" panose="030F0702030302020204" pitchFamily="66" charset="0"/>
              </a:rPr>
              <a:t>WEEE</a:t>
            </a:r>
            <a:endParaRPr lang="sk-SK" b="1" dirty="0">
              <a:solidFill>
                <a:schemeClr val="accent6"/>
              </a:solidFill>
              <a:latin typeface="Comic Sans MS" panose="030F0702030302020204" pitchFamily="66" charset="0"/>
            </a:endParaRPr>
          </a:p>
        </p:txBody>
      </p:sp>
      <p:pic>
        <p:nvPicPr>
          <p:cNvPr id="2" name="Obrázok 1"/>
          <p:cNvPicPr>
            <a:picLocks noChangeAspect="1"/>
          </p:cNvPicPr>
          <p:nvPr/>
        </p:nvPicPr>
        <p:blipFill>
          <a:blip r:embed="rId2"/>
          <a:stretch>
            <a:fillRect/>
          </a:stretch>
        </p:blipFill>
        <p:spPr>
          <a:xfrm>
            <a:off x="-31885" y="2497599"/>
            <a:ext cx="12221746" cy="4356000"/>
          </a:xfrm>
          <a:prstGeom prst="rect">
            <a:avLst/>
          </a:prstGeom>
        </p:spPr>
      </p:pic>
      <p:pic>
        <p:nvPicPr>
          <p:cNvPr id="8" name="Obrázok 7"/>
          <p:cNvPicPr>
            <a:picLocks noChangeAspect="1"/>
          </p:cNvPicPr>
          <p:nvPr/>
        </p:nvPicPr>
        <p:blipFill>
          <a:blip r:embed="rId3"/>
          <a:stretch>
            <a:fillRect/>
          </a:stretch>
        </p:blipFill>
        <p:spPr>
          <a:xfrm>
            <a:off x="6200922" y="1594281"/>
            <a:ext cx="5988939" cy="3384000"/>
          </a:xfrm>
          <a:prstGeom prst="rect">
            <a:avLst/>
          </a:prstGeom>
          <a:ln w="28575">
            <a:solidFill>
              <a:srgbClr val="FFFF00"/>
            </a:solidFill>
          </a:ln>
        </p:spPr>
      </p:pic>
      <p:pic>
        <p:nvPicPr>
          <p:cNvPr id="6" name="Obrázok 5"/>
          <p:cNvPicPr/>
          <p:nvPr/>
        </p:nvPicPr>
        <p:blipFill>
          <a:blip r:embed="rId4">
            <a:extLst>
              <a:ext uri="{28A0092B-C50C-407E-A947-70E740481C1C}">
                <a14:useLocalDpi xmlns:a14="http://schemas.microsoft.com/office/drawing/2010/main" val="0"/>
              </a:ext>
            </a:extLst>
          </a:blip>
          <a:srcRect/>
          <a:stretch>
            <a:fillRect/>
          </a:stretch>
        </p:blipFill>
        <p:spPr bwMode="auto">
          <a:xfrm>
            <a:off x="7974120" y="1092789"/>
            <a:ext cx="4241800" cy="3383915"/>
          </a:xfrm>
          <a:prstGeom prst="rect">
            <a:avLst/>
          </a:prstGeom>
          <a:noFill/>
          <a:ln w="28575">
            <a:solidFill>
              <a:srgbClr val="FF0000"/>
            </a:solidFill>
          </a:ln>
        </p:spPr>
      </p:pic>
      <p:sp>
        <p:nvSpPr>
          <p:cNvPr id="3" name="Kosodĺžnik 2"/>
          <p:cNvSpPr/>
          <p:nvPr/>
        </p:nvSpPr>
        <p:spPr>
          <a:xfrm rot="12247678">
            <a:off x="6867960" y="5145580"/>
            <a:ext cx="1159539" cy="833191"/>
          </a:xfrm>
          <a:prstGeom prst="parallelogram">
            <a:avLst>
              <a:gd name="adj" fmla="val 6904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9" name="Rovná spojovacia šípka 8"/>
          <p:cNvCxnSpPr/>
          <p:nvPr/>
        </p:nvCxnSpPr>
        <p:spPr>
          <a:xfrm flipV="1">
            <a:off x="7952904" y="5120307"/>
            <a:ext cx="194238" cy="154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12" name="Polovičný rám 11"/>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3" name="Polovičný rám 12"/>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4" name="Rovná spojnica 13"/>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4916" y="2562377"/>
            <a:ext cx="4904253" cy="3678190"/>
          </a:xfrm>
          <a:prstGeom prst="rect">
            <a:avLst/>
          </a:prstGeom>
        </p:spPr>
      </p:pic>
    </p:spTree>
    <p:extLst>
      <p:ext uri="{BB962C8B-B14F-4D97-AF65-F5344CB8AC3E}">
        <p14:creationId xmlns:p14="http://schemas.microsoft.com/office/powerpoint/2010/main" val="129857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0" y="859153"/>
            <a:ext cx="11652856" cy="574296"/>
          </a:xfrm>
        </p:spPr>
        <p:txBody>
          <a:bodyPr anchor="ctr"/>
          <a:lstStyle/>
          <a:p>
            <a:pPr marL="0" indent="0">
              <a:buNone/>
            </a:pPr>
            <a:r>
              <a:rPr lang="sk-SK" b="1" i="1" dirty="0">
                <a:solidFill>
                  <a:srgbClr val="FF0000"/>
                </a:solidFill>
                <a:latin typeface="Comic Sans MS" panose="030F0702030302020204" pitchFamily="66" charset="0"/>
              </a:rPr>
              <a:t>Výber lokality a </a:t>
            </a:r>
            <a:r>
              <a:rPr lang="sk-SK" b="1" i="1" dirty="0" smtClean="0">
                <a:solidFill>
                  <a:srgbClr val="FF0000"/>
                </a:solidFill>
                <a:latin typeface="Comic Sans MS" panose="030F0702030302020204" pitchFamily="66" charset="0"/>
              </a:rPr>
              <a:t>podmienky merania </a:t>
            </a:r>
            <a:r>
              <a:rPr lang="sk-SK" b="1" noProof="1" smtClean="0">
                <a:latin typeface="Comic Sans MS" panose="030F0702030302020204" pitchFamily="66" charset="0"/>
              </a:rPr>
              <a:t>v </a:t>
            </a:r>
            <a:r>
              <a:rPr lang="sk-SK" b="1" noProof="1">
                <a:latin typeface="Comic Sans MS" panose="030F0702030302020204" pitchFamily="66" charset="0"/>
              </a:rPr>
              <a:t>okolí </a:t>
            </a:r>
            <a:r>
              <a:rPr lang="sk-SK" b="1" noProof="1">
                <a:solidFill>
                  <a:schemeClr val="accent6">
                    <a:lumMod val="75000"/>
                  </a:schemeClr>
                </a:solidFill>
                <a:latin typeface="Comic Sans MS" panose="030F0702030302020204" pitchFamily="66" charset="0"/>
              </a:rPr>
              <a:t>WEEE</a:t>
            </a:r>
            <a:endParaRPr lang="sk-SK" b="1" dirty="0">
              <a:solidFill>
                <a:srgbClr val="00B050"/>
              </a:solidFill>
              <a:latin typeface="Comic Sans MS" panose="030F0702030302020204" pitchFamily="66" charset="0"/>
            </a:endParaRPr>
          </a:p>
        </p:txBody>
      </p:sp>
      <p:sp>
        <p:nvSpPr>
          <p:cNvPr id="21"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22" name="Polovičný rám 21"/>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23" name="Polovičný rám 22"/>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24" name="Rovná spojnica 23"/>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7" name="Obrázok 16"/>
          <p:cNvPicPr/>
          <p:nvPr/>
        </p:nvPicPr>
        <p:blipFill>
          <a:blip r:embed="rId3">
            <a:extLst>
              <a:ext uri="{28A0092B-C50C-407E-A947-70E740481C1C}">
                <a14:useLocalDpi xmlns:a14="http://schemas.microsoft.com/office/drawing/2010/main" val="0"/>
              </a:ext>
            </a:extLst>
          </a:blip>
          <a:srcRect/>
          <a:stretch>
            <a:fillRect/>
          </a:stretch>
        </p:blipFill>
        <p:spPr bwMode="auto">
          <a:xfrm>
            <a:off x="4655123" y="1763161"/>
            <a:ext cx="4241800" cy="3383915"/>
          </a:xfrm>
          <a:prstGeom prst="rect">
            <a:avLst/>
          </a:prstGeom>
          <a:noFill/>
          <a:ln w="28575">
            <a:solidFill>
              <a:srgbClr val="FF0000"/>
            </a:solidFill>
          </a:ln>
        </p:spPr>
      </p:pic>
      <p:sp>
        <p:nvSpPr>
          <p:cNvPr id="18" name="Textové pole 1"/>
          <p:cNvSpPr txBox="1"/>
          <p:nvPr/>
        </p:nvSpPr>
        <p:spPr>
          <a:xfrm>
            <a:off x="199492" y="5459177"/>
            <a:ext cx="9024837" cy="116464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pPr>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elektrických </a:t>
            </a:r>
            <a:r>
              <a:rPr lang="sk-SK" sz="2200" b="1" dirty="0" smtClean="0">
                <a:solidFill>
                  <a:srgbClr val="00B0F0"/>
                </a:solidFill>
                <a:latin typeface="Comic Sans MS" panose="030F0702030302020204" pitchFamily="66" charset="0"/>
              </a:rPr>
              <a:t>a </a:t>
            </a:r>
            <a:r>
              <a:rPr lang="sk-SK" sz="2200" b="1" dirty="0">
                <a:solidFill>
                  <a:srgbClr val="00B0F0"/>
                </a:solidFill>
                <a:latin typeface="Comic Sans MS" panose="030F0702030302020204" pitchFamily="66" charset="0"/>
              </a:rPr>
              <a:t>elektronických zariadení</a:t>
            </a:r>
          </a:p>
          <a:p>
            <a:pPr marL="361950" indent="-361950"/>
            <a:r>
              <a:rPr lang="sk-SK" sz="2200" b="1" dirty="0">
                <a:solidFill>
                  <a:srgbClr val="FF0000"/>
                </a:solidFill>
                <a:latin typeface="Comic Sans MS" panose="030F0702030302020204" pitchFamily="66" charset="0"/>
              </a:rPr>
              <a:t>4.	</a:t>
            </a:r>
            <a:r>
              <a:rPr lang="sk-SK" sz="2200" b="1" dirty="0">
                <a:solidFill>
                  <a:srgbClr val="00B0F0"/>
                </a:solidFill>
                <a:latin typeface="Comic Sans MS" panose="030F0702030302020204" pitchFamily="66" charset="0"/>
              </a:rPr>
              <a:t>10 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brány haly vysoká </a:t>
            </a:r>
            <a:r>
              <a:rPr lang="sk-SK" sz="2200" dirty="0">
                <a:solidFill>
                  <a:schemeClr val="tx1"/>
                </a:solidFill>
                <a:latin typeface="Comic Sans MS" panose="030F0702030302020204" pitchFamily="66" charset="0"/>
              </a:rPr>
              <a:t>prašnosť v oblasti dverí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200" dirty="0" smtClean="0">
                <a:solidFill>
                  <a:schemeClr val="tx1"/>
                </a:solidFill>
                <a:latin typeface="Comic Sans MS" panose="030F0702030302020204" pitchFamily="66" charset="0"/>
              </a:rPr>
              <a:t>z </a:t>
            </a:r>
            <a:r>
              <a:rPr lang="sk-SK" sz="2200" dirty="0">
                <a:solidFill>
                  <a:schemeClr val="tx1"/>
                </a:solidFill>
                <a:latin typeface="Comic Sans MS" panose="030F0702030302020204" pitchFamily="66" charset="0"/>
              </a:rPr>
              <a:t>nahŕňania napadanej </a:t>
            </a:r>
            <a:r>
              <a:rPr lang="sk-SK" sz="2200" dirty="0" err="1">
                <a:solidFill>
                  <a:schemeClr val="tx1"/>
                </a:solidFill>
                <a:latin typeface="Comic Sans MS" panose="030F0702030302020204" pitchFamily="66" charset="0"/>
              </a:rPr>
              <a:t>drte</a:t>
            </a:r>
            <a:r>
              <a:rPr lang="sk-SK" sz="2200" dirty="0">
                <a:solidFill>
                  <a:schemeClr val="tx1"/>
                </a:solidFill>
                <a:latin typeface="Comic Sans MS" panose="030F0702030302020204" pitchFamily="66" charset="0"/>
              </a:rPr>
              <a:t> na dopravný </a:t>
            </a:r>
            <a:r>
              <a:rPr lang="sk-SK" sz="2200" dirty="0" smtClean="0">
                <a:solidFill>
                  <a:schemeClr val="tx1"/>
                </a:solidFill>
                <a:latin typeface="Comic Sans MS" panose="030F0702030302020204" pitchFamily="66" charset="0"/>
              </a:rPr>
              <a:t>pás</a:t>
            </a:r>
            <a:endParaRPr lang="sk-SK" sz="2200" dirty="0">
              <a:solidFill>
                <a:schemeClr val="tx1"/>
              </a:solidFill>
              <a:latin typeface="Comic Sans MS" panose="030F0702030302020204" pitchFamily="66" charset="0"/>
            </a:endParaRPr>
          </a:p>
          <a:p>
            <a:pPr marL="449263" indent="-449263">
              <a:spcAft>
                <a:spcPts val="0"/>
              </a:spcAft>
            </a:pPr>
            <a:r>
              <a:rPr lang="sk-SK" sz="2200" noProof="1" smtClean="0">
                <a:solidFill>
                  <a:schemeClr val="tx1"/>
                </a:solidFill>
                <a:effectLst/>
                <a:latin typeface="Comic Sans MS" panose="030F0702030302020204" pitchFamily="66" charset="0"/>
                <a:ea typeface="Times New Roman" panose="02020603050405020304" pitchFamily="18" charset="0"/>
              </a:rPr>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	</a:t>
            </a:r>
            <a:endParaRPr lang="sk-SK" sz="2200" noProof="1">
              <a:solidFill>
                <a:schemeClr val="tx1"/>
              </a:solidFill>
              <a:effectLst/>
              <a:latin typeface="Comic Sans MS" panose="030F0702030302020204" pitchFamily="66" charset="0"/>
              <a:ea typeface="Times New Roman" panose="02020603050405020304" pitchFamily="18" charset="0"/>
            </a:endParaRPr>
          </a:p>
        </p:txBody>
      </p:sp>
      <p:sp>
        <p:nvSpPr>
          <p:cNvPr id="19" name="Textové pole 1"/>
          <p:cNvSpPr txBox="1"/>
          <p:nvPr/>
        </p:nvSpPr>
        <p:spPr>
          <a:xfrm>
            <a:off x="35935" y="1555057"/>
            <a:ext cx="4517610" cy="3909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a:t>
            </a:r>
            <a:r>
              <a:rPr lang="sk-SK" sz="2200" b="1" dirty="0" smtClean="0">
                <a:solidFill>
                  <a:srgbClr val="00B0F0"/>
                </a:solidFill>
                <a:latin typeface="Comic Sans MS" panose="030F0702030302020204" pitchFamily="66" charset="0"/>
              </a:rPr>
              <a:t>chladničiek - </a:t>
            </a:r>
            <a:r>
              <a:rPr lang="sk-SK" sz="2200" dirty="0" smtClean="0">
                <a:solidFill>
                  <a:srgbClr val="00B0F0"/>
                </a:solidFill>
                <a:latin typeface="Comic Sans MS" panose="030F0702030302020204" pitchFamily="66" charset="0"/>
              </a:rPr>
              <a:t>Preberanie </a:t>
            </a:r>
            <a:r>
              <a:rPr lang="sk-SK" sz="2200" dirty="0">
                <a:solidFill>
                  <a:srgbClr val="00B0F0"/>
                </a:solidFill>
                <a:latin typeface="Comic Sans MS" panose="030F0702030302020204" pitchFamily="66" charset="0"/>
              </a:rPr>
              <a:t>chladničiek na vonkajšom priestore a ich rozdeľovanie na recykláciu</a:t>
            </a:r>
            <a:endParaRPr lang="sk-SK" sz="2200" dirty="0" smtClean="0">
              <a:solidFill>
                <a:srgbClr val="00B0F0"/>
              </a:solidFill>
              <a:latin typeface="Comic Sans MS" panose="030F0702030302020204" pitchFamily="66" charset="0"/>
            </a:endParaRPr>
          </a:p>
          <a:p>
            <a:pPr marL="276225" lvl="0" indent="-276225"/>
            <a:r>
              <a:rPr lang="sk-SK" sz="2200" b="1" dirty="0" smtClean="0">
                <a:solidFill>
                  <a:srgbClr val="FF0000"/>
                </a:solidFill>
                <a:latin typeface="Comic Sans MS" panose="030F0702030302020204" pitchFamily="66" charset="0"/>
              </a:rPr>
              <a:t>1.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otvorenej brány </a:t>
            </a:r>
            <a:r>
              <a:rPr lang="sk-SK" sz="2200" dirty="0" smtClean="0">
                <a:solidFill>
                  <a:schemeClr val="tx1"/>
                </a:solidFill>
                <a:latin typeface="Comic Sans MS" panose="030F0702030302020204" pitchFamily="66" charset="0"/>
              </a:rPr>
              <a:t>haly</a:t>
            </a:r>
          </a:p>
          <a:p>
            <a:pPr marL="361950" lvl="0" indent="-361950"/>
            <a:r>
              <a:rPr lang="sk-SK" sz="2200" b="1" dirty="0" smtClean="0">
                <a:solidFill>
                  <a:srgbClr val="FF0000"/>
                </a:solidFill>
                <a:latin typeface="Comic Sans MS" panose="030F0702030302020204" pitchFamily="66" charset="0"/>
              </a:rPr>
              <a:t>2. </a:t>
            </a:r>
            <a:r>
              <a:rPr lang="sk-SK" sz="2200" b="1" dirty="0" smtClean="0">
                <a:solidFill>
                  <a:srgbClr val="00B0F0"/>
                </a:solidFill>
                <a:latin typeface="Comic Sans MS" panose="030F0702030302020204" pitchFamily="66" charset="0"/>
              </a:rPr>
              <a:t>50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haly </a:t>
            </a:r>
            <a:r>
              <a:rPr lang="sk-SK" sz="2000" dirty="0" smtClean="0">
                <a:solidFill>
                  <a:schemeClr val="tx1"/>
                </a:solidFill>
                <a:latin typeface="Comic Sans MS" panose="030F0702030302020204" pitchFamily="66" charset="0"/>
              </a:rPr>
              <a:t>(môže </a:t>
            </a:r>
            <a:r>
              <a:rPr lang="sk-SK" sz="2000" dirty="0">
                <a:solidFill>
                  <a:schemeClr val="tx1"/>
                </a:solidFill>
                <a:latin typeface="Comic Sans MS" panose="030F0702030302020204" pitchFamily="66" charset="0"/>
              </a:rPr>
              <a:t>byť ovplyvnené inou </a:t>
            </a:r>
            <a:r>
              <a:rPr lang="sk-SK" sz="2000" dirty="0" smtClean="0">
                <a:solidFill>
                  <a:schemeClr val="tx1"/>
                </a:solidFill>
                <a:latin typeface="Comic Sans MS" panose="030F0702030302020204" pitchFamily="66" charset="0"/>
              </a:rPr>
              <a:t>činnosťou)</a:t>
            </a:r>
            <a:endParaRPr lang="sk-SK" sz="2000" dirty="0">
              <a:solidFill>
                <a:schemeClr val="tx1"/>
              </a:solidFill>
              <a:latin typeface="Comic Sans MS" panose="030F0702030302020204" pitchFamily="66" charset="0"/>
            </a:endParaRPr>
          </a:p>
          <a:p>
            <a:pPr marL="361950" indent="-361950"/>
            <a:r>
              <a:rPr lang="sk-SK" sz="2200" b="1" dirty="0" smtClean="0">
                <a:solidFill>
                  <a:srgbClr val="FF0000"/>
                </a:solidFill>
                <a:latin typeface="Comic Sans MS" panose="030F0702030302020204" pitchFamily="66" charset="0"/>
              </a:rPr>
              <a:t>3.</a:t>
            </a:r>
            <a:r>
              <a:rPr lang="sk-SK" sz="2200" dirty="0" smtClean="0">
                <a:solidFill>
                  <a:schemeClr val="tx1"/>
                </a:solidFill>
                <a:latin typeface="Comic Sans MS" panose="030F0702030302020204" pitchFamily="66" charset="0"/>
              </a:rPr>
              <a:t>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z opačnej strany haly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000" dirty="0" smtClean="0">
                <a:solidFill>
                  <a:schemeClr val="tx1"/>
                </a:solidFill>
                <a:latin typeface="Comic Sans MS" panose="030F0702030302020204" pitchFamily="66" charset="0"/>
              </a:rPr>
              <a:t>(v </a:t>
            </a:r>
            <a:r>
              <a:rPr lang="sk-SK" sz="2000" dirty="0">
                <a:solidFill>
                  <a:schemeClr val="tx1"/>
                </a:solidFill>
                <a:latin typeface="Comic Sans MS" panose="030F0702030302020204" pitchFamily="66" charset="0"/>
              </a:rPr>
              <a:t>blízkosti otvorenej brány sa nevykonáva činnosť, </a:t>
            </a:r>
            <a:r>
              <a:rPr lang="sk-SK" sz="2000" dirty="0" smtClean="0">
                <a:solidFill>
                  <a:schemeClr val="tx1"/>
                </a:solidFill>
                <a:latin typeface="Comic Sans MS" panose="030F0702030302020204" pitchFamily="66" charset="0"/>
              </a:rPr>
              <a:t>kt. </a:t>
            </a:r>
            <a:r>
              <a:rPr lang="sk-SK" sz="2000" dirty="0">
                <a:solidFill>
                  <a:schemeClr val="tx1"/>
                </a:solidFill>
                <a:latin typeface="Comic Sans MS" panose="030F0702030302020204" pitchFamily="66" charset="0"/>
              </a:rPr>
              <a:t>by výraznejšie </a:t>
            </a:r>
            <a:r>
              <a:rPr lang="sk-SK" sz="2000" dirty="0" smtClean="0">
                <a:solidFill>
                  <a:schemeClr val="tx1"/>
                </a:solidFill>
                <a:latin typeface="Comic Sans MS" panose="030F0702030302020204" pitchFamily="66" charset="0"/>
              </a:rPr>
              <a:t>ZO)</a:t>
            </a:r>
          </a:p>
        </p:txBody>
      </p:sp>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942" y="4346608"/>
            <a:ext cx="3036291" cy="2277218"/>
          </a:xfrm>
          <a:prstGeom prst="rect">
            <a:avLst/>
          </a:prstGeom>
          <a:ln w="28575">
            <a:solidFill>
              <a:srgbClr val="FFFF00"/>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401" y="1146301"/>
            <a:ext cx="3059832" cy="2294874"/>
          </a:xfrm>
          <a:prstGeom prst="rect">
            <a:avLst/>
          </a:prstGeom>
          <a:ln w="28575">
            <a:solidFill>
              <a:srgbClr val="FFFF00"/>
            </a:solidFill>
          </a:ln>
        </p:spPr>
      </p:pic>
    </p:spTree>
    <p:extLst>
      <p:ext uri="{BB962C8B-B14F-4D97-AF65-F5344CB8AC3E}">
        <p14:creationId xmlns:p14="http://schemas.microsoft.com/office/powerpoint/2010/main" val="21528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4476650" y="1865162"/>
            <a:ext cx="3867242" cy="26396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Zástupný symbol obsahu 2"/>
          <p:cNvSpPr>
            <a:spLocks noGrp="1"/>
          </p:cNvSpPr>
          <p:nvPr>
            <p:ph idx="1"/>
          </p:nvPr>
        </p:nvSpPr>
        <p:spPr>
          <a:xfrm>
            <a:off x="328966" y="1283644"/>
            <a:ext cx="11824119" cy="519019"/>
          </a:xfrm>
        </p:spPr>
        <p:txBody>
          <a:bodyPr>
            <a:normAutofit/>
          </a:bodyPr>
          <a:lstStyle/>
          <a:p>
            <a:pPr marL="0" indent="0" algn="ctr">
              <a:lnSpc>
                <a:spcPct val="100000"/>
              </a:lnSpc>
              <a:buNone/>
            </a:pPr>
            <a:r>
              <a:rPr lang="sk-SK" b="1" dirty="0">
                <a:latin typeface="Comic Sans MS" panose="030F0702030302020204" pitchFamily="66" charset="0"/>
              </a:rPr>
              <a:t>Častice o veľkosti 10 nm až 10 </a:t>
            </a:r>
            <a:r>
              <a:rPr lang="sk-SK" b="1" dirty="0" smtClean="0">
                <a:latin typeface="Comic Sans MS" panose="030F0702030302020204" pitchFamily="66" charset="0"/>
              </a:rPr>
              <a:t>µm analyzované - dva analyzátory </a:t>
            </a:r>
            <a:r>
              <a:rPr lang="sk-SK" b="1" dirty="0">
                <a:latin typeface="Comic Sans MS" panose="030F0702030302020204" pitchFamily="66" charset="0"/>
              </a:rPr>
              <a:t>firmy TSI. </a:t>
            </a:r>
            <a:endParaRPr lang="sk-SK" b="1" dirty="0" smtClean="0">
              <a:latin typeface="Comic Sans MS" panose="030F0702030302020204" pitchFamily="66" charset="0"/>
            </a:endParaRPr>
          </a:p>
        </p:txBody>
      </p:sp>
      <p:sp>
        <p:nvSpPr>
          <p:cNvPr id="5" name="Zástupný symbol obsahu 2"/>
          <p:cNvSpPr txBox="1">
            <a:spLocks/>
          </p:cNvSpPr>
          <p:nvPr/>
        </p:nvSpPr>
        <p:spPr>
          <a:xfrm>
            <a:off x="346906" y="807231"/>
            <a:ext cx="11238054" cy="574296"/>
          </a:xfrm>
          <a:prstGeom prst="rect">
            <a:avLst/>
          </a:prstGeom>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i="1" noProof="1" smtClean="0">
                <a:solidFill>
                  <a:srgbClr val="FF0000"/>
                </a:solidFill>
                <a:latin typeface="Comic Sans MS" panose="030F0702030302020204" pitchFamily="66" charset="0"/>
              </a:rPr>
              <a:t>Metódy stanovenia koncentrácie počtu ultrajemných častíc a mikročastíc</a:t>
            </a:r>
            <a:endParaRPr lang="sk-SK" noProof="1">
              <a:solidFill>
                <a:srgbClr val="FF0000"/>
              </a:solidFill>
              <a:latin typeface="Comic Sans MS" panose="030F0702030302020204" pitchFamily="66" charset="0"/>
            </a:endParaRPr>
          </a:p>
        </p:txBody>
      </p:sp>
      <p:pic>
        <p:nvPicPr>
          <p:cNvPr id="2050" name="Picture 2" descr="Výsledok vyhľadávania obrázkov pre dopyt NanoScan SMPS Model 3910"/>
          <p:cNvPicPr>
            <a:picLocks noChangeAspect="1" noChangeArrowheads="1"/>
          </p:cNvPicPr>
          <p:nvPr/>
        </p:nvPicPr>
        <p:blipFill rotWithShape="1">
          <a:blip r:embed="rId3">
            <a:extLst>
              <a:ext uri="{28A0092B-C50C-407E-A947-70E740481C1C}">
                <a14:useLocalDpi xmlns:a14="http://schemas.microsoft.com/office/drawing/2010/main" val="0"/>
              </a:ext>
            </a:extLst>
          </a:blip>
          <a:srcRect l="6527" t="7104" r="7266" b="12222"/>
          <a:stretch/>
        </p:blipFill>
        <p:spPr bwMode="auto">
          <a:xfrm>
            <a:off x="4514058" y="2098924"/>
            <a:ext cx="3867242" cy="2165655"/>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obsahu 2"/>
          <p:cNvSpPr txBox="1">
            <a:spLocks/>
          </p:cNvSpPr>
          <p:nvPr/>
        </p:nvSpPr>
        <p:spPr>
          <a:xfrm>
            <a:off x="87818" y="4582371"/>
            <a:ext cx="4434139" cy="1736816"/>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276225" indent="-276225">
              <a:lnSpc>
                <a:spcPct val="100000"/>
              </a:lnSpc>
              <a:spcBef>
                <a:spcPts val="0"/>
              </a:spcBef>
              <a:buFont typeface="Wingdings" panose="05000000000000000000" pitchFamily="2" charset="2"/>
              <a:buChar char="Ü"/>
            </a:pPr>
            <a:r>
              <a:rPr lang="sk-SK" sz="2000" noProof="1" smtClean="0">
                <a:latin typeface="Comic Sans MS" panose="030F0702030302020204" pitchFamily="66" charset="0"/>
              </a:rPr>
              <a:t>prenosný separátor a počítač častíc: rozsah 10-350 nm</a:t>
            </a:r>
          </a:p>
          <a:p>
            <a:pPr marL="276225" indent="-276225">
              <a:lnSpc>
                <a:spcPct val="100000"/>
              </a:lnSpc>
              <a:spcBef>
                <a:spcPts val="0"/>
              </a:spcBef>
              <a:buFont typeface="Wingdings" panose="05000000000000000000" pitchFamily="2" charset="2"/>
              <a:buChar char="Ü"/>
            </a:pPr>
            <a:r>
              <a:rPr lang="sk-SK" sz="2000" noProof="1" smtClean="0">
                <a:latin typeface="Comic Sans MS" panose="030F0702030302020204" pitchFamily="66" charset="0"/>
              </a:rPr>
              <a:t>predcyklón odstráni častice väčšie ako 420 nm </a:t>
            </a:r>
          </a:p>
          <a:p>
            <a:pPr marL="276225" indent="-276225">
              <a:lnSpc>
                <a:spcPct val="100000"/>
              </a:lnSpc>
              <a:spcBef>
                <a:spcPts val="0"/>
              </a:spcBef>
              <a:buFont typeface="Wingdings" panose="05000000000000000000" pitchFamily="2" charset="2"/>
              <a:buChar char="Ü"/>
            </a:pPr>
            <a:r>
              <a:rPr lang="sk-SK" sz="2000" noProof="1" smtClean="0">
                <a:latin typeface="Comic Sans MS" panose="030F0702030302020204" pitchFamily="66" charset="0"/>
              </a:rPr>
              <a:t>merateľná c do 10</a:t>
            </a:r>
            <a:r>
              <a:rPr lang="sk-SK" sz="2000" baseline="30000" noProof="1" smtClean="0">
                <a:latin typeface="Comic Sans MS" panose="030F0702030302020204" pitchFamily="66" charset="0"/>
              </a:rPr>
              <a:t>6</a:t>
            </a:r>
            <a:r>
              <a:rPr lang="sk-SK" sz="2000" noProof="1" smtClean="0">
                <a:latin typeface="Comic Sans MS" panose="030F0702030302020204" pitchFamily="66" charset="0"/>
              </a:rPr>
              <a:t> častíc.cm</a:t>
            </a:r>
            <a:r>
              <a:rPr lang="sk-SK" sz="2000" baseline="30000" noProof="1" smtClean="0">
                <a:latin typeface="Comic Sans MS" panose="030F0702030302020204" pitchFamily="66" charset="0"/>
              </a:rPr>
              <a:t>-3</a:t>
            </a:r>
            <a:endParaRPr lang="sk-SK" sz="2000" noProof="1" smtClean="0">
              <a:latin typeface="Comic Sans MS" panose="030F0702030302020204" pitchFamily="66" charset="0"/>
            </a:endParaRPr>
          </a:p>
        </p:txBody>
      </p:sp>
      <p:sp>
        <p:nvSpPr>
          <p:cNvPr id="8" name="Zástupný symbol obsahu 2"/>
          <p:cNvSpPr txBox="1">
            <a:spLocks/>
          </p:cNvSpPr>
          <p:nvPr/>
        </p:nvSpPr>
        <p:spPr>
          <a:xfrm>
            <a:off x="8051301" y="4672444"/>
            <a:ext cx="4430113" cy="1915865"/>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276225" indent="-276225">
              <a:lnSpc>
                <a:spcPct val="100000"/>
              </a:lnSpc>
              <a:spcBef>
                <a:spcPts val="0"/>
              </a:spcBef>
              <a:buFont typeface="Wingdings" panose="05000000000000000000" pitchFamily="2" charset="2"/>
              <a:buChar char="Ü"/>
            </a:pPr>
            <a:r>
              <a:rPr lang="sk-SK" sz="2000" dirty="0" smtClean="0">
                <a:latin typeface="Comic Sans MS" panose="030F0702030302020204" pitchFamily="66" charset="0"/>
              </a:rPr>
              <a:t>prenosný separátor a počítač častíc: rozsah 0,3-10 µm </a:t>
            </a:r>
          </a:p>
          <a:p>
            <a:pPr marL="276225" indent="-276225">
              <a:lnSpc>
                <a:spcPct val="100000"/>
              </a:lnSpc>
              <a:spcBef>
                <a:spcPts val="0"/>
              </a:spcBef>
              <a:buFont typeface="Wingdings" panose="05000000000000000000" pitchFamily="2" charset="2"/>
              <a:buChar char="Ü"/>
            </a:pPr>
            <a:r>
              <a:rPr lang="sk-SK" sz="2000" dirty="0">
                <a:latin typeface="Comic Sans MS" panose="030F0702030302020204" pitchFamily="66" charset="0"/>
              </a:rPr>
              <a:t>m</a:t>
            </a:r>
            <a:r>
              <a:rPr lang="sk-SK" sz="2000" dirty="0" smtClean="0">
                <a:latin typeface="Comic Sans MS" panose="030F0702030302020204" pitchFamily="66" charset="0"/>
              </a:rPr>
              <a:t>inimálny </a:t>
            </a:r>
            <a:r>
              <a:rPr lang="sk-SK" sz="2000" dirty="0">
                <a:latin typeface="Comic Sans MS" panose="030F0702030302020204" pitchFamily="66" charset="0"/>
              </a:rPr>
              <a:t>rozsah meraní: </a:t>
            </a:r>
            <a:r>
              <a:rPr lang="sk-SK" sz="2000" dirty="0" smtClean="0">
                <a:latin typeface="Comic Sans MS" panose="030F0702030302020204" pitchFamily="66" charset="0"/>
              </a:rPr>
              <a:t/>
            </a:r>
            <a:br>
              <a:rPr lang="sk-SK" sz="2000" dirty="0" smtClean="0">
                <a:latin typeface="Comic Sans MS" panose="030F0702030302020204" pitchFamily="66" charset="0"/>
              </a:rPr>
            </a:br>
            <a:r>
              <a:rPr lang="sk-SK" sz="2000" dirty="0" err="1" smtClean="0">
                <a:latin typeface="Comic Sans MS" panose="030F0702030302020204" pitchFamily="66" charset="0"/>
              </a:rPr>
              <a:t>c</a:t>
            </a:r>
            <a:r>
              <a:rPr lang="sk-SK" sz="2000" baseline="-25000" dirty="0" err="1" smtClean="0">
                <a:latin typeface="Comic Sans MS" panose="030F0702030302020204" pitchFamily="66" charset="0"/>
              </a:rPr>
              <a:t>hm</a:t>
            </a:r>
            <a:r>
              <a:rPr lang="sk-SK" sz="2000" dirty="0" smtClean="0">
                <a:latin typeface="Comic Sans MS" panose="030F0702030302020204" pitchFamily="66" charset="0"/>
              </a:rPr>
              <a:t> = </a:t>
            </a:r>
            <a:r>
              <a:rPr lang="sk-SK" sz="2000" dirty="0">
                <a:latin typeface="Comic Sans MS" panose="030F0702030302020204" pitchFamily="66" charset="0"/>
              </a:rPr>
              <a:t>0,001-275 000 </a:t>
            </a:r>
            <a:r>
              <a:rPr lang="sk-SK" sz="2000" dirty="0" smtClean="0">
                <a:latin typeface="Comic Sans MS" panose="030F0702030302020204" pitchFamily="66" charset="0"/>
              </a:rPr>
              <a:t>µg.m</a:t>
            </a:r>
            <a:r>
              <a:rPr lang="sk-SK" sz="2000" baseline="30000" dirty="0" smtClean="0">
                <a:latin typeface="Comic Sans MS" panose="030F0702030302020204" pitchFamily="66" charset="0"/>
              </a:rPr>
              <a:t>-3</a:t>
            </a:r>
            <a:r>
              <a:rPr lang="sk-SK" sz="2000" dirty="0" smtClean="0">
                <a:latin typeface="Comic Sans MS" panose="030F0702030302020204" pitchFamily="66" charset="0"/>
              </a:rPr>
              <a:t> </a:t>
            </a:r>
            <a:br>
              <a:rPr lang="sk-SK" sz="2000" dirty="0" smtClean="0">
                <a:latin typeface="Comic Sans MS" panose="030F0702030302020204" pitchFamily="66" charset="0"/>
              </a:rPr>
            </a:br>
            <a:r>
              <a:rPr lang="sk-SK" sz="2000" dirty="0" err="1" smtClean="0">
                <a:latin typeface="Comic Sans MS" panose="030F0702030302020204" pitchFamily="66" charset="0"/>
              </a:rPr>
              <a:t>c</a:t>
            </a:r>
            <a:r>
              <a:rPr lang="sk-SK" sz="2000" baseline="-25000" dirty="0" err="1" smtClean="0">
                <a:latin typeface="Comic Sans MS" panose="030F0702030302020204" pitchFamily="66" charset="0"/>
              </a:rPr>
              <a:t>PČ</a:t>
            </a:r>
            <a:r>
              <a:rPr lang="sk-SK" sz="2000" dirty="0" smtClean="0">
                <a:latin typeface="Comic Sans MS" panose="030F0702030302020204" pitchFamily="66" charset="0"/>
              </a:rPr>
              <a:t> = 1-3 </a:t>
            </a:r>
            <a:r>
              <a:rPr lang="sk-SK" sz="2000" dirty="0">
                <a:latin typeface="Comic Sans MS" panose="030F0702030302020204" pitchFamily="66" charset="0"/>
              </a:rPr>
              <a:t>000 </a:t>
            </a:r>
            <a:r>
              <a:rPr lang="sk-SK" sz="2000" dirty="0" smtClean="0">
                <a:latin typeface="Comic Sans MS" panose="030F0702030302020204" pitchFamily="66" charset="0"/>
              </a:rPr>
              <a:t>častíc.cm</a:t>
            </a:r>
            <a:r>
              <a:rPr lang="sk-SK" sz="2000" baseline="30000" dirty="0" smtClean="0">
                <a:latin typeface="Comic Sans MS" panose="030F0702030302020204" pitchFamily="66" charset="0"/>
              </a:rPr>
              <a:t>-3</a:t>
            </a:r>
            <a:endParaRPr lang="sk-SK" sz="2000" dirty="0" smtClean="0">
              <a:latin typeface="Comic Sans MS" panose="030F0702030302020204" pitchFamily="66" charset="0"/>
            </a:endParaRPr>
          </a:p>
          <a:p>
            <a:pPr marL="276225" indent="-276225">
              <a:lnSpc>
                <a:spcPct val="100000"/>
              </a:lnSpc>
              <a:spcBef>
                <a:spcPts val="0"/>
              </a:spcBef>
              <a:buFont typeface="Wingdings" panose="05000000000000000000" pitchFamily="2" charset="2"/>
              <a:buChar char="Ü"/>
            </a:pPr>
            <a:r>
              <a:rPr lang="sk-SK" sz="2000" dirty="0" smtClean="0">
                <a:latin typeface="Comic Sans MS" panose="030F0702030302020204" pitchFamily="66" charset="0"/>
              </a:rPr>
              <a:t>zadať </a:t>
            </a:r>
            <a:r>
              <a:rPr lang="sk-SK" sz="2000" dirty="0">
                <a:latin typeface="Comic Sans MS" panose="030F0702030302020204" pitchFamily="66" charset="0"/>
              </a:rPr>
              <a:t>index lomu sledovanej </a:t>
            </a:r>
            <a:r>
              <a:rPr lang="sk-SK" sz="2000" dirty="0" smtClean="0">
                <a:latin typeface="Comic Sans MS" panose="030F0702030302020204" pitchFamily="66" charset="0"/>
              </a:rPr>
              <a:t>ZL</a:t>
            </a:r>
            <a:endParaRPr lang="sk-SK" sz="2000" dirty="0">
              <a:latin typeface="Comic Sans MS" panose="030F0702030302020204" pitchFamily="66" charset="0"/>
            </a:endParaRPr>
          </a:p>
        </p:txBody>
      </p:sp>
      <p:sp>
        <p:nvSpPr>
          <p:cNvPr id="9" name="Zástupný symbol obsahu 2"/>
          <p:cNvSpPr txBox="1">
            <a:spLocks/>
          </p:cNvSpPr>
          <p:nvPr/>
        </p:nvSpPr>
        <p:spPr>
          <a:xfrm>
            <a:off x="4505514" y="4560842"/>
            <a:ext cx="3807301" cy="2118454"/>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276225" indent="-276225">
              <a:lnSpc>
                <a:spcPct val="100000"/>
              </a:lnSpc>
              <a:spcBef>
                <a:spcPts val="0"/>
              </a:spcBef>
              <a:buFont typeface="Wingdings" panose="05000000000000000000" pitchFamily="2" charset="2"/>
              <a:buChar char="Ü"/>
            </a:pPr>
            <a:r>
              <a:rPr lang="sk-SK" sz="2000" dirty="0">
                <a:latin typeface="Comic Sans MS" panose="030F0702030302020204" pitchFamily="66" charset="0"/>
              </a:rPr>
              <a:t>doba skenovania od 1 s </a:t>
            </a:r>
          </a:p>
          <a:p>
            <a:pPr marL="276225" indent="-276225">
              <a:lnSpc>
                <a:spcPct val="100000"/>
              </a:lnSpc>
              <a:spcBef>
                <a:spcPts val="0"/>
              </a:spcBef>
              <a:buFont typeface="Wingdings" panose="05000000000000000000" pitchFamily="2" charset="2"/>
              <a:buChar char="Ü"/>
            </a:pPr>
            <a:r>
              <a:rPr lang="sk-SK" sz="2000" dirty="0">
                <a:latin typeface="Comic Sans MS" panose="030F0702030302020204" pitchFamily="66" charset="0"/>
              </a:rPr>
              <a:t>prietok plynu min. 1 l.min</a:t>
            </a:r>
            <a:r>
              <a:rPr lang="sk-SK" sz="2000" baseline="30000" dirty="0">
                <a:latin typeface="Comic Sans MS" panose="030F0702030302020204" pitchFamily="66" charset="0"/>
              </a:rPr>
              <a:t>-1</a:t>
            </a:r>
            <a:endParaRPr lang="sk-SK" sz="2000" dirty="0">
              <a:latin typeface="Comic Sans MS" panose="030F0702030302020204" pitchFamily="66" charset="0"/>
            </a:endParaRPr>
          </a:p>
          <a:p>
            <a:pPr marL="0" indent="0" algn="ctr">
              <a:buFont typeface="Arial" pitchFamily="34" charset="0"/>
              <a:buNone/>
            </a:pPr>
            <a:r>
              <a:rPr lang="sk-SK" sz="2200" dirty="0" smtClean="0">
                <a:latin typeface="Comic Sans MS" panose="030F0702030302020204" pitchFamily="66" charset="0"/>
              </a:rPr>
              <a:t>Výška odberu vzorky vzduchu bola 1,5 m nad úrovňou povrchu zeme. </a:t>
            </a:r>
            <a:endParaRPr lang="sk-SK" sz="2200" dirty="0">
              <a:latin typeface="Comic Sans MS" panose="030F0702030302020204" pitchFamily="66" charset="0"/>
            </a:endParaRPr>
          </a:p>
        </p:txBody>
      </p:sp>
      <p:pic>
        <p:nvPicPr>
          <p:cNvPr id="2052" name="Picture 4" descr="Výsledok vyhľadávania obrázkov pre dopyt NanoScan SMPS Model 39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97" t="2265" r="3183" b="3544"/>
          <a:stretch/>
        </p:blipFill>
        <p:spPr bwMode="auto">
          <a:xfrm>
            <a:off x="0" y="1858667"/>
            <a:ext cx="4514058" cy="2646171"/>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3891" y="1865163"/>
            <a:ext cx="3844934" cy="2639676"/>
          </a:xfrm>
          <a:prstGeom prst="rect">
            <a:avLst/>
          </a:prstGeom>
          <a:noFill/>
        </p:spPr>
      </p:pic>
      <p:cxnSp>
        <p:nvCxnSpPr>
          <p:cNvPr id="12" name="Rovná spojnica 11"/>
          <p:cNvCxnSpPr/>
          <p:nvPr/>
        </p:nvCxnSpPr>
        <p:spPr>
          <a:xfrm flipH="1">
            <a:off x="8343891" y="1865162"/>
            <a:ext cx="0" cy="26640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ovná spojnica 14"/>
          <p:cNvCxnSpPr/>
          <p:nvPr/>
        </p:nvCxnSpPr>
        <p:spPr>
          <a:xfrm flipH="1">
            <a:off x="4521957" y="1840791"/>
            <a:ext cx="0" cy="26640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16" name="Polovičný rám 15"/>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7" name="Polovičný rám 16"/>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8" name="Rovná spojnica 17"/>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pic>
        <p:nvPicPr>
          <p:cNvPr id="10" name="Obrázok 9"/>
          <p:cNvPicPr/>
          <p:nvPr/>
        </p:nvPicPr>
        <p:blipFill rotWithShape="1">
          <a:blip r:embed="rId3">
            <a:extLst>
              <a:ext uri="{28A0092B-C50C-407E-A947-70E740481C1C}">
                <a14:useLocalDpi xmlns:a14="http://schemas.microsoft.com/office/drawing/2010/main" val="0"/>
              </a:ext>
            </a:extLst>
          </a:blip>
          <a:srcRect l="10396" b="38579"/>
          <a:stretch/>
        </p:blipFill>
        <p:spPr bwMode="auto">
          <a:xfrm>
            <a:off x="0" y="1052736"/>
            <a:ext cx="6600324" cy="3395705"/>
          </a:xfrm>
          <a:prstGeom prst="rect">
            <a:avLst/>
          </a:prstGeom>
          <a:noFill/>
          <a:ln w="28575">
            <a:noFill/>
          </a:ln>
        </p:spPr>
      </p:pic>
      <p:sp>
        <p:nvSpPr>
          <p:cNvPr id="12" name="Textové pole 1"/>
          <p:cNvSpPr txBox="1"/>
          <p:nvPr/>
        </p:nvSpPr>
        <p:spPr>
          <a:xfrm>
            <a:off x="7534572" y="1052736"/>
            <a:ext cx="4517610" cy="499732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49263" indent="-449263">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Pri </a:t>
            </a:r>
            <a:r>
              <a:rPr lang="sk-SK" sz="2200" b="1" noProof="1">
                <a:solidFill>
                  <a:srgbClr val="00B0F0"/>
                </a:solidFill>
                <a:latin typeface="Comic Sans MS" panose="030F0702030302020204" pitchFamily="66" charset="0"/>
                <a:ea typeface="Times New Roman" panose="02020603050405020304" pitchFamily="18" charset="0"/>
              </a:rPr>
              <a:t>práci kompaktora</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1.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40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2.</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30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3.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7 m </a:t>
            </a:r>
            <a:r>
              <a:rPr lang="sk-SK" sz="2200" noProof="1" smtClean="0">
                <a:solidFill>
                  <a:schemeClr val="tx1"/>
                </a:solidFill>
                <a:effectLst/>
                <a:latin typeface="Comic Sans MS" panose="030F0702030302020204" pitchFamily="66" charset="0"/>
                <a:ea typeface="Times New Roman" panose="02020603050405020304" pitchFamily="18" charset="0"/>
              </a:rPr>
              <a:t>pod telesom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4.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5.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prejazd 2 zvozových vozidiel</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6. </a:t>
            </a:r>
            <a:r>
              <a:rPr lang="sk-SK" sz="2200" noProof="1" smtClean="0">
                <a:solidFill>
                  <a:schemeClr val="tx1"/>
                </a:solidFill>
                <a:effectLst/>
                <a:latin typeface="Comic Sans MS" panose="030F0702030302020204" pitchFamily="66" charset="0"/>
                <a:ea typeface="Times New Roman" panose="02020603050405020304" pitchFamily="18" charset="0"/>
              </a:rPr>
              <a:t>	Na vrchole skládky </a:t>
            </a:r>
          </a:p>
          <a:p>
            <a:pPr>
              <a:spcBef>
                <a:spcPts val="1200"/>
              </a:spcBef>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Kompaktor mimo prevádzky</a:t>
            </a:r>
          </a:p>
          <a:p>
            <a:pPr marL="449263" indent="-449263">
              <a:spcAft>
                <a:spcPts val="0"/>
              </a:spcAft>
            </a:pPr>
            <a:r>
              <a:rPr lang="sk-SK" sz="2200" noProof="1" smtClean="0">
                <a:solidFill>
                  <a:srgbClr val="FF0000"/>
                </a:solidFill>
                <a:effectLst/>
                <a:latin typeface="Comic Sans MS" panose="030F0702030302020204" pitchFamily="66" charset="0"/>
                <a:ea typeface="Times New Roman" panose="02020603050405020304" pitchFamily="18" charset="0"/>
              </a:rPr>
              <a:t>7. 	</a:t>
            </a:r>
            <a:r>
              <a:rPr lang="sk-SK" sz="2200" noProof="1" smtClean="0">
                <a:solidFill>
                  <a:schemeClr val="tx1"/>
                </a:solidFill>
                <a:effectLst/>
                <a:latin typeface="Comic Sans MS" panose="030F0702030302020204" pitchFamily="66" charset="0"/>
                <a:ea typeface="Times New Roman" panose="02020603050405020304" pitchFamily="18" charset="0"/>
              </a:rPr>
              <a:t>Na vrchole skládky </a:t>
            </a:r>
            <a:r>
              <a:rPr lang="sk-SK" sz="2200" noProof="1" smtClean="0">
                <a:solidFill>
                  <a:srgbClr val="FF0000"/>
                </a:solidFill>
                <a:effectLst/>
                <a:latin typeface="Comic Sans MS" panose="030F0702030302020204" pitchFamily="66" charset="0"/>
                <a:ea typeface="Times New Roman" panose="02020603050405020304" pitchFamily="18" charset="0"/>
              </a:rPr>
              <a:t/>
            </a:r>
            <a:br>
              <a:rPr lang="sk-SK" sz="2200" noProof="1" smtClean="0">
                <a:solidFill>
                  <a:srgbClr val="FF0000"/>
                </a:solidFill>
                <a:effectLst/>
                <a:latin typeface="Comic Sans MS" panose="030F0702030302020204" pitchFamily="66" charset="0"/>
                <a:ea typeface="Times New Roman" panose="02020603050405020304" pitchFamily="18" charset="0"/>
              </a:rPr>
            </a:br>
            <a:r>
              <a:rPr lang="sk-SK" sz="2200" noProof="1" smtClean="0">
                <a:solidFill>
                  <a:srgbClr val="FF0000"/>
                </a:solidFill>
                <a:effectLst/>
                <a:latin typeface="Comic Sans MS" panose="030F0702030302020204" pitchFamily="66" charset="0"/>
                <a:ea typeface="Times New Roman" panose="02020603050405020304" pitchFamily="18" charset="0"/>
              </a:rPr>
              <a:t>	</a:t>
            </a:r>
            <a:endParaRPr lang="sk-SK" sz="2200" noProof="1">
              <a:solidFill>
                <a:srgbClr val="FF0000"/>
              </a:solidFill>
              <a:effectLst/>
              <a:latin typeface="Comic Sans MS" panose="030F0702030302020204" pitchFamily="66" charset="0"/>
              <a:ea typeface="Times New Roman" panose="02020603050405020304" pitchFamily="18" charset="0"/>
            </a:endParaRPr>
          </a:p>
        </p:txBody>
      </p:sp>
      <p:pic>
        <p:nvPicPr>
          <p:cNvPr id="5" name="Obrázok 4"/>
          <p:cNvPicPr>
            <a:picLocks noChangeAspect="1"/>
          </p:cNvPicPr>
          <p:nvPr/>
        </p:nvPicPr>
        <p:blipFill>
          <a:blip r:embed="rId4"/>
          <a:stretch>
            <a:fillRect/>
          </a:stretch>
        </p:blipFill>
        <p:spPr>
          <a:xfrm rot="5400000">
            <a:off x="2703313" y="2211587"/>
            <a:ext cx="5809702" cy="3492000"/>
          </a:xfrm>
          <a:prstGeom prst="rect">
            <a:avLst/>
          </a:prstGeom>
        </p:spPr>
      </p:pic>
      <p:pic>
        <p:nvPicPr>
          <p:cNvPr id="13" name="Obrázok 12"/>
          <p:cNvPicPr>
            <a:picLocks noChangeAspect="1"/>
          </p:cNvPicPr>
          <p:nvPr/>
        </p:nvPicPr>
        <p:blipFill>
          <a:blip r:embed="rId5"/>
          <a:stretch>
            <a:fillRect/>
          </a:stretch>
        </p:blipFill>
        <p:spPr>
          <a:xfrm>
            <a:off x="6600324" y="6556606"/>
            <a:ext cx="3304318" cy="310923"/>
          </a:xfrm>
          <a:prstGeom prst="rect">
            <a:avLst/>
          </a:prstGeom>
        </p:spPr>
      </p:pic>
      <p:pic>
        <p:nvPicPr>
          <p:cNvPr id="14" name="Obrázok 13"/>
          <p:cNvPicPr>
            <a:picLocks noChangeAspect="1"/>
          </p:cNvPicPr>
          <p:nvPr/>
        </p:nvPicPr>
        <p:blipFill>
          <a:blip r:embed="rId6"/>
          <a:stretch>
            <a:fillRect/>
          </a:stretch>
        </p:blipFill>
        <p:spPr>
          <a:xfrm>
            <a:off x="6600324" y="6223886"/>
            <a:ext cx="2560542" cy="353599"/>
          </a:xfrm>
          <a:prstGeom prst="rect">
            <a:avLst/>
          </a:prstGeom>
        </p:spPr>
      </p:pic>
      <p:sp>
        <p:nvSpPr>
          <p:cNvPr id="9" name="Polovičný rám 8"/>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1" name="Polovičný rám 10"/>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5" name="Rovná spojnica 14"/>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Zástupný symbol obsahu 2"/>
          <p:cNvSpPr txBox="1">
            <a:spLocks/>
          </p:cNvSpPr>
          <p:nvPr/>
        </p:nvSpPr>
        <p:spPr>
          <a:xfrm>
            <a:off x="2632605" y="303051"/>
            <a:ext cx="9361040" cy="575859"/>
          </a:xfrm>
          <a:prstGeom prst="rect">
            <a:avLst/>
          </a:prstGeom>
          <a:solidFill>
            <a:srgbClr val="FFC000"/>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dirty="0">
                <a:latin typeface="Comic Sans MS" panose="030F0702030302020204" pitchFamily="66" charset="0"/>
              </a:rPr>
              <a:t>Priemerné hodnoty </a:t>
            </a:r>
            <a:r>
              <a:rPr lang="sk-SK" b="1" dirty="0" smtClean="0">
                <a:latin typeface="Comic Sans MS" panose="030F0702030302020204" pitchFamily="66" charset="0"/>
              </a:rPr>
              <a:t>koncentrácie </a:t>
            </a:r>
            <a:r>
              <a:rPr lang="sk-SK" b="1" dirty="0">
                <a:solidFill>
                  <a:srgbClr val="000066"/>
                </a:solidFill>
                <a:latin typeface="Comic Sans MS" panose="030F0702030302020204" pitchFamily="66" charset="0"/>
              </a:rPr>
              <a:t>počtu častíc [#/cm</a:t>
            </a:r>
            <a:r>
              <a:rPr lang="sk-SK" b="1" baseline="30000" dirty="0">
                <a:solidFill>
                  <a:srgbClr val="000066"/>
                </a:solidFill>
                <a:latin typeface="Comic Sans MS" panose="030F0702030302020204" pitchFamily="66" charset="0"/>
              </a:rPr>
              <a:t>3</a:t>
            </a:r>
            <a:r>
              <a:rPr lang="sk-SK" b="1" dirty="0" smtClean="0">
                <a:solidFill>
                  <a:srgbClr val="000066"/>
                </a:solidFill>
                <a:latin typeface="Comic Sans MS" panose="030F0702030302020204" pitchFamily="66" charset="0"/>
              </a:rPr>
              <a:t>] </a:t>
            </a:r>
            <a:r>
              <a:rPr lang="sk-SK" b="1" dirty="0" smtClean="0">
                <a:latin typeface="Comic Sans MS" panose="030F0702030302020204" pitchFamily="66" charset="0"/>
              </a:rPr>
              <a:t>na </a:t>
            </a:r>
            <a:r>
              <a:rPr lang="sk-SK" b="1" dirty="0" smtClean="0">
                <a:solidFill>
                  <a:srgbClr val="00B050"/>
                </a:solidFill>
                <a:latin typeface="Comic Sans MS" panose="030F0702030302020204" pitchFamily="66" charset="0"/>
              </a:rPr>
              <a:t>SKO</a:t>
            </a:r>
            <a:endParaRPr lang="sk-SK" b="1" dirty="0">
              <a:solidFill>
                <a:srgbClr val="00B050"/>
              </a:solidFill>
              <a:latin typeface="Comic Sans MS" panose="030F0702030302020204" pitchFamily="66" charset="0"/>
            </a:endParaRPr>
          </a:p>
        </p:txBody>
      </p:sp>
      <p:pic>
        <p:nvPicPr>
          <p:cNvPr id="6" name="Obrázo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344" y="4553007"/>
            <a:ext cx="2939818" cy="2204864"/>
          </a:xfrm>
          <a:prstGeom prst="rect">
            <a:avLst/>
          </a:prstGeom>
          <a:ln w="28575">
            <a:solidFill>
              <a:srgbClr val="FFFF00"/>
            </a:solidFill>
          </a:ln>
        </p:spPr>
      </p:pic>
    </p:spTree>
    <p:extLst>
      <p:ext uri="{BB962C8B-B14F-4D97-AF65-F5344CB8AC3E}">
        <p14:creationId xmlns:p14="http://schemas.microsoft.com/office/powerpoint/2010/main" val="139946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p:nvPr/>
        </p:nvPicPr>
        <p:blipFill rotWithShape="1">
          <a:blip r:embed="rId3">
            <a:extLst>
              <a:ext uri="{28A0092B-C50C-407E-A947-70E740481C1C}">
                <a14:useLocalDpi xmlns:a14="http://schemas.microsoft.com/office/drawing/2010/main" val="0"/>
              </a:ext>
            </a:extLst>
          </a:blip>
          <a:srcRect l="10396" b="38579"/>
          <a:stretch/>
        </p:blipFill>
        <p:spPr bwMode="auto">
          <a:xfrm>
            <a:off x="0" y="1052736"/>
            <a:ext cx="6600324" cy="3395705"/>
          </a:xfrm>
          <a:prstGeom prst="rect">
            <a:avLst/>
          </a:prstGeom>
          <a:noFill/>
          <a:ln w="28575">
            <a:noFill/>
          </a:ln>
        </p:spPr>
      </p:pic>
      <p:sp>
        <p:nvSpPr>
          <p:cNvPr id="12" name="Textové pole 1"/>
          <p:cNvSpPr txBox="1"/>
          <p:nvPr/>
        </p:nvSpPr>
        <p:spPr>
          <a:xfrm>
            <a:off x="7534572" y="1052736"/>
            <a:ext cx="4517610" cy="499732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49263" indent="-449263">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Pri </a:t>
            </a:r>
            <a:r>
              <a:rPr lang="sk-SK" sz="2200" b="1" noProof="1">
                <a:solidFill>
                  <a:srgbClr val="00B0F0"/>
                </a:solidFill>
                <a:latin typeface="Comic Sans MS" panose="030F0702030302020204" pitchFamily="66" charset="0"/>
                <a:ea typeface="Times New Roman" panose="02020603050405020304" pitchFamily="18" charset="0"/>
              </a:rPr>
              <a:t>práci kompaktora</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1.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40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2.</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30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3.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7 m </a:t>
            </a:r>
            <a:r>
              <a:rPr lang="sk-SK" sz="2200" noProof="1" smtClean="0">
                <a:solidFill>
                  <a:schemeClr val="tx1"/>
                </a:solidFill>
                <a:effectLst/>
                <a:latin typeface="Comic Sans MS" panose="030F0702030302020204" pitchFamily="66" charset="0"/>
                <a:ea typeface="Times New Roman" panose="02020603050405020304" pitchFamily="18" charset="0"/>
              </a:rPr>
              <a:t>pod telesom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4.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5.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prejazd 2 zvozových vozidiel</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6. </a:t>
            </a:r>
            <a:r>
              <a:rPr lang="sk-SK" sz="2200" noProof="1" smtClean="0">
                <a:solidFill>
                  <a:schemeClr val="tx1"/>
                </a:solidFill>
                <a:effectLst/>
                <a:latin typeface="Comic Sans MS" panose="030F0702030302020204" pitchFamily="66" charset="0"/>
                <a:ea typeface="Times New Roman" panose="02020603050405020304" pitchFamily="18" charset="0"/>
              </a:rPr>
              <a:t>	Na vrchole skládky </a:t>
            </a:r>
          </a:p>
          <a:p>
            <a:pPr>
              <a:spcBef>
                <a:spcPts val="1200"/>
              </a:spcBef>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Kompaktor mimo prevádzky</a:t>
            </a:r>
          </a:p>
          <a:p>
            <a:pPr marL="449263" indent="-449263">
              <a:spcAft>
                <a:spcPts val="0"/>
              </a:spcAft>
            </a:pPr>
            <a:r>
              <a:rPr lang="sk-SK" sz="2200" noProof="1" smtClean="0">
                <a:solidFill>
                  <a:srgbClr val="FF0000"/>
                </a:solidFill>
                <a:effectLst/>
                <a:latin typeface="Comic Sans MS" panose="030F0702030302020204" pitchFamily="66" charset="0"/>
                <a:ea typeface="Times New Roman" panose="02020603050405020304" pitchFamily="18" charset="0"/>
              </a:rPr>
              <a:t>7. 	</a:t>
            </a:r>
            <a:r>
              <a:rPr lang="sk-SK" sz="2200" noProof="1" smtClean="0">
                <a:solidFill>
                  <a:schemeClr val="tx1"/>
                </a:solidFill>
                <a:effectLst/>
                <a:latin typeface="Comic Sans MS" panose="030F0702030302020204" pitchFamily="66" charset="0"/>
                <a:ea typeface="Times New Roman" panose="02020603050405020304" pitchFamily="18" charset="0"/>
              </a:rPr>
              <a:t>Na vrchole skládky </a:t>
            </a:r>
            <a:r>
              <a:rPr lang="sk-SK" sz="2200" noProof="1" smtClean="0">
                <a:solidFill>
                  <a:srgbClr val="FF0000"/>
                </a:solidFill>
                <a:effectLst/>
                <a:latin typeface="Comic Sans MS" panose="030F0702030302020204" pitchFamily="66" charset="0"/>
                <a:ea typeface="Times New Roman" panose="02020603050405020304" pitchFamily="18" charset="0"/>
              </a:rPr>
              <a:t/>
            </a:r>
            <a:br>
              <a:rPr lang="sk-SK" sz="2200" noProof="1" smtClean="0">
                <a:solidFill>
                  <a:srgbClr val="FF0000"/>
                </a:solidFill>
                <a:effectLst/>
                <a:latin typeface="Comic Sans MS" panose="030F0702030302020204" pitchFamily="66" charset="0"/>
                <a:ea typeface="Times New Roman" panose="02020603050405020304" pitchFamily="18" charset="0"/>
              </a:rPr>
            </a:br>
            <a:r>
              <a:rPr lang="sk-SK" sz="2200" noProof="1" smtClean="0">
                <a:solidFill>
                  <a:srgbClr val="FF0000"/>
                </a:solidFill>
                <a:effectLst/>
                <a:latin typeface="Comic Sans MS" panose="030F0702030302020204" pitchFamily="66" charset="0"/>
                <a:ea typeface="Times New Roman" panose="02020603050405020304" pitchFamily="18" charset="0"/>
              </a:rPr>
              <a:t>	</a:t>
            </a:r>
            <a:endParaRPr lang="sk-SK" sz="2200" noProof="1">
              <a:solidFill>
                <a:srgbClr val="FF0000"/>
              </a:solidFill>
              <a:effectLst/>
              <a:latin typeface="Comic Sans MS" panose="030F0702030302020204" pitchFamily="66" charset="0"/>
              <a:ea typeface="Times New Roman" panose="02020603050405020304" pitchFamily="18" charset="0"/>
            </a:endParaRPr>
          </a:p>
        </p:txBody>
      </p:sp>
      <p:pic>
        <p:nvPicPr>
          <p:cNvPr id="3" name="Obrázok 2"/>
          <p:cNvPicPr>
            <a:picLocks noChangeAspect="1"/>
          </p:cNvPicPr>
          <p:nvPr/>
        </p:nvPicPr>
        <p:blipFill>
          <a:blip r:embed="rId4"/>
          <a:stretch>
            <a:fillRect/>
          </a:stretch>
        </p:blipFill>
        <p:spPr>
          <a:xfrm rot="5400000">
            <a:off x="2702343" y="2211587"/>
            <a:ext cx="5809702" cy="3492000"/>
          </a:xfrm>
          <a:prstGeom prst="rect">
            <a:avLst/>
          </a:prstGeom>
        </p:spPr>
      </p:pic>
      <p:pic>
        <p:nvPicPr>
          <p:cNvPr id="11" name="Obrázok 10"/>
          <p:cNvPicPr>
            <a:picLocks noChangeAspect="1"/>
          </p:cNvPicPr>
          <p:nvPr/>
        </p:nvPicPr>
        <p:blipFill>
          <a:blip r:embed="rId5"/>
          <a:stretch>
            <a:fillRect/>
          </a:stretch>
        </p:blipFill>
        <p:spPr>
          <a:xfrm>
            <a:off x="6600324" y="6556606"/>
            <a:ext cx="3304318" cy="310923"/>
          </a:xfrm>
          <a:prstGeom prst="rect">
            <a:avLst/>
          </a:prstGeom>
        </p:spPr>
      </p:pic>
      <p:pic>
        <p:nvPicPr>
          <p:cNvPr id="13" name="Obrázok 12"/>
          <p:cNvPicPr>
            <a:picLocks noChangeAspect="1"/>
          </p:cNvPicPr>
          <p:nvPr/>
        </p:nvPicPr>
        <p:blipFill>
          <a:blip r:embed="rId6"/>
          <a:stretch>
            <a:fillRect/>
          </a:stretch>
        </p:blipFill>
        <p:spPr>
          <a:xfrm>
            <a:off x="6600324" y="6223886"/>
            <a:ext cx="2560542" cy="353599"/>
          </a:xfrm>
          <a:prstGeom prst="rect">
            <a:avLst/>
          </a:prstGeom>
        </p:spPr>
      </p:pic>
      <p:sp>
        <p:nvSpPr>
          <p:cNvPr id="15"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sp>
        <p:nvSpPr>
          <p:cNvPr id="16" name="Polovičný rám 15"/>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7" name="Polovičný rám 16"/>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8" name="Rovná spojnica 17"/>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Zástupný symbol obsahu 2"/>
          <p:cNvSpPr txBox="1">
            <a:spLocks/>
          </p:cNvSpPr>
          <p:nvPr/>
        </p:nvSpPr>
        <p:spPr>
          <a:xfrm>
            <a:off x="2672674" y="328034"/>
            <a:ext cx="9361040" cy="575859"/>
          </a:xfrm>
          <a:prstGeom prst="rect">
            <a:avLst/>
          </a:prstGeom>
          <a:solidFill>
            <a:srgbClr val="FFC000"/>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dirty="0" smtClean="0">
                <a:latin typeface="Comic Sans MS" panose="030F0702030302020204" pitchFamily="66" charset="0"/>
              </a:rPr>
              <a:t>Priemerné hodnoty </a:t>
            </a:r>
            <a:r>
              <a:rPr lang="sk-SK" b="1" dirty="0" smtClean="0">
                <a:solidFill>
                  <a:srgbClr val="000066"/>
                </a:solidFill>
                <a:latin typeface="Comic Sans MS" panose="030F0702030302020204" pitchFamily="66" charset="0"/>
              </a:rPr>
              <a:t>veľkosti </a:t>
            </a:r>
            <a:r>
              <a:rPr lang="sk-SK" b="1" dirty="0">
                <a:solidFill>
                  <a:srgbClr val="000066"/>
                </a:solidFill>
                <a:latin typeface="Comic Sans MS" panose="030F0702030302020204" pitchFamily="66" charset="0"/>
              </a:rPr>
              <a:t>povrchu častíc [µm</a:t>
            </a:r>
            <a:r>
              <a:rPr lang="sk-SK" b="1" baseline="30000" dirty="0">
                <a:solidFill>
                  <a:srgbClr val="000066"/>
                </a:solidFill>
                <a:latin typeface="Comic Sans MS" panose="030F0702030302020204" pitchFamily="66" charset="0"/>
              </a:rPr>
              <a:t>2</a:t>
            </a:r>
            <a:r>
              <a:rPr lang="sk-SK" b="1" dirty="0">
                <a:solidFill>
                  <a:srgbClr val="000066"/>
                </a:solidFill>
                <a:latin typeface="Comic Sans MS" panose="030F0702030302020204" pitchFamily="66" charset="0"/>
              </a:rPr>
              <a:t>/cm</a:t>
            </a:r>
            <a:r>
              <a:rPr lang="sk-SK" b="1" baseline="30000" dirty="0">
                <a:solidFill>
                  <a:srgbClr val="000066"/>
                </a:solidFill>
                <a:latin typeface="Comic Sans MS" panose="030F0702030302020204" pitchFamily="66" charset="0"/>
              </a:rPr>
              <a:t>3</a:t>
            </a:r>
            <a:r>
              <a:rPr lang="sk-SK" b="1" dirty="0" smtClean="0">
                <a:solidFill>
                  <a:srgbClr val="000066"/>
                </a:solidFill>
                <a:latin typeface="Comic Sans MS" panose="030F0702030302020204" pitchFamily="66" charset="0"/>
              </a:rPr>
              <a:t>] </a:t>
            </a:r>
            <a:r>
              <a:rPr lang="sk-SK" b="1" dirty="0" smtClean="0">
                <a:latin typeface="Comic Sans MS" panose="030F0702030302020204" pitchFamily="66" charset="0"/>
              </a:rPr>
              <a:t>na </a:t>
            </a:r>
            <a:r>
              <a:rPr lang="sk-SK" b="1" dirty="0" smtClean="0">
                <a:solidFill>
                  <a:srgbClr val="00B050"/>
                </a:solidFill>
                <a:latin typeface="Comic Sans MS" panose="030F0702030302020204" pitchFamily="66" charset="0"/>
              </a:rPr>
              <a:t>SKO</a:t>
            </a:r>
            <a:endParaRPr lang="sk-SK" b="1" dirty="0">
              <a:solidFill>
                <a:srgbClr val="00B050"/>
              </a:solidFill>
              <a:latin typeface="Comic Sans MS" panose="030F0702030302020204" pitchFamily="66" charset="0"/>
            </a:endParaRPr>
          </a:p>
        </p:txBody>
      </p:sp>
      <p:pic>
        <p:nvPicPr>
          <p:cNvPr id="2" name="Obrázok 1"/>
          <p:cNvPicPr>
            <a:picLocks noChangeAspect="1"/>
          </p:cNvPicPr>
          <p:nvPr/>
        </p:nvPicPr>
        <p:blipFill rotWithShape="1">
          <a:blip r:embed="rId7" cstate="print">
            <a:extLst>
              <a:ext uri="{28A0092B-C50C-407E-A947-70E740481C1C}">
                <a14:useLocalDpi xmlns:a14="http://schemas.microsoft.com/office/drawing/2010/main" val="0"/>
              </a:ext>
            </a:extLst>
          </a:blip>
          <a:srcRect l="23750"/>
          <a:stretch/>
        </p:blipFill>
        <p:spPr>
          <a:xfrm rot="5400000">
            <a:off x="233667" y="4625647"/>
            <a:ext cx="2152156" cy="2116885"/>
          </a:xfrm>
          <a:prstGeom prst="rect">
            <a:avLst/>
          </a:prstGeom>
          <a:ln w="28575">
            <a:solidFill>
              <a:srgbClr val="FFFF00"/>
            </a:solidFill>
          </a:ln>
        </p:spPr>
      </p:pic>
    </p:spTree>
    <p:extLst>
      <p:ext uri="{BB962C8B-B14F-4D97-AF65-F5344CB8AC3E}">
        <p14:creationId xmlns:p14="http://schemas.microsoft.com/office/powerpoint/2010/main" val="6569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obsahu 13"/>
          <p:cNvSpPr>
            <a:spLocks noGrp="1"/>
          </p:cNvSpPr>
          <p:nvPr>
            <p:ph idx="1"/>
          </p:nvPr>
        </p:nvSpPr>
        <p:spPr>
          <a:xfrm>
            <a:off x="3086345" y="4569568"/>
            <a:ext cx="6552728" cy="649000"/>
          </a:xfrm>
        </p:spPr>
        <p:txBody>
          <a:bodyPr rtlCol="0">
            <a:noAutofit/>
          </a:bodyPr>
          <a:lstStyle/>
          <a:p>
            <a:pPr marL="0" indent="0">
              <a:lnSpc>
                <a:spcPct val="100000"/>
              </a:lnSpc>
              <a:buNone/>
            </a:pPr>
            <a:r>
              <a:rPr lang="sk-SK" dirty="0" smtClean="0">
                <a:latin typeface="Comic Sans MS" panose="030F0702030302020204" pitchFamily="66" charset="0"/>
                <a:sym typeface="Wingdings" panose="05000000000000000000" pitchFamily="2" charset="2"/>
              </a:rPr>
              <a:t> </a:t>
            </a:r>
            <a:r>
              <a:rPr lang="sk-SK" dirty="0" smtClean="0">
                <a:latin typeface="Comic Sans MS" panose="030F0702030302020204" pitchFamily="66" charset="0"/>
              </a:rPr>
              <a:t>V </a:t>
            </a:r>
            <a:r>
              <a:rPr lang="sk-SK" dirty="0">
                <a:latin typeface="Comic Sans MS" panose="030F0702030302020204" pitchFamily="66" charset="0"/>
              </a:rPr>
              <a:t>ČR je to </a:t>
            </a:r>
            <a:r>
              <a:rPr lang="sk-SK" b="1" dirty="0">
                <a:solidFill>
                  <a:srgbClr val="FF0000"/>
                </a:solidFill>
                <a:latin typeface="Comic Sans MS" panose="030F0702030302020204" pitchFamily="66" charset="0"/>
              </a:rPr>
              <a:t>1 700 </a:t>
            </a:r>
            <a:r>
              <a:rPr lang="sk-SK" dirty="0">
                <a:latin typeface="Comic Sans MS" panose="030F0702030302020204" pitchFamily="66" charset="0"/>
              </a:rPr>
              <a:t>úmrtí ročne.</a:t>
            </a:r>
          </a:p>
          <a:p>
            <a:pPr marL="0" indent="0">
              <a:lnSpc>
                <a:spcPct val="100000"/>
              </a:lnSpc>
              <a:buNone/>
            </a:pPr>
            <a:endParaRPr lang="sk-SK" dirty="0">
              <a:latin typeface="Comic Sans MS" panose="030F0702030302020204" pitchFamily="66" charset="0"/>
            </a:endParaRPr>
          </a:p>
        </p:txBody>
      </p:sp>
      <p:pic>
        <p:nvPicPr>
          <p:cNvPr id="1026" name="Picture 2" descr="Výsledok vyhľadávania obrázkov pre dopyt česká repub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00" y="3978310"/>
            <a:ext cx="4882119" cy="275636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obsahu 13"/>
          <p:cNvSpPr txBox="1">
            <a:spLocks/>
          </p:cNvSpPr>
          <p:nvPr/>
        </p:nvSpPr>
        <p:spPr>
          <a:xfrm>
            <a:off x="477788" y="156761"/>
            <a:ext cx="11449272" cy="1308501"/>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361950" indent="-361950">
              <a:lnSpc>
                <a:spcPct val="120000"/>
              </a:lnSpc>
              <a:buNone/>
              <a:tabLst>
                <a:tab pos="361950" algn="l"/>
              </a:tabLst>
            </a:pPr>
            <a:r>
              <a:rPr lang="sk-SK" dirty="0" smtClean="0">
                <a:latin typeface="Comic Sans MS" panose="030F0702030302020204" pitchFamily="66" charset="0"/>
                <a:sym typeface="Wingdings" panose="05000000000000000000" pitchFamily="2" charset="2"/>
              </a:rPr>
              <a:t> </a:t>
            </a:r>
            <a:r>
              <a:rPr lang="sk-SK" dirty="0" smtClean="0">
                <a:latin typeface="Comic Sans MS" panose="030F0702030302020204" pitchFamily="66" charset="0"/>
              </a:rPr>
              <a:t>V oblasti OOV prebieha v celosvetovom meradle intenzívny proces uvedomovania si vážnosti ZO tuhými časticami a navrhovania opatrení na zmiernenie tohto znečistenia. </a:t>
            </a:r>
          </a:p>
        </p:txBody>
      </p:sp>
      <p:sp>
        <p:nvSpPr>
          <p:cNvPr id="7" name="Zástupný symbol obsahu 13"/>
          <p:cNvSpPr txBox="1">
            <a:spLocks/>
          </p:cNvSpPr>
          <p:nvPr/>
        </p:nvSpPr>
        <p:spPr>
          <a:xfrm>
            <a:off x="360449" y="1598529"/>
            <a:ext cx="11535629" cy="623058"/>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buFont typeface="Arial" pitchFamily="34" charset="0"/>
              <a:buNone/>
            </a:pPr>
            <a:r>
              <a:rPr lang="sk-SK" dirty="0" smtClean="0">
                <a:latin typeface="Comic Sans MS" panose="030F0702030302020204" pitchFamily="66" charset="0"/>
                <a:sym typeface="Wingdings" panose="05000000000000000000" pitchFamily="2" charset="2"/>
              </a:rPr>
              <a:t> </a:t>
            </a:r>
            <a:r>
              <a:rPr lang="sk-SK" dirty="0" smtClean="0">
                <a:latin typeface="Comic Sans MS" panose="030F0702030302020204" pitchFamily="66" charset="0"/>
              </a:rPr>
              <a:t>Usudzuje sa, že na následky ZO tuhými časticami sa dĺžka života skracuje. </a:t>
            </a:r>
          </a:p>
        </p:txBody>
      </p:sp>
      <p:sp>
        <p:nvSpPr>
          <p:cNvPr id="8" name="Zástupný symbol obsahu 13"/>
          <p:cNvSpPr txBox="1">
            <a:spLocks/>
          </p:cNvSpPr>
          <p:nvPr/>
        </p:nvSpPr>
        <p:spPr>
          <a:xfrm>
            <a:off x="360449" y="2147905"/>
            <a:ext cx="11319605" cy="1281029"/>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361950" indent="-361950">
              <a:lnSpc>
                <a:spcPct val="120000"/>
              </a:lnSpc>
              <a:buFont typeface="Arial" pitchFamily="34" charset="0"/>
              <a:buNone/>
            </a:pPr>
            <a:r>
              <a:rPr lang="sk-SK" noProof="1" smtClean="0">
                <a:latin typeface="Comic Sans MS" panose="030F0702030302020204" pitchFamily="66" charset="0"/>
                <a:sym typeface="Wingdings" panose="05000000000000000000" pitchFamily="2" charset="2"/>
              </a:rPr>
              <a:t> </a:t>
            </a:r>
            <a:r>
              <a:rPr lang="sk-SK" noProof="1" smtClean="0">
                <a:latin typeface="Comic Sans MS" panose="030F0702030302020204" pitchFamily="66" charset="0"/>
              </a:rPr>
              <a:t>Podľa metodiky Svetovej zdravotníckej organizácie WHO na zaprášené ovzdušie v urbannom prostredí časticami PM</a:t>
            </a:r>
            <a:r>
              <a:rPr lang="sk-SK" baseline="-25000" noProof="1" smtClean="0">
                <a:latin typeface="Comic Sans MS" panose="030F0702030302020204" pitchFamily="66" charset="0"/>
              </a:rPr>
              <a:t>10</a:t>
            </a:r>
            <a:r>
              <a:rPr lang="sk-SK" noProof="1" smtClean="0">
                <a:latin typeface="Comic Sans MS" panose="030F0702030302020204" pitchFamily="66" charset="0"/>
              </a:rPr>
              <a:t> (priemerná koncentrácia </a:t>
            </a:r>
            <a:br>
              <a:rPr lang="sk-SK" noProof="1" smtClean="0">
                <a:latin typeface="Comic Sans MS" panose="030F0702030302020204" pitchFamily="66" charset="0"/>
              </a:rPr>
            </a:br>
            <a:r>
              <a:rPr lang="sk-SK" noProof="1" smtClean="0">
                <a:latin typeface="Comic Sans MS" panose="030F0702030302020204" pitchFamily="66" charset="0"/>
              </a:rPr>
              <a:t>31 μg.m</a:t>
            </a:r>
            <a:r>
              <a:rPr lang="sk-SK" baseline="30000" noProof="1" smtClean="0">
                <a:latin typeface="Comic Sans MS" panose="030F0702030302020204" pitchFamily="66" charset="0"/>
              </a:rPr>
              <a:t>-3</a:t>
            </a:r>
            <a:r>
              <a:rPr lang="sk-SK" noProof="1" smtClean="0">
                <a:latin typeface="Comic Sans MS" panose="030F0702030302020204" pitchFamily="66" charset="0"/>
              </a:rPr>
              <a:t>) zomiera ročne na Slovensku </a:t>
            </a:r>
            <a:r>
              <a:rPr lang="sk-SK" b="1" noProof="1" smtClean="0">
                <a:solidFill>
                  <a:srgbClr val="FF0000"/>
                </a:solidFill>
                <a:latin typeface="Comic Sans MS" panose="030F0702030302020204" pitchFamily="66" charset="0"/>
              </a:rPr>
              <a:t>400</a:t>
            </a:r>
            <a:r>
              <a:rPr lang="sk-SK" noProof="1" smtClean="0">
                <a:latin typeface="Comic Sans MS" panose="030F0702030302020204" pitchFamily="66" charset="0"/>
              </a:rPr>
              <a:t> ľudí. </a:t>
            </a:r>
          </a:p>
        </p:txBody>
      </p:sp>
      <p:sp>
        <p:nvSpPr>
          <p:cNvPr id="9" name="Zástupný symbol obsahu 13"/>
          <p:cNvSpPr txBox="1">
            <a:spLocks/>
          </p:cNvSpPr>
          <p:nvPr/>
        </p:nvSpPr>
        <p:spPr>
          <a:xfrm>
            <a:off x="5101698" y="5186635"/>
            <a:ext cx="7074764" cy="1671365"/>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361950" indent="-361950">
              <a:lnSpc>
                <a:spcPct val="120000"/>
              </a:lnSpc>
              <a:buFont typeface="Arial" pitchFamily="34" charset="0"/>
              <a:buNone/>
            </a:pPr>
            <a:r>
              <a:rPr lang="sk-SK" dirty="0" smtClean="0">
                <a:latin typeface="Comic Sans MS" panose="030F0702030302020204" pitchFamily="66" charset="0"/>
                <a:sym typeface="Wingdings" panose="05000000000000000000" pitchFamily="2" charset="2"/>
              </a:rPr>
              <a:t> </a:t>
            </a:r>
            <a:r>
              <a:rPr lang="sk-SK" dirty="0" smtClean="0">
                <a:latin typeface="Comic Sans MS" panose="030F0702030302020204" pitchFamily="66" charset="0"/>
              </a:rPr>
              <a:t>A napr. podľa Európskej komisie znečistenie ovzdušia časticami PM</a:t>
            </a:r>
            <a:r>
              <a:rPr lang="sk-SK" baseline="-25000" dirty="0" smtClean="0">
                <a:latin typeface="Comic Sans MS" panose="030F0702030302020204" pitchFamily="66" charset="0"/>
              </a:rPr>
              <a:t>2.5  </a:t>
            </a:r>
            <a:r>
              <a:rPr lang="sk-SK" dirty="0" smtClean="0">
                <a:latin typeface="Comic Sans MS" panose="030F0702030302020204" pitchFamily="66" charset="0"/>
              </a:rPr>
              <a:t>spôsobilo v r. 2013 </a:t>
            </a:r>
            <a:br>
              <a:rPr lang="sk-SK" dirty="0" smtClean="0">
                <a:latin typeface="Comic Sans MS" panose="030F0702030302020204" pitchFamily="66" charset="0"/>
              </a:rPr>
            </a:br>
            <a:r>
              <a:rPr lang="sk-SK" dirty="0" smtClean="0">
                <a:latin typeface="Comic Sans MS" panose="030F0702030302020204" pitchFamily="66" charset="0"/>
              </a:rPr>
              <a:t>v 28 krajinách EU </a:t>
            </a:r>
            <a:r>
              <a:rPr lang="sk-SK" b="1" dirty="0" smtClean="0">
                <a:solidFill>
                  <a:srgbClr val="FF0000"/>
                </a:solidFill>
                <a:latin typeface="Comic Sans MS" panose="030F0702030302020204" pitchFamily="66" charset="0"/>
              </a:rPr>
              <a:t>436 000 </a:t>
            </a:r>
            <a:r>
              <a:rPr lang="sk-SK" dirty="0" smtClean="0">
                <a:latin typeface="Comic Sans MS" panose="030F0702030302020204" pitchFamily="66" charset="0"/>
              </a:rPr>
              <a:t>úmrtí.</a:t>
            </a:r>
            <a:endParaRPr lang="sk-SK" dirty="0">
              <a:latin typeface="Comic Sans MS" panose="030F0702030302020204" pitchFamily="66" charset="0"/>
            </a:endParaRPr>
          </a:p>
        </p:txBody>
      </p:sp>
      <p:pic>
        <p:nvPicPr>
          <p:cNvPr id="1028" name="Picture 4" descr="Výsledok vyhľadávania obrázkov pre dopyt slovensk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4073" y="2729280"/>
            <a:ext cx="3810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p:nvPr/>
        </p:nvPicPr>
        <p:blipFill rotWithShape="1">
          <a:blip r:embed="rId3">
            <a:extLst>
              <a:ext uri="{28A0092B-C50C-407E-A947-70E740481C1C}">
                <a14:useLocalDpi xmlns:a14="http://schemas.microsoft.com/office/drawing/2010/main" val="0"/>
              </a:ext>
            </a:extLst>
          </a:blip>
          <a:srcRect l="10396" b="38579"/>
          <a:stretch/>
        </p:blipFill>
        <p:spPr bwMode="auto">
          <a:xfrm>
            <a:off x="0" y="1052736"/>
            <a:ext cx="6600324" cy="3395705"/>
          </a:xfrm>
          <a:prstGeom prst="rect">
            <a:avLst/>
          </a:prstGeom>
          <a:noFill/>
          <a:ln w="28575">
            <a:noFill/>
          </a:ln>
        </p:spPr>
      </p:pic>
      <p:sp>
        <p:nvSpPr>
          <p:cNvPr id="12" name="Textové pole 1"/>
          <p:cNvSpPr txBox="1"/>
          <p:nvPr/>
        </p:nvSpPr>
        <p:spPr>
          <a:xfrm>
            <a:off x="7534572" y="1052736"/>
            <a:ext cx="4517610" cy="499732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49263" indent="-449263">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Pri </a:t>
            </a:r>
            <a:r>
              <a:rPr lang="sk-SK" sz="2200" b="1" noProof="1">
                <a:solidFill>
                  <a:srgbClr val="00B0F0"/>
                </a:solidFill>
                <a:latin typeface="Comic Sans MS" panose="030F0702030302020204" pitchFamily="66" charset="0"/>
                <a:ea typeface="Times New Roman" panose="02020603050405020304" pitchFamily="18" charset="0"/>
              </a:rPr>
              <a:t>práci kompaktora</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1.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40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2.</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chemeClr val="tx1"/>
                </a:solidFill>
                <a:latin typeface="Comic Sans MS" panose="030F0702030302020204" pitchFamily="66" charset="0"/>
                <a:ea typeface="Times New Roman" panose="02020603050405020304" pitchFamily="18" charset="0"/>
              </a:rPr>
              <a:t>Pod </a:t>
            </a:r>
            <a:r>
              <a:rPr lang="sk-SK" sz="2200" noProof="1">
                <a:solidFill>
                  <a:schemeClr val="tx1"/>
                </a:solidFill>
                <a:latin typeface="Comic Sans MS" panose="030F0702030302020204" pitchFamily="66" charset="0"/>
                <a:ea typeface="Times New Roman" panose="02020603050405020304" pitchFamily="18" charset="0"/>
              </a:rPr>
              <a:t>skládkou vzdušnou čiarou </a:t>
            </a:r>
            <a:r>
              <a:rPr lang="sk-SK" sz="2200" noProof="1" smtClean="0">
                <a:solidFill>
                  <a:schemeClr val="tx1"/>
                </a:solidFill>
                <a:latin typeface="Comic Sans MS" panose="030F0702030302020204" pitchFamily="66" charset="0"/>
                <a:ea typeface="Times New Roman" panose="02020603050405020304" pitchFamily="18" charset="0"/>
              </a:rPr>
              <a:t/>
            </a:r>
            <a:br>
              <a:rPr lang="sk-SK" sz="2200" noProof="1" smtClean="0">
                <a:solidFill>
                  <a:schemeClr val="tx1"/>
                </a:solidFill>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cca </a:t>
            </a:r>
            <a:r>
              <a:rPr lang="sk-SK" sz="2200" noProof="1" smtClean="0">
                <a:solidFill>
                  <a:srgbClr val="00B0F0"/>
                </a:solidFill>
                <a:effectLst/>
                <a:latin typeface="Comic Sans MS" panose="030F0702030302020204" pitchFamily="66" charset="0"/>
                <a:ea typeface="Times New Roman" panose="02020603050405020304" pitchFamily="18" charset="0"/>
              </a:rPr>
              <a:t>30 m </a:t>
            </a:r>
            <a:r>
              <a:rPr lang="sk-SK" sz="2200" noProof="1" smtClean="0">
                <a:solidFill>
                  <a:schemeClr val="tx1"/>
                </a:solidFill>
                <a:effectLst/>
                <a:latin typeface="Comic Sans MS" panose="030F0702030302020204" pitchFamily="66" charset="0"/>
                <a:ea typeface="Times New Roman" panose="02020603050405020304" pitchFamily="18" charset="0"/>
              </a:rPr>
              <a:t>od kompaktora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výš. </a:t>
            </a:r>
            <a:r>
              <a:rPr lang="sk-SK" sz="2200" noProof="1" smtClean="0">
                <a:solidFill>
                  <a:srgbClr val="FFFF00"/>
                </a:solidFill>
                <a:effectLst/>
                <a:latin typeface="Comic Sans MS" panose="030F0702030302020204" pitchFamily="66" charset="0"/>
                <a:ea typeface="Times New Roman" panose="02020603050405020304" pitchFamily="18" charset="0"/>
              </a:rPr>
              <a:t>13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TS</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3.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7 m </a:t>
            </a:r>
            <a:r>
              <a:rPr lang="sk-SK" sz="2200" noProof="1" smtClean="0">
                <a:solidFill>
                  <a:schemeClr val="tx1"/>
                </a:solidFill>
                <a:effectLst/>
                <a:latin typeface="Comic Sans MS" panose="030F0702030302020204" pitchFamily="66" charset="0"/>
                <a:ea typeface="Times New Roman" panose="02020603050405020304" pitchFamily="18" charset="0"/>
              </a:rPr>
              <a:t>pod telesom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4.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endParaRPr lang="sk-SK" sz="2200" noProof="1">
              <a:solidFill>
                <a:schemeClr val="tx1"/>
              </a:solidFill>
              <a:latin typeface="Comic Sans MS" panose="030F0702030302020204" pitchFamily="66" charset="0"/>
              <a:ea typeface="Times New Roman" panose="02020603050405020304" pitchFamily="18" charset="0"/>
            </a:endParaRP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5. </a:t>
            </a:r>
            <a:r>
              <a:rPr lang="sk-SK" sz="2200" noProof="1" smtClean="0">
                <a:solidFill>
                  <a:schemeClr val="tx1"/>
                </a:solidFill>
                <a:effectLst/>
                <a:latin typeface="Comic Sans MS" panose="030F0702030302020204" pitchFamily="66" charset="0"/>
                <a:ea typeface="Times New Roman" panose="02020603050405020304" pitchFamily="18" charset="0"/>
              </a:rPr>
              <a:t>	</a:t>
            </a:r>
            <a:r>
              <a:rPr lang="sk-SK" sz="2200" noProof="1" smtClean="0">
                <a:solidFill>
                  <a:srgbClr val="FFFF00"/>
                </a:solidFill>
                <a:effectLst/>
                <a:latin typeface="Comic Sans MS" panose="030F0702030302020204" pitchFamily="66" charset="0"/>
                <a:ea typeface="Times New Roman" panose="02020603050405020304" pitchFamily="18" charset="0"/>
              </a:rPr>
              <a:t>2 m </a:t>
            </a:r>
            <a:r>
              <a:rPr lang="sk-SK" sz="2200" noProof="1" smtClean="0">
                <a:solidFill>
                  <a:schemeClr val="tx1"/>
                </a:solidFill>
                <a:effectLst/>
                <a:latin typeface="Comic Sans MS" panose="030F0702030302020204" pitchFamily="66" charset="0"/>
                <a:ea typeface="Times New Roman" panose="02020603050405020304" pitchFamily="18" charset="0"/>
              </a:rPr>
              <a:t>pod vrcholom skládky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prejazd 2 zvozových vozidiel</a:t>
            </a:r>
          </a:p>
          <a:p>
            <a:pPr marL="449263" indent="-449263">
              <a:spcAft>
                <a:spcPts val="0"/>
              </a:spcAft>
            </a:pPr>
            <a:r>
              <a:rPr lang="sk-SK" sz="2200" b="1" noProof="1" smtClean="0">
                <a:solidFill>
                  <a:srgbClr val="FF0000"/>
                </a:solidFill>
                <a:effectLst/>
                <a:latin typeface="Comic Sans MS" panose="030F0702030302020204" pitchFamily="66" charset="0"/>
                <a:ea typeface="Times New Roman" panose="02020603050405020304" pitchFamily="18" charset="0"/>
              </a:rPr>
              <a:t>6. </a:t>
            </a:r>
            <a:r>
              <a:rPr lang="sk-SK" sz="2200" noProof="1" smtClean="0">
                <a:solidFill>
                  <a:schemeClr val="tx1"/>
                </a:solidFill>
                <a:effectLst/>
                <a:latin typeface="Comic Sans MS" panose="030F0702030302020204" pitchFamily="66" charset="0"/>
                <a:ea typeface="Times New Roman" panose="02020603050405020304" pitchFamily="18" charset="0"/>
              </a:rPr>
              <a:t>	Na vrchole skládky </a:t>
            </a:r>
          </a:p>
          <a:p>
            <a:pPr>
              <a:spcBef>
                <a:spcPts val="1200"/>
              </a:spcBef>
              <a:spcAft>
                <a:spcPts val="0"/>
              </a:spcAft>
            </a:pPr>
            <a:r>
              <a:rPr lang="sk-SK" sz="2200" b="1" noProof="1" smtClean="0">
                <a:solidFill>
                  <a:srgbClr val="00B0F0"/>
                </a:solidFill>
                <a:latin typeface="Comic Sans MS" panose="030F0702030302020204" pitchFamily="66" charset="0"/>
                <a:ea typeface="Times New Roman" panose="02020603050405020304" pitchFamily="18" charset="0"/>
              </a:rPr>
              <a:t>Kompaktor mimo prevádzky</a:t>
            </a:r>
          </a:p>
          <a:p>
            <a:pPr marL="449263" indent="-449263">
              <a:spcAft>
                <a:spcPts val="0"/>
              </a:spcAft>
            </a:pPr>
            <a:r>
              <a:rPr lang="sk-SK" sz="2200" noProof="1" smtClean="0">
                <a:solidFill>
                  <a:srgbClr val="FF0000"/>
                </a:solidFill>
                <a:effectLst/>
                <a:latin typeface="Comic Sans MS" panose="030F0702030302020204" pitchFamily="66" charset="0"/>
                <a:ea typeface="Times New Roman" panose="02020603050405020304" pitchFamily="18" charset="0"/>
              </a:rPr>
              <a:t>7. 	</a:t>
            </a:r>
            <a:r>
              <a:rPr lang="sk-SK" sz="2200" noProof="1" smtClean="0">
                <a:solidFill>
                  <a:schemeClr val="tx1"/>
                </a:solidFill>
                <a:effectLst/>
                <a:latin typeface="Comic Sans MS" panose="030F0702030302020204" pitchFamily="66" charset="0"/>
                <a:ea typeface="Times New Roman" panose="02020603050405020304" pitchFamily="18" charset="0"/>
              </a:rPr>
              <a:t>Na vrchole skládky </a:t>
            </a:r>
            <a:r>
              <a:rPr lang="sk-SK" sz="2200" noProof="1" smtClean="0">
                <a:solidFill>
                  <a:srgbClr val="FF0000"/>
                </a:solidFill>
                <a:effectLst/>
                <a:latin typeface="Comic Sans MS" panose="030F0702030302020204" pitchFamily="66" charset="0"/>
                <a:ea typeface="Times New Roman" panose="02020603050405020304" pitchFamily="18" charset="0"/>
              </a:rPr>
              <a:t/>
            </a:r>
            <a:br>
              <a:rPr lang="sk-SK" sz="2200" noProof="1" smtClean="0">
                <a:solidFill>
                  <a:srgbClr val="FF0000"/>
                </a:solidFill>
                <a:effectLst/>
                <a:latin typeface="Comic Sans MS" panose="030F0702030302020204" pitchFamily="66" charset="0"/>
                <a:ea typeface="Times New Roman" panose="02020603050405020304" pitchFamily="18" charset="0"/>
              </a:rPr>
            </a:br>
            <a:r>
              <a:rPr lang="sk-SK" sz="2200" noProof="1" smtClean="0">
                <a:solidFill>
                  <a:srgbClr val="FF0000"/>
                </a:solidFill>
                <a:effectLst/>
                <a:latin typeface="Comic Sans MS" panose="030F0702030302020204" pitchFamily="66" charset="0"/>
                <a:ea typeface="Times New Roman" panose="02020603050405020304" pitchFamily="18" charset="0"/>
              </a:rPr>
              <a:t>	</a:t>
            </a:r>
            <a:endParaRPr lang="sk-SK" sz="2200" noProof="1">
              <a:solidFill>
                <a:srgbClr val="FF0000"/>
              </a:solidFill>
              <a:effectLst/>
              <a:latin typeface="Comic Sans MS" panose="030F0702030302020204" pitchFamily="66" charset="0"/>
              <a:ea typeface="Times New Roman" panose="02020603050405020304" pitchFamily="18" charset="0"/>
            </a:endParaRPr>
          </a:p>
        </p:txBody>
      </p:sp>
      <p:pic>
        <p:nvPicPr>
          <p:cNvPr id="5" name="Obrázok 4"/>
          <p:cNvPicPr>
            <a:picLocks noChangeAspect="1"/>
          </p:cNvPicPr>
          <p:nvPr/>
        </p:nvPicPr>
        <p:blipFill>
          <a:blip r:embed="rId4"/>
          <a:stretch>
            <a:fillRect/>
          </a:stretch>
        </p:blipFill>
        <p:spPr>
          <a:xfrm rot="5400000">
            <a:off x="2664025" y="2211587"/>
            <a:ext cx="5809702" cy="3492000"/>
          </a:xfrm>
          <a:prstGeom prst="rect">
            <a:avLst/>
          </a:prstGeom>
        </p:spPr>
      </p:pic>
      <p:pic>
        <p:nvPicPr>
          <p:cNvPr id="11" name="Obrázok 10"/>
          <p:cNvPicPr>
            <a:picLocks noChangeAspect="1"/>
          </p:cNvPicPr>
          <p:nvPr/>
        </p:nvPicPr>
        <p:blipFill>
          <a:blip r:embed="rId5"/>
          <a:stretch>
            <a:fillRect/>
          </a:stretch>
        </p:blipFill>
        <p:spPr>
          <a:xfrm>
            <a:off x="6600324" y="6556606"/>
            <a:ext cx="3304318" cy="310923"/>
          </a:xfrm>
          <a:prstGeom prst="rect">
            <a:avLst/>
          </a:prstGeom>
        </p:spPr>
      </p:pic>
      <p:pic>
        <p:nvPicPr>
          <p:cNvPr id="13" name="Obrázok 12"/>
          <p:cNvPicPr>
            <a:picLocks noChangeAspect="1"/>
          </p:cNvPicPr>
          <p:nvPr/>
        </p:nvPicPr>
        <p:blipFill>
          <a:blip r:embed="rId6"/>
          <a:stretch>
            <a:fillRect/>
          </a:stretch>
        </p:blipFill>
        <p:spPr>
          <a:xfrm>
            <a:off x="6600324" y="6223886"/>
            <a:ext cx="2560542" cy="353599"/>
          </a:xfrm>
          <a:prstGeom prst="rect">
            <a:avLst/>
          </a:prstGeom>
        </p:spPr>
      </p:pic>
      <p:sp>
        <p:nvSpPr>
          <p:cNvPr id="15"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sp>
        <p:nvSpPr>
          <p:cNvPr id="16" name="Polovičný rám 15"/>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7" name="Polovičný rám 16"/>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8" name="Rovná spojnica 17"/>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Zástupný symbol obsahu 2"/>
          <p:cNvSpPr txBox="1">
            <a:spLocks/>
          </p:cNvSpPr>
          <p:nvPr/>
        </p:nvSpPr>
        <p:spPr>
          <a:xfrm>
            <a:off x="2691142" y="341319"/>
            <a:ext cx="9361040" cy="575859"/>
          </a:xfrm>
          <a:prstGeom prst="rect">
            <a:avLst/>
          </a:prstGeom>
          <a:solidFill>
            <a:srgbClr val="FFC000"/>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dirty="0" smtClean="0">
                <a:latin typeface="Comic Sans MS" panose="030F0702030302020204" pitchFamily="66" charset="0"/>
              </a:rPr>
              <a:t>Priemerné hodnoty </a:t>
            </a:r>
            <a:r>
              <a:rPr lang="sk-SK" b="1" dirty="0">
                <a:solidFill>
                  <a:srgbClr val="000066"/>
                </a:solidFill>
                <a:latin typeface="Comic Sans MS" panose="030F0702030302020204" pitchFamily="66" charset="0"/>
              </a:rPr>
              <a:t>hmotnostnej koncentrácie [µg/m</a:t>
            </a:r>
            <a:r>
              <a:rPr lang="sk-SK" b="1" baseline="30000" dirty="0">
                <a:solidFill>
                  <a:srgbClr val="000066"/>
                </a:solidFill>
                <a:latin typeface="Comic Sans MS" panose="030F0702030302020204" pitchFamily="66" charset="0"/>
              </a:rPr>
              <a:t>3</a:t>
            </a:r>
            <a:r>
              <a:rPr lang="sk-SK" b="1" dirty="0" smtClean="0">
                <a:solidFill>
                  <a:srgbClr val="000066"/>
                </a:solidFill>
                <a:latin typeface="Comic Sans MS" panose="030F0702030302020204" pitchFamily="66" charset="0"/>
              </a:rPr>
              <a:t>] </a:t>
            </a:r>
            <a:r>
              <a:rPr lang="sk-SK" b="1" dirty="0" smtClean="0">
                <a:latin typeface="Comic Sans MS" panose="030F0702030302020204" pitchFamily="66" charset="0"/>
              </a:rPr>
              <a:t>na </a:t>
            </a:r>
            <a:r>
              <a:rPr lang="sk-SK" b="1" dirty="0" smtClean="0">
                <a:solidFill>
                  <a:srgbClr val="00B050"/>
                </a:solidFill>
                <a:latin typeface="Comic Sans MS" panose="030F0702030302020204" pitchFamily="66" charset="0"/>
              </a:rPr>
              <a:t>SKO</a:t>
            </a:r>
            <a:endParaRPr lang="sk-SK" b="1" dirty="0">
              <a:solidFill>
                <a:srgbClr val="00B050"/>
              </a:solidFill>
              <a:latin typeface="Comic Sans MS" panose="030F0702030302020204" pitchFamily="66" charset="0"/>
            </a:endParaRPr>
          </a:p>
        </p:txBody>
      </p:sp>
      <p:pic>
        <p:nvPicPr>
          <p:cNvPr id="2" name="Obrázo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780" y="4583999"/>
            <a:ext cx="2880093" cy="2160070"/>
          </a:xfrm>
          <a:prstGeom prst="rect">
            <a:avLst/>
          </a:prstGeom>
          <a:ln w="28575">
            <a:solidFill>
              <a:srgbClr val="FFFF00"/>
            </a:solidFill>
          </a:ln>
        </p:spPr>
      </p:pic>
    </p:spTree>
    <p:extLst>
      <p:ext uri="{BB962C8B-B14F-4D97-AF65-F5344CB8AC3E}">
        <p14:creationId xmlns:p14="http://schemas.microsoft.com/office/powerpoint/2010/main" val="23577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p:nvPr/>
        </p:nvPicPr>
        <p:blipFill rotWithShape="1">
          <a:blip r:embed="rId3">
            <a:extLst>
              <a:ext uri="{28A0092B-C50C-407E-A947-70E740481C1C}">
                <a14:useLocalDpi xmlns:a14="http://schemas.microsoft.com/office/drawing/2010/main" val="0"/>
              </a:ext>
            </a:extLst>
          </a:blip>
          <a:srcRect l="10396" b="38579"/>
          <a:stretch/>
        </p:blipFill>
        <p:spPr bwMode="auto">
          <a:xfrm>
            <a:off x="0" y="1052736"/>
            <a:ext cx="6600324" cy="3395705"/>
          </a:xfrm>
          <a:prstGeom prst="rect">
            <a:avLst/>
          </a:prstGeom>
          <a:noFill/>
          <a:ln w="28575">
            <a:noFill/>
          </a:ln>
        </p:spPr>
      </p:pic>
      <p:sp>
        <p:nvSpPr>
          <p:cNvPr id="12" name="Textové pole 1"/>
          <p:cNvSpPr txBox="1"/>
          <p:nvPr/>
        </p:nvSpPr>
        <p:spPr>
          <a:xfrm>
            <a:off x="7433116" y="1043886"/>
            <a:ext cx="4517610" cy="58097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49263" indent="-449263">
              <a:spcAft>
                <a:spcPts val="0"/>
              </a:spcAft>
            </a:pPr>
            <a:r>
              <a:rPr lang="sk-SK" sz="2400" dirty="0">
                <a:solidFill>
                  <a:schemeClr val="accent1">
                    <a:lumMod val="75000"/>
                  </a:schemeClr>
                </a:solidFill>
              </a:rPr>
              <a:t>V</a:t>
            </a:r>
            <a:r>
              <a:rPr lang="sk-SK" sz="2400" dirty="0" smtClean="0">
                <a:solidFill>
                  <a:schemeClr val="accent1">
                    <a:lumMod val="75000"/>
                  </a:schemeClr>
                </a:solidFill>
              </a:rPr>
              <a:t>yhláška </a:t>
            </a:r>
            <a:r>
              <a:rPr lang="sk-SK" sz="2400" b="1" dirty="0">
                <a:solidFill>
                  <a:schemeClr val="accent1">
                    <a:lumMod val="75000"/>
                  </a:schemeClr>
                </a:solidFill>
              </a:rPr>
              <a:t>č. 244/2016 Z. z</a:t>
            </a:r>
            <a:r>
              <a:rPr lang="sk-SK" sz="2400" dirty="0" smtClean="0">
                <a:solidFill>
                  <a:schemeClr val="accent1">
                    <a:lumMod val="75000"/>
                  </a:schemeClr>
                </a:solidFill>
              </a:rPr>
              <a:t>.</a:t>
            </a:r>
          </a:p>
          <a:p>
            <a:pPr marL="449263" indent="-449263">
              <a:spcAft>
                <a:spcPts val="0"/>
              </a:spcAft>
            </a:pPr>
            <a:r>
              <a:rPr lang="sk-SK" sz="2400" dirty="0">
                <a:solidFill>
                  <a:srgbClr val="FFFF00"/>
                </a:solidFill>
              </a:rPr>
              <a:t>denný limit </a:t>
            </a:r>
            <a:r>
              <a:rPr lang="sk-SK" sz="2400" b="1" dirty="0">
                <a:solidFill>
                  <a:srgbClr val="FF0000"/>
                </a:solidFill>
              </a:rPr>
              <a:t>PM</a:t>
            </a:r>
            <a:r>
              <a:rPr lang="sk-SK" sz="2400" b="1" baseline="-25000" dirty="0">
                <a:solidFill>
                  <a:srgbClr val="FF0000"/>
                </a:solidFill>
              </a:rPr>
              <a:t>10</a:t>
            </a:r>
            <a:r>
              <a:rPr lang="sk-SK" sz="2400" dirty="0">
                <a:solidFill>
                  <a:srgbClr val="FFFF00"/>
                </a:solidFill>
              </a:rPr>
              <a:t> </a:t>
            </a:r>
            <a:r>
              <a:rPr lang="sk-SK" sz="2400" dirty="0" smtClean="0">
                <a:solidFill>
                  <a:srgbClr val="FFFF00"/>
                </a:solidFill>
              </a:rPr>
              <a:t>= </a:t>
            </a:r>
            <a:r>
              <a:rPr lang="sk-SK" sz="2400" b="1" dirty="0" smtClean="0">
                <a:solidFill>
                  <a:srgbClr val="FF0000"/>
                </a:solidFill>
              </a:rPr>
              <a:t>50 μg.m</a:t>
            </a:r>
            <a:r>
              <a:rPr lang="sk-SK" sz="2400" b="1" baseline="30000" dirty="0" smtClean="0">
                <a:solidFill>
                  <a:srgbClr val="FF0000"/>
                </a:solidFill>
              </a:rPr>
              <a:t>-3</a:t>
            </a:r>
            <a:r>
              <a:rPr lang="sk-SK" sz="2400" b="1" dirty="0">
                <a:solidFill>
                  <a:srgbClr val="FF0000"/>
                </a:solidFill>
              </a:rPr>
              <a:t> </a:t>
            </a:r>
            <a:endParaRPr lang="sk-SK" sz="2400" b="1" dirty="0" smtClean="0">
              <a:solidFill>
                <a:srgbClr val="FF0000"/>
              </a:solidFill>
            </a:endParaRPr>
          </a:p>
          <a:p>
            <a:pPr>
              <a:spcAft>
                <a:spcPts val="0"/>
              </a:spcAft>
            </a:pPr>
            <a:r>
              <a:rPr lang="sk-SK" sz="2400" b="1" dirty="0" smtClean="0">
                <a:solidFill>
                  <a:schemeClr val="accent6">
                    <a:lumMod val="40000"/>
                    <a:lumOff val="60000"/>
                  </a:schemeClr>
                </a:solidFill>
                <a:sym typeface="Wingdings" panose="05000000000000000000" pitchFamily="2" charset="2"/>
              </a:rPr>
              <a:t> </a:t>
            </a:r>
            <a:r>
              <a:rPr lang="sk-SK" sz="2400" b="1" dirty="0" smtClean="0">
                <a:solidFill>
                  <a:schemeClr val="accent6">
                    <a:lumMod val="40000"/>
                    <a:lumOff val="60000"/>
                  </a:schemeClr>
                </a:solidFill>
              </a:rPr>
              <a:t>horná </a:t>
            </a:r>
            <a:r>
              <a:rPr lang="sk-SK" sz="2400" b="1" dirty="0">
                <a:solidFill>
                  <a:schemeClr val="accent6">
                    <a:lumMod val="40000"/>
                    <a:lumOff val="60000"/>
                  </a:schemeClr>
                </a:solidFill>
              </a:rPr>
              <a:t>medza </a:t>
            </a:r>
            <a:r>
              <a:rPr lang="sk-SK" sz="2400" dirty="0">
                <a:solidFill>
                  <a:srgbClr val="FFFF00"/>
                </a:solidFill>
              </a:rPr>
              <a:t>pre hodnotenie kvality ovzdušia </a:t>
            </a:r>
            <a:r>
              <a:rPr lang="sk-SK" sz="2400" b="1" dirty="0">
                <a:solidFill>
                  <a:srgbClr val="FF0000"/>
                </a:solidFill>
              </a:rPr>
              <a:t>28 </a:t>
            </a:r>
            <a:r>
              <a:rPr lang="sk-SK" sz="2400" b="1" dirty="0" smtClean="0">
                <a:solidFill>
                  <a:srgbClr val="FF0000"/>
                </a:solidFill>
              </a:rPr>
              <a:t>μg.m</a:t>
            </a:r>
            <a:r>
              <a:rPr lang="sk-SK" sz="2400" b="1" baseline="30000" dirty="0" smtClean="0">
                <a:solidFill>
                  <a:srgbClr val="FF0000"/>
                </a:solidFill>
              </a:rPr>
              <a:t>-3</a:t>
            </a:r>
            <a:r>
              <a:rPr lang="sk-SK" sz="2400" dirty="0">
                <a:solidFill>
                  <a:srgbClr val="FFFF00"/>
                </a:solidFill>
              </a:rPr>
              <a:t/>
            </a:r>
            <a:br>
              <a:rPr lang="sk-SK" sz="2400" dirty="0">
                <a:solidFill>
                  <a:srgbClr val="FFFF00"/>
                </a:solidFill>
              </a:rPr>
            </a:br>
            <a:r>
              <a:rPr lang="sk-SK" sz="2400" b="1" dirty="0" smtClean="0">
                <a:solidFill>
                  <a:schemeClr val="accent2">
                    <a:lumMod val="60000"/>
                    <a:lumOff val="40000"/>
                  </a:schemeClr>
                </a:solidFill>
                <a:sym typeface="Wingdings" panose="05000000000000000000" pitchFamily="2" charset="2"/>
              </a:rPr>
              <a:t> </a:t>
            </a:r>
            <a:r>
              <a:rPr lang="sk-SK" sz="2400" b="1" dirty="0" smtClean="0">
                <a:solidFill>
                  <a:schemeClr val="accent2">
                    <a:lumMod val="60000"/>
                    <a:lumOff val="40000"/>
                  </a:schemeClr>
                </a:solidFill>
              </a:rPr>
              <a:t>dolná </a:t>
            </a:r>
            <a:r>
              <a:rPr lang="sk-SK" sz="2400" b="1" dirty="0">
                <a:solidFill>
                  <a:schemeClr val="accent2">
                    <a:lumMod val="60000"/>
                    <a:lumOff val="40000"/>
                  </a:schemeClr>
                </a:solidFill>
              </a:rPr>
              <a:t>medza </a:t>
            </a:r>
            <a:r>
              <a:rPr lang="sk-SK" sz="2400" b="1" dirty="0">
                <a:solidFill>
                  <a:srgbClr val="FF0000"/>
                </a:solidFill>
              </a:rPr>
              <a:t>20 </a:t>
            </a:r>
            <a:r>
              <a:rPr lang="sk-SK" sz="2400" b="1" dirty="0" smtClean="0">
                <a:solidFill>
                  <a:srgbClr val="FF0000"/>
                </a:solidFill>
              </a:rPr>
              <a:t>μg.m</a:t>
            </a:r>
            <a:r>
              <a:rPr lang="sk-SK" sz="2400" b="1" baseline="30000" dirty="0" smtClean="0">
                <a:solidFill>
                  <a:srgbClr val="FF0000"/>
                </a:solidFill>
              </a:rPr>
              <a:t>-3</a:t>
            </a:r>
            <a:r>
              <a:rPr lang="sk-SK" sz="2400" dirty="0">
                <a:solidFill>
                  <a:srgbClr val="FFFF00"/>
                </a:solidFill>
              </a:rPr>
              <a:t/>
            </a:r>
            <a:br>
              <a:rPr lang="sk-SK" sz="2400" dirty="0">
                <a:solidFill>
                  <a:srgbClr val="FFFF00"/>
                </a:solidFill>
              </a:rPr>
            </a:br>
            <a:r>
              <a:rPr lang="sk-SK" sz="2400" dirty="0" smtClean="0">
                <a:solidFill>
                  <a:srgbClr val="FFFF00"/>
                </a:solidFill>
              </a:rPr>
              <a:t> </a:t>
            </a:r>
            <a:r>
              <a:rPr lang="sk-SK" sz="2400" dirty="0">
                <a:solidFill>
                  <a:srgbClr val="FFFF00"/>
                </a:solidFill>
              </a:rPr>
              <a:t>ktoré by sa nemali prekročiť viac ako 35-krát za každý kalendárny </a:t>
            </a:r>
            <a:r>
              <a:rPr lang="sk-SK" sz="2400" dirty="0" smtClean="0">
                <a:solidFill>
                  <a:srgbClr val="FFFF00"/>
                </a:solidFill>
              </a:rPr>
              <a:t>rok</a:t>
            </a:r>
          </a:p>
          <a:p>
            <a:pPr>
              <a:spcAft>
                <a:spcPts val="0"/>
              </a:spcAft>
            </a:pPr>
            <a:r>
              <a:rPr lang="sk-SK" sz="2400" b="1" dirty="0" smtClean="0">
                <a:solidFill>
                  <a:schemeClr val="tx1"/>
                </a:solidFill>
              </a:rPr>
              <a:t>ročný </a:t>
            </a:r>
            <a:r>
              <a:rPr lang="sk-SK" sz="2400" b="1" dirty="0">
                <a:solidFill>
                  <a:schemeClr val="tx1"/>
                </a:solidFill>
              </a:rPr>
              <a:t>priemer </a:t>
            </a:r>
            <a:r>
              <a:rPr lang="sk-SK" sz="2400" b="1" dirty="0">
                <a:solidFill>
                  <a:srgbClr val="FF0000"/>
                </a:solidFill>
              </a:rPr>
              <a:t>40 μg.m</a:t>
            </a:r>
            <a:r>
              <a:rPr lang="sk-SK" sz="2400" b="1" baseline="30000" dirty="0">
                <a:solidFill>
                  <a:srgbClr val="FF0000"/>
                </a:solidFill>
              </a:rPr>
              <a:t>-3</a:t>
            </a:r>
            <a:r>
              <a:rPr lang="sk-SK" sz="2400" b="1" dirty="0" smtClean="0">
                <a:solidFill>
                  <a:srgbClr val="FF0000"/>
                </a:solidFill>
              </a:rPr>
              <a:t> </a:t>
            </a:r>
          </a:p>
          <a:p>
            <a:pPr>
              <a:spcAft>
                <a:spcPts val="0"/>
              </a:spcAft>
            </a:pPr>
            <a:endParaRPr lang="sk-SK" sz="1600" b="1" noProof="1">
              <a:solidFill>
                <a:srgbClr val="FF0000"/>
              </a:solidFill>
              <a:effectLst/>
              <a:latin typeface="Comic Sans MS" panose="030F0702030302020204" pitchFamily="66" charset="0"/>
              <a:ea typeface="Times New Roman" panose="02020603050405020304" pitchFamily="18" charset="0"/>
            </a:endParaRPr>
          </a:p>
          <a:p>
            <a:r>
              <a:rPr lang="sk-SK" sz="2400" b="1" dirty="0">
                <a:solidFill>
                  <a:srgbClr val="FF0000"/>
                </a:solidFill>
              </a:rPr>
              <a:t>PM</a:t>
            </a:r>
            <a:r>
              <a:rPr lang="sk-SK" sz="2400" b="1" baseline="-25000" dirty="0">
                <a:solidFill>
                  <a:srgbClr val="FF0000"/>
                </a:solidFill>
              </a:rPr>
              <a:t>2,5 </a:t>
            </a:r>
            <a:r>
              <a:rPr lang="sk-SK" sz="2400" dirty="0">
                <a:solidFill>
                  <a:srgbClr val="FFFF00"/>
                </a:solidFill>
              </a:rPr>
              <a:t> </a:t>
            </a:r>
            <a:r>
              <a:rPr lang="sk-SK" sz="2400" b="1" dirty="0" smtClean="0">
                <a:solidFill>
                  <a:schemeClr val="tx1"/>
                </a:solidFill>
              </a:rPr>
              <a:t>kalendárny </a:t>
            </a:r>
            <a:r>
              <a:rPr lang="sk-SK" sz="2400" b="1" dirty="0">
                <a:solidFill>
                  <a:schemeClr val="tx1"/>
                </a:solidFill>
              </a:rPr>
              <a:t>rok </a:t>
            </a:r>
            <a:r>
              <a:rPr lang="sk-SK" sz="2400" b="1" dirty="0">
                <a:solidFill>
                  <a:srgbClr val="FF0000"/>
                </a:solidFill>
              </a:rPr>
              <a:t>25 </a:t>
            </a:r>
            <a:r>
              <a:rPr lang="sk-SK" sz="2400" b="1" dirty="0" smtClean="0">
                <a:solidFill>
                  <a:srgbClr val="FF0000"/>
                </a:solidFill>
              </a:rPr>
              <a:t>μg.m</a:t>
            </a:r>
            <a:r>
              <a:rPr lang="sk-SK" sz="2400" b="1" baseline="30000" dirty="0" smtClean="0">
                <a:solidFill>
                  <a:srgbClr val="FF0000"/>
                </a:solidFill>
              </a:rPr>
              <a:t>-3</a:t>
            </a:r>
            <a:r>
              <a:rPr lang="sk-SK" sz="2400" b="1" dirty="0" smtClean="0">
                <a:solidFill>
                  <a:srgbClr val="FF0000"/>
                </a:solidFill>
              </a:rPr>
              <a:t> </a:t>
            </a:r>
            <a:r>
              <a:rPr lang="sk-SK" sz="2400" dirty="0" smtClean="0">
                <a:solidFill>
                  <a:srgbClr val="FFFF00"/>
                </a:solidFill>
              </a:rPr>
              <a:t>od </a:t>
            </a:r>
            <a:r>
              <a:rPr lang="sk-SK" sz="2400" dirty="0">
                <a:solidFill>
                  <a:srgbClr val="FFFF00"/>
                </a:solidFill>
              </a:rPr>
              <a:t>januára roku </a:t>
            </a:r>
            <a:r>
              <a:rPr lang="sk-SK" sz="2400" b="1" dirty="0">
                <a:solidFill>
                  <a:schemeClr val="tx1"/>
                </a:solidFill>
              </a:rPr>
              <a:t>2020</a:t>
            </a:r>
            <a:r>
              <a:rPr lang="sk-SK" sz="2400" dirty="0">
                <a:solidFill>
                  <a:schemeClr val="tx1"/>
                </a:solidFill>
              </a:rPr>
              <a:t> </a:t>
            </a:r>
            <a:r>
              <a:rPr lang="sk-SK" sz="2400" dirty="0" smtClean="0">
                <a:solidFill>
                  <a:srgbClr val="FFFF00"/>
                </a:solidFill>
              </a:rPr>
              <a:t>= </a:t>
            </a:r>
            <a:r>
              <a:rPr lang="sk-SK" sz="2400" b="1" dirty="0" smtClean="0">
                <a:solidFill>
                  <a:srgbClr val="FF0000"/>
                </a:solidFill>
              </a:rPr>
              <a:t>20 μg.m</a:t>
            </a:r>
            <a:r>
              <a:rPr lang="sk-SK" sz="2400" b="1" baseline="30000" dirty="0" smtClean="0">
                <a:solidFill>
                  <a:srgbClr val="FF0000"/>
                </a:solidFill>
              </a:rPr>
              <a:t>-3</a:t>
            </a:r>
            <a:r>
              <a:rPr lang="sk-SK" sz="2400" b="1" dirty="0" smtClean="0">
                <a:solidFill>
                  <a:srgbClr val="FF0000"/>
                </a:solidFill>
              </a:rPr>
              <a:t> </a:t>
            </a:r>
            <a:r>
              <a:rPr lang="sk-SK" sz="2400" b="1" dirty="0">
                <a:solidFill>
                  <a:schemeClr val="accent6">
                    <a:lumMod val="40000"/>
                    <a:lumOff val="60000"/>
                  </a:schemeClr>
                </a:solidFill>
              </a:rPr>
              <a:t>Horná</a:t>
            </a:r>
            <a:r>
              <a:rPr lang="sk-SK" sz="2400" dirty="0">
                <a:solidFill>
                  <a:schemeClr val="accent6">
                    <a:lumMod val="40000"/>
                    <a:lumOff val="60000"/>
                  </a:schemeClr>
                </a:solidFill>
              </a:rPr>
              <a:t> </a:t>
            </a:r>
            <a:r>
              <a:rPr lang="sk-SK" sz="2400" dirty="0">
                <a:solidFill>
                  <a:srgbClr val="FFFF00"/>
                </a:solidFill>
              </a:rPr>
              <a:t>a </a:t>
            </a:r>
            <a:r>
              <a:rPr lang="sk-SK" sz="2400" b="1" dirty="0">
                <a:solidFill>
                  <a:schemeClr val="accent2">
                    <a:lumMod val="40000"/>
                    <a:lumOff val="60000"/>
                  </a:schemeClr>
                </a:solidFill>
              </a:rPr>
              <a:t>dolná</a:t>
            </a:r>
            <a:r>
              <a:rPr lang="sk-SK" sz="2400" dirty="0">
                <a:solidFill>
                  <a:srgbClr val="FFFF00"/>
                </a:solidFill>
              </a:rPr>
              <a:t> medze </a:t>
            </a:r>
            <a:r>
              <a:rPr lang="sk-SK" sz="2400" dirty="0" smtClean="0">
                <a:solidFill>
                  <a:srgbClr val="FFFF00"/>
                </a:solidFill>
              </a:rPr>
              <a:t> = </a:t>
            </a:r>
            <a:r>
              <a:rPr lang="sk-SK" sz="2400" b="1" dirty="0" smtClean="0">
                <a:solidFill>
                  <a:srgbClr val="FF0000"/>
                </a:solidFill>
              </a:rPr>
              <a:t>17 </a:t>
            </a:r>
            <a:r>
              <a:rPr lang="sk-SK" sz="2400" b="1" dirty="0">
                <a:solidFill>
                  <a:srgbClr val="FF0000"/>
                </a:solidFill>
              </a:rPr>
              <a:t>μg.m</a:t>
            </a:r>
            <a:r>
              <a:rPr lang="sk-SK" sz="2400" b="1" baseline="30000" dirty="0">
                <a:solidFill>
                  <a:srgbClr val="FF0000"/>
                </a:solidFill>
              </a:rPr>
              <a:t>-3</a:t>
            </a:r>
            <a:r>
              <a:rPr lang="sk-SK" sz="2400" b="1" dirty="0">
                <a:solidFill>
                  <a:srgbClr val="FF0000"/>
                </a:solidFill>
              </a:rPr>
              <a:t> </a:t>
            </a:r>
            <a:r>
              <a:rPr lang="sk-SK" sz="2400" dirty="0">
                <a:solidFill>
                  <a:srgbClr val="FFFF00"/>
                </a:solidFill>
              </a:rPr>
              <a:t>a </a:t>
            </a:r>
            <a:r>
              <a:rPr lang="sk-SK" sz="2400" b="1" dirty="0">
                <a:solidFill>
                  <a:srgbClr val="FF0000"/>
                </a:solidFill>
              </a:rPr>
              <a:t>12 μg.m</a:t>
            </a:r>
            <a:r>
              <a:rPr lang="sk-SK" sz="2400" b="1" baseline="30000" dirty="0">
                <a:solidFill>
                  <a:srgbClr val="FF0000"/>
                </a:solidFill>
              </a:rPr>
              <a:t>-3</a:t>
            </a:r>
            <a:r>
              <a:rPr lang="sk-SK" sz="2400" b="1" dirty="0">
                <a:solidFill>
                  <a:srgbClr val="FF0000"/>
                </a:solidFill>
              </a:rPr>
              <a:t>.</a:t>
            </a:r>
          </a:p>
          <a:p>
            <a:pPr>
              <a:spcAft>
                <a:spcPts val="0"/>
              </a:spcAft>
            </a:pPr>
            <a:endParaRPr lang="sk-SK" sz="2200" b="1" noProof="1">
              <a:solidFill>
                <a:srgbClr val="FFFF00"/>
              </a:solidFill>
              <a:effectLst/>
              <a:latin typeface="Comic Sans MS" panose="030F0702030302020204" pitchFamily="66" charset="0"/>
              <a:ea typeface="Times New Roman" panose="02020603050405020304" pitchFamily="18" charset="0"/>
            </a:endParaRPr>
          </a:p>
        </p:txBody>
      </p:sp>
      <p:pic>
        <p:nvPicPr>
          <p:cNvPr id="5" name="Obrázok 4"/>
          <p:cNvPicPr>
            <a:picLocks noChangeAspect="1"/>
          </p:cNvPicPr>
          <p:nvPr/>
        </p:nvPicPr>
        <p:blipFill>
          <a:blip r:embed="rId4"/>
          <a:stretch>
            <a:fillRect/>
          </a:stretch>
        </p:blipFill>
        <p:spPr>
          <a:xfrm rot="5400000">
            <a:off x="2664025" y="2211587"/>
            <a:ext cx="5809702" cy="3492000"/>
          </a:xfrm>
          <a:prstGeom prst="rect">
            <a:avLst/>
          </a:prstGeom>
        </p:spPr>
      </p:pic>
      <p:pic>
        <p:nvPicPr>
          <p:cNvPr id="11" name="Obrázok 10"/>
          <p:cNvPicPr>
            <a:picLocks noChangeAspect="1"/>
          </p:cNvPicPr>
          <p:nvPr/>
        </p:nvPicPr>
        <p:blipFill>
          <a:blip r:embed="rId5"/>
          <a:stretch>
            <a:fillRect/>
          </a:stretch>
        </p:blipFill>
        <p:spPr>
          <a:xfrm>
            <a:off x="6600324" y="6556606"/>
            <a:ext cx="3304318" cy="310923"/>
          </a:xfrm>
          <a:prstGeom prst="rect">
            <a:avLst/>
          </a:prstGeom>
        </p:spPr>
      </p:pic>
      <p:pic>
        <p:nvPicPr>
          <p:cNvPr id="13" name="Obrázok 12"/>
          <p:cNvPicPr>
            <a:picLocks noChangeAspect="1"/>
          </p:cNvPicPr>
          <p:nvPr/>
        </p:nvPicPr>
        <p:blipFill>
          <a:blip r:embed="rId6"/>
          <a:stretch>
            <a:fillRect/>
          </a:stretch>
        </p:blipFill>
        <p:spPr>
          <a:xfrm>
            <a:off x="6600324" y="6223886"/>
            <a:ext cx="2560542" cy="353599"/>
          </a:xfrm>
          <a:prstGeom prst="rect">
            <a:avLst/>
          </a:prstGeom>
        </p:spPr>
      </p:pic>
      <p:sp>
        <p:nvSpPr>
          <p:cNvPr id="15"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sp>
        <p:nvSpPr>
          <p:cNvPr id="16" name="Polovičný rám 15"/>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7" name="Polovičný rám 16"/>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8" name="Rovná spojnica 17"/>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Zástupný symbol obsahu 2"/>
          <p:cNvSpPr txBox="1">
            <a:spLocks/>
          </p:cNvSpPr>
          <p:nvPr/>
        </p:nvSpPr>
        <p:spPr>
          <a:xfrm>
            <a:off x="2691142" y="341319"/>
            <a:ext cx="9361040" cy="575859"/>
          </a:xfrm>
          <a:prstGeom prst="rect">
            <a:avLst/>
          </a:prstGeom>
          <a:solidFill>
            <a:srgbClr val="FFC000"/>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dirty="0" smtClean="0">
                <a:latin typeface="Comic Sans MS" panose="030F0702030302020204" pitchFamily="66" charset="0"/>
              </a:rPr>
              <a:t>Priemerné hodnoty </a:t>
            </a:r>
            <a:r>
              <a:rPr lang="sk-SK" b="1" dirty="0">
                <a:solidFill>
                  <a:srgbClr val="000066"/>
                </a:solidFill>
                <a:latin typeface="Comic Sans MS" panose="030F0702030302020204" pitchFamily="66" charset="0"/>
              </a:rPr>
              <a:t>hmotnostnej koncentrácie [µg/m</a:t>
            </a:r>
            <a:r>
              <a:rPr lang="sk-SK" b="1" baseline="30000" dirty="0">
                <a:solidFill>
                  <a:srgbClr val="000066"/>
                </a:solidFill>
                <a:latin typeface="Comic Sans MS" panose="030F0702030302020204" pitchFamily="66" charset="0"/>
              </a:rPr>
              <a:t>3</a:t>
            </a:r>
            <a:r>
              <a:rPr lang="sk-SK" b="1" dirty="0" smtClean="0">
                <a:solidFill>
                  <a:srgbClr val="000066"/>
                </a:solidFill>
                <a:latin typeface="Comic Sans MS" panose="030F0702030302020204" pitchFamily="66" charset="0"/>
              </a:rPr>
              <a:t>] </a:t>
            </a:r>
            <a:r>
              <a:rPr lang="sk-SK" b="1" dirty="0" smtClean="0">
                <a:latin typeface="Comic Sans MS" panose="030F0702030302020204" pitchFamily="66" charset="0"/>
              </a:rPr>
              <a:t>na </a:t>
            </a:r>
            <a:r>
              <a:rPr lang="sk-SK" b="1" dirty="0" smtClean="0">
                <a:solidFill>
                  <a:srgbClr val="00B050"/>
                </a:solidFill>
                <a:latin typeface="Comic Sans MS" panose="030F0702030302020204" pitchFamily="66" charset="0"/>
              </a:rPr>
              <a:t>SKO</a:t>
            </a:r>
            <a:endParaRPr lang="sk-SK" b="1" dirty="0">
              <a:solidFill>
                <a:srgbClr val="00B050"/>
              </a:solidFill>
              <a:latin typeface="Comic Sans MS" panose="030F0702030302020204" pitchFamily="66" charset="0"/>
            </a:endParaRPr>
          </a:p>
        </p:txBody>
      </p:sp>
      <p:pic>
        <p:nvPicPr>
          <p:cNvPr id="2" name="Obrázo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79529" y="4748440"/>
            <a:ext cx="2399999" cy="1800000"/>
          </a:xfrm>
          <a:prstGeom prst="rect">
            <a:avLst/>
          </a:prstGeom>
          <a:ln w="28575">
            <a:solidFill>
              <a:srgbClr val="FFFF00"/>
            </a:solidFill>
          </a:ln>
        </p:spPr>
      </p:pic>
      <p:pic>
        <p:nvPicPr>
          <p:cNvPr id="3" name="Obrázo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663756" y="4748440"/>
            <a:ext cx="2400000" cy="1800000"/>
          </a:xfrm>
          <a:prstGeom prst="rect">
            <a:avLst/>
          </a:prstGeom>
          <a:ln w="28575">
            <a:solidFill>
              <a:srgbClr val="FFFF00"/>
            </a:solidFill>
          </a:ln>
        </p:spPr>
      </p:pic>
    </p:spTree>
    <p:extLst>
      <p:ext uri="{BB962C8B-B14F-4D97-AF65-F5344CB8AC3E}">
        <p14:creationId xmlns:p14="http://schemas.microsoft.com/office/powerpoint/2010/main" val="80821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 pole 1"/>
          <p:cNvSpPr txBox="1"/>
          <p:nvPr/>
        </p:nvSpPr>
        <p:spPr>
          <a:xfrm>
            <a:off x="7657222" y="994884"/>
            <a:ext cx="4517610" cy="58326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a:t>
            </a:r>
            <a:r>
              <a:rPr lang="sk-SK" sz="2200" b="1" dirty="0" smtClean="0">
                <a:solidFill>
                  <a:srgbClr val="00B0F0"/>
                </a:solidFill>
                <a:latin typeface="Comic Sans MS" panose="030F0702030302020204" pitchFamily="66" charset="0"/>
              </a:rPr>
              <a:t>chladničiek - </a:t>
            </a:r>
            <a:r>
              <a:rPr lang="sk-SK" sz="2200" dirty="0" smtClean="0">
                <a:solidFill>
                  <a:srgbClr val="00B0F0"/>
                </a:solidFill>
                <a:latin typeface="Comic Sans MS" panose="030F0702030302020204" pitchFamily="66" charset="0"/>
              </a:rPr>
              <a:t>Preberanie </a:t>
            </a:r>
            <a:r>
              <a:rPr lang="sk-SK" sz="2200" dirty="0">
                <a:solidFill>
                  <a:srgbClr val="00B0F0"/>
                </a:solidFill>
                <a:latin typeface="Comic Sans MS" panose="030F0702030302020204" pitchFamily="66" charset="0"/>
              </a:rPr>
              <a:t>chladničiek na vonkajšom priestore a ich rozdeľovanie na recykláciu</a:t>
            </a:r>
            <a:endParaRPr lang="sk-SK" sz="2200" dirty="0" smtClean="0">
              <a:solidFill>
                <a:srgbClr val="00B0F0"/>
              </a:solidFill>
              <a:latin typeface="Comic Sans MS" panose="030F0702030302020204" pitchFamily="66" charset="0"/>
            </a:endParaRPr>
          </a:p>
          <a:p>
            <a:pPr marL="276225" lvl="0" indent="-276225"/>
            <a:r>
              <a:rPr lang="sk-SK" sz="2200" b="1" dirty="0" smtClean="0">
                <a:solidFill>
                  <a:srgbClr val="FF0000"/>
                </a:solidFill>
                <a:latin typeface="Comic Sans MS" panose="030F0702030302020204" pitchFamily="66" charset="0"/>
              </a:rPr>
              <a:t>1.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otvorenej brány </a:t>
            </a:r>
            <a:r>
              <a:rPr lang="sk-SK" sz="2200" dirty="0" smtClean="0">
                <a:solidFill>
                  <a:schemeClr val="tx1"/>
                </a:solidFill>
                <a:latin typeface="Comic Sans MS" panose="030F0702030302020204" pitchFamily="66" charset="0"/>
              </a:rPr>
              <a:t>haly</a:t>
            </a:r>
          </a:p>
          <a:p>
            <a:pPr marL="361950" lvl="0" indent="-361950"/>
            <a:r>
              <a:rPr lang="sk-SK" sz="2200" b="1" dirty="0" smtClean="0">
                <a:solidFill>
                  <a:srgbClr val="FF0000"/>
                </a:solidFill>
                <a:latin typeface="Comic Sans MS" panose="030F0702030302020204" pitchFamily="66" charset="0"/>
              </a:rPr>
              <a:t>2. </a:t>
            </a:r>
            <a:r>
              <a:rPr lang="sk-SK" sz="2200" b="1" dirty="0" smtClean="0">
                <a:solidFill>
                  <a:srgbClr val="00B0F0"/>
                </a:solidFill>
                <a:latin typeface="Comic Sans MS" panose="030F0702030302020204" pitchFamily="66" charset="0"/>
              </a:rPr>
              <a:t>50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haly </a:t>
            </a:r>
            <a:r>
              <a:rPr lang="sk-SK" sz="2000" dirty="0" smtClean="0">
                <a:solidFill>
                  <a:schemeClr val="tx1"/>
                </a:solidFill>
                <a:latin typeface="Comic Sans MS" panose="030F0702030302020204" pitchFamily="66" charset="0"/>
              </a:rPr>
              <a:t>(môže </a:t>
            </a:r>
            <a:r>
              <a:rPr lang="sk-SK" sz="2000" dirty="0">
                <a:solidFill>
                  <a:schemeClr val="tx1"/>
                </a:solidFill>
                <a:latin typeface="Comic Sans MS" panose="030F0702030302020204" pitchFamily="66" charset="0"/>
              </a:rPr>
              <a:t>byť ovplyvnené inou </a:t>
            </a:r>
            <a:r>
              <a:rPr lang="sk-SK" sz="2000" dirty="0" smtClean="0">
                <a:solidFill>
                  <a:schemeClr val="tx1"/>
                </a:solidFill>
                <a:latin typeface="Comic Sans MS" panose="030F0702030302020204" pitchFamily="66" charset="0"/>
              </a:rPr>
              <a:t>činnosťou)</a:t>
            </a:r>
            <a:endParaRPr lang="sk-SK" sz="2000" dirty="0">
              <a:solidFill>
                <a:schemeClr val="tx1"/>
              </a:solidFill>
              <a:latin typeface="Comic Sans MS" panose="030F0702030302020204" pitchFamily="66" charset="0"/>
            </a:endParaRPr>
          </a:p>
          <a:p>
            <a:pPr marL="361950" indent="-361950"/>
            <a:r>
              <a:rPr lang="sk-SK" sz="2200" b="1" dirty="0" smtClean="0">
                <a:solidFill>
                  <a:srgbClr val="FF0000"/>
                </a:solidFill>
                <a:latin typeface="Comic Sans MS" panose="030F0702030302020204" pitchFamily="66" charset="0"/>
              </a:rPr>
              <a:t>3.</a:t>
            </a:r>
            <a:r>
              <a:rPr lang="sk-SK" sz="2200" dirty="0" smtClean="0">
                <a:solidFill>
                  <a:schemeClr val="tx1"/>
                </a:solidFill>
                <a:latin typeface="Comic Sans MS" panose="030F0702030302020204" pitchFamily="66" charset="0"/>
              </a:rPr>
              <a:t>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z opačnej strany haly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000" dirty="0" smtClean="0">
                <a:solidFill>
                  <a:schemeClr val="tx1"/>
                </a:solidFill>
                <a:latin typeface="Comic Sans MS" panose="030F0702030302020204" pitchFamily="66" charset="0"/>
              </a:rPr>
              <a:t>(v </a:t>
            </a:r>
            <a:r>
              <a:rPr lang="sk-SK" sz="2000" dirty="0">
                <a:solidFill>
                  <a:schemeClr val="tx1"/>
                </a:solidFill>
                <a:latin typeface="Comic Sans MS" panose="030F0702030302020204" pitchFamily="66" charset="0"/>
              </a:rPr>
              <a:t>blízkosti otvorenej brány sa nevykonáva činnosť, </a:t>
            </a:r>
            <a:r>
              <a:rPr lang="sk-SK" sz="2000" dirty="0" smtClean="0">
                <a:solidFill>
                  <a:schemeClr val="tx1"/>
                </a:solidFill>
                <a:latin typeface="Comic Sans MS" panose="030F0702030302020204" pitchFamily="66" charset="0"/>
              </a:rPr>
              <a:t>kt. </a:t>
            </a:r>
            <a:r>
              <a:rPr lang="sk-SK" sz="2000" dirty="0">
                <a:solidFill>
                  <a:schemeClr val="tx1"/>
                </a:solidFill>
                <a:latin typeface="Comic Sans MS" panose="030F0702030302020204" pitchFamily="66" charset="0"/>
              </a:rPr>
              <a:t>by výraznejšie </a:t>
            </a:r>
            <a:r>
              <a:rPr lang="sk-SK" sz="2000" dirty="0" smtClean="0">
                <a:solidFill>
                  <a:schemeClr val="tx1"/>
                </a:solidFill>
                <a:latin typeface="Comic Sans MS" panose="030F0702030302020204" pitchFamily="66" charset="0"/>
              </a:rPr>
              <a:t>ZO)</a:t>
            </a:r>
          </a:p>
          <a:p>
            <a:pPr>
              <a:spcBef>
                <a:spcPts val="1200"/>
              </a:spcBef>
            </a:pPr>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elektrických </a:t>
            </a:r>
            <a:r>
              <a:rPr lang="sk-SK" sz="2200" b="1" dirty="0" smtClean="0">
                <a:solidFill>
                  <a:srgbClr val="00B0F0"/>
                </a:solidFill>
                <a:latin typeface="Comic Sans MS" panose="030F0702030302020204" pitchFamily="66" charset="0"/>
              </a:rPr>
              <a:t/>
            </a:r>
            <a:br>
              <a:rPr lang="sk-SK" sz="2200" b="1" dirty="0" smtClean="0">
                <a:solidFill>
                  <a:srgbClr val="00B0F0"/>
                </a:solidFill>
                <a:latin typeface="Comic Sans MS" panose="030F0702030302020204" pitchFamily="66" charset="0"/>
              </a:rPr>
            </a:br>
            <a:r>
              <a:rPr lang="sk-SK" sz="2200" b="1" dirty="0" smtClean="0">
                <a:solidFill>
                  <a:srgbClr val="00B0F0"/>
                </a:solidFill>
                <a:latin typeface="Comic Sans MS" panose="030F0702030302020204" pitchFamily="66" charset="0"/>
              </a:rPr>
              <a:t>a </a:t>
            </a:r>
            <a:r>
              <a:rPr lang="sk-SK" sz="2200" b="1" dirty="0">
                <a:solidFill>
                  <a:srgbClr val="00B0F0"/>
                </a:solidFill>
                <a:latin typeface="Comic Sans MS" panose="030F0702030302020204" pitchFamily="66" charset="0"/>
              </a:rPr>
              <a:t>elektronických zariadení</a:t>
            </a:r>
          </a:p>
          <a:p>
            <a:pPr marL="361950" indent="-361950"/>
            <a:r>
              <a:rPr lang="sk-SK" sz="2200" b="1" dirty="0">
                <a:solidFill>
                  <a:srgbClr val="FF0000"/>
                </a:solidFill>
                <a:latin typeface="Comic Sans MS" panose="030F0702030302020204" pitchFamily="66" charset="0"/>
              </a:rPr>
              <a:t>4.	</a:t>
            </a:r>
            <a:r>
              <a:rPr lang="sk-SK" sz="2200" b="1" dirty="0">
                <a:solidFill>
                  <a:srgbClr val="00B0F0"/>
                </a:solidFill>
                <a:latin typeface="Comic Sans MS" panose="030F0702030302020204" pitchFamily="66" charset="0"/>
              </a:rPr>
              <a:t>10 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brány haly vysoká </a:t>
            </a:r>
            <a:r>
              <a:rPr lang="sk-SK" sz="2200" dirty="0">
                <a:solidFill>
                  <a:schemeClr val="tx1"/>
                </a:solidFill>
                <a:latin typeface="Comic Sans MS" panose="030F0702030302020204" pitchFamily="66" charset="0"/>
              </a:rPr>
              <a:t>prašnosť v oblasti dverí z nahŕňania napadanej </a:t>
            </a:r>
            <a:r>
              <a:rPr lang="sk-SK" sz="2200" dirty="0" err="1">
                <a:solidFill>
                  <a:schemeClr val="tx1"/>
                </a:solidFill>
                <a:latin typeface="Comic Sans MS" panose="030F0702030302020204" pitchFamily="66" charset="0"/>
              </a:rPr>
              <a:t>drte</a:t>
            </a:r>
            <a:r>
              <a:rPr lang="sk-SK" sz="2200" dirty="0">
                <a:solidFill>
                  <a:schemeClr val="tx1"/>
                </a:solidFill>
                <a:latin typeface="Comic Sans MS" panose="030F0702030302020204" pitchFamily="66" charset="0"/>
              </a:rPr>
              <a:t> na dopravný </a:t>
            </a:r>
            <a:r>
              <a:rPr lang="sk-SK" sz="2200" dirty="0" smtClean="0">
                <a:solidFill>
                  <a:schemeClr val="tx1"/>
                </a:solidFill>
                <a:latin typeface="Comic Sans MS" panose="030F0702030302020204" pitchFamily="66" charset="0"/>
              </a:rPr>
              <a:t>pás</a:t>
            </a:r>
            <a:endParaRPr lang="sk-SK" sz="2200" dirty="0">
              <a:solidFill>
                <a:schemeClr val="tx1"/>
              </a:solidFill>
              <a:latin typeface="Comic Sans MS" panose="030F0702030302020204" pitchFamily="66" charset="0"/>
            </a:endParaRPr>
          </a:p>
          <a:p>
            <a:pPr marL="449263" indent="-449263">
              <a:spcAft>
                <a:spcPts val="0"/>
              </a:spcAft>
            </a:pPr>
            <a:r>
              <a:rPr lang="sk-SK" sz="2200" noProof="1" smtClean="0">
                <a:solidFill>
                  <a:schemeClr val="tx1"/>
                </a:solidFill>
                <a:effectLst/>
                <a:latin typeface="Comic Sans MS" panose="030F0702030302020204" pitchFamily="66" charset="0"/>
                <a:ea typeface="Times New Roman" panose="02020603050405020304" pitchFamily="18" charset="0"/>
              </a:rPr>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	</a:t>
            </a:r>
            <a:endParaRPr lang="sk-SK" sz="2200" noProof="1">
              <a:solidFill>
                <a:schemeClr val="tx1"/>
              </a:solidFill>
              <a:effectLst/>
              <a:latin typeface="Comic Sans MS" panose="030F0702030302020204" pitchFamily="66" charset="0"/>
              <a:ea typeface="Times New Roman" panose="02020603050405020304" pitchFamily="18" charset="0"/>
            </a:endParaRPr>
          </a:p>
        </p:txBody>
      </p:sp>
      <p:pic>
        <p:nvPicPr>
          <p:cNvPr id="6" name="Obrázok 5"/>
          <p:cNvPicPr>
            <a:picLocks noChangeAspect="1"/>
          </p:cNvPicPr>
          <p:nvPr/>
        </p:nvPicPr>
        <p:blipFill>
          <a:blip r:embed="rId3"/>
          <a:stretch>
            <a:fillRect/>
          </a:stretch>
        </p:blipFill>
        <p:spPr>
          <a:xfrm>
            <a:off x="0" y="1052735"/>
            <a:ext cx="3846909" cy="3383573"/>
          </a:xfrm>
          <a:prstGeom prst="rect">
            <a:avLst/>
          </a:prstGeom>
        </p:spPr>
      </p:pic>
      <p:sp>
        <p:nvSpPr>
          <p:cNvPr id="7" name="Ovál 6"/>
          <p:cNvSpPr/>
          <p:nvPr/>
        </p:nvSpPr>
        <p:spPr>
          <a:xfrm>
            <a:off x="2712729" y="198883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vál 15"/>
          <p:cNvSpPr/>
          <p:nvPr/>
        </p:nvSpPr>
        <p:spPr>
          <a:xfrm>
            <a:off x="2569875" y="267251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vál 16"/>
          <p:cNvSpPr/>
          <p:nvPr/>
        </p:nvSpPr>
        <p:spPr>
          <a:xfrm>
            <a:off x="1294820" y="2602613"/>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712438" y="2448925"/>
            <a:ext cx="336952" cy="461665"/>
          </a:xfrm>
          <a:prstGeom prst="rect">
            <a:avLst/>
          </a:prstGeom>
          <a:noFill/>
        </p:spPr>
        <p:txBody>
          <a:bodyPr wrap="none" rtlCol="0">
            <a:spAutoFit/>
          </a:bodyPr>
          <a:lstStyle/>
          <a:p>
            <a:r>
              <a:rPr lang="sk-SK" sz="2400" b="1" dirty="0" smtClean="0">
                <a:solidFill>
                  <a:srgbClr val="FF0000"/>
                </a:solidFill>
                <a:latin typeface="Calibri" panose="020F0502020204030204" pitchFamily="34" charset="0"/>
                <a:cs typeface="Calibri" panose="020F0502020204030204" pitchFamily="34" charset="0"/>
              </a:rPr>
              <a:t>1</a:t>
            </a:r>
            <a:endParaRPr lang="sk-SK" sz="2400" b="1" dirty="0">
              <a:solidFill>
                <a:srgbClr val="FF0000"/>
              </a:solidFill>
              <a:latin typeface="Calibri" panose="020F0502020204030204" pitchFamily="34" charset="0"/>
              <a:cs typeface="Calibri" panose="020F0502020204030204" pitchFamily="34" charset="0"/>
            </a:endParaRPr>
          </a:p>
        </p:txBody>
      </p:sp>
      <p:sp>
        <p:nvSpPr>
          <p:cNvPr id="22" name="BlokTextu 21"/>
          <p:cNvSpPr txBox="1"/>
          <p:nvPr/>
        </p:nvSpPr>
        <p:spPr>
          <a:xfrm>
            <a:off x="2784737" y="1599972"/>
            <a:ext cx="340158" cy="461665"/>
          </a:xfrm>
          <a:prstGeom prst="rect">
            <a:avLst/>
          </a:prstGeom>
          <a:noFill/>
        </p:spPr>
        <p:txBody>
          <a:bodyPr wrap="none" rtlCol="0">
            <a:spAutoFit/>
          </a:bodyPr>
          <a:lstStyle/>
          <a:p>
            <a:r>
              <a:rPr lang="sk-SK" sz="2400" b="1" dirty="0">
                <a:solidFill>
                  <a:srgbClr val="FF0000"/>
                </a:solidFill>
                <a:latin typeface="Calibri" panose="020F0502020204030204" pitchFamily="34" charset="0"/>
                <a:cs typeface="Calibri" panose="020F0502020204030204" pitchFamily="34" charset="0"/>
              </a:rPr>
              <a:t>3</a:t>
            </a:r>
          </a:p>
        </p:txBody>
      </p:sp>
      <p:sp>
        <p:nvSpPr>
          <p:cNvPr id="23" name="BlokTextu 22"/>
          <p:cNvSpPr txBox="1"/>
          <p:nvPr/>
        </p:nvSpPr>
        <p:spPr>
          <a:xfrm>
            <a:off x="327767" y="2656689"/>
            <a:ext cx="340158" cy="461665"/>
          </a:xfrm>
          <a:prstGeom prst="rect">
            <a:avLst/>
          </a:prstGeom>
          <a:noFill/>
        </p:spPr>
        <p:txBody>
          <a:bodyPr wrap="none" rtlCol="0">
            <a:spAutoFit/>
          </a:bodyPr>
          <a:lstStyle/>
          <a:p>
            <a:r>
              <a:rPr lang="sk-SK" sz="2400" b="1" dirty="0" smtClean="0">
                <a:solidFill>
                  <a:srgbClr val="FF0000"/>
                </a:solidFill>
                <a:latin typeface="Calibri" panose="020F0502020204030204" pitchFamily="34" charset="0"/>
                <a:cs typeface="Calibri" panose="020F0502020204030204" pitchFamily="34" charset="0"/>
              </a:rPr>
              <a:t>2</a:t>
            </a:r>
            <a:endParaRPr lang="sk-SK" sz="2400" b="1" dirty="0">
              <a:solidFill>
                <a:srgbClr val="FF0000"/>
              </a:solidFill>
              <a:latin typeface="Calibri" panose="020F0502020204030204" pitchFamily="34" charset="0"/>
              <a:cs typeface="Calibri" panose="020F0502020204030204" pitchFamily="34" charset="0"/>
            </a:endParaRPr>
          </a:p>
        </p:txBody>
      </p:sp>
      <p:sp>
        <p:nvSpPr>
          <p:cNvPr id="24" name="Ovál 23"/>
          <p:cNvSpPr/>
          <p:nvPr/>
        </p:nvSpPr>
        <p:spPr>
          <a:xfrm>
            <a:off x="454846" y="306580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BlokTextu 24"/>
          <p:cNvSpPr txBox="1"/>
          <p:nvPr/>
        </p:nvSpPr>
        <p:spPr>
          <a:xfrm>
            <a:off x="1437384" y="2672513"/>
            <a:ext cx="340158" cy="461665"/>
          </a:xfrm>
          <a:prstGeom prst="rect">
            <a:avLst/>
          </a:prstGeom>
          <a:noFill/>
        </p:spPr>
        <p:txBody>
          <a:bodyPr wrap="none" rtlCol="0">
            <a:spAutoFit/>
          </a:bodyPr>
          <a:lstStyle/>
          <a:p>
            <a:r>
              <a:rPr lang="sk-SK" sz="2400" b="1" dirty="0">
                <a:solidFill>
                  <a:srgbClr val="FF0000"/>
                </a:solidFill>
                <a:latin typeface="Calibri" panose="020F0502020204030204" pitchFamily="34" charset="0"/>
                <a:cs typeface="Calibri" panose="020F0502020204030204" pitchFamily="34" charset="0"/>
              </a:rPr>
              <a:t>4</a:t>
            </a:r>
          </a:p>
        </p:txBody>
      </p:sp>
      <p:pic>
        <p:nvPicPr>
          <p:cNvPr id="26" name="Obrázok 25"/>
          <p:cNvPicPr>
            <a:picLocks noChangeAspect="1"/>
          </p:cNvPicPr>
          <p:nvPr/>
        </p:nvPicPr>
        <p:blipFill rotWithShape="1">
          <a:blip r:embed="rId4"/>
          <a:srcRect l="6197" r="4564"/>
          <a:stretch/>
        </p:blipFill>
        <p:spPr>
          <a:xfrm rot="5400000">
            <a:off x="3000619" y="1899025"/>
            <a:ext cx="5184579" cy="3492000"/>
          </a:xfrm>
          <a:prstGeom prst="rect">
            <a:avLst/>
          </a:prstGeom>
        </p:spPr>
      </p:pic>
      <p:sp>
        <p:nvSpPr>
          <p:cNvPr id="34" name="Obdĺžnik 33"/>
          <p:cNvSpPr/>
          <p:nvPr/>
        </p:nvSpPr>
        <p:spPr>
          <a:xfrm>
            <a:off x="3846908" y="6093296"/>
            <a:ext cx="3492001" cy="764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5" name="Obrázok 34"/>
          <p:cNvPicPr/>
          <p:nvPr/>
        </p:nvPicPr>
        <p:blipFill rotWithShape="1">
          <a:blip r:embed="rId5">
            <a:extLst>
              <a:ext uri="{28A0092B-C50C-407E-A947-70E740481C1C}">
                <a14:useLocalDpi xmlns:a14="http://schemas.microsoft.com/office/drawing/2010/main" val="0"/>
              </a:ext>
            </a:extLst>
          </a:blip>
          <a:srcRect r="3120" b="-47393"/>
          <a:stretch/>
        </p:blipFill>
        <p:spPr bwMode="auto">
          <a:xfrm>
            <a:off x="3846908" y="6247254"/>
            <a:ext cx="3183608" cy="422106"/>
          </a:xfrm>
          <a:prstGeom prst="rect">
            <a:avLst/>
          </a:prstGeom>
          <a:noFill/>
          <a:ln>
            <a:noFill/>
          </a:ln>
          <a:extLst>
            <a:ext uri="{53640926-AAD7-44D8-BBD7-CCE9431645EC}">
              <a14:shadowObscured xmlns:a14="http://schemas.microsoft.com/office/drawing/2010/main"/>
            </a:ext>
          </a:extLst>
        </p:spPr>
      </p:pic>
      <p:pic>
        <p:nvPicPr>
          <p:cNvPr id="36" name="Obrázok 35"/>
          <p:cNvPicPr/>
          <p:nvPr/>
        </p:nvPicPr>
        <p:blipFill rotWithShape="1">
          <a:blip r:embed="rId6">
            <a:extLst>
              <a:ext uri="{28A0092B-C50C-407E-A947-70E740481C1C}">
                <a14:useLocalDpi xmlns:a14="http://schemas.microsoft.com/office/drawing/2010/main" val="0"/>
              </a:ext>
            </a:extLst>
          </a:blip>
          <a:srcRect l="-1" t="74083" r="-26356"/>
          <a:stretch/>
        </p:blipFill>
        <p:spPr bwMode="auto">
          <a:xfrm>
            <a:off x="3846908" y="6535598"/>
            <a:ext cx="4067175" cy="336550"/>
          </a:xfrm>
          <a:prstGeom prst="rect">
            <a:avLst/>
          </a:prstGeom>
          <a:noFill/>
          <a:ln>
            <a:noFill/>
          </a:ln>
          <a:extLst>
            <a:ext uri="{53640926-AAD7-44D8-BBD7-CCE9431645EC}">
              <a14:shadowObscured xmlns:a14="http://schemas.microsoft.com/office/drawing/2010/main"/>
            </a:ext>
          </a:extLst>
        </p:spPr>
      </p:pic>
      <p:sp>
        <p:nvSpPr>
          <p:cNvPr id="19"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sp>
        <p:nvSpPr>
          <p:cNvPr id="20" name="Polovičný rám 19"/>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21" name="Polovičný rám 20"/>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27" name="Rovná spojnica 26"/>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Zástupný symbol obsahu 2"/>
          <p:cNvSpPr txBox="1">
            <a:spLocks/>
          </p:cNvSpPr>
          <p:nvPr/>
        </p:nvSpPr>
        <p:spPr>
          <a:xfrm>
            <a:off x="2569875" y="332704"/>
            <a:ext cx="9515531" cy="575859"/>
          </a:xfrm>
          <a:prstGeom prst="rect">
            <a:avLst/>
          </a:prstGeom>
          <a:solidFill>
            <a:srgbClr val="FFC000"/>
          </a:solidFill>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noProof="1" smtClean="0">
                <a:latin typeface="Comic Sans MS" panose="030F0702030302020204" pitchFamily="66" charset="0"/>
              </a:rPr>
              <a:t>Priemerné hodnoty konc. </a:t>
            </a:r>
            <a:r>
              <a:rPr lang="sk-SK" b="1" noProof="1" smtClean="0">
                <a:solidFill>
                  <a:srgbClr val="000066"/>
                </a:solidFill>
                <a:latin typeface="Comic Sans MS" panose="030F0702030302020204" pitchFamily="66" charset="0"/>
              </a:rPr>
              <a:t>počtu častíc [#/cm</a:t>
            </a:r>
            <a:r>
              <a:rPr lang="sk-SK" b="1" baseline="30000" noProof="1" smtClean="0">
                <a:solidFill>
                  <a:srgbClr val="000066"/>
                </a:solidFill>
                <a:latin typeface="Comic Sans MS" panose="030F0702030302020204" pitchFamily="66" charset="0"/>
              </a:rPr>
              <a:t>3</a:t>
            </a:r>
            <a:r>
              <a:rPr lang="sk-SK" b="1" noProof="1" smtClean="0">
                <a:solidFill>
                  <a:srgbClr val="000066"/>
                </a:solidFill>
                <a:latin typeface="Comic Sans MS" panose="030F0702030302020204" pitchFamily="66" charset="0"/>
              </a:rPr>
              <a:t>] </a:t>
            </a:r>
            <a:r>
              <a:rPr lang="sk-SK" b="1" noProof="1" smtClean="0">
                <a:latin typeface="Comic Sans MS" panose="030F0702030302020204" pitchFamily="66" charset="0"/>
              </a:rPr>
              <a:t>v okolí </a:t>
            </a:r>
            <a:r>
              <a:rPr lang="sk-SK" b="1" noProof="1" smtClean="0">
                <a:solidFill>
                  <a:schemeClr val="accent6">
                    <a:lumMod val="75000"/>
                  </a:schemeClr>
                </a:solidFill>
                <a:latin typeface="Comic Sans MS" panose="030F0702030302020204" pitchFamily="66" charset="0"/>
              </a:rPr>
              <a:t>WEEE</a:t>
            </a:r>
            <a:endParaRPr lang="sk-SK" b="1" noProof="1">
              <a:solidFill>
                <a:schemeClr val="accent6">
                  <a:lumMod val="75000"/>
                </a:schemeClr>
              </a:solidFill>
              <a:latin typeface="Comic Sans MS" panose="030F0702030302020204" pitchFamily="66" charset="0"/>
            </a:endParaRPr>
          </a:p>
        </p:txBody>
      </p:sp>
      <p:pic>
        <p:nvPicPr>
          <p:cNvPr id="28" name="Obrázok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7" y="4512640"/>
            <a:ext cx="3009190" cy="2256893"/>
          </a:xfrm>
          <a:prstGeom prst="rect">
            <a:avLst/>
          </a:prstGeom>
          <a:ln w="28575">
            <a:solidFill>
              <a:srgbClr val="FFFF00"/>
            </a:solidFill>
          </a:ln>
        </p:spPr>
      </p:pic>
      <p:pic>
        <p:nvPicPr>
          <p:cNvPr id="3" name="Obrázo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24972" y="3964358"/>
            <a:ext cx="2263546" cy="1697660"/>
          </a:xfrm>
          <a:prstGeom prst="rect">
            <a:avLst/>
          </a:prstGeom>
          <a:ln w="28575">
            <a:solidFill>
              <a:srgbClr val="FFFF00"/>
            </a:solidFill>
          </a:ln>
        </p:spPr>
      </p:pic>
    </p:spTree>
    <p:extLst>
      <p:ext uri="{BB962C8B-B14F-4D97-AF65-F5344CB8AC3E}">
        <p14:creationId xmlns:p14="http://schemas.microsoft.com/office/powerpoint/2010/main" val="23285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 pole 1"/>
          <p:cNvSpPr txBox="1"/>
          <p:nvPr/>
        </p:nvSpPr>
        <p:spPr>
          <a:xfrm>
            <a:off x="7657222" y="994884"/>
            <a:ext cx="4517610" cy="58326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a:t>
            </a:r>
            <a:r>
              <a:rPr lang="sk-SK" sz="2200" b="1" dirty="0" smtClean="0">
                <a:solidFill>
                  <a:srgbClr val="00B0F0"/>
                </a:solidFill>
                <a:latin typeface="Comic Sans MS" panose="030F0702030302020204" pitchFamily="66" charset="0"/>
              </a:rPr>
              <a:t>chladničiek - </a:t>
            </a:r>
            <a:r>
              <a:rPr lang="sk-SK" sz="2200" dirty="0" smtClean="0">
                <a:solidFill>
                  <a:srgbClr val="00B0F0"/>
                </a:solidFill>
                <a:latin typeface="Comic Sans MS" panose="030F0702030302020204" pitchFamily="66" charset="0"/>
              </a:rPr>
              <a:t>Preberanie </a:t>
            </a:r>
            <a:r>
              <a:rPr lang="sk-SK" sz="2200" dirty="0">
                <a:solidFill>
                  <a:srgbClr val="00B0F0"/>
                </a:solidFill>
                <a:latin typeface="Comic Sans MS" panose="030F0702030302020204" pitchFamily="66" charset="0"/>
              </a:rPr>
              <a:t>chladničiek na vonkajšom priestore a ich rozdeľovanie na recykláciu</a:t>
            </a:r>
            <a:endParaRPr lang="sk-SK" sz="2200" dirty="0" smtClean="0">
              <a:solidFill>
                <a:srgbClr val="00B0F0"/>
              </a:solidFill>
              <a:latin typeface="Comic Sans MS" panose="030F0702030302020204" pitchFamily="66" charset="0"/>
            </a:endParaRPr>
          </a:p>
          <a:p>
            <a:pPr marL="276225" lvl="0" indent="-276225"/>
            <a:r>
              <a:rPr lang="sk-SK" sz="2200" b="1" dirty="0" smtClean="0">
                <a:solidFill>
                  <a:srgbClr val="FF0000"/>
                </a:solidFill>
                <a:latin typeface="Comic Sans MS" panose="030F0702030302020204" pitchFamily="66" charset="0"/>
              </a:rPr>
              <a:t>1.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otvorenej brány </a:t>
            </a:r>
            <a:r>
              <a:rPr lang="sk-SK" sz="2200" dirty="0" smtClean="0">
                <a:solidFill>
                  <a:schemeClr val="tx1"/>
                </a:solidFill>
                <a:latin typeface="Comic Sans MS" panose="030F0702030302020204" pitchFamily="66" charset="0"/>
              </a:rPr>
              <a:t>haly</a:t>
            </a:r>
          </a:p>
          <a:p>
            <a:pPr marL="361950" lvl="0" indent="-361950"/>
            <a:r>
              <a:rPr lang="sk-SK" sz="2200" b="1" dirty="0" smtClean="0">
                <a:solidFill>
                  <a:srgbClr val="FF0000"/>
                </a:solidFill>
                <a:latin typeface="Comic Sans MS" panose="030F0702030302020204" pitchFamily="66" charset="0"/>
              </a:rPr>
              <a:t>2. </a:t>
            </a:r>
            <a:r>
              <a:rPr lang="sk-SK" sz="2200" b="1" dirty="0" smtClean="0">
                <a:solidFill>
                  <a:srgbClr val="00B0F0"/>
                </a:solidFill>
                <a:latin typeface="Comic Sans MS" panose="030F0702030302020204" pitchFamily="66" charset="0"/>
              </a:rPr>
              <a:t>50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haly </a:t>
            </a:r>
            <a:r>
              <a:rPr lang="sk-SK" sz="2000" dirty="0" smtClean="0">
                <a:solidFill>
                  <a:schemeClr val="tx1"/>
                </a:solidFill>
                <a:latin typeface="Comic Sans MS" panose="030F0702030302020204" pitchFamily="66" charset="0"/>
              </a:rPr>
              <a:t>(môže </a:t>
            </a:r>
            <a:r>
              <a:rPr lang="sk-SK" sz="2000" dirty="0">
                <a:solidFill>
                  <a:schemeClr val="tx1"/>
                </a:solidFill>
                <a:latin typeface="Comic Sans MS" panose="030F0702030302020204" pitchFamily="66" charset="0"/>
              </a:rPr>
              <a:t>byť ovplyvnené inou </a:t>
            </a:r>
            <a:r>
              <a:rPr lang="sk-SK" sz="2000" dirty="0" smtClean="0">
                <a:solidFill>
                  <a:schemeClr val="tx1"/>
                </a:solidFill>
                <a:latin typeface="Comic Sans MS" panose="030F0702030302020204" pitchFamily="66" charset="0"/>
              </a:rPr>
              <a:t>činnosťou)</a:t>
            </a:r>
            <a:endParaRPr lang="sk-SK" sz="2000" dirty="0">
              <a:solidFill>
                <a:schemeClr val="tx1"/>
              </a:solidFill>
              <a:latin typeface="Comic Sans MS" panose="030F0702030302020204" pitchFamily="66" charset="0"/>
            </a:endParaRPr>
          </a:p>
          <a:p>
            <a:pPr marL="361950" indent="-361950"/>
            <a:r>
              <a:rPr lang="sk-SK" sz="2200" b="1" dirty="0" smtClean="0">
                <a:solidFill>
                  <a:srgbClr val="FF0000"/>
                </a:solidFill>
                <a:latin typeface="Comic Sans MS" panose="030F0702030302020204" pitchFamily="66" charset="0"/>
              </a:rPr>
              <a:t>3.</a:t>
            </a:r>
            <a:r>
              <a:rPr lang="sk-SK" sz="2200" dirty="0" smtClean="0">
                <a:solidFill>
                  <a:schemeClr val="tx1"/>
                </a:solidFill>
                <a:latin typeface="Comic Sans MS" panose="030F0702030302020204" pitchFamily="66" charset="0"/>
              </a:rPr>
              <a:t>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z opačnej strany haly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000" dirty="0" smtClean="0">
                <a:solidFill>
                  <a:schemeClr val="tx1"/>
                </a:solidFill>
                <a:latin typeface="Comic Sans MS" panose="030F0702030302020204" pitchFamily="66" charset="0"/>
              </a:rPr>
              <a:t>(v </a:t>
            </a:r>
            <a:r>
              <a:rPr lang="sk-SK" sz="2000" dirty="0">
                <a:solidFill>
                  <a:schemeClr val="tx1"/>
                </a:solidFill>
                <a:latin typeface="Comic Sans MS" panose="030F0702030302020204" pitchFamily="66" charset="0"/>
              </a:rPr>
              <a:t>blízkosti otvorenej brány sa nevykonáva činnosť, </a:t>
            </a:r>
            <a:r>
              <a:rPr lang="sk-SK" sz="2000" dirty="0" smtClean="0">
                <a:solidFill>
                  <a:schemeClr val="tx1"/>
                </a:solidFill>
                <a:latin typeface="Comic Sans MS" panose="030F0702030302020204" pitchFamily="66" charset="0"/>
              </a:rPr>
              <a:t>kt. </a:t>
            </a:r>
            <a:r>
              <a:rPr lang="sk-SK" sz="2000" dirty="0">
                <a:solidFill>
                  <a:schemeClr val="tx1"/>
                </a:solidFill>
                <a:latin typeface="Comic Sans MS" panose="030F0702030302020204" pitchFamily="66" charset="0"/>
              </a:rPr>
              <a:t>by výraznejšie </a:t>
            </a:r>
            <a:r>
              <a:rPr lang="sk-SK" sz="2000" dirty="0" smtClean="0">
                <a:solidFill>
                  <a:schemeClr val="tx1"/>
                </a:solidFill>
                <a:latin typeface="Comic Sans MS" panose="030F0702030302020204" pitchFamily="66" charset="0"/>
              </a:rPr>
              <a:t>ZO)</a:t>
            </a:r>
          </a:p>
          <a:p>
            <a:pPr>
              <a:spcBef>
                <a:spcPts val="1200"/>
              </a:spcBef>
            </a:pPr>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elektrických </a:t>
            </a:r>
            <a:r>
              <a:rPr lang="sk-SK" sz="2200" b="1" dirty="0" smtClean="0">
                <a:solidFill>
                  <a:srgbClr val="00B0F0"/>
                </a:solidFill>
                <a:latin typeface="Comic Sans MS" panose="030F0702030302020204" pitchFamily="66" charset="0"/>
              </a:rPr>
              <a:t/>
            </a:r>
            <a:br>
              <a:rPr lang="sk-SK" sz="2200" b="1" dirty="0" smtClean="0">
                <a:solidFill>
                  <a:srgbClr val="00B0F0"/>
                </a:solidFill>
                <a:latin typeface="Comic Sans MS" panose="030F0702030302020204" pitchFamily="66" charset="0"/>
              </a:rPr>
            </a:br>
            <a:r>
              <a:rPr lang="sk-SK" sz="2200" b="1" dirty="0" smtClean="0">
                <a:solidFill>
                  <a:srgbClr val="00B0F0"/>
                </a:solidFill>
                <a:latin typeface="Comic Sans MS" panose="030F0702030302020204" pitchFamily="66" charset="0"/>
              </a:rPr>
              <a:t>a </a:t>
            </a:r>
            <a:r>
              <a:rPr lang="sk-SK" sz="2200" b="1" dirty="0">
                <a:solidFill>
                  <a:srgbClr val="00B0F0"/>
                </a:solidFill>
                <a:latin typeface="Comic Sans MS" panose="030F0702030302020204" pitchFamily="66" charset="0"/>
              </a:rPr>
              <a:t>elektronických zariadení</a:t>
            </a:r>
          </a:p>
          <a:p>
            <a:pPr marL="361950" indent="-361950"/>
            <a:r>
              <a:rPr lang="sk-SK" sz="2200" b="1" dirty="0">
                <a:solidFill>
                  <a:srgbClr val="FF0000"/>
                </a:solidFill>
                <a:latin typeface="Comic Sans MS" panose="030F0702030302020204" pitchFamily="66" charset="0"/>
              </a:rPr>
              <a:t>4.	</a:t>
            </a:r>
            <a:r>
              <a:rPr lang="sk-SK" sz="2200" b="1" dirty="0">
                <a:solidFill>
                  <a:srgbClr val="00B0F0"/>
                </a:solidFill>
                <a:latin typeface="Comic Sans MS" panose="030F0702030302020204" pitchFamily="66" charset="0"/>
              </a:rPr>
              <a:t>10 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brány haly vysoká </a:t>
            </a:r>
            <a:r>
              <a:rPr lang="sk-SK" sz="2200" dirty="0">
                <a:solidFill>
                  <a:schemeClr val="tx1"/>
                </a:solidFill>
                <a:latin typeface="Comic Sans MS" panose="030F0702030302020204" pitchFamily="66" charset="0"/>
              </a:rPr>
              <a:t>prašnosť v oblasti dverí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200" dirty="0" smtClean="0">
                <a:solidFill>
                  <a:schemeClr val="tx1"/>
                </a:solidFill>
                <a:latin typeface="Comic Sans MS" panose="030F0702030302020204" pitchFamily="66" charset="0"/>
              </a:rPr>
              <a:t>z </a:t>
            </a:r>
            <a:r>
              <a:rPr lang="sk-SK" sz="2200" dirty="0">
                <a:solidFill>
                  <a:schemeClr val="tx1"/>
                </a:solidFill>
                <a:latin typeface="Comic Sans MS" panose="030F0702030302020204" pitchFamily="66" charset="0"/>
              </a:rPr>
              <a:t>nahŕňania napadanej </a:t>
            </a:r>
            <a:r>
              <a:rPr lang="sk-SK" sz="2200" dirty="0" err="1">
                <a:solidFill>
                  <a:schemeClr val="tx1"/>
                </a:solidFill>
                <a:latin typeface="Comic Sans MS" panose="030F0702030302020204" pitchFamily="66" charset="0"/>
              </a:rPr>
              <a:t>drte</a:t>
            </a:r>
            <a:r>
              <a:rPr lang="sk-SK" sz="2200" dirty="0">
                <a:solidFill>
                  <a:schemeClr val="tx1"/>
                </a:solidFill>
                <a:latin typeface="Comic Sans MS" panose="030F0702030302020204" pitchFamily="66" charset="0"/>
              </a:rPr>
              <a:t> na dopravný </a:t>
            </a:r>
            <a:r>
              <a:rPr lang="sk-SK" sz="2200" dirty="0" smtClean="0">
                <a:solidFill>
                  <a:schemeClr val="tx1"/>
                </a:solidFill>
                <a:latin typeface="Comic Sans MS" panose="030F0702030302020204" pitchFamily="66" charset="0"/>
              </a:rPr>
              <a:t>pás</a:t>
            </a:r>
            <a:endParaRPr lang="sk-SK" sz="2200" dirty="0">
              <a:solidFill>
                <a:schemeClr val="tx1"/>
              </a:solidFill>
              <a:latin typeface="Comic Sans MS" panose="030F0702030302020204" pitchFamily="66" charset="0"/>
            </a:endParaRPr>
          </a:p>
          <a:p>
            <a:pPr marL="449263" indent="-449263">
              <a:spcAft>
                <a:spcPts val="0"/>
              </a:spcAft>
            </a:pPr>
            <a:r>
              <a:rPr lang="sk-SK" sz="2200" noProof="1" smtClean="0">
                <a:solidFill>
                  <a:schemeClr val="tx1"/>
                </a:solidFill>
                <a:effectLst/>
                <a:latin typeface="Comic Sans MS" panose="030F0702030302020204" pitchFamily="66" charset="0"/>
                <a:ea typeface="Times New Roman" panose="02020603050405020304" pitchFamily="18" charset="0"/>
              </a:rPr>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	</a:t>
            </a:r>
            <a:endParaRPr lang="sk-SK" sz="2200" noProof="1">
              <a:solidFill>
                <a:schemeClr val="tx1"/>
              </a:solidFill>
              <a:effectLst/>
              <a:latin typeface="Comic Sans MS" panose="030F0702030302020204" pitchFamily="66" charset="0"/>
              <a:ea typeface="Times New Roman" panose="02020603050405020304" pitchFamily="18" charset="0"/>
            </a:endParaRPr>
          </a:p>
        </p:txBody>
      </p:sp>
      <p:pic>
        <p:nvPicPr>
          <p:cNvPr id="6" name="Obrázok 5"/>
          <p:cNvPicPr>
            <a:picLocks noChangeAspect="1"/>
          </p:cNvPicPr>
          <p:nvPr/>
        </p:nvPicPr>
        <p:blipFill>
          <a:blip r:embed="rId3"/>
          <a:stretch>
            <a:fillRect/>
          </a:stretch>
        </p:blipFill>
        <p:spPr>
          <a:xfrm>
            <a:off x="0" y="1052735"/>
            <a:ext cx="3846909" cy="3383573"/>
          </a:xfrm>
          <a:prstGeom prst="rect">
            <a:avLst/>
          </a:prstGeom>
        </p:spPr>
      </p:pic>
      <p:sp>
        <p:nvSpPr>
          <p:cNvPr id="7" name="Ovál 6"/>
          <p:cNvSpPr/>
          <p:nvPr/>
        </p:nvSpPr>
        <p:spPr>
          <a:xfrm>
            <a:off x="2712729" y="198883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vál 15"/>
          <p:cNvSpPr/>
          <p:nvPr/>
        </p:nvSpPr>
        <p:spPr>
          <a:xfrm>
            <a:off x="2569875" y="267251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vál 16"/>
          <p:cNvSpPr/>
          <p:nvPr/>
        </p:nvSpPr>
        <p:spPr>
          <a:xfrm>
            <a:off x="1328268" y="262050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712438" y="2448925"/>
            <a:ext cx="336952" cy="461665"/>
          </a:xfrm>
          <a:prstGeom prst="rect">
            <a:avLst/>
          </a:prstGeom>
          <a:noFill/>
        </p:spPr>
        <p:txBody>
          <a:bodyPr wrap="none" rtlCol="0">
            <a:spAutoFit/>
          </a:bodyPr>
          <a:lstStyle/>
          <a:p>
            <a:r>
              <a:rPr lang="sk-SK" sz="2400" b="1" dirty="0" smtClean="0">
                <a:solidFill>
                  <a:srgbClr val="FF0000"/>
                </a:solidFill>
                <a:latin typeface="Calibri" panose="020F0502020204030204" pitchFamily="34" charset="0"/>
                <a:cs typeface="Calibri" panose="020F0502020204030204" pitchFamily="34" charset="0"/>
              </a:rPr>
              <a:t>1</a:t>
            </a:r>
            <a:endParaRPr lang="sk-SK" sz="2400" b="1" dirty="0">
              <a:solidFill>
                <a:srgbClr val="FF0000"/>
              </a:solidFill>
              <a:latin typeface="Calibri" panose="020F0502020204030204" pitchFamily="34" charset="0"/>
              <a:cs typeface="Calibri" panose="020F0502020204030204" pitchFamily="34" charset="0"/>
            </a:endParaRPr>
          </a:p>
        </p:txBody>
      </p:sp>
      <p:sp>
        <p:nvSpPr>
          <p:cNvPr id="22" name="BlokTextu 21"/>
          <p:cNvSpPr txBox="1"/>
          <p:nvPr/>
        </p:nvSpPr>
        <p:spPr>
          <a:xfrm>
            <a:off x="2784737" y="1599972"/>
            <a:ext cx="340158" cy="461665"/>
          </a:xfrm>
          <a:prstGeom prst="rect">
            <a:avLst/>
          </a:prstGeom>
          <a:noFill/>
        </p:spPr>
        <p:txBody>
          <a:bodyPr wrap="none" rtlCol="0">
            <a:spAutoFit/>
          </a:bodyPr>
          <a:lstStyle/>
          <a:p>
            <a:r>
              <a:rPr lang="sk-SK" sz="2400" b="1" dirty="0">
                <a:solidFill>
                  <a:srgbClr val="FF0000"/>
                </a:solidFill>
                <a:latin typeface="Calibri" panose="020F0502020204030204" pitchFamily="34" charset="0"/>
                <a:cs typeface="Calibri" panose="020F0502020204030204" pitchFamily="34" charset="0"/>
              </a:rPr>
              <a:t>3</a:t>
            </a:r>
          </a:p>
        </p:txBody>
      </p:sp>
      <p:sp>
        <p:nvSpPr>
          <p:cNvPr id="23" name="BlokTextu 22"/>
          <p:cNvSpPr txBox="1"/>
          <p:nvPr/>
        </p:nvSpPr>
        <p:spPr>
          <a:xfrm>
            <a:off x="327767" y="2656689"/>
            <a:ext cx="340158" cy="461665"/>
          </a:xfrm>
          <a:prstGeom prst="rect">
            <a:avLst/>
          </a:prstGeom>
          <a:noFill/>
        </p:spPr>
        <p:txBody>
          <a:bodyPr wrap="none" rtlCol="0">
            <a:spAutoFit/>
          </a:bodyPr>
          <a:lstStyle/>
          <a:p>
            <a:r>
              <a:rPr lang="sk-SK" sz="2400" b="1" dirty="0" smtClean="0">
                <a:solidFill>
                  <a:srgbClr val="FF0000"/>
                </a:solidFill>
                <a:latin typeface="Calibri" panose="020F0502020204030204" pitchFamily="34" charset="0"/>
                <a:cs typeface="Calibri" panose="020F0502020204030204" pitchFamily="34" charset="0"/>
              </a:rPr>
              <a:t>2</a:t>
            </a:r>
            <a:endParaRPr lang="sk-SK" sz="2400" b="1" dirty="0">
              <a:solidFill>
                <a:srgbClr val="FF0000"/>
              </a:solidFill>
              <a:latin typeface="Calibri" panose="020F0502020204030204" pitchFamily="34" charset="0"/>
              <a:cs typeface="Calibri" panose="020F0502020204030204" pitchFamily="34" charset="0"/>
            </a:endParaRPr>
          </a:p>
        </p:txBody>
      </p:sp>
      <p:sp>
        <p:nvSpPr>
          <p:cNvPr id="24" name="Ovál 23"/>
          <p:cNvSpPr/>
          <p:nvPr/>
        </p:nvSpPr>
        <p:spPr>
          <a:xfrm>
            <a:off x="454846" y="306580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BlokTextu 24"/>
          <p:cNvSpPr txBox="1"/>
          <p:nvPr/>
        </p:nvSpPr>
        <p:spPr>
          <a:xfrm>
            <a:off x="1356295" y="2656688"/>
            <a:ext cx="340158" cy="461665"/>
          </a:xfrm>
          <a:prstGeom prst="rect">
            <a:avLst/>
          </a:prstGeom>
          <a:noFill/>
        </p:spPr>
        <p:txBody>
          <a:bodyPr wrap="none" rtlCol="0">
            <a:spAutoFit/>
          </a:bodyPr>
          <a:lstStyle/>
          <a:p>
            <a:r>
              <a:rPr lang="sk-SK" sz="2400" b="1" dirty="0">
                <a:solidFill>
                  <a:srgbClr val="FF0000"/>
                </a:solidFill>
                <a:latin typeface="Calibri" panose="020F0502020204030204" pitchFamily="34" charset="0"/>
                <a:cs typeface="Calibri" panose="020F0502020204030204" pitchFamily="34" charset="0"/>
              </a:rPr>
              <a:t>4</a:t>
            </a:r>
          </a:p>
        </p:txBody>
      </p:sp>
      <p:sp>
        <p:nvSpPr>
          <p:cNvPr id="20" name="Obdĺžnik 19"/>
          <p:cNvSpPr/>
          <p:nvPr/>
        </p:nvSpPr>
        <p:spPr>
          <a:xfrm>
            <a:off x="3846908" y="6093296"/>
            <a:ext cx="3492001" cy="764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1" name="Obrázok 20"/>
          <p:cNvPicPr/>
          <p:nvPr/>
        </p:nvPicPr>
        <p:blipFill rotWithShape="1">
          <a:blip r:embed="rId4">
            <a:extLst>
              <a:ext uri="{28A0092B-C50C-407E-A947-70E740481C1C}">
                <a14:useLocalDpi xmlns:a14="http://schemas.microsoft.com/office/drawing/2010/main" val="0"/>
              </a:ext>
            </a:extLst>
          </a:blip>
          <a:srcRect r="3120" b="-47393"/>
          <a:stretch/>
        </p:blipFill>
        <p:spPr bwMode="auto">
          <a:xfrm>
            <a:off x="3846908" y="6247254"/>
            <a:ext cx="3183608" cy="422106"/>
          </a:xfrm>
          <a:prstGeom prst="rect">
            <a:avLst/>
          </a:prstGeom>
          <a:noFill/>
          <a:ln>
            <a:noFill/>
          </a:ln>
          <a:extLst>
            <a:ext uri="{53640926-AAD7-44D8-BBD7-CCE9431645EC}">
              <a14:shadowObscured xmlns:a14="http://schemas.microsoft.com/office/drawing/2010/main"/>
            </a:ext>
          </a:extLst>
        </p:spPr>
      </p:pic>
      <p:pic>
        <p:nvPicPr>
          <p:cNvPr id="27" name="Obrázok 26"/>
          <p:cNvPicPr/>
          <p:nvPr/>
        </p:nvPicPr>
        <p:blipFill rotWithShape="1">
          <a:blip r:embed="rId5">
            <a:extLst>
              <a:ext uri="{28A0092B-C50C-407E-A947-70E740481C1C}">
                <a14:useLocalDpi xmlns:a14="http://schemas.microsoft.com/office/drawing/2010/main" val="0"/>
              </a:ext>
            </a:extLst>
          </a:blip>
          <a:srcRect l="-1" t="74083" r="-26356"/>
          <a:stretch/>
        </p:blipFill>
        <p:spPr bwMode="auto">
          <a:xfrm>
            <a:off x="3846908" y="6535598"/>
            <a:ext cx="4067175" cy="336550"/>
          </a:xfrm>
          <a:prstGeom prst="rect">
            <a:avLst/>
          </a:prstGeom>
          <a:noFill/>
          <a:ln>
            <a:noFill/>
          </a:ln>
          <a:extLst>
            <a:ext uri="{53640926-AAD7-44D8-BBD7-CCE9431645EC}">
              <a14:shadowObscured xmlns:a14="http://schemas.microsoft.com/office/drawing/2010/main"/>
            </a:ext>
          </a:extLst>
        </p:spPr>
      </p:pic>
      <p:pic>
        <p:nvPicPr>
          <p:cNvPr id="2" name="Obrázok 1"/>
          <p:cNvPicPr>
            <a:picLocks noChangeAspect="1"/>
          </p:cNvPicPr>
          <p:nvPr/>
        </p:nvPicPr>
        <p:blipFill rotWithShape="1">
          <a:blip r:embed="rId6"/>
          <a:srcRect l="6739" r="4753"/>
          <a:stretch/>
        </p:blipFill>
        <p:spPr>
          <a:xfrm rot="5400000">
            <a:off x="3021904" y="1877740"/>
            <a:ext cx="5142009" cy="3492000"/>
          </a:xfrm>
          <a:prstGeom prst="rect">
            <a:avLst/>
          </a:prstGeom>
        </p:spPr>
      </p:pic>
      <p:sp>
        <p:nvSpPr>
          <p:cNvPr id="19"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sp>
        <p:nvSpPr>
          <p:cNvPr id="26" name="Polovičný rám 25"/>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28" name="Polovičný rám 27"/>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30" name="Rovná spojnica 29"/>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Zástupný symbol obsahu 2"/>
          <p:cNvSpPr txBox="1">
            <a:spLocks/>
          </p:cNvSpPr>
          <p:nvPr/>
        </p:nvSpPr>
        <p:spPr>
          <a:xfrm>
            <a:off x="2349996" y="329753"/>
            <a:ext cx="9669433" cy="575859"/>
          </a:xfrm>
          <a:prstGeom prst="rect">
            <a:avLst/>
          </a:prstGeom>
          <a:solidFill>
            <a:srgbClr val="FFC000"/>
          </a:solidFill>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dirty="0" smtClean="0">
                <a:latin typeface="Comic Sans MS" panose="030F0702030302020204" pitchFamily="66" charset="0"/>
              </a:rPr>
              <a:t>Priemerne hod. </a:t>
            </a:r>
            <a:r>
              <a:rPr lang="sk-SK" b="1" dirty="0" smtClean="0">
                <a:solidFill>
                  <a:srgbClr val="002060"/>
                </a:solidFill>
                <a:latin typeface="Comic Sans MS" panose="030F0702030302020204" pitchFamily="66" charset="0"/>
              </a:rPr>
              <a:t>veľkosti</a:t>
            </a:r>
            <a:r>
              <a:rPr lang="sk-SK" b="1" dirty="0" smtClean="0">
                <a:latin typeface="Comic Sans MS" panose="030F0702030302020204" pitchFamily="66" charset="0"/>
              </a:rPr>
              <a:t> </a:t>
            </a:r>
            <a:r>
              <a:rPr lang="sk-SK" b="1" dirty="0">
                <a:solidFill>
                  <a:srgbClr val="002060"/>
                </a:solidFill>
                <a:latin typeface="Comic Sans MS" panose="030F0702030302020204" pitchFamily="66" charset="0"/>
              </a:rPr>
              <a:t>povrchu častíc [µm</a:t>
            </a:r>
            <a:r>
              <a:rPr lang="sk-SK" b="1" baseline="30000" dirty="0">
                <a:solidFill>
                  <a:srgbClr val="002060"/>
                </a:solidFill>
                <a:latin typeface="Comic Sans MS" panose="030F0702030302020204" pitchFamily="66" charset="0"/>
              </a:rPr>
              <a:t>2</a:t>
            </a:r>
            <a:r>
              <a:rPr lang="sk-SK" b="1" dirty="0">
                <a:solidFill>
                  <a:srgbClr val="002060"/>
                </a:solidFill>
                <a:latin typeface="Comic Sans MS" panose="030F0702030302020204" pitchFamily="66" charset="0"/>
              </a:rPr>
              <a:t>/cm</a:t>
            </a:r>
            <a:r>
              <a:rPr lang="sk-SK" b="1" baseline="30000" dirty="0">
                <a:solidFill>
                  <a:srgbClr val="002060"/>
                </a:solidFill>
                <a:latin typeface="Comic Sans MS" panose="030F0702030302020204" pitchFamily="66" charset="0"/>
              </a:rPr>
              <a:t>3</a:t>
            </a:r>
            <a:r>
              <a:rPr lang="sk-SK" b="1" dirty="0" smtClean="0">
                <a:solidFill>
                  <a:srgbClr val="002060"/>
                </a:solidFill>
                <a:latin typeface="Comic Sans MS" panose="030F0702030302020204" pitchFamily="66" charset="0"/>
              </a:rPr>
              <a:t>] </a:t>
            </a:r>
            <a:r>
              <a:rPr lang="sk-SK" b="1" dirty="0" smtClean="0">
                <a:latin typeface="Comic Sans MS" panose="030F0702030302020204" pitchFamily="66" charset="0"/>
              </a:rPr>
              <a:t>v okolí </a:t>
            </a:r>
            <a:r>
              <a:rPr lang="sk-SK" b="1" dirty="0" smtClean="0">
                <a:solidFill>
                  <a:schemeClr val="accent6">
                    <a:lumMod val="75000"/>
                  </a:schemeClr>
                </a:solidFill>
                <a:latin typeface="Comic Sans MS" panose="030F0702030302020204" pitchFamily="66" charset="0"/>
              </a:rPr>
              <a:t>WEEE</a:t>
            </a:r>
            <a:endParaRPr lang="sk-SK" b="1" dirty="0">
              <a:solidFill>
                <a:schemeClr val="accent6">
                  <a:lumMod val="75000"/>
                </a:schemeClr>
              </a:solidFill>
              <a:latin typeface="Comic Sans MS" panose="030F0702030302020204" pitchFamily="66" charset="0"/>
            </a:endParaRPr>
          </a:p>
        </p:txBody>
      </p:sp>
      <p:pic>
        <p:nvPicPr>
          <p:cNvPr id="3" name="Obrázo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0800" y="4005045"/>
            <a:ext cx="3166168" cy="2374626"/>
          </a:xfrm>
          <a:prstGeom prst="rect">
            <a:avLst/>
          </a:prstGeom>
          <a:ln w="28575">
            <a:solidFill>
              <a:srgbClr val="FFFF00"/>
            </a:solidFill>
          </a:ln>
        </p:spPr>
      </p:pic>
    </p:spTree>
    <p:extLst>
      <p:ext uri="{BB962C8B-B14F-4D97-AF65-F5344CB8AC3E}">
        <p14:creationId xmlns:p14="http://schemas.microsoft.com/office/powerpoint/2010/main" val="17641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3846908" y="6093296"/>
            <a:ext cx="3492001" cy="764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Textové pole 1"/>
          <p:cNvSpPr txBox="1"/>
          <p:nvPr/>
        </p:nvSpPr>
        <p:spPr>
          <a:xfrm>
            <a:off x="7657222" y="994884"/>
            <a:ext cx="4517610" cy="58326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a:t>
            </a:r>
            <a:r>
              <a:rPr lang="sk-SK" sz="2200" b="1" dirty="0" smtClean="0">
                <a:solidFill>
                  <a:srgbClr val="00B0F0"/>
                </a:solidFill>
                <a:latin typeface="Comic Sans MS" panose="030F0702030302020204" pitchFamily="66" charset="0"/>
              </a:rPr>
              <a:t>chladničiek - </a:t>
            </a:r>
            <a:r>
              <a:rPr lang="sk-SK" sz="2200" dirty="0" smtClean="0">
                <a:solidFill>
                  <a:srgbClr val="00B0F0"/>
                </a:solidFill>
                <a:latin typeface="Comic Sans MS" panose="030F0702030302020204" pitchFamily="66" charset="0"/>
              </a:rPr>
              <a:t>Preberanie </a:t>
            </a:r>
            <a:r>
              <a:rPr lang="sk-SK" sz="2200" dirty="0">
                <a:solidFill>
                  <a:srgbClr val="00B0F0"/>
                </a:solidFill>
                <a:latin typeface="Comic Sans MS" panose="030F0702030302020204" pitchFamily="66" charset="0"/>
              </a:rPr>
              <a:t>chladničiek na vonkajšom priestore a ich rozdeľovanie na recykláciu</a:t>
            </a:r>
            <a:endParaRPr lang="sk-SK" sz="2200" dirty="0" smtClean="0">
              <a:solidFill>
                <a:srgbClr val="00B0F0"/>
              </a:solidFill>
              <a:latin typeface="Comic Sans MS" panose="030F0702030302020204" pitchFamily="66" charset="0"/>
            </a:endParaRPr>
          </a:p>
          <a:p>
            <a:pPr marL="276225" lvl="0" indent="-276225"/>
            <a:r>
              <a:rPr lang="sk-SK" sz="2200" b="1" dirty="0" smtClean="0">
                <a:solidFill>
                  <a:srgbClr val="FF0000"/>
                </a:solidFill>
                <a:latin typeface="Comic Sans MS" panose="030F0702030302020204" pitchFamily="66" charset="0"/>
              </a:rPr>
              <a:t>1.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otvorenej brány </a:t>
            </a:r>
            <a:r>
              <a:rPr lang="sk-SK" sz="2200" dirty="0" smtClean="0">
                <a:solidFill>
                  <a:schemeClr val="tx1"/>
                </a:solidFill>
                <a:latin typeface="Comic Sans MS" panose="030F0702030302020204" pitchFamily="66" charset="0"/>
              </a:rPr>
              <a:t>haly</a:t>
            </a:r>
          </a:p>
          <a:p>
            <a:pPr marL="361950" lvl="0" indent="-361950"/>
            <a:r>
              <a:rPr lang="sk-SK" sz="2200" b="1" dirty="0" smtClean="0">
                <a:solidFill>
                  <a:srgbClr val="FF0000"/>
                </a:solidFill>
                <a:latin typeface="Comic Sans MS" panose="030F0702030302020204" pitchFamily="66" charset="0"/>
              </a:rPr>
              <a:t>2. </a:t>
            </a:r>
            <a:r>
              <a:rPr lang="sk-SK" sz="2200" b="1" dirty="0" smtClean="0">
                <a:solidFill>
                  <a:srgbClr val="00B0F0"/>
                </a:solidFill>
                <a:latin typeface="Comic Sans MS" panose="030F0702030302020204" pitchFamily="66" charset="0"/>
              </a:rPr>
              <a:t>50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haly </a:t>
            </a:r>
            <a:r>
              <a:rPr lang="sk-SK" sz="2000" dirty="0" smtClean="0">
                <a:solidFill>
                  <a:schemeClr val="tx1"/>
                </a:solidFill>
                <a:latin typeface="Comic Sans MS" panose="030F0702030302020204" pitchFamily="66" charset="0"/>
              </a:rPr>
              <a:t>(môže </a:t>
            </a:r>
            <a:r>
              <a:rPr lang="sk-SK" sz="2000" dirty="0">
                <a:solidFill>
                  <a:schemeClr val="tx1"/>
                </a:solidFill>
                <a:latin typeface="Comic Sans MS" panose="030F0702030302020204" pitchFamily="66" charset="0"/>
              </a:rPr>
              <a:t>byť ovplyvnené inou </a:t>
            </a:r>
            <a:r>
              <a:rPr lang="sk-SK" sz="2000" dirty="0" smtClean="0">
                <a:solidFill>
                  <a:schemeClr val="tx1"/>
                </a:solidFill>
                <a:latin typeface="Comic Sans MS" panose="030F0702030302020204" pitchFamily="66" charset="0"/>
              </a:rPr>
              <a:t>činnosťou)</a:t>
            </a:r>
            <a:endParaRPr lang="sk-SK" sz="2000" dirty="0">
              <a:solidFill>
                <a:schemeClr val="tx1"/>
              </a:solidFill>
              <a:latin typeface="Comic Sans MS" panose="030F0702030302020204" pitchFamily="66" charset="0"/>
            </a:endParaRPr>
          </a:p>
          <a:p>
            <a:pPr marL="361950" indent="-361950"/>
            <a:r>
              <a:rPr lang="sk-SK" sz="2200" b="1" dirty="0" smtClean="0">
                <a:solidFill>
                  <a:srgbClr val="FF0000"/>
                </a:solidFill>
                <a:latin typeface="Comic Sans MS" panose="030F0702030302020204" pitchFamily="66" charset="0"/>
              </a:rPr>
              <a:t>3.</a:t>
            </a:r>
            <a:r>
              <a:rPr lang="sk-SK" sz="2200" dirty="0" smtClean="0">
                <a:solidFill>
                  <a:schemeClr val="tx1"/>
                </a:solidFill>
                <a:latin typeface="Comic Sans MS" panose="030F0702030302020204" pitchFamily="66" charset="0"/>
              </a:rPr>
              <a:t>	</a:t>
            </a:r>
            <a:r>
              <a:rPr lang="sk-SK" sz="2200" b="1" dirty="0" smtClean="0">
                <a:solidFill>
                  <a:srgbClr val="00B0F0"/>
                </a:solidFill>
                <a:latin typeface="Comic Sans MS" panose="030F0702030302020204" pitchFamily="66" charset="0"/>
              </a:rPr>
              <a:t>10 </a:t>
            </a:r>
            <a:r>
              <a:rPr lang="sk-SK" sz="2200" b="1" dirty="0">
                <a:solidFill>
                  <a:srgbClr val="00B0F0"/>
                </a:solidFill>
                <a:latin typeface="Comic Sans MS" panose="030F0702030302020204" pitchFamily="66" charset="0"/>
              </a:rPr>
              <a:t>m </a:t>
            </a:r>
            <a:r>
              <a:rPr lang="sk-SK" sz="2200" dirty="0">
                <a:solidFill>
                  <a:schemeClr val="tx1"/>
                </a:solidFill>
                <a:latin typeface="Comic Sans MS" panose="030F0702030302020204" pitchFamily="66" charset="0"/>
              </a:rPr>
              <a:t>z opačnej strany haly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000" dirty="0" smtClean="0">
                <a:solidFill>
                  <a:schemeClr val="tx1"/>
                </a:solidFill>
                <a:latin typeface="Comic Sans MS" panose="030F0702030302020204" pitchFamily="66" charset="0"/>
              </a:rPr>
              <a:t>(v </a:t>
            </a:r>
            <a:r>
              <a:rPr lang="sk-SK" sz="2000" dirty="0">
                <a:solidFill>
                  <a:schemeClr val="tx1"/>
                </a:solidFill>
                <a:latin typeface="Comic Sans MS" panose="030F0702030302020204" pitchFamily="66" charset="0"/>
              </a:rPr>
              <a:t>blízkosti otvorenej brány sa nevykonáva činnosť, </a:t>
            </a:r>
            <a:r>
              <a:rPr lang="sk-SK" sz="2000" dirty="0" smtClean="0">
                <a:solidFill>
                  <a:schemeClr val="tx1"/>
                </a:solidFill>
                <a:latin typeface="Comic Sans MS" panose="030F0702030302020204" pitchFamily="66" charset="0"/>
              </a:rPr>
              <a:t>kt. </a:t>
            </a:r>
            <a:r>
              <a:rPr lang="sk-SK" sz="2000" dirty="0">
                <a:solidFill>
                  <a:schemeClr val="tx1"/>
                </a:solidFill>
                <a:latin typeface="Comic Sans MS" panose="030F0702030302020204" pitchFamily="66" charset="0"/>
              </a:rPr>
              <a:t>by výraznejšie </a:t>
            </a:r>
            <a:r>
              <a:rPr lang="sk-SK" sz="2000" dirty="0" smtClean="0">
                <a:solidFill>
                  <a:schemeClr val="tx1"/>
                </a:solidFill>
                <a:latin typeface="Comic Sans MS" panose="030F0702030302020204" pitchFamily="66" charset="0"/>
              </a:rPr>
              <a:t>ZO)</a:t>
            </a:r>
          </a:p>
          <a:p>
            <a:pPr>
              <a:spcBef>
                <a:spcPts val="1200"/>
              </a:spcBef>
            </a:pPr>
            <a:r>
              <a:rPr lang="sk-SK" sz="2200" b="1" dirty="0" smtClean="0">
                <a:solidFill>
                  <a:srgbClr val="00B0F0"/>
                </a:solidFill>
                <a:latin typeface="Comic Sans MS" panose="030F0702030302020204" pitchFamily="66" charset="0"/>
              </a:rPr>
              <a:t>Hala </a:t>
            </a:r>
            <a:r>
              <a:rPr lang="sk-SK" sz="2200" b="1" dirty="0">
                <a:solidFill>
                  <a:srgbClr val="00B0F0"/>
                </a:solidFill>
                <a:latin typeface="Comic Sans MS" panose="030F0702030302020204" pitchFamily="66" charset="0"/>
              </a:rPr>
              <a:t>recyklácie elektrických </a:t>
            </a:r>
            <a:r>
              <a:rPr lang="sk-SK" sz="2200" b="1" dirty="0" smtClean="0">
                <a:solidFill>
                  <a:srgbClr val="00B0F0"/>
                </a:solidFill>
                <a:latin typeface="Comic Sans MS" panose="030F0702030302020204" pitchFamily="66" charset="0"/>
              </a:rPr>
              <a:t/>
            </a:r>
            <a:br>
              <a:rPr lang="sk-SK" sz="2200" b="1" dirty="0" smtClean="0">
                <a:solidFill>
                  <a:srgbClr val="00B0F0"/>
                </a:solidFill>
                <a:latin typeface="Comic Sans MS" panose="030F0702030302020204" pitchFamily="66" charset="0"/>
              </a:rPr>
            </a:br>
            <a:r>
              <a:rPr lang="sk-SK" sz="2200" b="1" dirty="0" smtClean="0">
                <a:solidFill>
                  <a:srgbClr val="00B0F0"/>
                </a:solidFill>
                <a:latin typeface="Comic Sans MS" panose="030F0702030302020204" pitchFamily="66" charset="0"/>
              </a:rPr>
              <a:t>a </a:t>
            </a:r>
            <a:r>
              <a:rPr lang="sk-SK" sz="2200" b="1" dirty="0">
                <a:solidFill>
                  <a:srgbClr val="00B0F0"/>
                </a:solidFill>
                <a:latin typeface="Comic Sans MS" panose="030F0702030302020204" pitchFamily="66" charset="0"/>
              </a:rPr>
              <a:t>elektronických zariadení</a:t>
            </a:r>
          </a:p>
          <a:p>
            <a:pPr marL="361950" indent="-361950"/>
            <a:r>
              <a:rPr lang="sk-SK" sz="2200" b="1" dirty="0">
                <a:solidFill>
                  <a:srgbClr val="FF0000"/>
                </a:solidFill>
                <a:latin typeface="Comic Sans MS" panose="030F0702030302020204" pitchFamily="66" charset="0"/>
              </a:rPr>
              <a:t>4.	</a:t>
            </a:r>
            <a:r>
              <a:rPr lang="sk-SK" sz="2200" b="1" dirty="0">
                <a:solidFill>
                  <a:srgbClr val="00B0F0"/>
                </a:solidFill>
                <a:latin typeface="Comic Sans MS" panose="030F0702030302020204" pitchFamily="66" charset="0"/>
              </a:rPr>
              <a:t>10 m </a:t>
            </a:r>
            <a:r>
              <a:rPr lang="sk-SK" sz="2200" dirty="0">
                <a:solidFill>
                  <a:schemeClr val="tx1"/>
                </a:solidFill>
                <a:latin typeface="Comic Sans MS" panose="030F0702030302020204" pitchFamily="66" charset="0"/>
              </a:rPr>
              <a:t>od </a:t>
            </a:r>
            <a:r>
              <a:rPr lang="sk-SK" sz="2200" dirty="0" smtClean="0">
                <a:solidFill>
                  <a:schemeClr val="tx1"/>
                </a:solidFill>
                <a:latin typeface="Comic Sans MS" panose="030F0702030302020204" pitchFamily="66" charset="0"/>
              </a:rPr>
              <a:t>brány haly vysoká </a:t>
            </a:r>
            <a:r>
              <a:rPr lang="sk-SK" sz="2200" dirty="0">
                <a:solidFill>
                  <a:schemeClr val="tx1"/>
                </a:solidFill>
                <a:latin typeface="Comic Sans MS" panose="030F0702030302020204" pitchFamily="66" charset="0"/>
              </a:rPr>
              <a:t>prašnosť v oblasti dverí </a:t>
            </a:r>
            <a:r>
              <a:rPr lang="sk-SK" sz="2200" dirty="0" smtClean="0">
                <a:solidFill>
                  <a:schemeClr val="tx1"/>
                </a:solidFill>
                <a:latin typeface="Comic Sans MS" panose="030F0702030302020204" pitchFamily="66" charset="0"/>
              </a:rPr>
              <a:t/>
            </a:r>
            <a:br>
              <a:rPr lang="sk-SK" sz="2200" dirty="0" smtClean="0">
                <a:solidFill>
                  <a:schemeClr val="tx1"/>
                </a:solidFill>
                <a:latin typeface="Comic Sans MS" panose="030F0702030302020204" pitchFamily="66" charset="0"/>
              </a:rPr>
            </a:br>
            <a:r>
              <a:rPr lang="sk-SK" sz="2200" dirty="0" smtClean="0">
                <a:solidFill>
                  <a:schemeClr val="tx1"/>
                </a:solidFill>
                <a:latin typeface="Comic Sans MS" panose="030F0702030302020204" pitchFamily="66" charset="0"/>
              </a:rPr>
              <a:t>z </a:t>
            </a:r>
            <a:r>
              <a:rPr lang="sk-SK" sz="2200" dirty="0">
                <a:solidFill>
                  <a:schemeClr val="tx1"/>
                </a:solidFill>
                <a:latin typeface="Comic Sans MS" panose="030F0702030302020204" pitchFamily="66" charset="0"/>
              </a:rPr>
              <a:t>nahŕňania napadanej </a:t>
            </a:r>
            <a:r>
              <a:rPr lang="sk-SK" sz="2200" dirty="0" err="1">
                <a:solidFill>
                  <a:schemeClr val="tx1"/>
                </a:solidFill>
                <a:latin typeface="Comic Sans MS" panose="030F0702030302020204" pitchFamily="66" charset="0"/>
              </a:rPr>
              <a:t>drte</a:t>
            </a:r>
            <a:r>
              <a:rPr lang="sk-SK" sz="2200" dirty="0">
                <a:solidFill>
                  <a:schemeClr val="tx1"/>
                </a:solidFill>
                <a:latin typeface="Comic Sans MS" panose="030F0702030302020204" pitchFamily="66" charset="0"/>
              </a:rPr>
              <a:t> na dopravný </a:t>
            </a:r>
            <a:r>
              <a:rPr lang="sk-SK" sz="2200" dirty="0" smtClean="0">
                <a:solidFill>
                  <a:schemeClr val="tx1"/>
                </a:solidFill>
                <a:latin typeface="Comic Sans MS" panose="030F0702030302020204" pitchFamily="66" charset="0"/>
              </a:rPr>
              <a:t>pás</a:t>
            </a:r>
            <a:endParaRPr lang="sk-SK" sz="2200" dirty="0">
              <a:solidFill>
                <a:schemeClr val="tx1"/>
              </a:solidFill>
              <a:latin typeface="Comic Sans MS" panose="030F0702030302020204" pitchFamily="66" charset="0"/>
            </a:endParaRPr>
          </a:p>
          <a:p>
            <a:pPr marL="449263" indent="-449263">
              <a:spcAft>
                <a:spcPts val="0"/>
              </a:spcAft>
            </a:pPr>
            <a:r>
              <a:rPr lang="sk-SK" sz="2200" noProof="1" smtClean="0">
                <a:solidFill>
                  <a:schemeClr val="tx1"/>
                </a:solidFill>
                <a:effectLst/>
                <a:latin typeface="Comic Sans MS" panose="030F0702030302020204" pitchFamily="66" charset="0"/>
                <a:ea typeface="Times New Roman" panose="02020603050405020304" pitchFamily="18" charset="0"/>
              </a:rPr>
              <a:t/>
            </a:r>
            <a:br>
              <a:rPr lang="sk-SK" sz="2200" noProof="1" smtClean="0">
                <a:solidFill>
                  <a:schemeClr val="tx1"/>
                </a:solidFill>
                <a:effectLst/>
                <a:latin typeface="Comic Sans MS" panose="030F0702030302020204" pitchFamily="66" charset="0"/>
                <a:ea typeface="Times New Roman" panose="02020603050405020304" pitchFamily="18" charset="0"/>
              </a:rPr>
            </a:br>
            <a:r>
              <a:rPr lang="sk-SK" sz="2200" noProof="1" smtClean="0">
                <a:solidFill>
                  <a:schemeClr val="tx1"/>
                </a:solidFill>
                <a:effectLst/>
                <a:latin typeface="Comic Sans MS" panose="030F0702030302020204" pitchFamily="66" charset="0"/>
                <a:ea typeface="Times New Roman" panose="02020603050405020304" pitchFamily="18" charset="0"/>
              </a:rPr>
              <a:t>	</a:t>
            </a:r>
            <a:endParaRPr lang="sk-SK" sz="2200" noProof="1">
              <a:solidFill>
                <a:schemeClr val="tx1"/>
              </a:solidFill>
              <a:effectLst/>
              <a:latin typeface="Comic Sans MS" panose="030F0702030302020204" pitchFamily="66" charset="0"/>
              <a:ea typeface="Times New Roman" panose="02020603050405020304" pitchFamily="18" charset="0"/>
            </a:endParaRPr>
          </a:p>
        </p:txBody>
      </p:sp>
      <p:pic>
        <p:nvPicPr>
          <p:cNvPr id="6" name="Obrázok 5"/>
          <p:cNvPicPr>
            <a:picLocks noChangeAspect="1"/>
          </p:cNvPicPr>
          <p:nvPr/>
        </p:nvPicPr>
        <p:blipFill>
          <a:blip r:embed="rId3"/>
          <a:stretch>
            <a:fillRect/>
          </a:stretch>
        </p:blipFill>
        <p:spPr>
          <a:xfrm>
            <a:off x="0" y="1052735"/>
            <a:ext cx="3846909" cy="3383573"/>
          </a:xfrm>
          <a:prstGeom prst="rect">
            <a:avLst/>
          </a:prstGeom>
        </p:spPr>
      </p:pic>
      <p:sp>
        <p:nvSpPr>
          <p:cNvPr id="7" name="Ovál 6"/>
          <p:cNvSpPr/>
          <p:nvPr/>
        </p:nvSpPr>
        <p:spPr>
          <a:xfrm>
            <a:off x="2712729" y="198883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vál 15"/>
          <p:cNvSpPr/>
          <p:nvPr/>
        </p:nvSpPr>
        <p:spPr>
          <a:xfrm>
            <a:off x="2569875" y="267251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vál 16"/>
          <p:cNvSpPr/>
          <p:nvPr/>
        </p:nvSpPr>
        <p:spPr>
          <a:xfrm>
            <a:off x="1320480" y="260774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BlokTextu 7"/>
          <p:cNvSpPr txBox="1"/>
          <p:nvPr/>
        </p:nvSpPr>
        <p:spPr>
          <a:xfrm>
            <a:off x="2712438" y="2448925"/>
            <a:ext cx="336952" cy="461665"/>
          </a:xfrm>
          <a:prstGeom prst="rect">
            <a:avLst/>
          </a:prstGeom>
          <a:noFill/>
        </p:spPr>
        <p:txBody>
          <a:bodyPr wrap="none" rtlCol="0">
            <a:spAutoFit/>
          </a:bodyPr>
          <a:lstStyle/>
          <a:p>
            <a:r>
              <a:rPr lang="sk-SK" sz="2400" b="1" dirty="0" smtClean="0">
                <a:solidFill>
                  <a:srgbClr val="FF0000"/>
                </a:solidFill>
                <a:latin typeface="Calibri" panose="020F0502020204030204" pitchFamily="34" charset="0"/>
                <a:cs typeface="Calibri" panose="020F0502020204030204" pitchFamily="34" charset="0"/>
              </a:rPr>
              <a:t>1</a:t>
            </a:r>
            <a:endParaRPr lang="sk-SK" sz="2400" b="1" dirty="0">
              <a:solidFill>
                <a:srgbClr val="FF0000"/>
              </a:solidFill>
              <a:latin typeface="Calibri" panose="020F0502020204030204" pitchFamily="34" charset="0"/>
              <a:cs typeface="Calibri" panose="020F0502020204030204" pitchFamily="34" charset="0"/>
            </a:endParaRPr>
          </a:p>
        </p:txBody>
      </p:sp>
      <p:sp>
        <p:nvSpPr>
          <p:cNvPr id="22" name="BlokTextu 21"/>
          <p:cNvSpPr txBox="1"/>
          <p:nvPr/>
        </p:nvSpPr>
        <p:spPr>
          <a:xfrm>
            <a:off x="2784737" y="1599972"/>
            <a:ext cx="340158" cy="461665"/>
          </a:xfrm>
          <a:prstGeom prst="rect">
            <a:avLst/>
          </a:prstGeom>
          <a:noFill/>
        </p:spPr>
        <p:txBody>
          <a:bodyPr wrap="none" rtlCol="0">
            <a:spAutoFit/>
          </a:bodyPr>
          <a:lstStyle/>
          <a:p>
            <a:r>
              <a:rPr lang="sk-SK" sz="2400" b="1" dirty="0">
                <a:solidFill>
                  <a:srgbClr val="FF0000"/>
                </a:solidFill>
                <a:latin typeface="Calibri" panose="020F0502020204030204" pitchFamily="34" charset="0"/>
                <a:cs typeface="Calibri" panose="020F0502020204030204" pitchFamily="34" charset="0"/>
              </a:rPr>
              <a:t>3</a:t>
            </a:r>
          </a:p>
        </p:txBody>
      </p:sp>
      <p:sp>
        <p:nvSpPr>
          <p:cNvPr id="23" name="BlokTextu 22"/>
          <p:cNvSpPr txBox="1"/>
          <p:nvPr/>
        </p:nvSpPr>
        <p:spPr>
          <a:xfrm>
            <a:off x="327767" y="2656689"/>
            <a:ext cx="340158" cy="461665"/>
          </a:xfrm>
          <a:prstGeom prst="rect">
            <a:avLst/>
          </a:prstGeom>
          <a:noFill/>
        </p:spPr>
        <p:txBody>
          <a:bodyPr wrap="none" rtlCol="0">
            <a:spAutoFit/>
          </a:bodyPr>
          <a:lstStyle/>
          <a:p>
            <a:r>
              <a:rPr lang="sk-SK" sz="2400" b="1" dirty="0" smtClean="0">
                <a:solidFill>
                  <a:srgbClr val="FF0000"/>
                </a:solidFill>
                <a:latin typeface="Calibri" panose="020F0502020204030204" pitchFamily="34" charset="0"/>
                <a:cs typeface="Calibri" panose="020F0502020204030204" pitchFamily="34" charset="0"/>
              </a:rPr>
              <a:t>2</a:t>
            </a:r>
            <a:endParaRPr lang="sk-SK" sz="2400" b="1" dirty="0">
              <a:solidFill>
                <a:srgbClr val="FF0000"/>
              </a:solidFill>
              <a:latin typeface="Calibri" panose="020F0502020204030204" pitchFamily="34" charset="0"/>
              <a:cs typeface="Calibri" panose="020F0502020204030204" pitchFamily="34" charset="0"/>
            </a:endParaRPr>
          </a:p>
        </p:txBody>
      </p:sp>
      <p:sp>
        <p:nvSpPr>
          <p:cNvPr id="24" name="Ovál 23"/>
          <p:cNvSpPr/>
          <p:nvPr/>
        </p:nvSpPr>
        <p:spPr>
          <a:xfrm>
            <a:off x="454846" y="306580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BlokTextu 24"/>
          <p:cNvSpPr txBox="1"/>
          <p:nvPr/>
        </p:nvSpPr>
        <p:spPr>
          <a:xfrm>
            <a:off x="1294417" y="2604142"/>
            <a:ext cx="340158" cy="461665"/>
          </a:xfrm>
          <a:prstGeom prst="rect">
            <a:avLst/>
          </a:prstGeom>
          <a:noFill/>
        </p:spPr>
        <p:txBody>
          <a:bodyPr wrap="none" rtlCol="0">
            <a:spAutoFit/>
          </a:bodyPr>
          <a:lstStyle/>
          <a:p>
            <a:r>
              <a:rPr lang="sk-SK" sz="2400" b="1" dirty="0">
                <a:solidFill>
                  <a:srgbClr val="FF0000"/>
                </a:solidFill>
                <a:latin typeface="Calibri" panose="020F0502020204030204" pitchFamily="34" charset="0"/>
                <a:cs typeface="Calibri" panose="020F0502020204030204" pitchFamily="34" charset="0"/>
              </a:rPr>
              <a:t>4</a:t>
            </a:r>
          </a:p>
        </p:txBody>
      </p:sp>
      <p:pic>
        <p:nvPicPr>
          <p:cNvPr id="3" name="Obrázok 2"/>
          <p:cNvPicPr>
            <a:picLocks noChangeAspect="1"/>
          </p:cNvPicPr>
          <p:nvPr/>
        </p:nvPicPr>
        <p:blipFill rotWithShape="1">
          <a:blip r:embed="rId4"/>
          <a:srcRect l="4958" r="5802"/>
          <a:stretch/>
        </p:blipFill>
        <p:spPr>
          <a:xfrm rot="5400000">
            <a:off x="3000621" y="1899023"/>
            <a:ext cx="5184575" cy="3492000"/>
          </a:xfrm>
          <a:prstGeom prst="rect">
            <a:avLst/>
          </a:prstGeom>
        </p:spPr>
      </p:pic>
      <p:pic>
        <p:nvPicPr>
          <p:cNvPr id="21" name="Obrázok 20"/>
          <p:cNvPicPr/>
          <p:nvPr/>
        </p:nvPicPr>
        <p:blipFill rotWithShape="1">
          <a:blip r:embed="rId5">
            <a:extLst>
              <a:ext uri="{28A0092B-C50C-407E-A947-70E740481C1C}">
                <a14:useLocalDpi xmlns:a14="http://schemas.microsoft.com/office/drawing/2010/main" val="0"/>
              </a:ext>
            </a:extLst>
          </a:blip>
          <a:srcRect r="3120" b="-47393"/>
          <a:stretch/>
        </p:blipFill>
        <p:spPr bwMode="auto">
          <a:xfrm>
            <a:off x="3846908" y="6247254"/>
            <a:ext cx="3183608" cy="422106"/>
          </a:xfrm>
          <a:prstGeom prst="rect">
            <a:avLst/>
          </a:prstGeom>
          <a:noFill/>
          <a:ln>
            <a:noFill/>
          </a:ln>
          <a:extLst>
            <a:ext uri="{53640926-AAD7-44D8-BBD7-CCE9431645EC}">
              <a14:shadowObscured xmlns:a14="http://schemas.microsoft.com/office/drawing/2010/main"/>
            </a:ext>
          </a:extLst>
        </p:spPr>
      </p:pic>
      <p:pic>
        <p:nvPicPr>
          <p:cNvPr id="26" name="Obrázok 25"/>
          <p:cNvPicPr/>
          <p:nvPr/>
        </p:nvPicPr>
        <p:blipFill rotWithShape="1">
          <a:blip r:embed="rId6">
            <a:extLst>
              <a:ext uri="{28A0092B-C50C-407E-A947-70E740481C1C}">
                <a14:useLocalDpi xmlns:a14="http://schemas.microsoft.com/office/drawing/2010/main" val="0"/>
              </a:ext>
            </a:extLst>
          </a:blip>
          <a:srcRect l="-1" t="74083" r="-26356"/>
          <a:stretch/>
        </p:blipFill>
        <p:spPr bwMode="auto">
          <a:xfrm>
            <a:off x="3846908" y="6535598"/>
            <a:ext cx="4067175" cy="336550"/>
          </a:xfrm>
          <a:prstGeom prst="rect">
            <a:avLst/>
          </a:prstGeom>
          <a:noFill/>
          <a:ln>
            <a:noFill/>
          </a:ln>
          <a:extLst>
            <a:ext uri="{53640926-AAD7-44D8-BBD7-CCE9431645EC}">
              <a14:shadowObscured xmlns:a14="http://schemas.microsoft.com/office/drawing/2010/main"/>
            </a:ext>
          </a:extLst>
        </p:spPr>
      </p:pic>
      <p:sp>
        <p:nvSpPr>
          <p:cNvPr id="19" name="Nadpis 1"/>
          <p:cNvSpPr>
            <a:spLocks noGrp="1"/>
          </p:cNvSpPr>
          <p:nvPr>
            <p:ph type="title"/>
          </p:nvPr>
        </p:nvSpPr>
        <p:spPr>
          <a:xfrm>
            <a:off x="591857" y="-38605"/>
            <a:ext cx="2088232" cy="993236"/>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Výsledky</a:t>
            </a:r>
            <a:endParaRPr lang="sk-SK" sz="2800" dirty="0">
              <a:ln>
                <a:solidFill>
                  <a:srgbClr val="FF0000"/>
                </a:solidFill>
              </a:ln>
              <a:solidFill>
                <a:srgbClr val="FFFF00"/>
              </a:solidFill>
              <a:latin typeface="Comic Sans MS" panose="030F0702030302020204" pitchFamily="66" charset="0"/>
            </a:endParaRPr>
          </a:p>
        </p:txBody>
      </p:sp>
      <p:sp>
        <p:nvSpPr>
          <p:cNvPr id="20" name="Polovičný rám 19"/>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27" name="Polovičný rám 26"/>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28" name="Rovná spojnica 27"/>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Zástupný symbol obsahu 2"/>
          <p:cNvSpPr txBox="1">
            <a:spLocks/>
          </p:cNvSpPr>
          <p:nvPr/>
        </p:nvSpPr>
        <p:spPr>
          <a:xfrm>
            <a:off x="2546388" y="299108"/>
            <a:ext cx="9628444" cy="575859"/>
          </a:xfrm>
          <a:prstGeom prst="rect">
            <a:avLst/>
          </a:prstGeom>
          <a:solidFill>
            <a:srgbClr val="FFC000"/>
          </a:solidFill>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b="1" dirty="0" smtClean="0">
                <a:latin typeface="Comic Sans MS" panose="030F0702030302020204" pitchFamily="66" charset="0"/>
              </a:rPr>
              <a:t>Priem hodnoty </a:t>
            </a:r>
            <a:r>
              <a:rPr lang="sk-SK" b="1" dirty="0">
                <a:solidFill>
                  <a:srgbClr val="000066"/>
                </a:solidFill>
                <a:latin typeface="Comic Sans MS" panose="030F0702030302020204" pitchFamily="66" charset="0"/>
              </a:rPr>
              <a:t>hmotnostnej koncentrácie [µg/m</a:t>
            </a:r>
            <a:r>
              <a:rPr lang="sk-SK" b="1" baseline="30000" dirty="0">
                <a:solidFill>
                  <a:srgbClr val="000066"/>
                </a:solidFill>
                <a:latin typeface="Comic Sans MS" panose="030F0702030302020204" pitchFamily="66" charset="0"/>
              </a:rPr>
              <a:t>3</a:t>
            </a:r>
            <a:r>
              <a:rPr lang="sk-SK" b="1" dirty="0" smtClean="0">
                <a:solidFill>
                  <a:srgbClr val="000066"/>
                </a:solidFill>
                <a:latin typeface="Comic Sans MS" panose="030F0702030302020204" pitchFamily="66" charset="0"/>
              </a:rPr>
              <a:t>] </a:t>
            </a:r>
            <a:r>
              <a:rPr lang="sk-SK" b="1" dirty="0" smtClean="0">
                <a:latin typeface="Comic Sans MS" panose="030F0702030302020204" pitchFamily="66" charset="0"/>
              </a:rPr>
              <a:t>v okolí WEEE</a:t>
            </a:r>
          </a:p>
        </p:txBody>
      </p:sp>
      <p:pic>
        <p:nvPicPr>
          <p:cNvPr id="29" name="Obrázok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29" y="4530368"/>
            <a:ext cx="3009190" cy="2256893"/>
          </a:xfrm>
          <a:prstGeom prst="rect">
            <a:avLst/>
          </a:prstGeom>
          <a:ln w="28575">
            <a:solidFill>
              <a:srgbClr val="FFFF00"/>
            </a:solidFill>
          </a:ln>
        </p:spPr>
      </p:pic>
    </p:spTree>
    <p:extLst>
      <p:ext uri="{BB962C8B-B14F-4D97-AF65-F5344CB8AC3E}">
        <p14:creationId xmlns:p14="http://schemas.microsoft.com/office/powerpoint/2010/main" val="330902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ĺžnik 24"/>
          <p:cNvSpPr/>
          <p:nvPr/>
        </p:nvSpPr>
        <p:spPr>
          <a:xfrm>
            <a:off x="2272305" y="1688538"/>
            <a:ext cx="7911372" cy="1057179"/>
          </a:xfrm>
          <a:prstGeom prst="rect">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 name="Nadpis 1"/>
          <p:cNvSpPr>
            <a:spLocks noGrp="1"/>
          </p:cNvSpPr>
          <p:nvPr>
            <p:ph type="title"/>
          </p:nvPr>
        </p:nvSpPr>
        <p:spPr>
          <a:xfrm>
            <a:off x="693812" y="35757"/>
            <a:ext cx="9144001" cy="908720"/>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Záver</a:t>
            </a:r>
            <a:endParaRPr lang="sk-SK" sz="2800" dirty="0">
              <a:ln>
                <a:solidFill>
                  <a:srgbClr val="FF0000"/>
                </a:solidFill>
              </a:ln>
              <a:solidFill>
                <a:srgbClr val="FFFF00"/>
              </a:solidFill>
              <a:latin typeface="Comic Sans MS" panose="030F0702030302020204" pitchFamily="66" charset="0"/>
            </a:endParaRPr>
          </a:p>
        </p:txBody>
      </p:sp>
      <p:sp>
        <p:nvSpPr>
          <p:cNvPr id="3" name="Zástupný symbol obsahu 2"/>
          <p:cNvSpPr>
            <a:spLocks noGrp="1"/>
          </p:cNvSpPr>
          <p:nvPr>
            <p:ph idx="1"/>
          </p:nvPr>
        </p:nvSpPr>
        <p:spPr>
          <a:xfrm>
            <a:off x="2062662" y="1035662"/>
            <a:ext cx="4818655" cy="512676"/>
          </a:xfrm>
        </p:spPr>
        <p:txBody>
          <a:bodyPr>
            <a:noAutofit/>
          </a:bodyPr>
          <a:lstStyle/>
          <a:p>
            <a:pPr marL="0" indent="0" algn="ctr">
              <a:lnSpc>
                <a:spcPct val="120000"/>
              </a:lnSpc>
              <a:spcBef>
                <a:spcPts val="0"/>
              </a:spcBef>
              <a:spcAft>
                <a:spcPts val="1200"/>
              </a:spcAft>
              <a:buNone/>
            </a:pPr>
            <a:r>
              <a:rPr lang="sk-SK" b="1" dirty="0">
                <a:latin typeface="Comic Sans MS" panose="030F0702030302020204" pitchFamily="66" charset="0"/>
              </a:rPr>
              <a:t>Pri meraní koncentrácie </a:t>
            </a:r>
            <a:r>
              <a:rPr lang="sk-SK" b="1" dirty="0" smtClean="0">
                <a:latin typeface="Comic Sans MS" panose="030F0702030302020204" pitchFamily="66" charset="0"/>
              </a:rPr>
              <a:t>počtu</a:t>
            </a:r>
            <a:endParaRPr lang="sk-SK" b="1" dirty="0">
              <a:latin typeface="Comic Sans MS" panose="030F0702030302020204" pitchFamily="66" charset="0"/>
            </a:endParaRPr>
          </a:p>
        </p:txBody>
      </p:sp>
      <p:sp>
        <p:nvSpPr>
          <p:cNvPr id="4" name="Zástupný symbol obsahu 2"/>
          <p:cNvSpPr txBox="1">
            <a:spLocks/>
          </p:cNvSpPr>
          <p:nvPr/>
        </p:nvSpPr>
        <p:spPr>
          <a:xfrm>
            <a:off x="477788" y="5599943"/>
            <a:ext cx="6000368" cy="88363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sk-SK" noProof="1" smtClean="0">
                <a:latin typeface="Comic Sans MS" panose="030F0702030302020204" pitchFamily="66" charset="0"/>
              </a:rPr>
              <a:t>Koncentrácie počtu ultrajemných častíc </a:t>
            </a:r>
            <a:br>
              <a:rPr lang="sk-SK" noProof="1" smtClean="0">
                <a:latin typeface="Comic Sans MS" panose="030F0702030302020204" pitchFamily="66" charset="0"/>
              </a:rPr>
            </a:br>
            <a:r>
              <a:rPr lang="sk-SK" noProof="1" smtClean="0">
                <a:latin typeface="Comic Sans MS" panose="030F0702030302020204" pitchFamily="66" charset="0"/>
              </a:rPr>
              <a:t>sú vyššie v okolí haly recyklácie WEEE </a:t>
            </a:r>
          </a:p>
        </p:txBody>
      </p:sp>
      <p:sp>
        <p:nvSpPr>
          <p:cNvPr id="5" name="Zástupný symbol obsahu 2"/>
          <p:cNvSpPr txBox="1">
            <a:spLocks/>
          </p:cNvSpPr>
          <p:nvPr/>
        </p:nvSpPr>
        <p:spPr>
          <a:xfrm>
            <a:off x="3287526" y="1695773"/>
            <a:ext cx="5040560" cy="56729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20000"/>
              </a:lnSpc>
              <a:spcBef>
                <a:spcPts val="0"/>
              </a:spcBef>
              <a:spcAft>
                <a:spcPts val="1200"/>
              </a:spcAft>
              <a:buFont typeface="Arial" pitchFamily="34" charset="0"/>
              <a:buNone/>
            </a:pPr>
            <a:r>
              <a:rPr lang="sk-SK" noProof="1" smtClean="0">
                <a:solidFill>
                  <a:srgbClr val="000066"/>
                </a:solidFill>
                <a:latin typeface="Comic Sans MS" panose="030F0702030302020204" pitchFamily="66" charset="0"/>
              </a:rPr>
              <a:t>ultrajemných častíc (10 – 100 nm)</a:t>
            </a:r>
            <a:endParaRPr lang="sk-SK" noProof="1">
              <a:solidFill>
                <a:srgbClr val="000066"/>
              </a:solidFill>
              <a:latin typeface="Comic Sans MS" panose="030F0702030302020204" pitchFamily="66" charset="0"/>
            </a:endParaRPr>
          </a:p>
        </p:txBody>
      </p:sp>
      <p:sp>
        <p:nvSpPr>
          <p:cNvPr id="6" name="Zástupný symbol obsahu 2"/>
          <p:cNvSpPr txBox="1">
            <a:spLocks/>
          </p:cNvSpPr>
          <p:nvPr/>
        </p:nvSpPr>
        <p:spPr>
          <a:xfrm>
            <a:off x="2199563" y="2867285"/>
            <a:ext cx="2125120" cy="622187"/>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20000"/>
              </a:lnSpc>
              <a:spcBef>
                <a:spcPts val="0"/>
              </a:spcBef>
              <a:spcAft>
                <a:spcPts val="1200"/>
              </a:spcAft>
              <a:buFont typeface="Arial" pitchFamily="34" charset="0"/>
              <a:buNone/>
            </a:pPr>
            <a:r>
              <a:rPr lang="sk-SK" dirty="0" smtClean="0">
                <a:latin typeface="Comic Sans MS" panose="030F0702030302020204" pitchFamily="66" charset="0"/>
              </a:rPr>
              <a:t>na </a:t>
            </a:r>
            <a:r>
              <a:rPr lang="sk-SK" b="1" dirty="0" smtClean="0">
                <a:solidFill>
                  <a:srgbClr val="00B050"/>
                </a:solidFill>
                <a:latin typeface="Comic Sans MS" panose="030F0702030302020204" pitchFamily="66" charset="0"/>
              </a:rPr>
              <a:t>SKO</a:t>
            </a:r>
            <a:endParaRPr lang="sk-SK" b="1" dirty="0">
              <a:solidFill>
                <a:srgbClr val="00B050"/>
              </a:solidFill>
              <a:latin typeface="Comic Sans MS" panose="030F0702030302020204" pitchFamily="66" charset="0"/>
            </a:endParaRPr>
          </a:p>
        </p:txBody>
      </p:sp>
      <p:sp>
        <p:nvSpPr>
          <p:cNvPr id="7" name="Zástupný symbol obsahu 2"/>
          <p:cNvSpPr txBox="1">
            <a:spLocks/>
          </p:cNvSpPr>
          <p:nvPr/>
        </p:nvSpPr>
        <p:spPr>
          <a:xfrm>
            <a:off x="3776549" y="2201783"/>
            <a:ext cx="3797102" cy="642179"/>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20000"/>
              </a:lnSpc>
              <a:spcBef>
                <a:spcPts val="0"/>
              </a:spcBef>
              <a:spcAft>
                <a:spcPts val="1200"/>
              </a:spcAft>
              <a:buFont typeface="Arial" pitchFamily="34" charset="0"/>
              <a:buNone/>
            </a:pPr>
            <a:r>
              <a:rPr lang="sk-SK" dirty="0" err="1" smtClean="0">
                <a:solidFill>
                  <a:srgbClr val="000066"/>
                </a:solidFill>
                <a:latin typeface="Comic Sans MS" panose="030F0702030302020204" pitchFamily="66" charset="0"/>
              </a:rPr>
              <a:t>mikročastíc</a:t>
            </a:r>
            <a:r>
              <a:rPr lang="sk-SK" dirty="0" smtClean="0">
                <a:solidFill>
                  <a:srgbClr val="000066"/>
                </a:solidFill>
                <a:latin typeface="Comic Sans MS" panose="030F0702030302020204" pitchFamily="66" charset="0"/>
              </a:rPr>
              <a:t> (0,1 – 10 </a:t>
            </a:r>
            <a:r>
              <a:rPr lang="sk-SK" dirty="0" smtClean="0">
                <a:solidFill>
                  <a:srgbClr val="000066"/>
                </a:solidFill>
                <a:latin typeface="Calibri" panose="020F0502020204030204" pitchFamily="34" charset="0"/>
                <a:cs typeface="Calibri" panose="020F0502020204030204" pitchFamily="34" charset="0"/>
              </a:rPr>
              <a:t>µ</a:t>
            </a:r>
            <a:r>
              <a:rPr lang="sk-SK" dirty="0" smtClean="0">
                <a:solidFill>
                  <a:srgbClr val="000066"/>
                </a:solidFill>
                <a:latin typeface="Comic Sans MS" panose="030F0702030302020204" pitchFamily="66" charset="0"/>
                <a:cs typeface="Calibri" panose="020F0502020204030204" pitchFamily="34" charset="0"/>
              </a:rPr>
              <a:t>m</a:t>
            </a:r>
            <a:r>
              <a:rPr lang="sk-SK" dirty="0" smtClean="0">
                <a:solidFill>
                  <a:srgbClr val="000066"/>
                </a:solidFill>
                <a:latin typeface="Comic Sans MS" panose="030F0702030302020204" pitchFamily="66" charset="0"/>
              </a:rPr>
              <a:t>)</a:t>
            </a:r>
            <a:endParaRPr lang="sk-SK" dirty="0">
              <a:solidFill>
                <a:srgbClr val="000066"/>
              </a:solidFill>
              <a:latin typeface="Comic Sans MS" panose="030F0702030302020204" pitchFamily="66" charset="0"/>
            </a:endParaRPr>
          </a:p>
        </p:txBody>
      </p:sp>
      <p:sp>
        <p:nvSpPr>
          <p:cNvPr id="8" name="Zástupný symbol obsahu 2"/>
          <p:cNvSpPr txBox="1">
            <a:spLocks/>
          </p:cNvSpPr>
          <p:nvPr/>
        </p:nvSpPr>
        <p:spPr>
          <a:xfrm>
            <a:off x="1258367" y="3765807"/>
            <a:ext cx="9550620" cy="801633"/>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spcBef>
                <a:spcPts val="0"/>
              </a:spcBef>
              <a:buNone/>
            </a:pPr>
            <a:r>
              <a:rPr lang="sk-SK" dirty="0" smtClean="0">
                <a:latin typeface="Comic Sans MS" panose="030F0702030302020204" pitchFamily="66" charset="0"/>
              </a:rPr>
              <a:t>za suchého, prakticky bezveterného </a:t>
            </a:r>
            <a:r>
              <a:rPr lang="sk-SK" dirty="0">
                <a:latin typeface="Comic Sans MS" panose="030F0702030302020204" pitchFamily="66" charset="0"/>
              </a:rPr>
              <a:t>počasia sme získali predstavu </a:t>
            </a:r>
          </a:p>
        </p:txBody>
      </p:sp>
      <p:sp>
        <p:nvSpPr>
          <p:cNvPr id="9" name="Zástupný symbol obsahu 2"/>
          <p:cNvSpPr txBox="1">
            <a:spLocks/>
          </p:cNvSpPr>
          <p:nvPr/>
        </p:nvSpPr>
        <p:spPr>
          <a:xfrm>
            <a:off x="4537588" y="2867284"/>
            <a:ext cx="6365154" cy="622187"/>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20000"/>
              </a:lnSpc>
              <a:spcBef>
                <a:spcPts val="0"/>
              </a:spcBef>
              <a:spcAft>
                <a:spcPts val="1200"/>
              </a:spcAft>
              <a:buFont typeface="Arial" pitchFamily="34" charset="0"/>
              <a:buNone/>
            </a:pPr>
            <a:r>
              <a:rPr lang="sk-SK" dirty="0" smtClean="0">
                <a:latin typeface="Comic Sans MS" panose="030F0702030302020204" pitchFamily="66" charset="0"/>
              </a:rPr>
              <a:t>v okolí haly recyklácie odpadov z </a:t>
            </a:r>
            <a:r>
              <a:rPr lang="sk-SK" b="1" dirty="0" smtClean="0">
                <a:solidFill>
                  <a:schemeClr val="accent6">
                    <a:lumMod val="75000"/>
                  </a:schemeClr>
                </a:solidFill>
                <a:latin typeface="Comic Sans MS" panose="030F0702030302020204" pitchFamily="66" charset="0"/>
              </a:rPr>
              <a:t>WEEE</a:t>
            </a:r>
            <a:endParaRPr lang="sk-SK" b="1" dirty="0">
              <a:solidFill>
                <a:schemeClr val="accent6">
                  <a:lumMod val="75000"/>
                </a:schemeClr>
              </a:solidFill>
              <a:latin typeface="Comic Sans MS" panose="030F0702030302020204" pitchFamily="66" charset="0"/>
            </a:endParaRPr>
          </a:p>
        </p:txBody>
      </p:sp>
      <p:sp>
        <p:nvSpPr>
          <p:cNvPr id="10" name="Zástupný symbol obsahu 2"/>
          <p:cNvSpPr txBox="1">
            <a:spLocks/>
          </p:cNvSpPr>
          <p:nvPr/>
        </p:nvSpPr>
        <p:spPr>
          <a:xfrm>
            <a:off x="484355" y="4150113"/>
            <a:ext cx="11305256" cy="963971"/>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lnSpc>
                <a:spcPct val="120000"/>
              </a:lnSpc>
              <a:spcBef>
                <a:spcPts val="0"/>
              </a:spcBef>
              <a:spcAft>
                <a:spcPts val="1200"/>
              </a:spcAft>
              <a:buFont typeface="Arial" pitchFamily="34" charset="0"/>
              <a:buNone/>
            </a:pPr>
            <a:r>
              <a:rPr lang="sk-SK" dirty="0" smtClean="0">
                <a:latin typeface="Comic Sans MS" panose="030F0702030302020204" pitchFamily="66" charset="0"/>
              </a:rPr>
              <a:t>o najnižších koncentráciách týchto častíc na a v okolí </a:t>
            </a:r>
            <a:br>
              <a:rPr lang="sk-SK" dirty="0" smtClean="0">
                <a:latin typeface="Comic Sans MS" panose="030F0702030302020204" pitchFamily="66" charset="0"/>
              </a:rPr>
            </a:br>
            <a:r>
              <a:rPr lang="sk-SK" dirty="0" smtClean="0">
                <a:latin typeface="Comic Sans MS" panose="030F0702030302020204" pitchFamily="66" charset="0"/>
              </a:rPr>
              <a:t>uvedených disperzných ZZO tuhými časticami</a:t>
            </a:r>
            <a:endParaRPr lang="sk-SK" dirty="0">
              <a:latin typeface="Comic Sans MS" panose="030F0702030302020204" pitchFamily="66" charset="0"/>
            </a:endParaRPr>
          </a:p>
        </p:txBody>
      </p:sp>
      <p:sp>
        <p:nvSpPr>
          <p:cNvPr id="11" name="Zástupný symbol obsahu 2"/>
          <p:cNvSpPr txBox="1">
            <a:spLocks/>
          </p:cNvSpPr>
          <p:nvPr/>
        </p:nvSpPr>
        <p:spPr>
          <a:xfrm>
            <a:off x="6727698" y="5619192"/>
            <a:ext cx="4934154" cy="900376"/>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lnSpc>
                <a:spcPct val="110000"/>
              </a:lnSpc>
              <a:spcBef>
                <a:spcPts val="0"/>
              </a:spcBef>
              <a:spcAft>
                <a:spcPts val="1200"/>
              </a:spcAft>
              <a:buNone/>
            </a:pPr>
            <a:r>
              <a:rPr lang="sk-SK" dirty="0" smtClean="0">
                <a:latin typeface="Comic Sans MS" panose="030F0702030302020204" pitchFamily="66" charset="0"/>
              </a:rPr>
              <a:t>Hmotnostné koncentrácie </a:t>
            </a:r>
            <a:br>
              <a:rPr lang="sk-SK" dirty="0" smtClean="0">
                <a:latin typeface="Comic Sans MS" panose="030F0702030302020204" pitchFamily="66" charset="0"/>
              </a:rPr>
            </a:br>
            <a:r>
              <a:rPr lang="sk-SK" dirty="0" smtClean="0">
                <a:latin typeface="Comic Sans MS" panose="030F0702030302020204" pitchFamily="66" charset="0"/>
              </a:rPr>
              <a:t>naopak na SKO.</a:t>
            </a:r>
          </a:p>
          <a:p>
            <a:pPr algn="ctr">
              <a:lnSpc>
                <a:spcPct val="110000"/>
              </a:lnSpc>
              <a:spcBef>
                <a:spcPts val="0"/>
              </a:spcBef>
              <a:spcAft>
                <a:spcPts val="1200"/>
              </a:spcAft>
            </a:pPr>
            <a:endParaRPr lang="sk-SK" dirty="0">
              <a:latin typeface="Comic Sans MS" panose="030F0702030302020204" pitchFamily="66" charset="0"/>
            </a:endParaRPr>
          </a:p>
        </p:txBody>
      </p:sp>
      <p:sp>
        <p:nvSpPr>
          <p:cNvPr id="14" name="Polovičný rám 13"/>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5" name="Polovičný rám 14"/>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6" name="Rovná spojnica 15"/>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Obdĺžnik 16"/>
          <p:cNvSpPr/>
          <p:nvPr/>
        </p:nvSpPr>
        <p:spPr>
          <a:xfrm>
            <a:off x="346906" y="980234"/>
            <a:ext cx="11580154" cy="426131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Pravá zložená zátvorka 17"/>
          <p:cNvSpPr/>
          <p:nvPr/>
        </p:nvSpPr>
        <p:spPr>
          <a:xfrm rot="5400000">
            <a:off x="3879750" y="2560579"/>
            <a:ext cx="174322" cy="1795362"/>
          </a:xfrm>
          <a:prstGeom prst="rightBrace">
            <a:avLst>
              <a:gd name="adj1" fmla="val 51266"/>
              <a:gd name="adj2"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19" name="Obdĺžnik 18"/>
          <p:cNvSpPr/>
          <p:nvPr/>
        </p:nvSpPr>
        <p:spPr>
          <a:xfrm>
            <a:off x="381865" y="5419914"/>
            <a:ext cx="11580154" cy="129614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1" name="Rovná spojnica 20"/>
          <p:cNvCxnSpPr/>
          <p:nvPr/>
        </p:nvCxnSpPr>
        <p:spPr>
          <a:xfrm>
            <a:off x="6881317" y="5617812"/>
            <a:ext cx="0" cy="91988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Pruhovaná šípka vpravo 21"/>
          <p:cNvSpPr/>
          <p:nvPr/>
        </p:nvSpPr>
        <p:spPr>
          <a:xfrm rot="5400000">
            <a:off x="2387139" y="1478420"/>
            <a:ext cx="267652" cy="336326"/>
          </a:xfrm>
          <a:prstGeom prst="strip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Zahnutá šípka doprava 25"/>
          <p:cNvSpPr/>
          <p:nvPr/>
        </p:nvSpPr>
        <p:spPr>
          <a:xfrm flipH="1">
            <a:off x="10305036" y="2453060"/>
            <a:ext cx="511716" cy="77904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27" name="Zahnutá šípka doprava 26"/>
          <p:cNvSpPr/>
          <p:nvPr/>
        </p:nvSpPr>
        <p:spPr>
          <a:xfrm>
            <a:off x="1625850" y="2477764"/>
            <a:ext cx="511716" cy="77904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Tree>
    <p:extLst>
      <p:ext uri="{BB962C8B-B14F-4D97-AF65-F5344CB8AC3E}">
        <p14:creationId xmlns:p14="http://schemas.microsoft.com/office/powerpoint/2010/main" val="14040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3812" y="35757"/>
            <a:ext cx="9144001" cy="908720"/>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Záver</a:t>
            </a:r>
            <a:endParaRPr lang="sk-SK" sz="2800" dirty="0">
              <a:ln>
                <a:solidFill>
                  <a:srgbClr val="FF0000"/>
                </a:solidFill>
              </a:ln>
              <a:solidFill>
                <a:srgbClr val="FFFF00"/>
              </a:solidFill>
              <a:latin typeface="Comic Sans MS" panose="030F0702030302020204" pitchFamily="66" charset="0"/>
            </a:endParaRPr>
          </a:p>
        </p:txBody>
      </p:sp>
      <p:sp>
        <p:nvSpPr>
          <p:cNvPr id="12" name="Zástupný symbol obsahu 2"/>
          <p:cNvSpPr txBox="1">
            <a:spLocks/>
          </p:cNvSpPr>
          <p:nvPr/>
        </p:nvSpPr>
        <p:spPr>
          <a:xfrm>
            <a:off x="693812" y="1232251"/>
            <a:ext cx="11267646" cy="934549"/>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449263" indent="-449263">
              <a:lnSpc>
                <a:spcPct val="110000"/>
              </a:lnSpc>
              <a:spcBef>
                <a:spcPts val="0"/>
              </a:spcBef>
              <a:spcAft>
                <a:spcPts val="1200"/>
              </a:spcAft>
              <a:buNone/>
            </a:pPr>
            <a:r>
              <a:rPr lang="sk-SK" dirty="0" smtClean="0">
                <a:latin typeface="Comic Sans MS" panose="030F0702030302020204" pitchFamily="66" charset="0"/>
                <a:sym typeface="Wingdings" panose="05000000000000000000" pitchFamily="2" charset="2"/>
              </a:rPr>
              <a:t> 	</a:t>
            </a:r>
            <a:r>
              <a:rPr lang="sk-SK" dirty="0" smtClean="0">
                <a:latin typeface="Comic Sans MS" panose="030F0702030302020204" pitchFamily="66" charset="0"/>
              </a:rPr>
              <a:t>Budú uskutočnené opakované merania </a:t>
            </a:r>
            <a:br>
              <a:rPr lang="sk-SK" dirty="0" smtClean="0">
                <a:latin typeface="Comic Sans MS" panose="030F0702030302020204" pitchFamily="66" charset="0"/>
              </a:rPr>
            </a:br>
            <a:r>
              <a:rPr lang="sk-SK" dirty="0" smtClean="0">
                <a:latin typeface="Comic Sans MS" panose="030F0702030302020204" pitchFamily="66" charset="0"/>
              </a:rPr>
              <a:t>za suchého počasia pri rôznych rýchlostiach vetra. </a:t>
            </a:r>
          </a:p>
        </p:txBody>
      </p:sp>
      <p:sp>
        <p:nvSpPr>
          <p:cNvPr id="13" name="Zástupný symbol obsahu 2"/>
          <p:cNvSpPr txBox="1">
            <a:spLocks/>
          </p:cNvSpPr>
          <p:nvPr/>
        </p:nvSpPr>
        <p:spPr>
          <a:xfrm>
            <a:off x="693812" y="2337599"/>
            <a:ext cx="9649072" cy="612803"/>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449263" indent="-449263">
              <a:lnSpc>
                <a:spcPct val="120000"/>
              </a:lnSpc>
              <a:spcBef>
                <a:spcPts val="0"/>
              </a:spcBef>
              <a:spcAft>
                <a:spcPts val="1200"/>
              </a:spcAft>
              <a:buNone/>
            </a:pPr>
            <a:r>
              <a:rPr lang="sk-SK" dirty="0" smtClean="0">
                <a:latin typeface="Comic Sans MS" panose="030F0702030302020204" pitchFamily="66" charset="0"/>
                <a:sym typeface="Wingdings" panose="05000000000000000000" pitchFamily="2" charset="2"/>
              </a:rPr>
              <a:t> 	B</a:t>
            </a:r>
            <a:r>
              <a:rPr lang="sk-SK" dirty="0" smtClean="0">
                <a:latin typeface="Comic Sans MS" panose="030F0702030302020204" pitchFamily="66" charset="0"/>
              </a:rPr>
              <a:t>ude uskutočnený monitoring tuhých častíc na hraniciach SKO.  </a:t>
            </a:r>
          </a:p>
        </p:txBody>
      </p:sp>
      <p:sp>
        <p:nvSpPr>
          <p:cNvPr id="14" name="Polovičný rám 13"/>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5" name="Polovičný rám 14"/>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6" name="Rovná spojnica 15"/>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bdĺžnik 19"/>
          <p:cNvSpPr/>
          <p:nvPr/>
        </p:nvSpPr>
        <p:spPr>
          <a:xfrm>
            <a:off x="608671" y="1115276"/>
            <a:ext cx="11102365" cy="18351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rgbClr val="FF0000"/>
              </a:solidFill>
            </a:endParaRPr>
          </a:p>
        </p:txBody>
      </p:sp>
    </p:spTree>
    <p:extLst>
      <p:ext uri="{BB962C8B-B14F-4D97-AF65-F5344CB8AC3E}">
        <p14:creationId xmlns:p14="http://schemas.microsoft.com/office/powerpoint/2010/main" val="14805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333772" y="404664"/>
            <a:ext cx="11201110" cy="2123658"/>
          </a:xfrm>
          <a:prstGeom prst="rect">
            <a:avLst/>
          </a:prstGeom>
        </p:spPr>
        <p:txBody>
          <a:bodyPr wrap="square">
            <a:spAutoFit/>
          </a:bodyPr>
          <a:lstStyle/>
          <a:p>
            <a:pPr algn="ctr"/>
            <a:r>
              <a:rPr lang="sk-SK" sz="2200" b="1" noProof="1" smtClean="0">
                <a:solidFill>
                  <a:srgbClr val="FFFF00"/>
                </a:solidFill>
                <a:latin typeface="Comic Sans MS" panose="030F0702030302020204" pitchFamily="66" charset="0"/>
              </a:rPr>
              <a:t>Táto práca bola podporovaná </a:t>
            </a:r>
            <a:br>
              <a:rPr lang="sk-SK" sz="2200" b="1" noProof="1" smtClean="0">
                <a:solidFill>
                  <a:srgbClr val="FFFF00"/>
                </a:solidFill>
                <a:latin typeface="Comic Sans MS" panose="030F0702030302020204" pitchFamily="66" charset="0"/>
              </a:rPr>
            </a:br>
            <a:r>
              <a:rPr lang="sk-SK" sz="2200" b="1" noProof="1" smtClean="0">
                <a:solidFill>
                  <a:srgbClr val="FFFF00"/>
                </a:solidFill>
                <a:latin typeface="Comic Sans MS" panose="030F0702030302020204" pitchFamily="66" charset="0"/>
              </a:rPr>
              <a:t>Vedeckou grantovou agentúrou </a:t>
            </a:r>
            <a:br>
              <a:rPr lang="sk-SK" sz="2200" b="1" noProof="1" smtClean="0">
                <a:solidFill>
                  <a:srgbClr val="FFFF00"/>
                </a:solidFill>
                <a:latin typeface="Comic Sans MS" panose="030F0702030302020204" pitchFamily="66" charset="0"/>
              </a:rPr>
            </a:br>
            <a:r>
              <a:rPr lang="sk-SK" sz="2200" b="1" noProof="1" smtClean="0">
                <a:solidFill>
                  <a:srgbClr val="FFFF00"/>
                </a:solidFill>
                <a:latin typeface="Comic Sans MS" panose="030F0702030302020204" pitchFamily="66" charset="0"/>
              </a:rPr>
              <a:t>Ministerstva školstva, vedy, výskumu a športu SR </a:t>
            </a:r>
            <a:br>
              <a:rPr lang="sk-SK" sz="2200" b="1" noProof="1" smtClean="0">
                <a:solidFill>
                  <a:srgbClr val="FFFF00"/>
                </a:solidFill>
                <a:latin typeface="Comic Sans MS" panose="030F0702030302020204" pitchFamily="66" charset="0"/>
              </a:rPr>
            </a:br>
            <a:r>
              <a:rPr lang="sk-SK" sz="2200" b="1" noProof="1" smtClean="0">
                <a:solidFill>
                  <a:srgbClr val="FFFF00"/>
                </a:solidFill>
                <a:latin typeface="Comic Sans MS" panose="030F0702030302020204" pitchFamily="66" charset="0"/>
              </a:rPr>
              <a:t>a Slovenskej akadémie vied </a:t>
            </a:r>
            <a:br>
              <a:rPr lang="sk-SK" sz="2200" b="1" noProof="1" smtClean="0">
                <a:solidFill>
                  <a:srgbClr val="FFFF00"/>
                </a:solidFill>
                <a:latin typeface="Comic Sans MS" panose="030F0702030302020204" pitchFamily="66" charset="0"/>
              </a:rPr>
            </a:br>
            <a:r>
              <a:rPr lang="sk-SK" sz="2200" b="1" noProof="1" smtClean="0">
                <a:solidFill>
                  <a:srgbClr val="FFFF00"/>
                </a:solidFill>
                <a:latin typeface="Comic Sans MS" panose="030F0702030302020204" pitchFamily="66" charset="0"/>
              </a:rPr>
              <a:t>č. VEGA 1/0547/15 </a:t>
            </a:r>
            <a:br>
              <a:rPr lang="sk-SK" sz="2200" b="1" noProof="1" smtClean="0">
                <a:solidFill>
                  <a:srgbClr val="FFFF00"/>
                </a:solidFill>
                <a:latin typeface="Comic Sans MS" panose="030F0702030302020204" pitchFamily="66" charset="0"/>
              </a:rPr>
            </a:br>
            <a:r>
              <a:rPr lang="sk-SK" sz="2200" b="1" noProof="1" smtClean="0">
                <a:solidFill>
                  <a:srgbClr val="FFFF00"/>
                </a:solidFill>
                <a:latin typeface="Comic Sans MS" panose="030F0702030302020204" pitchFamily="66" charset="0"/>
              </a:rPr>
              <a:t>„Experimentálne meranie a modelovanie fugitívnych emisií“.</a:t>
            </a:r>
          </a:p>
        </p:txBody>
      </p:sp>
      <p:sp>
        <p:nvSpPr>
          <p:cNvPr id="5" name="Zástupný symbol obsahu 2"/>
          <p:cNvSpPr txBox="1">
            <a:spLocks/>
          </p:cNvSpPr>
          <p:nvPr/>
        </p:nvSpPr>
        <p:spPr>
          <a:xfrm>
            <a:off x="2854052" y="3140968"/>
            <a:ext cx="6624736" cy="792088"/>
          </a:xfrm>
          <a:prstGeom prst="rect">
            <a:avLst/>
          </a:prstGeom>
        </p:spPr>
        <p:txBody>
          <a:bodyPr spcFirstLastPara="1" vert="horz" lIns="91440" tIns="45720" rIns="91440" bIns="45720" numCol="1" rtlCol="0">
            <a:prstTxWarp prst="textArchDown">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k-SK" sz="4000" b="1" noProof="1" smtClean="0">
                <a:ln w="38100">
                  <a:solidFill>
                    <a:srgbClr val="FF0000"/>
                  </a:solidFill>
                </a:ln>
                <a:solidFill>
                  <a:srgbClr val="FFFF00"/>
                </a:solidFill>
                <a:latin typeface="Comic Sans MS" pitchFamily="66" charset="0"/>
              </a:rPr>
              <a:t>ĎAKUJEM ZA POZORNOSŤ </a:t>
            </a:r>
            <a:endParaRPr lang="sk-SK" sz="4000" b="1" noProof="1">
              <a:ln w="38100">
                <a:solidFill>
                  <a:srgbClr val="FF0000"/>
                </a:solidFill>
              </a:ln>
              <a:solidFill>
                <a:srgbClr val="FFFF00"/>
              </a:solidFill>
              <a:latin typeface="Comic Sans MS" pitchFamily="66" charset="0"/>
            </a:endParaRPr>
          </a:p>
        </p:txBody>
      </p:sp>
      <p:sp>
        <p:nvSpPr>
          <p:cNvPr id="8" name="Rectangle 172"/>
          <p:cNvSpPr>
            <a:spLocks noChangeArrowheads="1"/>
          </p:cNvSpPr>
          <p:nvPr/>
        </p:nvSpPr>
        <p:spPr bwMode="auto">
          <a:xfrm>
            <a:off x="3202957" y="4536657"/>
            <a:ext cx="5462740" cy="1636415"/>
          </a:xfrm>
          <a:prstGeom prst="rect">
            <a:avLst/>
          </a:prstGeom>
          <a:noFill/>
          <a:ln w="9525">
            <a:noFill/>
            <a:miter lim="800000"/>
            <a:headEnd/>
            <a:tailEnd/>
          </a:ln>
        </p:spPr>
        <p:txBody>
          <a:bodyPr/>
          <a:lstStyle/>
          <a:p>
            <a:pPr algn="ctr">
              <a:spcBef>
                <a:spcPct val="20000"/>
              </a:spcBef>
              <a:buClr>
                <a:schemeClr val="accent1"/>
              </a:buClr>
              <a:buSzPct val="65000"/>
              <a:buFont typeface="Wingdings" pitchFamily="2" charset="2"/>
              <a:buNone/>
            </a:pPr>
            <a:r>
              <a:rPr lang="sk-SK" sz="1500" b="1" noProof="1" smtClean="0">
                <a:latin typeface="Comic Sans MS" pitchFamily="66" charset="0"/>
              </a:rPr>
              <a:t>Matej Bel University Banská Bystrica</a:t>
            </a:r>
          </a:p>
          <a:p>
            <a:pPr algn="ctr">
              <a:spcBef>
                <a:spcPct val="20000"/>
              </a:spcBef>
              <a:buClr>
                <a:schemeClr val="accent1"/>
              </a:buClr>
              <a:buSzPct val="65000"/>
              <a:buFont typeface="Wingdings" pitchFamily="2" charset="2"/>
              <a:buNone/>
            </a:pPr>
            <a:r>
              <a:rPr lang="sk-SK" sz="1500" b="1" noProof="1" smtClean="0">
                <a:latin typeface="Comic Sans MS" pitchFamily="66" charset="0"/>
              </a:rPr>
              <a:t>Faculty of Natural Sciences</a:t>
            </a:r>
          </a:p>
          <a:p>
            <a:pPr algn="ctr">
              <a:spcBef>
                <a:spcPct val="20000"/>
              </a:spcBef>
              <a:buClr>
                <a:schemeClr val="accent1"/>
              </a:buClr>
              <a:buSzPct val="65000"/>
              <a:buFont typeface="Wingdings" pitchFamily="2" charset="2"/>
              <a:buNone/>
            </a:pPr>
            <a:r>
              <a:rPr lang="sk-SK" sz="1500" b="1" noProof="1" smtClean="0">
                <a:latin typeface="Comic Sans MS" pitchFamily="66" charset="0"/>
              </a:rPr>
              <a:t>Department of Environmental Management</a:t>
            </a:r>
          </a:p>
          <a:p>
            <a:pPr algn="ctr">
              <a:spcBef>
                <a:spcPct val="20000"/>
              </a:spcBef>
              <a:buClr>
                <a:schemeClr val="accent1"/>
              </a:buClr>
              <a:buSzPct val="65000"/>
              <a:buFont typeface="Wingdings" pitchFamily="2" charset="2"/>
              <a:buNone/>
            </a:pPr>
            <a:r>
              <a:rPr lang="sk-SK" sz="1500" b="1" noProof="1" smtClean="0">
                <a:latin typeface="Comic Sans MS" pitchFamily="66" charset="0"/>
              </a:rPr>
              <a:t>Tajovského 40, 960 53</a:t>
            </a:r>
            <a:endParaRPr lang="sk-SK" sz="1500" b="1" noProof="1">
              <a:latin typeface="Comic Sans MS" pitchFamily="66" charset="0"/>
            </a:endParaRPr>
          </a:p>
        </p:txBody>
      </p:sp>
      <p:sp>
        <p:nvSpPr>
          <p:cNvPr id="9" name="Obdĺžnik 8"/>
          <p:cNvSpPr/>
          <p:nvPr/>
        </p:nvSpPr>
        <p:spPr>
          <a:xfrm>
            <a:off x="4349598" y="5822206"/>
            <a:ext cx="3169457" cy="701731"/>
          </a:xfrm>
          <a:prstGeom prst="rect">
            <a:avLst/>
          </a:prstGeom>
        </p:spPr>
        <p:txBody>
          <a:bodyPr wrap="none">
            <a:spAutoFit/>
          </a:bodyPr>
          <a:lstStyle/>
          <a:p>
            <a:pPr algn="ctr">
              <a:spcBef>
                <a:spcPct val="20000"/>
              </a:spcBef>
              <a:buClr>
                <a:schemeClr val="accent1"/>
              </a:buClr>
              <a:buSzPct val="65000"/>
              <a:buFont typeface="Wingdings" pitchFamily="2" charset="2"/>
              <a:buNone/>
            </a:pPr>
            <a:r>
              <a:rPr lang="sk-SK" b="1" noProof="1" smtClean="0">
                <a:latin typeface="Comic Sans MS" pitchFamily="66" charset="0"/>
              </a:rPr>
              <a:t>emilia.hroncova@gmail.com</a:t>
            </a:r>
          </a:p>
          <a:p>
            <a:pPr algn="ctr">
              <a:spcBef>
                <a:spcPct val="20000"/>
              </a:spcBef>
              <a:buClr>
                <a:schemeClr val="accent1"/>
              </a:buClr>
              <a:buSzPct val="65000"/>
              <a:buFont typeface="Wingdings" pitchFamily="2" charset="2"/>
              <a:buNone/>
            </a:pPr>
            <a:r>
              <a:rPr lang="sk-SK" b="1" noProof="1" smtClean="0">
                <a:latin typeface="Comic Sans MS" pitchFamily="66" charset="0"/>
              </a:rPr>
              <a:t>jladomersky@yahoo.co.uk</a:t>
            </a:r>
            <a:endParaRPr lang="sk-SK" b="1" noProof="1">
              <a:latin typeface="Comic Sans MS" pitchFamily="66" charset="0"/>
            </a:endParaRPr>
          </a:p>
        </p:txBody>
      </p:sp>
    </p:spTree>
    <p:extLst>
      <p:ext uri="{BB962C8B-B14F-4D97-AF65-F5344CB8AC3E}">
        <p14:creationId xmlns:p14="http://schemas.microsoft.com/office/powerpoint/2010/main" val="327381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74582" y="133561"/>
            <a:ext cx="5284445" cy="631143"/>
          </a:xfrm>
        </p:spPr>
        <p:txBody>
          <a:bodyPr anchor="ctr">
            <a:normAutofit/>
          </a:bodyPr>
          <a:lstStyle/>
          <a:p>
            <a:pPr algn="ctr"/>
            <a:r>
              <a:rPr lang="sk-SK" sz="2800" b="1" dirty="0" smtClean="0">
                <a:ln>
                  <a:solidFill>
                    <a:schemeClr val="accent3">
                      <a:lumMod val="75000"/>
                    </a:schemeClr>
                  </a:solidFill>
                </a:ln>
                <a:solidFill>
                  <a:srgbClr val="FFFF00"/>
                </a:solidFill>
                <a:latin typeface="Comic Sans MS" panose="030F0702030302020204" pitchFamily="66" charset="0"/>
              </a:rPr>
              <a:t>Porovnanie veľkosti častíc</a:t>
            </a:r>
            <a:endParaRPr lang="sk-SK" sz="2800" b="1" dirty="0">
              <a:ln>
                <a:solidFill>
                  <a:schemeClr val="accent3">
                    <a:lumMod val="75000"/>
                  </a:schemeClr>
                </a:solidFill>
              </a:ln>
              <a:solidFill>
                <a:srgbClr val="FFFF00"/>
              </a:solidFill>
              <a:latin typeface="Comic Sans MS" panose="030F0702030302020204" pitchFamily="66" charset="0"/>
            </a:endParaRPr>
          </a:p>
        </p:txBody>
      </p:sp>
      <p:sp>
        <p:nvSpPr>
          <p:cNvPr id="3" name="Zástupný symbol obsahu 2"/>
          <p:cNvSpPr>
            <a:spLocks noGrp="1"/>
          </p:cNvSpPr>
          <p:nvPr>
            <p:ph idx="1"/>
          </p:nvPr>
        </p:nvSpPr>
        <p:spPr>
          <a:xfrm>
            <a:off x="5614314" y="903548"/>
            <a:ext cx="6565785" cy="5980193"/>
          </a:xfrm>
        </p:spPr>
        <p:txBody>
          <a:bodyPr>
            <a:normAutofit/>
          </a:bodyPr>
          <a:lstStyle/>
          <a:p>
            <a:pPr marL="982663" indent="-982663">
              <a:lnSpc>
                <a:spcPct val="100000"/>
              </a:lnSpc>
              <a:buNone/>
            </a:pPr>
            <a:r>
              <a:rPr lang="sk-SK" dirty="0" smtClean="0">
                <a:solidFill>
                  <a:srgbClr val="FF0000"/>
                </a:solidFill>
                <a:latin typeface="Comic Sans MS" panose="030F0702030302020204" pitchFamily="66" charset="0"/>
              </a:rPr>
              <a:t>Hrubé</a:t>
            </a:r>
            <a:r>
              <a:rPr lang="sk-SK" dirty="0" smtClean="0">
                <a:latin typeface="Comic Sans MS" panose="030F0702030302020204" pitchFamily="66" charset="0"/>
              </a:rPr>
              <a:t> častice </a:t>
            </a:r>
            <a:r>
              <a:rPr lang="sk-SK" dirty="0">
                <a:latin typeface="Comic Sans MS" panose="030F0702030302020204" pitchFamily="66" charset="0"/>
              </a:rPr>
              <a:t>s veľkosťou </a:t>
            </a:r>
            <a:r>
              <a:rPr lang="sk-SK" dirty="0">
                <a:solidFill>
                  <a:srgbClr val="FFFF00"/>
                </a:solidFill>
                <a:latin typeface="Comic Sans MS" panose="030F0702030302020204" pitchFamily="66" charset="0"/>
              </a:rPr>
              <a:t>10 </a:t>
            </a:r>
            <a:r>
              <a:rPr lang="sk-SK" dirty="0">
                <a:solidFill>
                  <a:srgbClr val="FFFF00"/>
                </a:solidFill>
                <a:latin typeface="Calibri" panose="020F0502020204030204" pitchFamily="34" charset="0"/>
                <a:cs typeface="Calibri" panose="020F0502020204030204" pitchFamily="34" charset="0"/>
              </a:rPr>
              <a:t>µ</a:t>
            </a:r>
            <a:r>
              <a:rPr lang="sk-SK" dirty="0">
                <a:solidFill>
                  <a:srgbClr val="FFFF00"/>
                </a:solidFill>
                <a:latin typeface="Comic Sans MS" panose="030F0702030302020204" pitchFamily="66" charset="0"/>
              </a:rPr>
              <a:t>m a </a:t>
            </a:r>
            <a:r>
              <a:rPr lang="sk-SK" dirty="0" smtClean="0">
                <a:solidFill>
                  <a:srgbClr val="FFFF00"/>
                </a:solidFill>
                <a:latin typeface="Comic Sans MS" panose="030F0702030302020204" pitchFamily="66" charset="0"/>
              </a:rPr>
              <a:t>viac</a:t>
            </a:r>
            <a:r>
              <a:rPr lang="sk-SK" dirty="0">
                <a:latin typeface="Comic Sans MS" panose="030F0702030302020204" pitchFamily="66" charset="0"/>
              </a:rPr>
              <a:t/>
            </a:r>
            <a:br>
              <a:rPr lang="sk-SK" dirty="0">
                <a:latin typeface="Comic Sans MS" panose="030F0702030302020204" pitchFamily="66" charset="0"/>
              </a:rPr>
            </a:br>
            <a:r>
              <a:rPr lang="sk-SK" sz="2200" dirty="0" smtClean="0">
                <a:latin typeface="Comic Sans MS" panose="030F0702030302020204" pitchFamily="66" charset="0"/>
              </a:rPr>
              <a:t>(viditeľný </a:t>
            </a:r>
            <a:r>
              <a:rPr lang="sk-SK" sz="2200" dirty="0">
                <a:latin typeface="Comic Sans MS" panose="030F0702030302020204" pitchFamily="66" charset="0"/>
              </a:rPr>
              <a:t>hrubý prach, piesok, listy, vlasy a iné veľké organické </a:t>
            </a:r>
            <a:r>
              <a:rPr lang="sk-SK" sz="2200" dirty="0" smtClean="0">
                <a:latin typeface="Comic Sans MS" panose="030F0702030302020204" pitchFamily="66" charset="0"/>
              </a:rPr>
              <a:t>častice)</a:t>
            </a:r>
            <a:endParaRPr lang="sk-SK" sz="2200" dirty="0">
              <a:latin typeface="Comic Sans MS" panose="030F0702030302020204" pitchFamily="66" charset="0"/>
            </a:endParaRPr>
          </a:p>
          <a:p>
            <a:pPr marL="982663" indent="-982663">
              <a:lnSpc>
                <a:spcPct val="100000"/>
              </a:lnSpc>
              <a:buNone/>
            </a:pPr>
            <a:r>
              <a:rPr lang="sk-SK" b="1" noProof="1" smtClean="0">
                <a:solidFill>
                  <a:srgbClr val="FF0000"/>
                </a:solidFill>
                <a:latin typeface="Comic Sans MS" panose="030F0702030302020204" pitchFamily="66" charset="0"/>
              </a:rPr>
              <a:t>PM</a:t>
            </a:r>
            <a:r>
              <a:rPr lang="sk-SK" b="1" baseline="-25000" noProof="1" smtClean="0">
                <a:solidFill>
                  <a:srgbClr val="FF0000"/>
                </a:solidFill>
                <a:latin typeface="Comic Sans MS" panose="030F0702030302020204" pitchFamily="66" charset="0"/>
              </a:rPr>
              <a:t>10 </a:t>
            </a:r>
            <a:r>
              <a:rPr lang="sk-SK" noProof="1" smtClean="0">
                <a:latin typeface="Comic Sans MS" panose="030F0702030302020204" pitchFamily="66" charset="0"/>
              </a:rPr>
              <a:t>	častice s veľkosťou </a:t>
            </a:r>
            <a:r>
              <a:rPr lang="sk-SK" noProof="1" smtClean="0">
                <a:solidFill>
                  <a:srgbClr val="FFFF00"/>
                </a:solidFill>
                <a:latin typeface="Comic Sans MS" panose="030F0702030302020204" pitchFamily="66" charset="0"/>
              </a:rPr>
              <a:t>&lt; 10 </a:t>
            </a:r>
            <a:r>
              <a:rPr lang="sk-SK" noProof="1" smtClean="0">
                <a:solidFill>
                  <a:srgbClr val="FFFF00"/>
                </a:solidFill>
                <a:latin typeface="Calibri" panose="020F0502020204030204" pitchFamily="34" charset="0"/>
                <a:cs typeface="Calibri" panose="020F0502020204030204" pitchFamily="34" charset="0"/>
              </a:rPr>
              <a:t>µ</a:t>
            </a:r>
            <a:r>
              <a:rPr lang="sk-SK" noProof="1" smtClean="0">
                <a:solidFill>
                  <a:srgbClr val="FFFF00"/>
                </a:solidFill>
                <a:latin typeface="Comic Sans MS" panose="030F0702030302020204" pitchFamily="66" charset="0"/>
              </a:rPr>
              <a:t>m</a:t>
            </a:r>
            <a:r>
              <a:rPr lang="sk-SK" noProof="1" smtClean="0">
                <a:latin typeface="Comic Sans MS" panose="030F0702030302020204" pitchFamily="66" charset="0"/>
              </a:rPr>
              <a:t/>
            </a:r>
            <a:br>
              <a:rPr lang="sk-SK" noProof="1" smtClean="0">
                <a:latin typeface="Comic Sans MS" panose="030F0702030302020204" pitchFamily="66" charset="0"/>
              </a:rPr>
            </a:br>
            <a:r>
              <a:rPr lang="sk-SK" sz="2200" noProof="1" smtClean="0">
                <a:latin typeface="Comic Sans MS" panose="030F0702030302020204" pitchFamily="66" charset="0"/>
              </a:rPr>
              <a:t>(jemný prach a organické častice)</a:t>
            </a:r>
          </a:p>
          <a:p>
            <a:pPr marL="982663" indent="-982663">
              <a:lnSpc>
                <a:spcPct val="100000"/>
              </a:lnSpc>
              <a:buNone/>
            </a:pPr>
            <a:r>
              <a:rPr lang="sk-SK" b="1" noProof="1" smtClean="0">
                <a:solidFill>
                  <a:srgbClr val="FF0000"/>
                </a:solidFill>
                <a:latin typeface="Comic Sans MS" panose="030F0702030302020204" pitchFamily="66" charset="0"/>
              </a:rPr>
              <a:t>PM</a:t>
            </a:r>
            <a:r>
              <a:rPr lang="sk-SK" b="1" baseline="-25000" noProof="1" smtClean="0">
                <a:solidFill>
                  <a:srgbClr val="FF0000"/>
                </a:solidFill>
                <a:latin typeface="Comic Sans MS" panose="030F0702030302020204" pitchFamily="66" charset="0"/>
              </a:rPr>
              <a:t>2.5</a:t>
            </a:r>
            <a:r>
              <a:rPr lang="sk-SK" b="1" noProof="1" smtClean="0">
                <a:solidFill>
                  <a:srgbClr val="FF0000"/>
                </a:solidFill>
                <a:latin typeface="Comic Sans MS" panose="030F0702030302020204" pitchFamily="66" charset="0"/>
              </a:rPr>
              <a:t> </a:t>
            </a:r>
            <a:r>
              <a:rPr lang="sk-SK" noProof="1" smtClean="0">
                <a:latin typeface="Comic Sans MS" panose="030F0702030302020204" pitchFamily="66" charset="0"/>
              </a:rPr>
              <a:t>	častice s veľkosťou </a:t>
            </a:r>
            <a:r>
              <a:rPr lang="sk-SK" noProof="1" smtClean="0">
                <a:solidFill>
                  <a:srgbClr val="FFFF00"/>
                </a:solidFill>
                <a:latin typeface="Comic Sans MS" panose="030F0702030302020204" pitchFamily="66" charset="0"/>
              </a:rPr>
              <a:t>&lt; 2,5 </a:t>
            </a:r>
            <a:r>
              <a:rPr lang="sk-SK" noProof="1" smtClean="0">
                <a:solidFill>
                  <a:srgbClr val="FFFF00"/>
                </a:solidFill>
                <a:latin typeface="Calibri" panose="020F0502020204030204" pitchFamily="34" charset="0"/>
                <a:cs typeface="Calibri" panose="020F0502020204030204" pitchFamily="34" charset="0"/>
              </a:rPr>
              <a:t>µ</a:t>
            </a:r>
            <a:r>
              <a:rPr lang="sk-SK" noProof="1" smtClean="0">
                <a:solidFill>
                  <a:srgbClr val="FFFF00"/>
                </a:solidFill>
                <a:latin typeface="Comic Sans MS" panose="030F0702030302020204" pitchFamily="66" charset="0"/>
              </a:rPr>
              <a:t>m</a:t>
            </a:r>
            <a:r>
              <a:rPr lang="sk-SK" noProof="1" smtClean="0">
                <a:latin typeface="Comic Sans MS" panose="030F0702030302020204" pitchFamily="66" charset="0"/>
              </a:rPr>
              <a:t/>
            </a:r>
            <a:br>
              <a:rPr lang="sk-SK" noProof="1" smtClean="0">
                <a:latin typeface="Comic Sans MS" panose="030F0702030302020204" pitchFamily="66" charset="0"/>
              </a:rPr>
            </a:br>
            <a:r>
              <a:rPr lang="sk-SK" sz="2200" noProof="1" smtClean="0">
                <a:latin typeface="Comic Sans MS" panose="030F0702030302020204" pitchFamily="66" charset="0"/>
              </a:rPr>
              <a:t>(peľ, spóry a iné organické častice)</a:t>
            </a:r>
          </a:p>
          <a:p>
            <a:pPr marL="982663" indent="-982663">
              <a:lnSpc>
                <a:spcPct val="100000"/>
              </a:lnSpc>
              <a:buNone/>
            </a:pPr>
            <a:r>
              <a:rPr lang="sk-SK" b="1" noProof="1" smtClean="0">
                <a:solidFill>
                  <a:srgbClr val="FF0000"/>
                </a:solidFill>
                <a:latin typeface="Comic Sans MS" panose="030F0702030302020204" pitchFamily="66" charset="0"/>
              </a:rPr>
              <a:t>PM</a:t>
            </a:r>
            <a:r>
              <a:rPr lang="sk-SK" b="1" baseline="-25000" noProof="1" smtClean="0">
                <a:solidFill>
                  <a:srgbClr val="FF0000"/>
                </a:solidFill>
                <a:latin typeface="Comic Sans MS" panose="030F0702030302020204" pitchFamily="66" charset="0"/>
              </a:rPr>
              <a:t>1 </a:t>
            </a:r>
            <a:r>
              <a:rPr lang="sk-SK" noProof="1" smtClean="0">
                <a:latin typeface="Comic Sans MS" panose="030F0702030302020204" pitchFamily="66" charset="0"/>
              </a:rPr>
              <a:t>  	častice s veľkosťou </a:t>
            </a:r>
            <a:r>
              <a:rPr lang="sk-SK" noProof="1" smtClean="0">
                <a:solidFill>
                  <a:srgbClr val="FFFF00"/>
                </a:solidFill>
                <a:latin typeface="Comic Sans MS" panose="030F0702030302020204" pitchFamily="66" charset="0"/>
              </a:rPr>
              <a:t>&lt; 1 </a:t>
            </a:r>
            <a:r>
              <a:rPr lang="sk-SK" noProof="1" smtClean="0">
                <a:solidFill>
                  <a:srgbClr val="FFFF00"/>
                </a:solidFill>
                <a:latin typeface="Calibri" panose="020F0502020204030204" pitchFamily="34" charset="0"/>
                <a:cs typeface="Calibri" panose="020F0502020204030204" pitchFamily="34" charset="0"/>
              </a:rPr>
              <a:t>µ</a:t>
            </a:r>
            <a:r>
              <a:rPr lang="sk-SK" noProof="1" smtClean="0">
                <a:solidFill>
                  <a:srgbClr val="FFFF00"/>
                </a:solidFill>
                <a:latin typeface="Comic Sans MS" panose="030F0702030302020204" pitchFamily="66" charset="0"/>
              </a:rPr>
              <a:t>m</a:t>
            </a:r>
            <a:r>
              <a:rPr lang="sk-SK" noProof="1" smtClean="0">
                <a:latin typeface="Comic Sans MS" panose="030F0702030302020204" pitchFamily="66" charset="0"/>
              </a:rPr>
              <a:t/>
            </a:r>
            <a:br>
              <a:rPr lang="sk-SK" noProof="1" smtClean="0">
                <a:latin typeface="Comic Sans MS" panose="030F0702030302020204" pitchFamily="66" charset="0"/>
              </a:rPr>
            </a:br>
            <a:r>
              <a:rPr lang="sk-SK" sz="2200" noProof="1" smtClean="0">
                <a:latin typeface="Comic Sans MS" panose="030F0702030302020204" pitchFamily="66" charset="0"/>
              </a:rPr>
              <a:t>(prach, častice splodín, baktérie a vírusy)</a:t>
            </a:r>
          </a:p>
          <a:p>
            <a:pPr marL="0" indent="0">
              <a:lnSpc>
                <a:spcPct val="100000"/>
              </a:lnSpc>
              <a:buNone/>
            </a:pPr>
            <a:r>
              <a:rPr lang="sk-SK" b="1" noProof="1" smtClean="0">
                <a:solidFill>
                  <a:srgbClr val="FF0000"/>
                </a:solidFill>
                <a:latin typeface="Comic Sans MS" panose="030F0702030302020204" pitchFamily="66" charset="0"/>
              </a:rPr>
              <a:t>Mikročastice</a:t>
            </a:r>
            <a:r>
              <a:rPr lang="sk-SK" noProof="1" smtClean="0">
                <a:solidFill>
                  <a:srgbClr val="FF0000"/>
                </a:solidFill>
                <a:latin typeface="Comic Sans MS" panose="030F0702030302020204" pitchFamily="66" charset="0"/>
              </a:rPr>
              <a:t> </a:t>
            </a:r>
            <a:r>
              <a:rPr lang="sk-SK" noProof="1" smtClean="0">
                <a:solidFill>
                  <a:srgbClr val="FFFF00"/>
                </a:solidFill>
                <a:latin typeface="Comic Sans MS" panose="030F0702030302020204" pitchFamily="66" charset="0"/>
              </a:rPr>
              <a:t>– 0,1 až 10 μm</a:t>
            </a:r>
          </a:p>
          <a:p>
            <a:pPr marL="0" indent="0">
              <a:lnSpc>
                <a:spcPct val="100000"/>
              </a:lnSpc>
              <a:buNone/>
            </a:pPr>
            <a:r>
              <a:rPr lang="sk-SK" b="1" noProof="1" smtClean="0">
                <a:solidFill>
                  <a:srgbClr val="FF0000"/>
                </a:solidFill>
                <a:latin typeface="Comic Sans MS" panose="030F0702030302020204" pitchFamily="66" charset="0"/>
              </a:rPr>
              <a:t>Ultrajemné častice </a:t>
            </a:r>
            <a:r>
              <a:rPr lang="sk-SK" noProof="1" smtClean="0">
                <a:solidFill>
                  <a:srgbClr val="FFFF00"/>
                </a:solidFill>
                <a:latin typeface="Comic Sans MS" panose="030F0702030302020204" pitchFamily="66" charset="0"/>
              </a:rPr>
              <a:t>– 1 až 100 nm</a:t>
            </a:r>
          </a:p>
          <a:p>
            <a:pPr marL="0" indent="0">
              <a:lnSpc>
                <a:spcPct val="100000"/>
              </a:lnSpc>
              <a:buNone/>
            </a:pPr>
            <a:r>
              <a:rPr lang="sk-SK" b="1" noProof="1" smtClean="0">
                <a:solidFill>
                  <a:srgbClr val="FF0000"/>
                </a:solidFill>
                <a:latin typeface="Comic Sans MS" panose="030F0702030302020204" pitchFamily="66" charset="0"/>
              </a:rPr>
              <a:t>Respirabilná frakcia </a:t>
            </a:r>
            <a:r>
              <a:rPr lang="sk-SK" noProof="1" smtClean="0">
                <a:latin typeface="Comic Sans MS" panose="030F0702030302020204" pitchFamily="66" charset="0"/>
              </a:rPr>
              <a:t>atď.</a:t>
            </a:r>
          </a:p>
          <a:p>
            <a:pPr marL="896938" indent="-896938">
              <a:lnSpc>
                <a:spcPct val="100000"/>
              </a:lnSpc>
              <a:buNone/>
            </a:pPr>
            <a:endParaRPr lang="sk-SK" noProof="1">
              <a:latin typeface="Comic Sans MS" panose="030F0702030302020204" pitchFamily="66" charset="0"/>
            </a:endParaRPr>
          </a:p>
        </p:txBody>
      </p:sp>
      <p:pic>
        <p:nvPicPr>
          <p:cNvPr id="2050" name="Picture 2" descr="Výsledok vyhľadávania obrázkov pre dopyt veľkosť prachových častíc"/>
          <p:cNvPicPr>
            <a:picLocks noChangeAspect="1" noChangeArrowheads="1"/>
          </p:cNvPicPr>
          <p:nvPr/>
        </p:nvPicPr>
        <p:blipFill rotWithShape="1">
          <a:blip r:embed="rId3">
            <a:extLst>
              <a:ext uri="{28A0092B-C50C-407E-A947-70E740481C1C}">
                <a14:useLocalDpi xmlns:a14="http://schemas.microsoft.com/office/drawing/2010/main" val="0"/>
              </a:ext>
            </a:extLst>
          </a:blip>
          <a:srcRect l="2709" t="6831" r="4304"/>
          <a:stretch/>
        </p:blipFill>
        <p:spPr bwMode="auto">
          <a:xfrm>
            <a:off x="189756" y="2204864"/>
            <a:ext cx="5184576" cy="3644764"/>
          </a:xfrm>
          <a:prstGeom prst="rect">
            <a:avLst/>
          </a:prstGeom>
          <a:noFill/>
          <a:extLst>
            <a:ext uri="{909E8E84-426E-40DD-AFC4-6F175D3DCCD1}">
              <a14:hiddenFill xmlns:a14="http://schemas.microsoft.com/office/drawing/2010/main">
                <a:solidFill>
                  <a:srgbClr val="FFFFFF"/>
                </a:solidFill>
              </a14:hiddenFill>
            </a:ext>
          </a:extLst>
        </p:spPr>
      </p:pic>
      <p:sp>
        <p:nvSpPr>
          <p:cNvPr id="7" name="Polovičný rám 6"/>
          <p:cNvSpPr/>
          <p:nvPr/>
        </p:nvSpPr>
        <p:spPr>
          <a:xfrm flipV="1">
            <a:off x="0" y="0"/>
            <a:ext cx="693812" cy="764704"/>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8" name="Polovičný rám 7"/>
          <p:cNvSpPr/>
          <p:nvPr/>
        </p:nvSpPr>
        <p:spPr>
          <a:xfrm flipH="1" flipV="1">
            <a:off x="11495013" y="-21352"/>
            <a:ext cx="693812" cy="764704"/>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9" name="Rovná spojnica 8"/>
          <p:cNvCxnSpPr/>
          <p:nvPr/>
        </p:nvCxnSpPr>
        <p:spPr>
          <a:xfrm>
            <a:off x="0" y="755049"/>
            <a:ext cx="121888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12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ĺžnik 9"/>
          <p:cNvSpPr/>
          <p:nvPr/>
        </p:nvSpPr>
        <p:spPr>
          <a:xfrm>
            <a:off x="3286100" y="1704256"/>
            <a:ext cx="7691128" cy="11486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Nadpis 1"/>
          <p:cNvSpPr>
            <a:spLocks noGrp="1"/>
          </p:cNvSpPr>
          <p:nvPr>
            <p:ph type="title"/>
          </p:nvPr>
        </p:nvSpPr>
        <p:spPr>
          <a:xfrm>
            <a:off x="979442" y="14194"/>
            <a:ext cx="10504244" cy="1371600"/>
          </a:xfrm>
        </p:spPr>
        <p:txBody>
          <a:bodyPr anchor="t">
            <a:normAutofit/>
          </a:bodyPr>
          <a:lstStyle/>
          <a:p>
            <a:pPr algn="ctr">
              <a:lnSpc>
                <a:spcPct val="110000"/>
              </a:lnSpc>
            </a:pPr>
            <a:r>
              <a:rPr lang="sk-SK" sz="2800" b="1" dirty="0">
                <a:ln>
                  <a:solidFill>
                    <a:schemeClr val="accent3">
                      <a:lumMod val="75000"/>
                    </a:schemeClr>
                  </a:solidFill>
                </a:ln>
                <a:solidFill>
                  <a:srgbClr val="FFFF00"/>
                </a:solidFill>
                <a:latin typeface="Comic Sans MS" panose="030F0702030302020204" pitchFamily="66" charset="0"/>
              </a:rPr>
              <a:t>Aké kvantitatívne veličiny sa používajú </a:t>
            </a:r>
            <a:r>
              <a:rPr lang="sk-SK" sz="2800" b="1" dirty="0" smtClean="0">
                <a:ln>
                  <a:solidFill>
                    <a:schemeClr val="accent3">
                      <a:lumMod val="75000"/>
                    </a:schemeClr>
                  </a:solidFill>
                </a:ln>
                <a:solidFill>
                  <a:srgbClr val="FFFF00"/>
                </a:solidFill>
                <a:latin typeface="Comic Sans MS" panose="030F0702030302020204" pitchFamily="66" charset="0"/>
              </a:rPr>
              <a:t/>
            </a:r>
            <a:br>
              <a:rPr lang="sk-SK" sz="2800" b="1" dirty="0" smtClean="0">
                <a:ln>
                  <a:solidFill>
                    <a:schemeClr val="accent3">
                      <a:lumMod val="75000"/>
                    </a:schemeClr>
                  </a:solidFill>
                </a:ln>
                <a:solidFill>
                  <a:srgbClr val="FFFF00"/>
                </a:solidFill>
                <a:latin typeface="Comic Sans MS" panose="030F0702030302020204" pitchFamily="66" charset="0"/>
              </a:rPr>
            </a:br>
            <a:r>
              <a:rPr lang="sk-SK" sz="2800" b="1" dirty="0" smtClean="0">
                <a:ln>
                  <a:solidFill>
                    <a:schemeClr val="accent3">
                      <a:lumMod val="75000"/>
                    </a:schemeClr>
                  </a:solidFill>
                </a:ln>
                <a:solidFill>
                  <a:srgbClr val="FFFF00"/>
                </a:solidFill>
                <a:latin typeface="Comic Sans MS" panose="030F0702030302020204" pitchFamily="66" charset="0"/>
              </a:rPr>
              <a:t>na vyjadrenie </a:t>
            </a:r>
            <a:r>
              <a:rPr lang="sk-SK" sz="2800" b="1" dirty="0">
                <a:ln>
                  <a:solidFill>
                    <a:schemeClr val="accent3">
                      <a:lumMod val="75000"/>
                    </a:schemeClr>
                  </a:solidFill>
                </a:ln>
                <a:solidFill>
                  <a:srgbClr val="FFFF00"/>
                </a:solidFill>
                <a:latin typeface="Comic Sans MS" panose="030F0702030302020204" pitchFamily="66" charset="0"/>
              </a:rPr>
              <a:t>množstva a kvality častíc v ovzduší</a:t>
            </a:r>
            <a:endParaRPr lang="sk-SK" sz="2800" dirty="0">
              <a:ln>
                <a:solidFill>
                  <a:schemeClr val="accent3">
                    <a:lumMod val="75000"/>
                  </a:schemeClr>
                </a:solidFill>
              </a:ln>
              <a:solidFill>
                <a:srgbClr val="FFFF00"/>
              </a:solidFill>
              <a:latin typeface="Comic Sans MS" panose="030F0702030302020204" pitchFamily="66" charset="0"/>
            </a:endParaRPr>
          </a:p>
        </p:txBody>
      </p:sp>
      <p:sp>
        <p:nvSpPr>
          <p:cNvPr id="3" name="Zástupný symbol obsahu 2"/>
          <p:cNvSpPr>
            <a:spLocks noGrp="1"/>
          </p:cNvSpPr>
          <p:nvPr>
            <p:ph idx="1"/>
          </p:nvPr>
        </p:nvSpPr>
        <p:spPr>
          <a:xfrm>
            <a:off x="2782044" y="1691040"/>
            <a:ext cx="8195184" cy="788640"/>
          </a:xfrm>
        </p:spPr>
        <p:txBody>
          <a:bodyPr anchor="ctr">
            <a:noAutofit/>
          </a:bodyPr>
          <a:lstStyle/>
          <a:p>
            <a:pPr marL="0" lvl="0" indent="0" algn="r">
              <a:lnSpc>
                <a:spcPct val="120000"/>
              </a:lnSpc>
              <a:buNone/>
            </a:pPr>
            <a:r>
              <a:rPr lang="sk-SK" b="1" dirty="0" smtClean="0">
                <a:latin typeface="Comic Sans MS" panose="030F0702030302020204" pitchFamily="66" charset="0"/>
              </a:rPr>
              <a:t>Koncentrácia </a:t>
            </a:r>
            <a:r>
              <a:rPr lang="sk-SK" b="1" dirty="0">
                <a:latin typeface="Comic Sans MS" panose="030F0702030302020204" pitchFamily="66" charset="0"/>
              </a:rPr>
              <a:t>počtu častíc v </a:t>
            </a:r>
            <a:r>
              <a:rPr lang="sk-SK" b="1" dirty="0" smtClean="0">
                <a:latin typeface="Comic Sans MS" panose="030F0702030302020204" pitchFamily="66" charset="0"/>
              </a:rPr>
              <a:t>ovzduší  </a:t>
            </a:r>
            <a:r>
              <a:rPr lang="sk-SK" b="1" dirty="0" smtClean="0">
                <a:latin typeface="Comic Sans MS" panose="030F0702030302020204" pitchFamily="66" charset="0"/>
                <a:sym typeface="Wingdings" panose="05000000000000000000" pitchFamily="2" charset="2"/>
              </a:rPr>
              <a:t> </a:t>
            </a:r>
            <a:r>
              <a:rPr lang="sk-SK" b="1" dirty="0" smtClean="0">
                <a:solidFill>
                  <a:srgbClr val="FFC000"/>
                </a:solidFill>
                <a:latin typeface="Comic Sans MS" panose="030F0702030302020204" pitchFamily="66" charset="0"/>
                <a:sym typeface="Wingdings" panose="05000000000000000000" pitchFamily="2" charset="2"/>
              </a:rPr>
              <a:t>[ </a:t>
            </a:r>
            <a:r>
              <a:rPr lang="en-GB" b="1" dirty="0" smtClean="0">
                <a:solidFill>
                  <a:srgbClr val="FFC000"/>
                </a:solidFill>
                <a:latin typeface="Comic Sans MS" panose="030F0702030302020204" pitchFamily="66" charset="0"/>
              </a:rPr>
              <a:t>#</a:t>
            </a:r>
            <a:r>
              <a:rPr lang="sk-SK" b="1" dirty="0" smtClean="0">
                <a:solidFill>
                  <a:srgbClr val="FFC000"/>
                </a:solidFill>
                <a:latin typeface="Comic Sans MS" panose="030F0702030302020204" pitchFamily="66" charset="0"/>
              </a:rPr>
              <a:t>.</a:t>
            </a:r>
            <a:r>
              <a:rPr lang="en-GB" b="1" dirty="0" smtClean="0">
                <a:solidFill>
                  <a:srgbClr val="FFC000"/>
                </a:solidFill>
                <a:latin typeface="Comic Sans MS" panose="030F0702030302020204" pitchFamily="66" charset="0"/>
              </a:rPr>
              <a:t>cm</a:t>
            </a:r>
            <a:r>
              <a:rPr lang="sk-SK" b="1" baseline="30000" dirty="0" smtClean="0">
                <a:solidFill>
                  <a:srgbClr val="FFC000"/>
                </a:solidFill>
                <a:latin typeface="Comic Sans MS" panose="030F0702030302020204" pitchFamily="66" charset="0"/>
              </a:rPr>
              <a:t>-</a:t>
            </a:r>
            <a:r>
              <a:rPr lang="en-GB" b="1" baseline="30000" dirty="0" smtClean="0">
                <a:solidFill>
                  <a:srgbClr val="FFC000"/>
                </a:solidFill>
                <a:latin typeface="Comic Sans MS" panose="030F0702030302020204" pitchFamily="66" charset="0"/>
              </a:rPr>
              <a:t>3</a:t>
            </a:r>
            <a:r>
              <a:rPr lang="sk-SK" b="1" baseline="30000" dirty="0" smtClean="0">
                <a:solidFill>
                  <a:srgbClr val="FFC000"/>
                </a:solidFill>
                <a:latin typeface="Comic Sans MS" panose="030F0702030302020204" pitchFamily="66" charset="0"/>
              </a:rPr>
              <a:t> </a:t>
            </a:r>
            <a:r>
              <a:rPr lang="sk-SK" b="1" dirty="0" smtClean="0">
                <a:solidFill>
                  <a:srgbClr val="FFC000"/>
                </a:solidFill>
                <a:latin typeface="Comic Sans MS" panose="030F0702030302020204" pitchFamily="66" charset="0"/>
              </a:rPr>
              <a:t>]</a:t>
            </a:r>
            <a:endParaRPr lang="sk-SK" b="1" dirty="0">
              <a:solidFill>
                <a:srgbClr val="FFC000"/>
              </a:solidFill>
              <a:latin typeface="Comic Sans MS" panose="030F0702030302020204" pitchFamily="66" charset="0"/>
            </a:endParaRPr>
          </a:p>
        </p:txBody>
      </p:sp>
      <p:sp>
        <p:nvSpPr>
          <p:cNvPr id="4" name="Zástupný symbol obsahu 2"/>
          <p:cNvSpPr txBox="1">
            <a:spLocks/>
          </p:cNvSpPr>
          <p:nvPr/>
        </p:nvSpPr>
        <p:spPr>
          <a:xfrm>
            <a:off x="5241825" y="5469851"/>
            <a:ext cx="5752456" cy="582305"/>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dirty="0" smtClean="0">
                <a:solidFill>
                  <a:schemeClr val="accent1"/>
                </a:solidFill>
                <a:latin typeface="Comic Sans MS" panose="030F0702030302020204" pitchFamily="66" charset="0"/>
              </a:rPr>
              <a:t>dôležitá najmä pre častice PM</a:t>
            </a:r>
            <a:r>
              <a:rPr lang="sk-SK" baseline="-25000" dirty="0" smtClean="0">
                <a:solidFill>
                  <a:schemeClr val="accent1"/>
                </a:solidFill>
                <a:latin typeface="Comic Sans MS" panose="030F0702030302020204" pitchFamily="66" charset="0"/>
              </a:rPr>
              <a:t>10 </a:t>
            </a:r>
            <a:r>
              <a:rPr lang="sk-SK" dirty="0" smtClean="0">
                <a:solidFill>
                  <a:schemeClr val="accent1"/>
                </a:solidFill>
                <a:latin typeface="Comic Sans MS" panose="030F0702030302020204" pitchFamily="66" charset="0"/>
              </a:rPr>
              <a:t>a PM</a:t>
            </a:r>
            <a:r>
              <a:rPr lang="sk-SK" baseline="-25000" dirty="0" smtClean="0">
                <a:solidFill>
                  <a:schemeClr val="accent1"/>
                </a:solidFill>
                <a:latin typeface="Comic Sans MS" panose="030F0702030302020204" pitchFamily="66" charset="0"/>
              </a:rPr>
              <a:t>2,5</a:t>
            </a:r>
            <a:endParaRPr lang="sk-SK" dirty="0" smtClean="0">
              <a:solidFill>
                <a:schemeClr val="accent1"/>
              </a:solidFill>
              <a:latin typeface="Comic Sans MS" panose="030F0702030302020204" pitchFamily="66" charset="0"/>
            </a:endParaRPr>
          </a:p>
          <a:p>
            <a:pPr marL="0" indent="0">
              <a:buNone/>
            </a:pPr>
            <a:endParaRPr lang="sk-SK" dirty="0">
              <a:solidFill>
                <a:schemeClr val="accent1"/>
              </a:solidFill>
              <a:latin typeface="Comic Sans MS" panose="030F0702030302020204" pitchFamily="66" charset="0"/>
            </a:endParaRPr>
          </a:p>
        </p:txBody>
      </p:sp>
      <p:sp>
        <p:nvSpPr>
          <p:cNvPr id="6" name="Zástupný symbol obsahu 2"/>
          <p:cNvSpPr txBox="1">
            <a:spLocks/>
          </p:cNvSpPr>
          <p:nvPr/>
        </p:nvSpPr>
        <p:spPr>
          <a:xfrm>
            <a:off x="1201987" y="3148158"/>
            <a:ext cx="9775241" cy="788640"/>
          </a:xfrm>
          <a:prstGeom prst="rect">
            <a:avLst/>
          </a:prstGeom>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r">
              <a:lnSpc>
                <a:spcPct val="120000"/>
              </a:lnSpc>
              <a:buNone/>
            </a:pPr>
            <a:r>
              <a:rPr lang="sk-SK" b="1" dirty="0">
                <a:latin typeface="Comic Sans MS" panose="030F0702030302020204" pitchFamily="66" charset="0"/>
              </a:rPr>
              <a:t>Koncentrácia veľkosti povrchu častíc v ovzduší </a:t>
            </a:r>
            <a:r>
              <a:rPr lang="sk-SK" b="1" dirty="0" smtClean="0">
                <a:latin typeface="Comic Sans MS" panose="030F0702030302020204" pitchFamily="66" charset="0"/>
              </a:rPr>
              <a:t> </a:t>
            </a:r>
            <a:r>
              <a:rPr lang="sk-SK" b="1" dirty="0" smtClean="0">
                <a:latin typeface="Comic Sans MS" panose="030F0702030302020204" pitchFamily="66" charset="0"/>
                <a:sym typeface="Wingdings" panose="05000000000000000000" pitchFamily="2" charset="2"/>
              </a:rPr>
              <a:t> </a:t>
            </a:r>
            <a:r>
              <a:rPr lang="sk-SK" b="1" dirty="0" smtClean="0">
                <a:solidFill>
                  <a:srgbClr val="FFC000"/>
                </a:solidFill>
                <a:latin typeface="Comic Sans MS" panose="030F0702030302020204" pitchFamily="66" charset="0"/>
                <a:sym typeface="Wingdings" panose="05000000000000000000" pitchFamily="2" charset="2"/>
              </a:rPr>
              <a:t>[</a:t>
            </a:r>
            <a:r>
              <a:rPr lang="sk-SK" b="1" dirty="0" smtClean="0">
                <a:latin typeface="Comic Sans MS" panose="030F0702030302020204" pitchFamily="66" charset="0"/>
                <a:sym typeface="Wingdings" panose="05000000000000000000" pitchFamily="2" charset="2"/>
              </a:rPr>
              <a:t> </a:t>
            </a:r>
            <a:r>
              <a:rPr lang="sk-SK" b="1" dirty="0" smtClean="0">
                <a:solidFill>
                  <a:srgbClr val="FFC000"/>
                </a:solidFill>
                <a:latin typeface="Comic Sans MS" panose="030F0702030302020204" pitchFamily="66" charset="0"/>
              </a:rPr>
              <a:t>cm</a:t>
            </a:r>
            <a:r>
              <a:rPr lang="sk-SK" b="1" baseline="30000" dirty="0" smtClean="0">
                <a:solidFill>
                  <a:srgbClr val="FFC000"/>
                </a:solidFill>
                <a:latin typeface="Comic Sans MS" panose="030F0702030302020204" pitchFamily="66" charset="0"/>
              </a:rPr>
              <a:t>2</a:t>
            </a:r>
            <a:r>
              <a:rPr lang="sk-SK" b="1" dirty="0" smtClean="0">
                <a:solidFill>
                  <a:srgbClr val="FFC000"/>
                </a:solidFill>
                <a:latin typeface="Comic Sans MS" panose="030F0702030302020204" pitchFamily="66" charset="0"/>
              </a:rPr>
              <a:t>.cm</a:t>
            </a:r>
            <a:r>
              <a:rPr lang="sk-SK" b="1" baseline="30000" dirty="0" smtClean="0">
                <a:solidFill>
                  <a:srgbClr val="FFC000"/>
                </a:solidFill>
                <a:latin typeface="Comic Sans MS" panose="030F0702030302020204" pitchFamily="66" charset="0"/>
              </a:rPr>
              <a:t>-3 </a:t>
            </a:r>
            <a:r>
              <a:rPr lang="sk-SK" b="1" dirty="0" smtClean="0">
                <a:solidFill>
                  <a:srgbClr val="FFC000"/>
                </a:solidFill>
                <a:latin typeface="Comic Sans MS" panose="030F0702030302020204" pitchFamily="66" charset="0"/>
              </a:rPr>
              <a:t>] </a:t>
            </a:r>
            <a:endParaRPr lang="sk-SK" b="1" dirty="0">
              <a:solidFill>
                <a:srgbClr val="FFC000"/>
              </a:solidFill>
              <a:latin typeface="Comic Sans MS" panose="030F0702030302020204" pitchFamily="66" charset="0"/>
            </a:endParaRPr>
          </a:p>
        </p:txBody>
      </p:sp>
      <p:sp>
        <p:nvSpPr>
          <p:cNvPr id="7" name="Zástupný symbol obsahu 2"/>
          <p:cNvSpPr txBox="1">
            <a:spLocks/>
          </p:cNvSpPr>
          <p:nvPr/>
        </p:nvSpPr>
        <p:spPr>
          <a:xfrm>
            <a:off x="1857448" y="4742942"/>
            <a:ext cx="9136832" cy="788640"/>
          </a:xfrm>
          <a:prstGeom prst="rect">
            <a:avLst/>
          </a:prstGeom>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r">
              <a:buNone/>
            </a:pPr>
            <a:r>
              <a:rPr lang="sk-SK" b="1" dirty="0">
                <a:latin typeface="Comic Sans MS" panose="030F0702030302020204" pitchFamily="66" charset="0"/>
              </a:rPr>
              <a:t>Hmotnostná koncentrácia </a:t>
            </a:r>
            <a:r>
              <a:rPr lang="sk-SK" b="1" dirty="0" smtClean="0">
                <a:latin typeface="Comic Sans MS" panose="030F0702030302020204" pitchFamily="66" charset="0"/>
              </a:rPr>
              <a:t>častíc</a:t>
            </a:r>
            <a:r>
              <a:rPr lang="sk-SK" b="1" dirty="0" smtClean="0">
                <a:solidFill>
                  <a:srgbClr val="FF0000"/>
                </a:solidFill>
                <a:latin typeface="Comic Sans MS" panose="030F0702030302020204" pitchFamily="66" charset="0"/>
              </a:rPr>
              <a:t> </a:t>
            </a:r>
            <a:r>
              <a:rPr lang="sk-SK" b="1" dirty="0">
                <a:latin typeface="Comic Sans MS" panose="030F0702030302020204" pitchFamily="66" charset="0"/>
              </a:rPr>
              <a:t>v ovzduší </a:t>
            </a:r>
            <a:r>
              <a:rPr lang="sk-SK" b="1" dirty="0" smtClean="0">
                <a:latin typeface="Comic Sans MS" panose="030F0702030302020204" pitchFamily="66" charset="0"/>
                <a:sym typeface="Wingdings" panose="05000000000000000000" pitchFamily="2" charset="2"/>
              </a:rPr>
              <a:t> </a:t>
            </a:r>
            <a:r>
              <a:rPr lang="sk-SK" b="1" dirty="0" smtClean="0">
                <a:solidFill>
                  <a:srgbClr val="FFC000"/>
                </a:solidFill>
                <a:latin typeface="Comic Sans MS" panose="030F0702030302020204" pitchFamily="66" charset="0"/>
                <a:sym typeface="Wingdings" panose="05000000000000000000" pitchFamily="2" charset="2"/>
              </a:rPr>
              <a:t>[ </a:t>
            </a:r>
            <a:r>
              <a:rPr lang="sk-SK" b="1" dirty="0" smtClean="0">
                <a:solidFill>
                  <a:srgbClr val="FFC000"/>
                </a:solidFill>
              </a:rPr>
              <a:t>μg.m</a:t>
            </a:r>
            <a:r>
              <a:rPr lang="sk-SK" b="1" baseline="30000" dirty="0" smtClean="0">
                <a:solidFill>
                  <a:srgbClr val="FFC000"/>
                </a:solidFill>
              </a:rPr>
              <a:t>-3 </a:t>
            </a:r>
            <a:r>
              <a:rPr lang="sk-SK" b="1" dirty="0" smtClean="0">
                <a:solidFill>
                  <a:srgbClr val="FFC000"/>
                </a:solidFill>
              </a:rPr>
              <a:t> ]</a:t>
            </a:r>
            <a:endParaRPr lang="sk-SK" b="1" dirty="0">
              <a:solidFill>
                <a:srgbClr val="FFC000"/>
              </a:solidFill>
            </a:endParaRPr>
          </a:p>
        </p:txBody>
      </p:sp>
      <p:sp>
        <p:nvSpPr>
          <p:cNvPr id="8" name="Zástupný symbol obsahu 2"/>
          <p:cNvSpPr txBox="1">
            <a:spLocks/>
          </p:cNvSpPr>
          <p:nvPr/>
        </p:nvSpPr>
        <p:spPr>
          <a:xfrm>
            <a:off x="2782044" y="2181089"/>
            <a:ext cx="8195184" cy="788640"/>
          </a:xfrm>
          <a:prstGeom prst="rect">
            <a:avLst/>
          </a:prstGeom>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r">
              <a:lnSpc>
                <a:spcPct val="120000"/>
              </a:lnSpc>
              <a:buNone/>
            </a:pPr>
            <a:r>
              <a:rPr lang="sk-SK" noProof="1" smtClean="0">
                <a:solidFill>
                  <a:schemeClr val="accent1"/>
                </a:solidFill>
                <a:latin typeface="Comic Sans MS" panose="030F0702030302020204" pitchFamily="66" charset="0"/>
              </a:rPr>
              <a:t>dôležitá najmä pre ultrajemné častice</a:t>
            </a:r>
            <a:endParaRPr lang="sk-SK" b="1" noProof="1">
              <a:solidFill>
                <a:schemeClr val="accent1"/>
              </a:solidFill>
              <a:latin typeface="Comic Sans MS" panose="030F0702030302020204" pitchFamily="66" charset="0"/>
            </a:endParaRPr>
          </a:p>
        </p:txBody>
      </p:sp>
      <p:sp>
        <p:nvSpPr>
          <p:cNvPr id="9" name="Zástupný symbol obsahu 2"/>
          <p:cNvSpPr txBox="1">
            <a:spLocks/>
          </p:cNvSpPr>
          <p:nvPr/>
        </p:nvSpPr>
        <p:spPr>
          <a:xfrm>
            <a:off x="1775738" y="3662984"/>
            <a:ext cx="9203296" cy="788640"/>
          </a:xfrm>
          <a:prstGeom prst="rect">
            <a:avLst/>
          </a:prstGeom>
        </p:spPr>
        <p:txBody>
          <a:bodyPr vert="horz" lIns="91440" tIns="45720" rIns="91440" bIns="45720" rtlCol="0" anchor="ct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r">
              <a:lnSpc>
                <a:spcPct val="120000"/>
              </a:lnSpc>
              <a:buNone/>
            </a:pPr>
            <a:r>
              <a:rPr lang="sk-SK" dirty="0">
                <a:solidFill>
                  <a:schemeClr val="accent1"/>
                </a:solidFill>
                <a:latin typeface="Comic Sans MS" panose="030F0702030302020204" pitchFamily="66" charset="0"/>
              </a:rPr>
              <a:t>dôležitá najmä z hľadiska vplyvu aerosólov na zdravie </a:t>
            </a:r>
            <a:r>
              <a:rPr lang="sk-SK" dirty="0" smtClean="0">
                <a:solidFill>
                  <a:schemeClr val="accent1"/>
                </a:solidFill>
                <a:latin typeface="Comic Sans MS" panose="030F0702030302020204" pitchFamily="66" charset="0"/>
              </a:rPr>
              <a:t>človeka</a:t>
            </a:r>
            <a:endParaRPr lang="sk-SK" b="1" dirty="0">
              <a:solidFill>
                <a:schemeClr val="accent1"/>
              </a:solidFill>
              <a:latin typeface="Comic Sans MS" panose="030F0702030302020204" pitchFamily="66" charset="0"/>
            </a:endParaRPr>
          </a:p>
        </p:txBody>
      </p:sp>
      <p:sp>
        <p:nvSpPr>
          <p:cNvPr id="11" name="Obdĺžnik 10"/>
          <p:cNvSpPr/>
          <p:nvPr/>
        </p:nvSpPr>
        <p:spPr>
          <a:xfrm>
            <a:off x="1485900" y="3239535"/>
            <a:ext cx="9491328" cy="11486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bdĺžnik 11"/>
          <p:cNvSpPr/>
          <p:nvPr/>
        </p:nvSpPr>
        <p:spPr>
          <a:xfrm>
            <a:off x="1792790" y="4811664"/>
            <a:ext cx="9201490" cy="11486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3" name="Rovná spojnica 12"/>
          <p:cNvCxnSpPr/>
          <p:nvPr/>
        </p:nvCxnSpPr>
        <p:spPr>
          <a:xfrm>
            <a:off x="0" y="1124744"/>
            <a:ext cx="121888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Polovičný rám 13"/>
          <p:cNvSpPr/>
          <p:nvPr/>
        </p:nvSpPr>
        <p:spPr>
          <a:xfrm flipV="1">
            <a:off x="0" y="0"/>
            <a:ext cx="693812" cy="1124744"/>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5" name="Polovičný rám 14"/>
          <p:cNvSpPr/>
          <p:nvPr/>
        </p:nvSpPr>
        <p:spPr>
          <a:xfrm flipH="1" flipV="1">
            <a:off x="11495013" y="-21352"/>
            <a:ext cx="693812" cy="1146096"/>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Tree>
    <p:extLst>
      <p:ext uri="{BB962C8B-B14F-4D97-AF65-F5344CB8AC3E}">
        <p14:creationId xmlns:p14="http://schemas.microsoft.com/office/powerpoint/2010/main" val="187918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704" y="56340"/>
            <a:ext cx="11089231" cy="1175792"/>
          </a:xfrm>
        </p:spPr>
        <p:txBody>
          <a:bodyPr anchor="t">
            <a:noAutofit/>
          </a:bodyPr>
          <a:lstStyle/>
          <a:p>
            <a:pPr algn="ctr">
              <a:lnSpc>
                <a:spcPct val="110000"/>
              </a:lnSpc>
            </a:pPr>
            <a:r>
              <a:rPr lang="sk-SK" sz="2800" b="1" dirty="0">
                <a:ln>
                  <a:solidFill>
                    <a:schemeClr val="accent3">
                      <a:lumMod val="75000"/>
                    </a:schemeClr>
                  </a:solidFill>
                </a:ln>
                <a:solidFill>
                  <a:srgbClr val="FFFF00"/>
                </a:solidFill>
                <a:latin typeface="Comic Sans MS" panose="030F0702030302020204" pitchFamily="66" charset="0"/>
              </a:rPr>
              <a:t>Znečisťovanie ovzdušia vplyvom činností </a:t>
            </a:r>
            <a:r>
              <a:rPr lang="sk-SK" sz="2800" b="1" dirty="0" smtClean="0">
                <a:ln>
                  <a:solidFill>
                    <a:schemeClr val="accent3">
                      <a:lumMod val="75000"/>
                    </a:schemeClr>
                  </a:solidFill>
                </a:ln>
                <a:solidFill>
                  <a:srgbClr val="FFFF00"/>
                </a:solidFill>
                <a:latin typeface="Comic Sans MS" panose="030F0702030302020204" pitchFamily="66" charset="0"/>
              </a:rPr>
              <a:t/>
            </a:r>
            <a:br>
              <a:rPr lang="sk-SK" sz="2800" b="1" dirty="0" smtClean="0">
                <a:ln>
                  <a:solidFill>
                    <a:schemeClr val="accent3">
                      <a:lumMod val="75000"/>
                    </a:schemeClr>
                  </a:solidFill>
                </a:ln>
                <a:solidFill>
                  <a:srgbClr val="FFFF00"/>
                </a:solidFill>
                <a:latin typeface="Comic Sans MS" panose="030F0702030302020204" pitchFamily="66" charset="0"/>
              </a:rPr>
            </a:br>
            <a:r>
              <a:rPr lang="sk-SK" sz="2800" b="1" dirty="0" smtClean="0">
                <a:ln>
                  <a:solidFill>
                    <a:schemeClr val="accent3">
                      <a:lumMod val="75000"/>
                    </a:schemeClr>
                  </a:solidFill>
                </a:ln>
                <a:solidFill>
                  <a:srgbClr val="FFFF00"/>
                </a:solidFill>
                <a:latin typeface="Comic Sans MS" panose="030F0702030302020204" pitchFamily="66" charset="0"/>
              </a:rPr>
              <a:t>v</a:t>
            </a:r>
            <a:r>
              <a:rPr lang="sk-SK" sz="2800" b="1" dirty="0">
                <a:ln>
                  <a:solidFill>
                    <a:schemeClr val="accent3">
                      <a:lumMod val="75000"/>
                    </a:schemeClr>
                  </a:solidFill>
                </a:ln>
                <a:solidFill>
                  <a:srgbClr val="FFFF00"/>
                </a:solidFill>
                <a:latin typeface="Comic Sans MS" panose="030F0702030302020204" pitchFamily="66" charset="0"/>
              </a:rPr>
              <a:t> odpadovom hospodárstve</a:t>
            </a:r>
            <a:endParaRPr lang="sk-SK" sz="2800" dirty="0">
              <a:ln>
                <a:solidFill>
                  <a:schemeClr val="accent3">
                    <a:lumMod val="75000"/>
                  </a:schemeClr>
                </a:solidFill>
              </a:ln>
              <a:solidFill>
                <a:srgbClr val="FFFF00"/>
              </a:solidFill>
              <a:latin typeface="Comic Sans MS" panose="030F0702030302020204" pitchFamily="66" charset="0"/>
            </a:endParaRPr>
          </a:p>
        </p:txBody>
      </p:sp>
      <p:sp>
        <p:nvSpPr>
          <p:cNvPr id="3" name="Zástupný symbol obsahu 2"/>
          <p:cNvSpPr>
            <a:spLocks noGrp="1"/>
          </p:cNvSpPr>
          <p:nvPr>
            <p:ph idx="1"/>
          </p:nvPr>
        </p:nvSpPr>
        <p:spPr>
          <a:xfrm>
            <a:off x="621804" y="1411912"/>
            <a:ext cx="9793088" cy="648071"/>
          </a:xfrm>
        </p:spPr>
        <p:txBody>
          <a:bodyPr>
            <a:normAutofit/>
          </a:bodyPr>
          <a:lstStyle/>
          <a:p>
            <a:pPr marL="0" indent="0">
              <a:buNone/>
            </a:pPr>
            <a:r>
              <a:rPr lang="sk-SK" b="1" noProof="1" smtClean="0">
                <a:latin typeface="Comic Sans MS" panose="030F0702030302020204" pitchFamily="66" charset="0"/>
              </a:rPr>
              <a:t>Najčastejšie mechanické procesy nakladania s odpadmi ako sú:  </a:t>
            </a:r>
            <a:endParaRPr lang="sk-SK" b="1" noProof="1">
              <a:latin typeface="Comic Sans MS" panose="030F0702030302020204" pitchFamily="66" charset="0"/>
            </a:endParaRPr>
          </a:p>
        </p:txBody>
      </p:sp>
      <p:sp>
        <p:nvSpPr>
          <p:cNvPr id="4" name="Zástupný symbol obsahu 2"/>
          <p:cNvSpPr txBox="1">
            <a:spLocks/>
          </p:cNvSpPr>
          <p:nvPr/>
        </p:nvSpPr>
        <p:spPr>
          <a:xfrm>
            <a:off x="609704" y="3579460"/>
            <a:ext cx="5403872" cy="121769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sk-SK" b="1" dirty="0" err="1" smtClean="0">
                <a:solidFill>
                  <a:schemeClr val="accent6">
                    <a:lumMod val="40000"/>
                    <a:lumOff val="60000"/>
                  </a:schemeClr>
                </a:solidFill>
                <a:latin typeface="Comic Sans MS" panose="030F0702030302020204" pitchFamily="66" charset="0"/>
              </a:rPr>
              <a:t>Bioaerosóly</a:t>
            </a:r>
            <a:r>
              <a:rPr lang="sk-SK" dirty="0" smtClean="0">
                <a:solidFill>
                  <a:schemeClr val="accent6">
                    <a:lumMod val="40000"/>
                    <a:lumOff val="60000"/>
                  </a:schemeClr>
                </a:solidFill>
                <a:latin typeface="Comic Sans MS" panose="030F0702030302020204" pitchFamily="66" charset="0"/>
              </a:rPr>
              <a:t> </a:t>
            </a:r>
            <a:r>
              <a:rPr lang="sk-SK" dirty="0" smtClean="0">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tuhé častice v ovzduší, ktoré obsahujú mikroorganizmy alebo ich fragmenty.  </a:t>
            </a:r>
          </a:p>
        </p:txBody>
      </p:sp>
      <p:sp>
        <p:nvSpPr>
          <p:cNvPr id="5" name="Zástupný symbol obsahu 2"/>
          <p:cNvSpPr txBox="1">
            <a:spLocks/>
          </p:cNvSpPr>
          <p:nvPr/>
        </p:nvSpPr>
        <p:spPr>
          <a:xfrm>
            <a:off x="1125860" y="1843102"/>
            <a:ext cx="9134391" cy="1482196"/>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spcBef>
                <a:spcPts val="0"/>
              </a:spcBef>
              <a:buFont typeface="Arial" pitchFamily="34" charset="0"/>
              <a:buNone/>
            </a:pPr>
            <a:r>
              <a:rPr lang="sk-SK" sz="2200" noProof="1" smtClean="0">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drvenie </a:t>
            </a:r>
          </a:p>
          <a:p>
            <a:pPr marL="0" indent="0">
              <a:lnSpc>
                <a:spcPct val="100000"/>
              </a:lnSpc>
              <a:spcBef>
                <a:spcPts val="0"/>
              </a:spcBef>
              <a:buNone/>
            </a:pPr>
            <a:r>
              <a:rPr lang="sk-SK" sz="2200" noProof="1">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šredrovanie</a:t>
            </a:r>
          </a:p>
          <a:p>
            <a:pPr marL="0" indent="0">
              <a:lnSpc>
                <a:spcPct val="100000"/>
              </a:lnSpc>
              <a:spcBef>
                <a:spcPts val="0"/>
              </a:spcBef>
              <a:buNone/>
            </a:pPr>
            <a:r>
              <a:rPr lang="sk-SK" sz="2200" noProof="1">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mletie </a:t>
            </a:r>
          </a:p>
          <a:p>
            <a:pPr marL="0" indent="0">
              <a:lnSpc>
                <a:spcPct val="100000"/>
              </a:lnSpc>
              <a:spcBef>
                <a:spcPts val="0"/>
              </a:spcBef>
              <a:buNone/>
            </a:pPr>
            <a:r>
              <a:rPr lang="sk-SK" sz="2200" noProof="1">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separovanie frakcií</a:t>
            </a:r>
            <a:endParaRPr lang="sk-SK" sz="2200" noProof="1">
              <a:latin typeface="Comic Sans MS" panose="030F0702030302020204" pitchFamily="66" charset="0"/>
            </a:endParaRPr>
          </a:p>
        </p:txBody>
      </p:sp>
      <p:sp>
        <p:nvSpPr>
          <p:cNvPr id="6" name="Zástupný symbol obsahu 2"/>
          <p:cNvSpPr txBox="1">
            <a:spLocks/>
          </p:cNvSpPr>
          <p:nvPr/>
        </p:nvSpPr>
        <p:spPr>
          <a:xfrm>
            <a:off x="5343697" y="2088120"/>
            <a:ext cx="6336703" cy="855828"/>
          </a:xfrm>
          <a:prstGeom prst="rect">
            <a:avLst/>
          </a:prstGeom>
        </p:spPr>
        <p:txBody>
          <a:bodyPr vert="horz" lIns="91440" tIns="45720" rIns="91440" bIns="45720" rtlCol="0" anchor="ctr">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sk-SK" noProof="1" smtClean="0">
                <a:latin typeface="Comic Sans MS" panose="030F0702030302020204" pitchFamily="66" charset="0"/>
              </a:rPr>
              <a:t>sú zdrojom aerosósolov a bioaerosólov. </a:t>
            </a:r>
          </a:p>
        </p:txBody>
      </p:sp>
      <p:sp>
        <p:nvSpPr>
          <p:cNvPr id="7" name="Zástupný symbol obsahu 2"/>
          <p:cNvSpPr txBox="1">
            <a:spLocks/>
          </p:cNvSpPr>
          <p:nvPr/>
        </p:nvSpPr>
        <p:spPr>
          <a:xfrm>
            <a:off x="609704" y="5775669"/>
            <a:ext cx="11089231" cy="951729"/>
          </a:xfrm>
          <a:prstGeom prst="rect">
            <a:avLst/>
          </a:prstGeom>
          <a:ln w="28575">
            <a:solidFill>
              <a:schemeClr val="accent1"/>
            </a:solidFill>
          </a:ln>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lnSpc>
                <a:spcPct val="100000"/>
              </a:lnSpc>
              <a:spcBef>
                <a:spcPts val="0"/>
              </a:spcBef>
              <a:buNone/>
            </a:pPr>
            <a:r>
              <a:rPr lang="sk-SK" b="1" dirty="0" smtClean="0">
                <a:latin typeface="Comic Sans MS" panose="030F0702030302020204" pitchFamily="66" charset="0"/>
              </a:rPr>
              <a:t>Zvlášť závažné </a:t>
            </a:r>
            <a:r>
              <a:rPr lang="sk-SK" dirty="0" smtClean="0">
                <a:latin typeface="Comic Sans MS" panose="030F0702030302020204" pitchFamily="66" charset="0"/>
              </a:rPr>
              <a:t>je spracovanie </a:t>
            </a:r>
            <a:r>
              <a:rPr lang="sk-SK" b="1" dirty="0" smtClean="0">
                <a:solidFill>
                  <a:srgbClr val="FFC000"/>
                </a:solidFill>
                <a:latin typeface="Comic Sans MS" panose="030F0702030302020204" pitchFamily="66" charset="0"/>
              </a:rPr>
              <a:t>odpadov</a:t>
            </a:r>
            <a:r>
              <a:rPr lang="sk-SK" dirty="0" smtClean="0">
                <a:latin typeface="Comic Sans MS" panose="030F0702030302020204" pitchFamily="66" charset="0"/>
              </a:rPr>
              <a:t> z </a:t>
            </a:r>
            <a:r>
              <a:rPr lang="sk-SK" b="1" dirty="0" smtClean="0">
                <a:solidFill>
                  <a:schemeClr val="accent6">
                    <a:lumMod val="40000"/>
                    <a:lumOff val="60000"/>
                  </a:schemeClr>
                </a:solidFill>
                <a:latin typeface="Comic Sans MS" panose="030F0702030302020204" pitchFamily="66" charset="0"/>
              </a:rPr>
              <a:t>elektrických a elektronických zariadení (WEEE) </a:t>
            </a:r>
            <a:r>
              <a:rPr lang="sk-SK" dirty="0" smtClean="0">
                <a:latin typeface="Comic Sans MS" panose="030F0702030302020204" pitchFamily="66" charset="0"/>
              </a:rPr>
              <a:t>a z </a:t>
            </a:r>
            <a:r>
              <a:rPr lang="sk-SK" b="1" dirty="0" smtClean="0">
                <a:solidFill>
                  <a:schemeClr val="accent6">
                    <a:lumMod val="40000"/>
                    <a:lumOff val="60000"/>
                  </a:schemeClr>
                </a:solidFill>
                <a:latin typeface="Comic Sans MS" panose="030F0702030302020204" pitchFamily="66" charset="0"/>
              </a:rPr>
              <a:t>nakladania s nebezpečnými odpadmi</a:t>
            </a:r>
            <a:r>
              <a:rPr lang="sk-SK" dirty="0" smtClean="0">
                <a:latin typeface="Comic Sans MS" panose="030F0702030302020204" pitchFamily="66" charset="0"/>
              </a:rPr>
              <a:t>.</a:t>
            </a:r>
          </a:p>
          <a:p>
            <a:pPr algn="ctr">
              <a:lnSpc>
                <a:spcPct val="100000"/>
              </a:lnSpc>
              <a:spcBef>
                <a:spcPts val="0"/>
              </a:spcBef>
            </a:pPr>
            <a:endParaRPr lang="sk-SK" dirty="0">
              <a:latin typeface="Comic Sans MS" panose="030F0702030302020204" pitchFamily="66" charset="0"/>
            </a:endParaRPr>
          </a:p>
        </p:txBody>
      </p:sp>
      <p:sp>
        <p:nvSpPr>
          <p:cNvPr id="8" name="Obdĺžnik 7"/>
          <p:cNvSpPr/>
          <p:nvPr/>
        </p:nvSpPr>
        <p:spPr>
          <a:xfrm>
            <a:off x="621804" y="1302033"/>
            <a:ext cx="11095750" cy="201586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Zástupný symbol obsahu 2"/>
          <p:cNvSpPr txBox="1">
            <a:spLocks/>
          </p:cNvSpPr>
          <p:nvPr/>
        </p:nvSpPr>
        <p:spPr>
          <a:xfrm>
            <a:off x="6382444" y="3619130"/>
            <a:ext cx="5335110" cy="1887168"/>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sk-SK" dirty="0" smtClean="0">
                <a:latin typeface="Comic Sans MS" panose="030F0702030302020204" pitchFamily="66" charset="0"/>
              </a:rPr>
              <a:t>Výskyt pri </a:t>
            </a:r>
          </a:p>
          <a:p>
            <a:pPr marL="361950" indent="-361950">
              <a:lnSpc>
                <a:spcPct val="100000"/>
              </a:lnSpc>
              <a:spcBef>
                <a:spcPts val="0"/>
              </a:spcBef>
              <a:buNone/>
            </a:pPr>
            <a:r>
              <a:rPr lang="sk-SK" sz="2200" noProof="1">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kompostovaní aj čistej zelenej </a:t>
            </a:r>
            <a:r>
              <a:rPr lang="sk-SK" sz="2200" noProof="1" smtClean="0">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hmoty, nielen organických odpadov</a:t>
            </a:r>
          </a:p>
          <a:p>
            <a:pPr marL="0" indent="0">
              <a:lnSpc>
                <a:spcPct val="100000"/>
              </a:lnSpc>
              <a:spcBef>
                <a:spcPts val="0"/>
              </a:spcBef>
              <a:buNone/>
            </a:pPr>
            <a:r>
              <a:rPr lang="sk-SK" sz="2200" noProof="1">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skládkovaní odpadov</a:t>
            </a:r>
          </a:p>
          <a:p>
            <a:pPr marL="0" indent="0">
              <a:lnSpc>
                <a:spcPct val="100000"/>
              </a:lnSpc>
              <a:spcBef>
                <a:spcPts val="0"/>
              </a:spcBef>
              <a:buNone/>
            </a:pPr>
            <a:r>
              <a:rPr lang="sk-SK" sz="2200" noProof="1">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nakladaní s čistiarenskými kalmi</a:t>
            </a:r>
          </a:p>
        </p:txBody>
      </p:sp>
      <p:sp>
        <p:nvSpPr>
          <p:cNvPr id="10" name="Obdĺžnik 9"/>
          <p:cNvSpPr/>
          <p:nvPr/>
        </p:nvSpPr>
        <p:spPr>
          <a:xfrm>
            <a:off x="602282" y="3522478"/>
            <a:ext cx="11095750" cy="201586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1" name="Rovná spojnica 10"/>
          <p:cNvCxnSpPr/>
          <p:nvPr/>
        </p:nvCxnSpPr>
        <p:spPr>
          <a:xfrm>
            <a:off x="0" y="1124744"/>
            <a:ext cx="121888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Polovičný rám 13"/>
          <p:cNvSpPr/>
          <p:nvPr/>
        </p:nvSpPr>
        <p:spPr>
          <a:xfrm flipV="1">
            <a:off x="0" y="0"/>
            <a:ext cx="693812" cy="1124744"/>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5" name="Polovičný rám 14"/>
          <p:cNvSpPr/>
          <p:nvPr/>
        </p:nvSpPr>
        <p:spPr>
          <a:xfrm flipH="1" flipV="1">
            <a:off x="11495013" y="-21352"/>
            <a:ext cx="693812" cy="1146096"/>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2" name="Päťuholník 11"/>
          <p:cNvSpPr/>
          <p:nvPr/>
        </p:nvSpPr>
        <p:spPr>
          <a:xfrm>
            <a:off x="4442445" y="1843102"/>
            <a:ext cx="746611" cy="1347007"/>
          </a:xfrm>
          <a:prstGeom prst="homePlat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99599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ĺžnik 10"/>
          <p:cNvSpPr/>
          <p:nvPr/>
        </p:nvSpPr>
        <p:spPr>
          <a:xfrm>
            <a:off x="545959" y="1506011"/>
            <a:ext cx="11161240" cy="174116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Nadpis 1"/>
          <p:cNvSpPr>
            <a:spLocks noGrp="1"/>
          </p:cNvSpPr>
          <p:nvPr>
            <p:ph type="title"/>
          </p:nvPr>
        </p:nvSpPr>
        <p:spPr>
          <a:xfrm>
            <a:off x="333772" y="188640"/>
            <a:ext cx="11449272" cy="576064"/>
          </a:xfrm>
        </p:spPr>
        <p:txBody>
          <a:bodyPr anchor="ctr">
            <a:normAutofit/>
          </a:bodyPr>
          <a:lstStyle/>
          <a:p>
            <a:pPr algn="ctr"/>
            <a:r>
              <a:rPr lang="sk-SK" sz="2800" b="1" dirty="0">
                <a:ln>
                  <a:solidFill>
                    <a:schemeClr val="accent3">
                      <a:lumMod val="75000"/>
                    </a:schemeClr>
                  </a:solidFill>
                </a:ln>
                <a:solidFill>
                  <a:srgbClr val="FFFF00"/>
                </a:solidFill>
                <a:latin typeface="Comic Sans MS" panose="030F0702030302020204" pitchFamily="66" charset="0"/>
              </a:rPr>
              <a:t>Znečisťovanie ovzdušia skládkovaním </a:t>
            </a:r>
            <a:r>
              <a:rPr lang="sk-SK" sz="2800" b="1" dirty="0" smtClean="0">
                <a:ln>
                  <a:solidFill>
                    <a:schemeClr val="accent3">
                      <a:lumMod val="75000"/>
                    </a:schemeClr>
                  </a:solidFill>
                </a:ln>
                <a:solidFill>
                  <a:srgbClr val="FFFF00"/>
                </a:solidFill>
                <a:latin typeface="Comic Sans MS" panose="030F0702030302020204" pitchFamily="66" charset="0"/>
              </a:rPr>
              <a:t>odpadov</a:t>
            </a:r>
            <a:endParaRPr lang="sk-SK" sz="2800" dirty="0">
              <a:ln>
                <a:solidFill>
                  <a:schemeClr val="accent3">
                    <a:lumMod val="75000"/>
                  </a:schemeClr>
                </a:solidFill>
              </a:ln>
              <a:solidFill>
                <a:srgbClr val="FFFF00"/>
              </a:solidFill>
              <a:latin typeface="Comic Sans MS" panose="030F0702030302020204" pitchFamily="66" charset="0"/>
            </a:endParaRPr>
          </a:p>
        </p:txBody>
      </p:sp>
      <p:sp>
        <p:nvSpPr>
          <p:cNvPr id="3" name="Zástupný symbol obsahu 2"/>
          <p:cNvSpPr>
            <a:spLocks noGrp="1"/>
          </p:cNvSpPr>
          <p:nvPr>
            <p:ph idx="1"/>
          </p:nvPr>
        </p:nvSpPr>
        <p:spPr>
          <a:xfrm>
            <a:off x="549796" y="887492"/>
            <a:ext cx="10729192" cy="618519"/>
          </a:xfrm>
        </p:spPr>
        <p:txBody>
          <a:bodyPr>
            <a:normAutofit/>
          </a:bodyPr>
          <a:lstStyle/>
          <a:p>
            <a:pPr marL="0" indent="0" algn="ctr">
              <a:lnSpc>
                <a:spcPct val="100000"/>
              </a:lnSpc>
              <a:buNone/>
            </a:pPr>
            <a:r>
              <a:rPr lang="sk-SK" dirty="0" smtClean="0">
                <a:latin typeface="Comic Sans MS" panose="030F0702030302020204" pitchFamily="66" charset="0"/>
              </a:rPr>
              <a:t>Skládkovanie </a:t>
            </a:r>
            <a:r>
              <a:rPr lang="sk-SK" dirty="0">
                <a:latin typeface="Comic Sans MS" panose="030F0702030302020204" pitchFamily="66" charset="0"/>
              </a:rPr>
              <a:t>odpadov je najväčším zdrojom plošných emisií.  </a:t>
            </a:r>
          </a:p>
          <a:p>
            <a:pPr marL="0" indent="0">
              <a:lnSpc>
                <a:spcPct val="100000"/>
              </a:lnSpc>
              <a:buNone/>
            </a:pPr>
            <a:endParaRPr lang="sk-SK" dirty="0">
              <a:latin typeface="Comic Sans MS" panose="030F0702030302020204" pitchFamily="66" charset="0"/>
            </a:endParaRPr>
          </a:p>
        </p:txBody>
      </p:sp>
      <p:sp>
        <p:nvSpPr>
          <p:cNvPr id="4" name="Zástupný symbol obsahu 2"/>
          <p:cNvSpPr txBox="1">
            <a:spLocks/>
          </p:cNvSpPr>
          <p:nvPr/>
        </p:nvSpPr>
        <p:spPr>
          <a:xfrm>
            <a:off x="2235470" y="1543748"/>
            <a:ext cx="7429011" cy="6480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sk-SK" dirty="0" smtClean="0">
                <a:latin typeface="Comic Sans MS" panose="030F0702030302020204" pitchFamily="66" charset="0"/>
              </a:rPr>
              <a:t>Usudzuje sa, že </a:t>
            </a:r>
            <a:r>
              <a:rPr lang="sk-SK" b="1" dirty="0" smtClean="0">
                <a:solidFill>
                  <a:srgbClr val="00B0F0"/>
                </a:solidFill>
                <a:latin typeface="Comic Sans MS" panose="030F0702030302020204" pitchFamily="66" charset="0"/>
              </a:rPr>
              <a:t>počas prác na skládke odpadov: </a:t>
            </a:r>
          </a:p>
        </p:txBody>
      </p:sp>
      <p:sp>
        <p:nvSpPr>
          <p:cNvPr id="5" name="Zástupný symbol obsahu 2"/>
          <p:cNvSpPr txBox="1">
            <a:spLocks/>
          </p:cNvSpPr>
          <p:nvPr/>
        </p:nvSpPr>
        <p:spPr>
          <a:xfrm>
            <a:off x="545959" y="3378794"/>
            <a:ext cx="11161240" cy="1186158"/>
          </a:xfrm>
          <a:prstGeom prst="rect">
            <a:avLst/>
          </a:prstGeom>
          <a:ln w="28575">
            <a:solidFill>
              <a:schemeClr val="accent6">
                <a:lumMod val="60000"/>
                <a:lumOff val="40000"/>
              </a:schemeClr>
            </a:solidFill>
          </a:ln>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sk-SK" dirty="0" smtClean="0">
                <a:latin typeface="Comic Sans MS" panose="030F0702030302020204" pitchFamily="66" charset="0"/>
              </a:rPr>
              <a:t>Pracovníci na skládke môžu byť vystavení vysokým koncentráciám </a:t>
            </a:r>
            <a:r>
              <a:rPr lang="sk-SK" b="1" dirty="0" smtClean="0">
                <a:solidFill>
                  <a:schemeClr val="accent6"/>
                </a:solidFill>
                <a:latin typeface="Comic Sans MS" panose="030F0702030302020204" pitchFamily="66" charset="0"/>
              </a:rPr>
              <a:t>aerosólov</a:t>
            </a:r>
            <a:r>
              <a:rPr lang="sk-SK" dirty="0" smtClean="0">
                <a:solidFill>
                  <a:schemeClr val="accent6"/>
                </a:solidFill>
                <a:latin typeface="Comic Sans MS" panose="030F0702030302020204" pitchFamily="66" charset="0"/>
              </a:rPr>
              <a:t> </a:t>
            </a:r>
            <a:r>
              <a:rPr lang="sk-SK" dirty="0" smtClean="0">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obsahujú rôzne minerálne a organické vlákna, </a:t>
            </a:r>
            <a:r>
              <a:rPr lang="sk-SK" sz="2200" dirty="0" err="1" smtClean="0">
                <a:latin typeface="Comic Sans MS" panose="030F0702030302020204" pitchFamily="66" charset="0"/>
              </a:rPr>
              <a:t>bioaerosóly</a:t>
            </a:r>
            <a:r>
              <a:rPr lang="sk-SK" sz="2200" dirty="0" smtClean="0">
                <a:latin typeface="Comic Sans MS" panose="030F0702030302020204" pitchFamily="66" charset="0"/>
              </a:rPr>
              <a:t>, kryštalický SiO</a:t>
            </a:r>
            <a:r>
              <a:rPr lang="sk-SK" sz="2200" baseline="-25000" dirty="0" smtClean="0">
                <a:latin typeface="Comic Sans MS" panose="030F0702030302020204" pitchFamily="66" charset="0"/>
              </a:rPr>
              <a:t>2</a:t>
            </a:r>
            <a:r>
              <a:rPr lang="sk-SK" sz="2200" dirty="0" smtClean="0">
                <a:latin typeface="Comic Sans MS" panose="030F0702030302020204" pitchFamily="66" charset="0"/>
              </a:rPr>
              <a:t>, kovy a pod. </a:t>
            </a:r>
          </a:p>
          <a:p>
            <a:pPr>
              <a:lnSpc>
                <a:spcPct val="100000"/>
              </a:lnSpc>
            </a:pPr>
            <a:endParaRPr lang="sk-SK" dirty="0">
              <a:latin typeface="Comic Sans MS" panose="030F0702030302020204" pitchFamily="66" charset="0"/>
            </a:endParaRPr>
          </a:p>
        </p:txBody>
      </p:sp>
      <p:sp>
        <p:nvSpPr>
          <p:cNvPr id="6" name="Zástupný symbol obsahu 2"/>
          <p:cNvSpPr txBox="1">
            <a:spLocks/>
          </p:cNvSpPr>
          <p:nvPr/>
        </p:nvSpPr>
        <p:spPr>
          <a:xfrm>
            <a:off x="957977" y="2001369"/>
            <a:ext cx="5088331" cy="936104"/>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20000"/>
              </a:lnSpc>
              <a:spcBef>
                <a:spcPts val="0"/>
              </a:spcBef>
              <a:buNone/>
            </a:pPr>
            <a:r>
              <a:rPr lang="sk-SK" sz="2200" dirty="0" smtClean="0">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dovoz a pohyb zberových vozidiel</a:t>
            </a:r>
          </a:p>
          <a:p>
            <a:pPr marL="0" indent="0">
              <a:lnSpc>
                <a:spcPct val="120000"/>
              </a:lnSpc>
              <a:spcBef>
                <a:spcPts val="0"/>
              </a:spcBef>
              <a:buNone/>
            </a:pPr>
            <a:r>
              <a:rPr lang="sk-SK" sz="2200" dirty="0">
                <a:latin typeface="Comic Sans MS" panose="030F0702030302020204" pitchFamily="66" charset="0"/>
                <a:sym typeface="Wingdings" panose="05000000000000000000" pitchFamily="2" charset="2"/>
              </a:rPr>
              <a:t> </a:t>
            </a:r>
            <a:r>
              <a:rPr lang="sk-SK" sz="2200" dirty="0" smtClean="0">
                <a:latin typeface="Comic Sans MS" panose="030F0702030302020204" pitchFamily="66" charset="0"/>
              </a:rPr>
              <a:t>vysypávanie odpadu </a:t>
            </a:r>
          </a:p>
        </p:txBody>
      </p:sp>
      <p:sp>
        <p:nvSpPr>
          <p:cNvPr id="7" name="Zástupný symbol obsahu 2"/>
          <p:cNvSpPr txBox="1">
            <a:spLocks/>
          </p:cNvSpPr>
          <p:nvPr/>
        </p:nvSpPr>
        <p:spPr>
          <a:xfrm>
            <a:off x="549796" y="4746780"/>
            <a:ext cx="10729192" cy="555003"/>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sk-SK" dirty="0" smtClean="0">
                <a:latin typeface="Comic Sans MS" panose="030F0702030302020204" pitchFamily="66" charset="0"/>
              </a:rPr>
              <a:t>Množstvo vetrom unášaných častíc zo skládky závisí od: </a:t>
            </a:r>
          </a:p>
        </p:txBody>
      </p:sp>
      <p:sp>
        <p:nvSpPr>
          <p:cNvPr id="8" name="Zástupný symbol obsahu 2"/>
          <p:cNvSpPr txBox="1">
            <a:spLocks/>
          </p:cNvSpPr>
          <p:nvPr/>
        </p:nvSpPr>
        <p:spPr>
          <a:xfrm>
            <a:off x="6348192" y="2001369"/>
            <a:ext cx="5290836" cy="1427631"/>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20000"/>
              </a:lnSpc>
              <a:spcBef>
                <a:spcPts val="0"/>
              </a:spcBef>
              <a:buNone/>
            </a:pPr>
            <a:r>
              <a:rPr lang="sk-SK" sz="2200" noProof="1" smtClean="0">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rozhŕňanie odpadu kompaktormi</a:t>
            </a:r>
          </a:p>
          <a:p>
            <a:pPr marL="0" indent="0">
              <a:lnSpc>
                <a:spcPct val="120000"/>
              </a:lnSpc>
              <a:spcBef>
                <a:spcPts val="0"/>
              </a:spcBef>
              <a:buNone/>
            </a:pPr>
            <a:r>
              <a:rPr lang="sk-SK" sz="2200" noProof="1" smtClean="0">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povrchová erózia</a:t>
            </a:r>
          </a:p>
          <a:p>
            <a:pPr marL="0" indent="0">
              <a:lnSpc>
                <a:spcPct val="120000"/>
              </a:lnSpc>
              <a:spcBef>
                <a:spcPts val="0"/>
              </a:spcBef>
              <a:buNone/>
            </a:pPr>
            <a:r>
              <a:rPr lang="sk-SK" sz="2200" noProof="1" smtClean="0">
                <a:latin typeface="Comic Sans MS" panose="030F0702030302020204" pitchFamily="66" charset="0"/>
                <a:sym typeface="Wingdings" panose="05000000000000000000" pitchFamily="2" charset="2"/>
              </a:rPr>
              <a:t> </a:t>
            </a:r>
            <a:r>
              <a:rPr lang="sk-SK" sz="2200" noProof="1" smtClean="0">
                <a:latin typeface="Comic Sans MS" panose="030F0702030302020204" pitchFamily="66" charset="0"/>
              </a:rPr>
              <a:t>spaľovanie skládkového plynu </a:t>
            </a:r>
          </a:p>
        </p:txBody>
      </p:sp>
      <p:sp>
        <p:nvSpPr>
          <p:cNvPr id="9" name="Zástupný symbol obsahu 2"/>
          <p:cNvSpPr txBox="1">
            <a:spLocks/>
          </p:cNvSpPr>
          <p:nvPr/>
        </p:nvSpPr>
        <p:spPr>
          <a:xfrm>
            <a:off x="545959" y="5191825"/>
            <a:ext cx="6344378" cy="1609566"/>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100000"/>
              </a:lnSpc>
              <a:spcBef>
                <a:spcPts val="0"/>
              </a:spcBef>
            </a:pPr>
            <a:r>
              <a:rPr lang="sk-SK" sz="2200" dirty="0" smtClean="0">
                <a:latin typeface="Comic Sans MS" panose="030F0702030302020204" pitchFamily="66" charset="0"/>
              </a:rPr>
              <a:t>rýchlosti vetra, </a:t>
            </a:r>
          </a:p>
          <a:p>
            <a:pPr>
              <a:lnSpc>
                <a:spcPct val="100000"/>
              </a:lnSpc>
              <a:spcBef>
                <a:spcPts val="0"/>
              </a:spcBef>
            </a:pPr>
            <a:r>
              <a:rPr lang="sk-SK" sz="2200" dirty="0" smtClean="0">
                <a:latin typeface="Comic Sans MS" panose="030F0702030302020204" pitchFamily="66" charset="0"/>
              </a:rPr>
              <a:t>počasia (sucho, dážď, snehová pokrývka), </a:t>
            </a:r>
          </a:p>
          <a:p>
            <a:pPr>
              <a:lnSpc>
                <a:spcPct val="100000"/>
              </a:lnSpc>
              <a:spcBef>
                <a:spcPts val="0"/>
              </a:spcBef>
            </a:pPr>
            <a:r>
              <a:rPr lang="sk-SK" sz="2200" dirty="0" smtClean="0">
                <a:latin typeface="Comic Sans MS" panose="030F0702030302020204" pitchFamily="66" charset="0"/>
              </a:rPr>
              <a:t>stavu povrchu ciest po skládke, ktoré </a:t>
            </a:r>
            <a:br>
              <a:rPr lang="sk-SK" sz="2200" dirty="0" smtClean="0">
                <a:latin typeface="Comic Sans MS" panose="030F0702030302020204" pitchFamily="66" charset="0"/>
              </a:rPr>
            </a:br>
            <a:r>
              <a:rPr lang="sk-SK" sz="2200" dirty="0" smtClean="0">
                <a:latin typeface="Comic Sans MS" panose="030F0702030302020204" pitchFamily="66" charset="0"/>
              </a:rPr>
              <a:t>vedú k pracovným miestam uloženia odpadu, </a:t>
            </a:r>
          </a:p>
          <a:p>
            <a:pPr>
              <a:lnSpc>
                <a:spcPct val="100000"/>
              </a:lnSpc>
              <a:spcBef>
                <a:spcPts val="0"/>
              </a:spcBef>
            </a:pPr>
            <a:endParaRPr lang="sk-SK" sz="2200" dirty="0">
              <a:latin typeface="Comic Sans MS" panose="030F0702030302020204" pitchFamily="66" charset="0"/>
            </a:endParaRPr>
          </a:p>
        </p:txBody>
      </p:sp>
      <p:sp>
        <p:nvSpPr>
          <p:cNvPr id="10" name="Zástupný symbol obsahu 2"/>
          <p:cNvSpPr txBox="1">
            <a:spLocks/>
          </p:cNvSpPr>
          <p:nvPr/>
        </p:nvSpPr>
        <p:spPr>
          <a:xfrm>
            <a:off x="7318548" y="5246605"/>
            <a:ext cx="4680520" cy="1062715"/>
          </a:xfrm>
          <a:prstGeom prst="rect">
            <a:avLst/>
          </a:prstGeom>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100000"/>
              </a:lnSpc>
              <a:spcBef>
                <a:spcPts val="0"/>
              </a:spcBef>
            </a:pPr>
            <a:r>
              <a:rPr lang="sk-SK" dirty="0" smtClean="0">
                <a:latin typeface="Comic Sans MS" panose="030F0702030302020204" pitchFamily="66" charset="0"/>
              </a:rPr>
              <a:t>stavu povrchu skládky a </a:t>
            </a:r>
          </a:p>
          <a:p>
            <a:pPr>
              <a:lnSpc>
                <a:spcPct val="100000"/>
              </a:lnSpc>
              <a:spcBef>
                <a:spcPts val="0"/>
              </a:spcBef>
            </a:pPr>
            <a:r>
              <a:rPr lang="sk-SK" dirty="0" smtClean="0">
                <a:latin typeface="Comic Sans MS" panose="030F0702030302020204" pitchFamily="66" charset="0"/>
              </a:rPr>
              <a:t>veľkosti častíc na povrchu skládky.</a:t>
            </a:r>
          </a:p>
          <a:p>
            <a:pPr>
              <a:lnSpc>
                <a:spcPct val="100000"/>
              </a:lnSpc>
              <a:spcBef>
                <a:spcPts val="0"/>
              </a:spcBef>
            </a:pPr>
            <a:endParaRPr lang="sk-SK" dirty="0">
              <a:latin typeface="Comic Sans MS" panose="030F0702030302020204" pitchFamily="66" charset="0"/>
            </a:endParaRPr>
          </a:p>
        </p:txBody>
      </p:sp>
      <p:sp>
        <p:nvSpPr>
          <p:cNvPr id="12" name="Obdĺžnik 11"/>
          <p:cNvSpPr/>
          <p:nvPr/>
        </p:nvSpPr>
        <p:spPr>
          <a:xfrm>
            <a:off x="545959" y="4756811"/>
            <a:ext cx="11161240" cy="1912549"/>
          </a:xfrm>
          <a:prstGeom prst="rect">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4" name="Rovná spojnica 13"/>
          <p:cNvCxnSpPr/>
          <p:nvPr/>
        </p:nvCxnSpPr>
        <p:spPr>
          <a:xfrm>
            <a:off x="0" y="755049"/>
            <a:ext cx="121888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Polovičný rám 14"/>
          <p:cNvSpPr/>
          <p:nvPr/>
        </p:nvSpPr>
        <p:spPr>
          <a:xfrm flipV="1">
            <a:off x="0" y="0"/>
            <a:ext cx="693812" cy="764704"/>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6" name="Polovičný rám 15"/>
          <p:cNvSpPr/>
          <p:nvPr/>
        </p:nvSpPr>
        <p:spPr>
          <a:xfrm flipH="1" flipV="1">
            <a:off x="11495013" y="-21352"/>
            <a:ext cx="693812" cy="764704"/>
          </a:xfrm>
          <a:prstGeom prst="half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Tree>
    <p:extLst>
      <p:ext uri="{BB962C8B-B14F-4D97-AF65-F5344CB8AC3E}">
        <p14:creationId xmlns:p14="http://schemas.microsoft.com/office/powerpoint/2010/main" val="263913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3812" y="34969"/>
            <a:ext cx="9144001" cy="720080"/>
          </a:xfrm>
        </p:spPr>
        <p:txBody>
          <a:bodyPr anchor="ctr">
            <a:normAutofit/>
          </a:bodyPr>
          <a:lstStyle/>
          <a:p>
            <a:r>
              <a:rPr lang="sk-SK" sz="2800" b="1" dirty="0">
                <a:ln>
                  <a:solidFill>
                    <a:srgbClr val="FF0000"/>
                  </a:solidFill>
                </a:ln>
                <a:solidFill>
                  <a:srgbClr val="FFFF00"/>
                </a:solidFill>
                <a:latin typeface="Comic Sans MS" panose="030F0702030302020204" pitchFamily="66" charset="0"/>
              </a:rPr>
              <a:t>Cieľ prezentácie </a:t>
            </a:r>
            <a:endParaRPr lang="sk-SK" sz="2800" dirty="0">
              <a:ln>
                <a:solidFill>
                  <a:srgbClr val="FF0000"/>
                </a:solidFill>
              </a:ln>
              <a:solidFill>
                <a:srgbClr val="FFFF00"/>
              </a:solidFill>
              <a:latin typeface="Comic Sans MS" panose="030F0702030302020204" pitchFamily="66" charset="0"/>
            </a:endParaRPr>
          </a:p>
        </p:txBody>
      </p:sp>
      <p:sp>
        <p:nvSpPr>
          <p:cNvPr id="4" name="Zástupný symbol obsahu 2"/>
          <p:cNvSpPr txBox="1">
            <a:spLocks/>
          </p:cNvSpPr>
          <p:nvPr/>
        </p:nvSpPr>
        <p:spPr>
          <a:xfrm>
            <a:off x="549796" y="1124744"/>
            <a:ext cx="11089232" cy="3037727"/>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lnSpc>
                <a:spcPct val="120000"/>
              </a:lnSpc>
              <a:spcBef>
                <a:spcPts val="0"/>
              </a:spcBef>
              <a:buFont typeface="Arial" pitchFamily="34" charset="0"/>
              <a:buNone/>
            </a:pPr>
            <a:r>
              <a:rPr lang="sk-SK" dirty="0" smtClean="0">
                <a:latin typeface="Comic Sans MS" panose="030F0702030302020204" pitchFamily="66" charset="0"/>
              </a:rPr>
              <a:t>Analyzovať kvalitu ovzdušia z pohľadu jeho znečisťovania tuhými časticami a ich frakčného zloženia na vybranej:</a:t>
            </a:r>
          </a:p>
          <a:p>
            <a:pPr marL="0" indent="0" algn="ctr">
              <a:lnSpc>
                <a:spcPct val="120000"/>
              </a:lnSpc>
              <a:spcBef>
                <a:spcPts val="0"/>
              </a:spcBef>
              <a:buFont typeface="Arial" pitchFamily="34" charset="0"/>
              <a:buNone/>
            </a:pPr>
            <a:r>
              <a:rPr lang="sk-SK" b="1" dirty="0" smtClean="0">
                <a:solidFill>
                  <a:schemeClr val="accent6">
                    <a:lumMod val="40000"/>
                    <a:lumOff val="60000"/>
                  </a:schemeClr>
                </a:solidFill>
                <a:latin typeface="Comic Sans MS" panose="030F0702030302020204" pitchFamily="66" charset="0"/>
                <a:sym typeface="Wingdings" panose="05000000000000000000" pitchFamily="2" charset="2"/>
              </a:rPr>
              <a:t>        </a:t>
            </a:r>
            <a:r>
              <a:rPr lang="sk-SK" b="1" dirty="0" smtClean="0">
                <a:solidFill>
                  <a:srgbClr val="00B050"/>
                </a:solidFill>
                <a:latin typeface="Comic Sans MS" panose="030F0702030302020204" pitchFamily="66" charset="0"/>
                <a:sym typeface="Wingdings" panose="05000000000000000000" pitchFamily="2" charset="2"/>
              </a:rPr>
              <a:t> </a:t>
            </a:r>
            <a:r>
              <a:rPr lang="sk-SK" b="1" dirty="0" smtClean="0">
                <a:solidFill>
                  <a:srgbClr val="00B050"/>
                </a:solidFill>
                <a:latin typeface="Comic Sans MS" panose="030F0702030302020204" pitchFamily="66" charset="0"/>
              </a:rPr>
              <a:t>skládke komunálneho odpadu (SKO) </a:t>
            </a:r>
          </a:p>
          <a:p>
            <a:pPr marL="1431925" indent="-361950" algn="ctr">
              <a:lnSpc>
                <a:spcPct val="120000"/>
              </a:lnSpc>
              <a:spcBef>
                <a:spcPts val="0"/>
              </a:spcBef>
              <a:buFont typeface="Arial" pitchFamily="34" charset="0"/>
              <a:buNone/>
            </a:pPr>
            <a:r>
              <a:rPr lang="sk-SK" b="1" dirty="0" smtClean="0">
                <a:solidFill>
                  <a:schemeClr val="accent6"/>
                </a:solidFill>
                <a:latin typeface="Comic Sans MS" panose="030F0702030302020204" pitchFamily="66" charset="0"/>
                <a:sym typeface="Wingdings" panose="05000000000000000000" pitchFamily="2" charset="2"/>
              </a:rPr>
              <a:t> </a:t>
            </a:r>
            <a:r>
              <a:rPr lang="sk-SK" b="1" dirty="0" smtClean="0">
                <a:solidFill>
                  <a:schemeClr val="accent6"/>
                </a:solidFill>
                <a:latin typeface="Comic Sans MS" panose="030F0702030302020204" pitchFamily="66" charset="0"/>
              </a:rPr>
              <a:t>v okolí prevádzkovej haly recyklácie odpadov </a:t>
            </a:r>
            <a:br>
              <a:rPr lang="sk-SK" b="1" dirty="0" smtClean="0">
                <a:solidFill>
                  <a:schemeClr val="accent6"/>
                </a:solidFill>
                <a:latin typeface="Comic Sans MS" panose="030F0702030302020204" pitchFamily="66" charset="0"/>
              </a:rPr>
            </a:br>
            <a:r>
              <a:rPr lang="sk-SK" b="1" dirty="0" smtClean="0">
                <a:solidFill>
                  <a:schemeClr val="accent6"/>
                </a:solidFill>
                <a:latin typeface="Comic Sans MS" panose="030F0702030302020204" pitchFamily="66" charset="0"/>
              </a:rPr>
              <a:t>z elektrických a elektronických zariadení (WEEE)</a:t>
            </a:r>
            <a:endParaRPr lang="sk-SK" b="1" dirty="0">
              <a:solidFill>
                <a:schemeClr val="accent6"/>
              </a:solidFill>
              <a:latin typeface="Comic Sans MS" panose="030F0702030302020204" pitchFamily="66" charset="0"/>
            </a:endParaRPr>
          </a:p>
        </p:txBody>
      </p:sp>
      <p:sp>
        <p:nvSpPr>
          <p:cNvPr id="7" name="Polovičný rám 6"/>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8" name="Polovičný rám 7"/>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9" name="Rovná spojnica 8"/>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0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atamaja.wbl.sk/Mapa_Slovenska/Mapa_Slovenska1.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88" y="692696"/>
            <a:ext cx="10945216" cy="5987033"/>
          </a:xfrm>
          <a:prstGeom prst="rect">
            <a:avLst/>
          </a:prstGeom>
          <a:noFill/>
          <a:extLst>
            <a:ext uri="{909E8E84-426E-40DD-AFC4-6F175D3DCCD1}">
              <a14:hiddenFill xmlns:a14="http://schemas.microsoft.com/office/drawing/2010/main">
                <a:solidFill>
                  <a:srgbClr val="FFFFFF"/>
                </a:solidFill>
              </a14:hiddenFill>
            </a:ext>
          </a:extLst>
        </p:spPr>
      </p:pic>
      <p:sp>
        <p:nvSpPr>
          <p:cNvPr id="4" name="Päťuholník 3"/>
          <p:cNvSpPr/>
          <p:nvPr/>
        </p:nvSpPr>
        <p:spPr>
          <a:xfrm rot="5400000">
            <a:off x="5032294" y="3194974"/>
            <a:ext cx="396044" cy="144016"/>
          </a:xfrm>
          <a:prstGeom prst="homePlat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äťuholník 5"/>
          <p:cNvSpPr/>
          <p:nvPr/>
        </p:nvSpPr>
        <p:spPr>
          <a:xfrm rot="10800000">
            <a:off x="5302324" y="3686212"/>
            <a:ext cx="360040" cy="168579"/>
          </a:xfrm>
          <a:prstGeom prst="homePlat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86445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2707" y="2423894"/>
            <a:ext cx="12186117" cy="4431314"/>
          </a:xfrm>
          <a:prstGeom prst="rect">
            <a:avLst/>
          </a:prstGeom>
        </p:spPr>
      </p:pic>
      <p:sp>
        <p:nvSpPr>
          <p:cNvPr id="6" name="Nadpis 1"/>
          <p:cNvSpPr>
            <a:spLocks noGrp="1"/>
          </p:cNvSpPr>
          <p:nvPr>
            <p:ph type="title"/>
          </p:nvPr>
        </p:nvSpPr>
        <p:spPr>
          <a:xfrm>
            <a:off x="794876" y="-89384"/>
            <a:ext cx="9144001" cy="1008112"/>
          </a:xfrm>
        </p:spPr>
        <p:txBody>
          <a:bodyPr anchor="ctr">
            <a:normAutofit/>
          </a:bodyPr>
          <a:lstStyle/>
          <a:p>
            <a:r>
              <a:rPr lang="sk-SK" sz="2800" b="1" dirty="0" smtClean="0">
                <a:ln>
                  <a:solidFill>
                    <a:srgbClr val="FF0000"/>
                  </a:solidFill>
                </a:ln>
                <a:solidFill>
                  <a:srgbClr val="FFFF00"/>
                </a:solidFill>
                <a:latin typeface="Comic Sans MS" panose="030F0702030302020204" pitchFamily="66" charset="0"/>
              </a:rPr>
              <a:t>Materiál </a:t>
            </a:r>
            <a:r>
              <a:rPr lang="sk-SK" sz="2800" b="1" dirty="0">
                <a:ln>
                  <a:solidFill>
                    <a:srgbClr val="FF0000"/>
                  </a:solidFill>
                </a:ln>
                <a:solidFill>
                  <a:srgbClr val="FFFF00"/>
                </a:solidFill>
                <a:latin typeface="Comic Sans MS" panose="030F0702030302020204" pitchFamily="66" charset="0"/>
              </a:rPr>
              <a:t>a </a:t>
            </a:r>
            <a:r>
              <a:rPr lang="sk-SK" sz="2800" b="1" dirty="0" smtClean="0">
                <a:ln>
                  <a:solidFill>
                    <a:srgbClr val="FF0000"/>
                  </a:solidFill>
                </a:ln>
                <a:solidFill>
                  <a:srgbClr val="FFFF00"/>
                </a:solidFill>
                <a:latin typeface="Comic Sans MS" panose="030F0702030302020204" pitchFamily="66" charset="0"/>
              </a:rPr>
              <a:t>metódy</a:t>
            </a:r>
            <a:endParaRPr lang="sk-SK" sz="2800" dirty="0">
              <a:ln>
                <a:solidFill>
                  <a:srgbClr val="FF0000"/>
                </a:solidFill>
              </a:ln>
              <a:solidFill>
                <a:srgbClr val="FFFF00"/>
              </a:solidFill>
              <a:latin typeface="Comic Sans MS" panose="030F0702030302020204" pitchFamily="66" charset="0"/>
            </a:endParaRPr>
          </a:p>
        </p:txBody>
      </p:sp>
      <p:sp>
        <p:nvSpPr>
          <p:cNvPr id="7" name="Zástupný symbol obsahu 2"/>
          <p:cNvSpPr>
            <a:spLocks noGrp="1"/>
          </p:cNvSpPr>
          <p:nvPr>
            <p:ph idx="1"/>
          </p:nvPr>
        </p:nvSpPr>
        <p:spPr>
          <a:xfrm>
            <a:off x="272962" y="811384"/>
            <a:ext cx="11915863" cy="574296"/>
          </a:xfrm>
        </p:spPr>
        <p:txBody>
          <a:bodyPr anchor="ctr">
            <a:normAutofit/>
          </a:bodyPr>
          <a:lstStyle/>
          <a:p>
            <a:pPr marL="0" indent="0">
              <a:buNone/>
            </a:pPr>
            <a:r>
              <a:rPr lang="sk-SK" b="1" dirty="0">
                <a:solidFill>
                  <a:srgbClr val="FF0000"/>
                </a:solidFill>
                <a:latin typeface="Comic Sans MS" panose="030F0702030302020204" pitchFamily="66" charset="0"/>
              </a:rPr>
              <a:t>Výber lokality a podmienok </a:t>
            </a:r>
            <a:r>
              <a:rPr lang="sk-SK" b="1" dirty="0" smtClean="0">
                <a:solidFill>
                  <a:srgbClr val="FF0000"/>
                </a:solidFill>
                <a:latin typeface="Comic Sans MS" panose="030F0702030302020204" pitchFamily="66" charset="0"/>
              </a:rPr>
              <a:t>merania na </a:t>
            </a:r>
            <a:r>
              <a:rPr lang="sk-SK" b="1" dirty="0" smtClean="0">
                <a:solidFill>
                  <a:srgbClr val="00B050"/>
                </a:solidFill>
                <a:latin typeface="Comic Sans MS" panose="030F0702030302020204" pitchFamily="66" charset="0"/>
              </a:rPr>
              <a:t>skládke komunálnych odpadov</a:t>
            </a:r>
            <a:endParaRPr lang="sk-SK" b="1" dirty="0">
              <a:solidFill>
                <a:srgbClr val="00B050"/>
              </a:solidFill>
              <a:latin typeface="Comic Sans MS" panose="030F0702030302020204" pitchFamily="66" charset="0"/>
            </a:endParaRPr>
          </a:p>
        </p:txBody>
      </p:sp>
      <p:sp>
        <p:nvSpPr>
          <p:cNvPr id="9" name="Obdĺžnik s dvoma zaoblenými rohmi na rovnakej strane 8"/>
          <p:cNvSpPr/>
          <p:nvPr/>
        </p:nvSpPr>
        <p:spPr>
          <a:xfrm rot="20462771">
            <a:off x="2474645" y="5640995"/>
            <a:ext cx="2730489" cy="752053"/>
          </a:xfrm>
          <a:prstGeom prst="round2DiagRect">
            <a:avLst>
              <a:gd name="adj1" fmla="val 50000"/>
              <a:gd name="adj2"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Polovičný rám 10"/>
          <p:cNvSpPr/>
          <p:nvPr/>
        </p:nvSpPr>
        <p:spPr>
          <a:xfrm flipV="1">
            <a:off x="0" y="0"/>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
        <p:nvSpPr>
          <p:cNvPr id="14" name="Polovičný rám 13"/>
          <p:cNvSpPr/>
          <p:nvPr/>
        </p:nvSpPr>
        <p:spPr>
          <a:xfrm flipH="1" flipV="1">
            <a:off x="11495013" y="-21352"/>
            <a:ext cx="693812" cy="76470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15" name="Rovná spojnica 14"/>
          <p:cNvCxnSpPr/>
          <p:nvPr/>
        </p:nvCxnSpPr>
        <p:spPr>
          <a:xfrm>
            <a:off x="0" y="755049"/>
            <a:ext cx="121888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2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unel v digitálnej modrej 16: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898_TF02895261_TF02895261" id="{1994C4D2-FD51-489D-8318-9BD012210839}" vid="{6262B997-90DC-42A6-9EC7-9085C04CBFDC}"/>
    </a:ext>
  </a:extLst>
</a:theme>
</file>

<file path=ppt/theme/theme2.xml><?xml version="1.0" encoding="utf-8"?>
<a:theme xmlns:a="http://schemas.openxmlformats.org/drawingml/2006/main" name="Motív balíka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ív balíka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2.xml><?xml version="1.0" encoding="utf-8"?>
<ds:datastoreItem xmlns:ds="http://schemas.openxmlformats.org/officeDocument/2006/customXml" ds:itemID="{00E41224-0370-4595-877C-23316CD80004}">
  <ds:schemaRefs>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4873beb7-5857-4685-be1f-d57550cc96cc"/>
    <ds:schemaRef ds:uri="http://www.w3.org/XML/1998/namespace"/>
    <ds:schemaRef ds:uri="http://purl.org/dc/terms/"/>
  </ds:schemaRefs>
</ds:datastoreItem>
</file>

<file path=customXml/itemProps3.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Obchodná prezentácia s modrým digitálnym tunelom (širokouhlý formát)</Template>
  <TotalTime>0</TotalTime>
  <Words>908</Words>
  <Application>Microsoft Office PowerPoint</Application>
  <PresentationFormat>Vlastná</PresentationFormat>
  <Paragraphs>240</Paragraphs>
  <Slides>27</Slides>
  <Notes>21</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27</vt:i4>
      </vt:variant>
    </vt:vector>
  </HeadingPairs>
  <TitlesOfParts>
    <vt:vector size="34" baseType="lpstr">
      <vt:lpstr>Arial</vt:lpstr>
      <vt:lpstr>Calibri</vt:lpstr>
      <vt:lpstr>Comic Sans MS</vt:lpstr>
      <vt:lpstr>Corbel</vt:lpstr>
      <vt:lpstr>Times New Roman</vt:lpstr>
      <vt:lpstr>Wingdings</vt:lpstr>
      <vt:lpstr>Tunel v digitálnej modrej 16:9</vt:lpstr>
      <vt:lpstr>Znečisťovanie ovzdušia aerosólmi  z vybraných plošných a fugitívnych zdrojov nakladania s odpadmi</vt:lpstr>
      <vt:lpstr>Prezentácia programu PowerPoint</vt:lpstr>
      <vt:lpstr>Porovnanie veľkosti častíc</vt:lpstr>
      <vt:lpstr>Aké kvantitatívne veličiny sa používajú  na vyjadrenie množstva a kvality častíc v ovzduší</vt:lpstr>
      <vt:lpstr>Znečisťovanie ovzdušia vplyvom činností  v odpadovom hospodárstve</vt:lpstr>
      <vt:lpstr>Znečisťovanie ovzdušia skládkovaním odpadov</vt:lpstr>
      <vt:lpstr>Cieľ prezentácie </vt:lpstr>
      <vt:lpstr>Prezentácia programu PowerPoint</vt:lpstr>
      <vt:lpstr>Materiál a metódy</vt:lpstr>
      <vt:lpstr>Materiál a metódy</vt:lpstr>
      <vt:lpstr>Materiál a metódy</vt:lpstr>
      <vt:lpstr>Materiál a metódy</vt:lpstr>
      <vt:lpstr>Materiál a metódy</vt:lpstr>
      <vt:lpstr>Materiál a metódy</vt:lpstr>
      <vt:lpstr>Materiál a metódy</vt:lpstr>
      <vt:lpstr>Materiál a metódy</vt:lpstr>
      <vt:lpstr>Materiál a metódy</vt:lpstr>
      <vt:lpstr>Výsledky</vt:lpstr>
      <vt:lpstr>Výsledky</vt:lpstr>
      <vt:lpstr>Výsledky</vt:lpstr>
      <vt:lpstr>Výsledky</vt:lpstr>
      <vt:lpstr>Výsledky</vt:lpstr>
      <vt:lpstr>Výsledky</vt:lpstr>
      <vt:lpstr>Výsledky</vt:lpstr>
      <vt:lpstr>Záver</vt:lpstr>
      <vt:lpstr>Záver</vt:lpstr>
      <vt:lpstr>Prezentácia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2017-03-19T20:17:35Z</dcterms:created>
  <dcterms:modified xsi:type="dcterms:W3CDTF">2017-03-22T09:21:51Z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