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58" r:id="rId5"/>
    <p:sldId id="267" r:id="rId6"/>
    <p:sldId id="276" r:id="rId7"/>
    <p:sldId id="260" r:id="rId8"/>
    <p:sldId id="268" r:id="rId9"/>
    <p:sldId id="281" r:id="rId10"/>
    <p:sldId id="270" r:id="rId11"/>
    <p:sldId id="262" r:id="rId12"/>
    <p:sldId id="279" r:id="rId13"/>
    <p:sldId id="280" r:id="rId14"/>
    <p:sldId id="263" r:id="rId15"/>
    <p:sldId id="261" r:id="rId16"/>
    <p:sldId id="277" r:id="rId17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0409" autoAdjust="0"/>
  </p:normalViewPr>
  <p:slideViewPr>
    <p:cSldViewPr>
      <p:cViewPr varScale="1">
        <p:scale>
          <a:sx n="105" d="100"/>
          <a:sy n="105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98775153105856E-2"/>
          <c:y val="3.5567220764071157E-2"/>
          <c:w val="0.92090704286964131"/>
          <c:h val="0.85251166520851562"/>
        </c:manualLayout>
      </c:layout>
      <c:lineChart>
        <c:grouping val="standard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CH4</c:v>
                </c:pt>
              </c:strCache>
            </c:strRef>
          </c:tx>
          <c:marker>
            <c:symbol val="none"/>
          </c:marker>
          <c:val>
            <c:numRef>
              <c:f>List1!$A$2:$A$15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List1!$B$1</c:f>
              <c:strCache>
                <c:ptCount val="1"/>
                <c:pt idx="0">
                  <c:v>CO2</c:v>
                </c:pt>
              </c:strCache>
            </c:strRef>
          </c:tx>
          <c:marker>
            <c:symbol val="none"/>
          </c:marker>
          <c:val>
            <c:numRef>
              <c:f>List1!$B$2:$B$15</c:f>
              <c:numCache>
                <c:formatCode>General</c:formatCode>
                <c:ptCount val="14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10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List1!$C$1</c:f>
              <c:strCache>
                <c:ptCount val="1"/>
                <c:pt idx="0">
                  <c:v>O2</c:v>
                </c:pt>
              </c:strCache>
            </c:strRef>
          </c:tx>
          <c:marker>
            <c:symbol val="none"/>
          </c:marker>
          <c:val>
            <c:numRef>
              <c:f>List1!$C$2:$C$15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3.7</c:v>
                </c:pt>
                <c:pt idx="2">
                  <c:v>4.2</c:v>
                </c:pt>
                <c:pt idx="3">
                  <c:v>4.5</c:v>
                </c:pt>
                <c:pt idx="4">
                  <c:v>4.0999999999999996</c:v>
                </c:pt>
                <c:pt idx="5">
                  <c:v>6.3</c:v>
                </c:pt>
                <c:pt idx="6">
                  <c:v>10.3</c:v>
                </c:pt>
                <c:pt idx="7">
                  <c:v>15.5</c:v>
                </c:pt>
                <c:pt idx="8">
                  <c:v>16.7</c:v>
                </c:pt>
                <c:pt idx="9">
                  <c:v>17.5</c:v>
                </c:pt>
                <c:pt idx="10">
                  <c:v>18</c:v>
                </c:pt>
                <c:pt idx="11">
                  <c:v>18.2</c:v>
                </c:pt>
                <c:pt idx="12">
                  <c:v>18.2</c:v>
                </c:pt>
                <c:pt idx="13">
                  <c:v>18.600000000000001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37408"/>
        <c:axId val="170955840"/>
      </c:lineChart>
      <c:catAx>
        <c:axId val="18433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0955840"/>
        <c:crosses val="autoZero"/>
        <c:auto val="1"/>
        <c:lblAlgn val="ctr"/>
        <c:lblOffset val="100"/>
        <c:noMultiLvlLbl val="0"/>
      </c:catAx>
      <c:valAx>
        <c:axId val="17095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3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A6C7-08E5-44DD-92A4-80C0CF39170C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60F2C-3AC3-440E-8B02-6BB67E0E40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45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00C2-0E13-47EC-82F4-FD1133986139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2143-B3F2-43A8-8FE6-2E7CF6358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2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2143-B3F2-43A8-8FE6-2E7CF635814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87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Kvůli zvýšení koncentraci tzv. skleníkových plynů v atmosféře</a:t>
            </a:r>
            <a:r>
              <a:rPr lang="cs-CZ" baseline="0" dirty="0" smtClean="0"/>
              <a:t>, v ní dochází k zadržování infračerveného záření a oteplování. Tání ledovců, zvýšení hladiny moře, extrémní anebo neobvyklé projevy počasí</a:t>
            </a:r>
          </a:p>
          <a:p>
            <a:r>
              <a:rPr lang="cs-CZ" baseline="0" dirty="0" smtClean="0"/>
              <a:t>Legislativní povinnost – </a:t>
            </a:r>
            <a:r>
              <a:rPr lang="cs-CZ" baseline="0" dirty="0" err="1" smtClean="0"/>
              <a:t>nádnárodní</a:t>
            </a:r>
            <a:r>
              <a:rPr lang="cs-CZ" baseline="0" dirty="0" smtClean="0"/>
              <a:t> úmluvy (Kjótský protokol, </a:t>
            </a:r>
            <a:r>
              <a:rPr lang="cs-CZ" baseline="0" dirty="0" err="1" smtClean="0"/>
              <a:t>Landfill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Directive</a:t>
            </a:r>
            <a:r>
              <a:rPr lang="cs-CZ" baseline="0" dirty="0" smtClean="0"/>
              <a:t>), národní (POH).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2143-B3F2-43A8-8FE6-2E7CF635814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87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Rody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Methylocystis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Methylosinus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Methylomonas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Methylomicrobium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Methylosarcina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Methylobacter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cs-CZ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Methylocapsa</a:t>
            </a:r>
            <a:endParaRPr lang="cs-CZ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Methan,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methanol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formaldehyd,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Mravencčí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Uhličitý.</a:t>
            </a:r>
          </a:p>
          <a:p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 vzduchu je 1,29 kg/m3, methanu 0,67 kg/m3.</a:t>
            </a:r>
          </a:p>
          <a:p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Změna barometr. tlaku ovlivňuje pohyb plynů -  vzrůstající bar. Tlak zatláčí plyn zpátky, zatímco klesající posiluje úniky plynu. V dlouhodobém měřítku jsou změny  100 Pa /den. Ovšem může se za několik hodin změnit i o 3000 Pa/den.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2143-B3F2-43A8-8FE6-2E7CF635814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86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Změna barometr. tlaku ovlivňuje pohyb plynů -  vzrůstající bar. tlak zatláčí plyn zpátky, zatímco klesající posiluje úniky plynu. V dlouhodobém měřítku jsou změny  100 Pa /den. Ovšem může se za několik hodin změnit i o 3000 Pa/den.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Tlak vzduchu je 1013 hPa = 101 325 Pa.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2143-B3F2-43A8-8FE6-2E7CF635814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86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Rozměry filtru jsou 0,4x0,5x0,07 m</a:t>
            </a:r>
          </a:p>
          <a:p>
            <a:r>
              <a:rPr lang="cs-CZ" dirty="0" err="1" smtClean="0"/>
              <a:t>Geotextílie</a:t>
            </a:r>
            <a:r>
              <a:rPr lang="cs-CZ" dirty="0" smtClean="0"/>
              <a:t>, která kryje spodní vrstvu.</a:t>
            </a:r>
            <a:r>
              <a:rPr lang="cs-CZ" baseline="0" dirty="0" smtClean="0"/>
              <a:t> %Rez </a:t>
            </a:r>
            <a:r>
              <a:rPr lang="cs-CZ" baseline="0" dirty="0" err="1" smtClean="0"/>
              <a:t>biofiltru</a:t>
            </a:r>
            <a:r>
              <a:rPr lang="cs-CZ" baseline="0" dirty="0" smtClean="0"/>
              <a:t> byl bez </a:t>
            </a:r>
            <a:r>
              <a:rPr lang="cs-CZ" baseline="0" dirty="0" err="1" smtClean="0"/>
              <a:t>konkrtrukčních</a:t>
            </a:r>
            <a:r>
              <a:rPr lang="cs-CZ" baseline="0" dirty="0" smtClean="0"/>
              <a:t> detailů.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2143-B3F2-43A8-8FE6-2E7CF635814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90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Nenár</a:t>
            </a:r>
            <a:r>
              <a:rPr lang="cs-CZ" dirty="0" smtClean="0"/>
              <a:t>. technologie- konstrukce, údržba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2143-B3F2-43A8-8FE6-2E7CF635814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67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9124D0-4D2E-4241-ADA6-6D187DD408E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40903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Biooxidační filtry eliminující methan v době následné péče o skládky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693244"/>
            <a:ext cx="7772400" cy="1199704"/>
          </a:xfrm>
        </p:spPr>
        <p:txBody>
          <a:bodyPr/>
          <a:lstStyle/>
          <a:p>
            <a:r>
              <a:rPr lang="cs-CZ" dirty="0" smtClean="0"/>
              <a:t> Klára Vondráková</a:t>
            </a:r>
          </a:p>
          <a:p>
            <a:r>
              <a:rPr lang="cs-CZ" dirty="0" smtClean="0"/>
              <a:t>VŠCHT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cs-CZ" smtClean="0"/>
              <a:t>22.3.2017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7504" y="6381328"/>
            <a:ext cx="3792328" cy="365125"/>
          </a:xfrm>
        </p:spPr>
        <p:txBody>
          <a:bodyPr/>
          <a:lstStyle/>
          <a:p>
            <a:pPr algn="l"/>
            <a:r>
              <a:rPr lang="cs-CZ" dirty="0" smtClean="0"/>
              <a:t>Konference TVIP, Hustopeče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</a:t>
            </a:fld>
            <a:endParaRPr lang="cs-CZ"/>
          </a:p>
        </p:txBody>
      </p:sp>
      <p:pic>
        <p:nvPicPr>
          <p:cNvPr id="9" name="Picture 3" descr="C:\Users\Klara\AppData\Local\Temp\logoVSCHT_stred_short_NEGwhite_ořízl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155736" cy="11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8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77" y="260649"/>
            <a:ext cx="1382727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525963"/>
          </a:xfrm>
        </p:spPr>
        <p:txBody>
          <a:bodyPr/>
          <a:lstStyle/>
          <a:p>
            <a:r>
              <a:rPr lang="cs-CZ" dirty="0" smtClean="0"/>
              <a:t>Špatně umístěný biofiltr</a:t>
            </a:r>
          </a:p>
          <a:p>
            <a:r>
              <a:rPr lang="cs-CZ" dirty="0" smtClean="0"/>
              <a:t>Zanedbaná péče (výměna, vyschnutí filtru)</a:t>
            </a:r>
          </a:p>
          <a:p>
            <a:pPr lvl="1"/>
            <a:r>
              <a:rPr lang="cs-CZ" dirty="0" err="1" smtClean="0"/>
              <a:t>Exopolymerní</a:t>
            </a:r>
            <a:r>
              <a:rPr lang="cs-CZ" dirty="0" smtClean="0"/>
              <a:t> látky (EPS) –nedostatečná </a:t>
            </a:r>
            <a:r>
              <a:rPr lang="cs-CZ" dirty="0"/>
              <a:t>saturace vodou pod </a:t>
            </a:r>
            <a:r>
              <a:rPr lang="cs-CZ" dirty="0" smtClean="0"/>
              <a:t>15 %</a:t>
            </a:r>
            <a:endParaRPr lang="cs-CZ" dirty="0"/>
          </a:p>
          <a:p>
            <a:r>
              <a:rPr lang="cs-CZ" dirty="0" smtClean="0"/>
              <a:t>Krátkodobě prudkými změnami barometrického tlaku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10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Poruchy </a:t>
            </a:r>
            <a:r>
              <a:rPr lang="cs-CZ" sz="2800" dirty="0" err="1" smtClean="0"/>
              <a:t>biofiltru</a:t>
            </a:r>
            <a:endParaRPr lang="cs-CZ" sz="2800" dirty="0"/>
          </a:p>
        </p:txBody>
      </p:sp>
      <p:pic>
        <p:nvPicPr>
          <p:cNvPr id="8" name="Obrázek 7" descr="C:\Users\Klara\ownCloud\doktorantské studium\filtrační kolona\IMG_69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71944"/>
            <a:ext cx="2082428" cy="172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Klara\ownCloud\doktorantské studium\filtrační kolona\IMG_68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4168" y="4471943"/>
            <a:ext cx="2088232" cy="172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3419872" y="41490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zdravá svrchní část a EPS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5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38670"/>
            <a:ext cx="8229600" cy="5112568"/>
          </a:xfrm>
        </p:spPr>
        <p:txBody>
          <a:bodyPr>
            <a:normAutofit/>
          </a:bodyPr>
          <a:lstStyle/>
          <a:p>
            <a:r>
              <a:rPr lang="cs-CZ" dirty="0"/>
              <a:t>3</a:t>
            </a:r>
            <a:r>
              <a:rPr lang="cs-CZ" dirty="0" smtClean="0"/>
              <a:t> kontrolní body</a:t>
            </a:r>
          </a:p>
          <a:p>
            <a:r>
              <a:rPr lang="cs-CZ" dirty="0"/>
              <a:t>1 filtr </a:t>
            </a:r>
            <a:r>
              <a:rPr lang="cs-CZ" dirty="0" smtClean="0"/>
              <a:t>(5 x 10 m)</a:t>
            </a:r>
          </a:p>
          <a:p>
            <a:r>
              <a:rPr lang="cs-CZ" dirty="0" smtClean="0"/>
              <a:t>Mix </a:t>
            </a:r>
            <a:r>
              <a:rPr lang="cs-CZ" dirty="0"/>
              <a:t>dřevní </a:t>
            </a:r>
            <a:r>
              <a:rPr lang="cs-CZ" dirty="0" smtClean="0"/>
              <a:t>štěpka a kompost 10:1, cca 30 m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dobrém stavu, </a:t>
            </a:r>
            <a:r>
              <a:rPr lang="cs-CZ" dirty="0" smtClean="0"/>
              <a:t>pravidelné měření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Měření na skládce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075" name="Picture 3" descr="C:\Users\Klara\ownCloud\doktorantské studium\skládky\Kladruby u Stříbra\foto\IMG_7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4937"/>
            <a:ext cx="3056393" cy="22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lara\ownCloud\doktorantské studium\skládky\Kladruby u Stříbra\foto\IMG_7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7942" y="3501006"/>
            <a:ext cx="2304257" cy="17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lara\ownCloud\doktorantské studium\skládky\Kladruby u Stříbra\foto\IMG_73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4247" y="3501047"/>
            <a:ext cx="2304257" cy="17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40067"/>
              </p:ext>
            </p:extLst>
          </p:nvPr>
        </p:nvGraphicFramePr>
        <p:xfrm>
          <a:off x="611560" y="2217818"/>
          <a:ext cx="6768752" cy="1392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885"/>
                <a:gridCol w="1444627"/>
                <a:gridCol w="1159579"/>
                <a:gridCol w="1114853"/>
                <a:gridCol w="875956"/>
                <a:gridCol w="1114852"/>
              </a:tblGrid>
              <a:tr h="23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Sonda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Hloubka </a:t>
                      </a:r>
                      <a:r>
                        <a:rPr lang="cs-CZ" sz="1100" dirty="0" smtClean="0">
                          <a:effectLst/>
                        </a:rPr>
                        <a:t>(cm)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</a:t>
                      </a:r>
                      <a:r>
                        <a:rPr lang="cs-CZ" sz="1100" baseline="-25000" dirty="0">
                          <a:effectLst/>
                        </a:rPr>
                        <a:t>4</a:t>
                      </a:r>
                      <a:r>
                        <a:rPr lang="cs-CZ" sz="1100" dirty="0">
                          <a:effectLst/>
                        </a:rPr>
                        <a:t> 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CO</a:t>
                      </a:r>
                      <a:r>
                        <a:rPr lang="cs-CZ" sz="1100" baseline="-25000" dirty="0">
                          <a:effectLst/>
                        </a:rPr>
                        <a:t>2 </a:t>
                      </a:r>
                      <a:r>
                        <a:rPr lang="cs-CZ" sz="1100" dirty="0">
                          <a:effectLst/>
                        </a:rPr>
                        <a:t>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</a:t>
                      </a:r>
                      <a:r>
                        <a:rPr lang="cs-CZ" sz="1100" baseline="-25000" dirty="0">
                          <a:effectLst/>
                        </a:rPr>
                        <a:t>2 </a:t>
                      </a:r>
                      <a:r>
                        <a:rPr lang="cs-CZ" sz="1100" dirty="0">
                          <a:effectLst/>
                        </a:rPr>
                        <a:t>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</a:t>
                      </a:r>
                      <a:r>
                        <a:rPr lang="cs-CZ" sz="1100" baseline="-25000" dirty="0">
                          <a:effectLst/>
                        </a:rPr>
                        <a:t>2</a:t>
                      </a:r>
                      <a:r>
                        <a:rPr lang="cs-CZ" sz="1100" dirty="0">
                          <a:effectLst/>
                        </a:rPr>
                        <a:t> 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0,0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17,1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80,0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0,0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8,6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16,6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74,8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17,4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79,4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3,5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15,9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80,6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0,0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80,3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80,8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12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16569" y="0"/>
            <a:ext cx="8229600" cy="1143000"/>
          </a:xfrm>
        </p:spPr>
        <p:txBody>
          <a:bodyPr/>
          <a:lstStyle/>
          <a:p>
            <a:r>
              <a:rPr lang="cs-CZ" dirty="0"/>
              <a:t>Složení plynu na skládce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1835532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Složení plynu v </a:t>
            </a:r>
            <a:r>
              <a:rPr lang="cs-CZ" dirty="0" err="1" smtClean="0"/>
              <a:t>biofiltru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68506"/>
              </p:ext>
            </p:extLst>
          </p:nvPr>
        </p:nvGraphicFramePr>
        <p:xfrm>
          <a:off x="611560" y="3979144"/>
          <a:ext cx="3816423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333"/>
                <a:gridCol w="1235901"/>
                <a:gridCol w="201318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Sonda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Hloubka 10 cm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Hloubka 50 cm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1.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21,6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2.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14,1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20,7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3.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13,7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22,9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24577" y="363573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Teploty ve filtru</a:t>
            </a:r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43304"/>
              </p:ext>
            </p:extLst>
          </p:nvPr>
        </p:nvGraphicFramePr>
        <p:xfrm>
          <a:off x="598490" y="5203280"/>
          <a:ext cx="566928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540"/>
                <a:gridCol w="1132205"/>
                <a:gridCol w="1132205"/>
                <a:gridCol w="1129665"/>
                <a:gridCol w="11296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Věž č.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CH</a:t>
                      </a:r>
                      <a:r>
                        <a:rPr lang="cs-CZ" sz="1100" baseline="-25000">
                          <a:effectLst/>
                        </a:rPr>
                        <a:t>4 </a:t>
                      </a:r>
                      <a:r>
                        <a:rPr lang="cs-CZ" sz="1100">
                          <a:effectLst/>
                        </a:rPr>
                        <a:t>(% obj.)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CO</a:t>
                      </a:r>
                      <a:r>
                        <a:rPr lang="cs-CZ" sz="1100" baseline="-25000" dirty="0">
                          <a:effectLst/>
                        </a:rPr>
                        <a:t>2 </a:t>
                      </a:r>
                      <a:r>
                        <a:rPr lang="cs-CZ" sz="1100" dirty="0">
                          <a:effectLst/>
                        </a:rPr>
                        <a:t>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</a:t>
                      </a:r>
                      <a:r>
                        <a:rPr lang="cs-CZ" sz="1100" baseline="-25000">
                          <a:effectLst/>
                        </a:rPr>
                        <a:t>2 </a:t>
                      </a:r>
                      <a:r>
                        <a:rPr lang="cs-CZ" sz="1100">
                          <a:effectLst/>
                        </a:rPr>
                        <a:t>(% obj.)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</a:t>
                      </a:r>
                      <a:r>
                        <a:rPr lang="cs-CZ" sz="1100" baseline="-25000">
                          <a:effectLst/>
                        </a:rPr>
                        <a:t>2 </a:t>
                      </a:r>
                      <a:r>
                        <a:rPr lang="cs-CZ" sz="1100">
                          <a:effectLst/>
                        </a:rPr>
                        <a:t>(% obj.)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Kontrolní bod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58,8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30,6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8,6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52,0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15,7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50,9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32,9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16,2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16569" y="4859868"/>
            <a:ext cx="650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Složení plynu v kontrolním bodě a </a:t>
            </a:r>
            <a:r>
              <a:rPr lang="cs-CZ" dirty="0" err="1" smtClean="0"/>
              <a:t>plynosběrných</a:t>
            </a:r>
            <a:r>
              <a:rPr lang="cs-CZ" dirty="0" smtClean="0"/>
              <a:t> věžích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52983" y="836712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Složení plynu na povrchu filtru</a:t>
            </a:r>
            <a:endParaRPr lang="cs-CZ" baseline="-25000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79784"/>
              </p:ext>
            </p:extLst>
          </p:nvPr>
        </p:nvGraphicFramePr>
        <p:xfrm>
          <a:off x="611560" y="1212334"/>
          <a:ext cx="4200129" cy="5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5"/>
                <a:gridCol w="1080120"/>
                <a:gridCol w="1008112"/>
                <a:gridCol w="1080122"/>
              </a:tblGrid>
              <a:tr h="280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</a:t>
                      </a:r>
                      <a:r>
                        <a:rPr lang="cs-CZ" sz="1100" baseline="-25000" dirty="0">
                          <a:effectLst/>
                        </a:rPr>
                        <a:t>4</a:t>
                      </a:r>
                      <a:r>
                        <a:rPr lang="cs-CZ" sz="1100" dirty="0">
                          <a:effectLst/>
                        </a:rPr>
                        <a:t> 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CO</a:t>
                      </a:r>
                      <a:r>
                        <a:rPr lang="cs-CZ" sz="1100" baseline="-25000" dirty="0">
                          <a:effectLst/>
                        </a:rPr>
                        <a:t>2 </a:t>
                      </a:r>
                      <a:r>
                        <a:rPr lang="cs-CZ" sz="1100" dirty="0">
                          <a:effectLst/>
                        </a:rPr>
                        <a:t>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</a:t>
                      </a:r>
                      <a:r>
                        <a:rPr lang="cs-CZ" sz="1100" baseline="-25000" dirty="0">
                          <a:effectLst/>
                        </a:rPr>
                        <a:t>2 </a:t>
                      </a:r>
                      <a:r>
                        <a:rPr lang="cs-CZ" sz="1100" dirty="0">
                          <a:effectLst/>
                        </a:rPr>
                        <a:t>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</a:t>
                      </a:r>
                      <a:r>
                        <a:rPr lang="cs-CZ" sz="1100" baseline="-25000" dirty="0">
                          <a:effectLst/>
                        </a:rPr>
                        <a:t>2</a:t>
                      </a:r>
                      <a:r>
                        <a:rPr lang="cs-CZ" sz="1100" dirty="0">
                          <a:effectLst/>
                        </a:rPr>
                        <a:t> (% </a:t>
                      </a:r>
                      <a:r>
                        <a:rPr lang="cs-CZ" sz="1100" dirty="0" err="1">
                          <a:effectLst/>
                        </a:rPr>
                        <a:t>obj</a:t>
                      </a:r>
                      <a:r>
                        <a:rPr lang="cs-CZ" sz="1100" dirty="0">
                          <a:effectLst/>
                        </a:rPr>
                        <a:t>.)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241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0,0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0,0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20,7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78,3</a:t>
                      </a:r>
                      <a:endParaRPr lang="cs-CZ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13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</a:t>
            </a:r>
            <a:r>
              <a:rPr lang="cs-CZ" dirty="0" err="1" smtClean="0"/>
              <a:t>biofiltry</a:t>
            </a:r>
            <a:endParaRPr lang="cs-CZ" dirty="0"/>
          </a:p>
        </p:txBody>
      </p:sp>
      <p:pic>
        <p:nvPicPr>
          <p:cNvPr id="7" name="Obrázek 6" descr="C:\Users\Klara\ownCloud\doktorantské studium\foto\Stráž_120716\IMG_6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5754" y="3766791"/>
            <a:ext cx="2804460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C:\Users\Klara\ownCloud\doktorantské studium\skládky\Stráž nad Nežárkou_dokumenty\kok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46" y="237893"/>
            <a:ext cx="2103346" cy="2975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160240" cy="2819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46" y="3372672"/>
            <a:ext cx="2103346" cy="280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foto louka březen 2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22" y="1318407"/>
            <a:ext cx="2505074" cy="187801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896544"/>
          </a:xfrm>
        </p:spPr>
        <p:txBody>
          <a:bodyPr/>
          <a:lstStyle/>
          <a:p>
            <a:r>
              <a:rPr lang="cs-CZ" dirty="0" smtClean="0"/>
              <a:t>Filtrační kolona</a:t>
            </a:r>
          </a:p>
          <a:p>
            <a:r>
              <a:rPr lang="cs-CZ" dirty="0" smtClean="0"/>
              <a:t>Vstup 2,2 % CH</a:t>
            </a:r>
            <a:r>
              <a:rPr lang="cs-CZ" baseline="-25000" dirty="0" smtClean="0"/>
              <a:t>4</a:t>
            </a:r>
            <a:r>
              <a:rPr lang="cs-CZ" dirty="0" smtClean="0"/>
              <a:t> ve vzduchu</a:t>
            </a:r>
            <a:endParaRPr lang="cs-CZ" baseline="-25000" dirty="0" smtClean="0"/>
          </a:p>
          <a:p>
            <a:pPr marL="109728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Měření na laboratorním filtru</a:t>
            </a:r>
            <a:endParaRPr lang="cs-CZ" dirty="0"/>
          </a:p>
        </p:txBody>
      </p:sp>
      <p:pic>
        <p:nvPicPr>
          <p:cNvPr id="7" name="Obrázek 6" descr="C:\Users\Klara\ownCloud\doktorantské studium\filtrační kolona\IMG_68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9441" y="1830137"/>
            <a:ext cx="3384376" cy="25496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03351"/>
              </p:ext>
            </p:extLst>
          </p:nvPr>
        </p:nvGraphicFramePr>
        <p:xfrm>
          <a:off x="395536" y="2490382"/>
          <a:ext cx="5544616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766"/>
                <a:gridCol w="588702"/>
                <a:gridCol w="550617"/>
                <a:gridCol w="657771"/>
                <a:gridCol w="712488"/>
                <a:gridCol w="720080"/>
                <a:gridCol w="576064"/>
                <a:gridCol w="576064"/>
                <a:gridCol w="576064"/>
              </a:tblGrid>
              <a:tr h="629047"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Čas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T1</a:t>
                      </a: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 smtClean="0">
                          <a:effectLst/>
                        </a:rPr>
                        <a:t>[° C ]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- 40</a:t>
                      </a:r>
                      <a:r>
                        <a:rPr lang="cs-CZ" sz="1000" kern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cm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T2</a:t>
                      </a: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 smtClean="0">
                          <a:effectLst/>
                        </a:rPr>
                        <a:t>[° C]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- 70 cm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Vlhkost </a:t>
                      </a: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 smtClean="0">
                          <a:effectLst/>
                        </a:rPr>
                        <a:t>[ % ]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Průtok </a:t>
                      </a:r>
                      <a:r>
                        <a:rPr lang="cs-CZ" sz="1100" kern="1200" dirty="0">
                          <a:effectLst/>
                        </a:rPr>
                        <a:t>vstup </a:t>
                      </a:r>
                      <a:r>
                        <a:rPr lang="cs-CZ" sz="1000" baseline="0" dirty="0" smtClean="0">
                          <a:effectLst/>
                        </a:rPr>
                        <a:t>[</a:t>
                      </a:r>
                      <a:r>
                        <a:rPr lang="cs-CZ" sz="1000" kern="1200" dirty="0" smtClean="0">
                          <a:effectLst/>
                        </a:rPr>
                        <a:t>litr/min</a:t>
                      </a:r>
                      <a:r>
                        <a:rPr lang="cs-CZ" sz="1000" baseline="0" dirty="0" smtClean="0">
                          <a:effectLst/>
                        </a:rPr>
                        <a:t>]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Průtok výstup</a:t>
                      </a: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000" baseline="0" dirty="0" smtClean="0">
                          <a:effectLst/>
                        </a:rPr>
                        <a:t>[</a:t>
                      </a:r>
                      <a:r>
                        <a:rPr lang="cs-CZ" sz="1000" kern="1200" dirty="0" smtClean="0">
                          <a:effectLst/>
                        </a:rPr>
                        <a:t>litr/min</a:t>
                      </a:r>
                      <a:r>
                        <a:rPr lang="cs-CZ" sz="1000" baseline="0" dirty="0" smtClean="0">
                          <a:effectLst/>
                        </a:rPr>
                        <a:t>]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CH</a:t>
                      </a:r>
                      <a:r>
                        <a:rPr lang="cs-CZ" sz="1100" baseline="-25000" dirty="0" smtClean="0">
                          <a:effectLst/>
                        </a:rPr>
                        <a:t>4</a:t>
                      </a: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 smtClean="0">
                          <a:effectLst/>
                        </a:rPr>
                        <a:t>[ % ]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CO</a:t>
                      </a:r>
                      <a:r>
                        <a:rPr lang="cs-CZ" sz="1100" kern="1200" baseline="-25000" dirty="0" smtClean="0">
                          <a:effectLst/>
                        </a:rPr>
                        <a:t>2</a:t>
                      </a: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 smtClean="0">
                          <a:effectLst/>
                        </a:rPr>
                        <a:t>[ % ]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O</a:t>
                      </a:r>
                      <a:r>
                        <a:rPr lang="cs-CZ" sz="1100" kern="1200" baseline="-25000" dirty="0" smtClean="0">
                          <a:effectLst/>
                        </a:rPr>
                        <a:t>2</a:t>
                      </a:r>
                    </a:p>
                    <a:p>
                      <a:pPr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baseline="0" dirty="0" smtClean="0">
                          <a:effectLst/>
                        </a:rPr>
                        <a:t>[ % ]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10:10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0,115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2,4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10:20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0,098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3,7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10:30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4,2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10:40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4,5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11:00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4,1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11:30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6,3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12:00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10,3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13:00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15,5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13:30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16,7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14:00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17,5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14:30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20,5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15:00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20,5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18,2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16:00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20,5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18,2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593"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18:00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78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0,114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18,6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663471"/>
              </p:ext>
            </p:extLst>
          </p:nvPr>
        </p:nvGraphicFramePr>
        <p:xfrm>
          <a:off x="1187624" y="2708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0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Biooxidační filtry slouží na skládkách tuhého  komunálního odpadu (TKO) k odbourání </a:t>
            </a:r>
            <a:r>
              <a:rPr lang="cs-CZ" dirty="0" smtClean="0"/>
              <a:t>methanu.</a:t>
            </a:r>
          </a:p>
          <a:p>
            <a:r>
              <a:rPr lang="cs-CZ" dirty="0" smtClean="0"/>
              <a:t>Splňují legislativní požadavky na nakládání </a:t>
            </a:r>
          </a:p>
          <a:p>
            <a:pPr marL="109728" indent="0">
              <a:buNone/>
            </a:pPr>
            <a:r>
              <a:rPr lang="cs-CZ" dirty="0" smtClean="0"/>
              <a:t>   se skládkovým plynem.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Pasivní – bez dodané energie</a:t>
            </a:r>
          </a:p>
          <a:p>
            <a:r>
              <a:rPr lang="cs-CZ" dirty="0" smtClean="0"/>
              <a:t>Účinné </a:t>
            </a:r>
            <a:r>
              <a:rPr lang="cs-CZ" dirty="0"/>
              <a:t>pro malé/střední skládky</a:t>
            </a:r>
          </a:p>
          <a:p>
            <a:r>
              <a:rPr lang="cs-CZ" dirty="0" smtClean="0"/>
              <a:t>Nenáročná konstrukce </a:t>
            </a:r>
          </a:p>
          <a:p>
            <a:r>
              <a:rPr lang="cs-CZ" dirty="0" smtClean="0"/>
              <a:t>Bakterie jsou zadarmo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pic>
        <p:nvPicPr>
          <p:cNvPr id="7" name="Obrázek 6" descr="C:\Users\Klara\AppData\Local\Temp\IMG_61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4147" y="3357697"/>
            <a:ext cx="331236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1268760"/>
            <a:ext cx="91440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16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Diskuse</a:t>
            </a:r>
            <a:endParaRPr lang="cs-CZ" dirty="0"/>
          </a:p>
        </p:txBody>
      </p:sp>
      <p:pic>
        <p:nvPicPr>
          <p:cNvPr id="7" name="Zástupný symbol pro obsah 6" descr="C:\Users\Klara\ownCloud\doktorantské studium\foto\Stráž_120716\IMG_6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24596" y="2349659"/>
            <a:ext cx="2094807" cy="2788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1979712" y="1628800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Děkuji vám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3135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Biooxidační filtry </a:t>
            </a:r>
          </a:p>
          <a:p>
            <a:r>
              <a:rPr lang="cs-CZ" dirty="0" smtClean="0"/>
              <a:t>Měření na skládce</a:t>
            </a:r>
          </a:p>
          <a:p>
            <a:r>
              <a:rPr lang="cs-CZ" dirty="0" smtClean="0"/>
              <a:t>Laboratorní měření </a:t>
            </a:r>
          </a:p>
          <a:p>
            <a:r>
              <a:rPr lang="cs-CZ" dirty="0" smtClean="0"/>
              <a:t>Závěr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cs-CZ" smtClean="0"/>
              <a:t>22.3.2017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9512" y="6520259"/>
            <a:ext cx="2350681" cy="365125"/>
          </a:xfrm>
        </p:spPr>
        <p:txBody>
          <a:bodyPr/>
          <a:lstStyle/>
          <a:p>
            <a:pPr algn="l"/>
            <a:r>
              <a:rPr lang="cs-CZ" dirty="0" smtClean="0"/>
              <a:t>Konference TVIP, Hustopeče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2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1498"/>
            <a:ext cx="2448272" cy="33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507288" cy="3888432"/>
          </a:xfrm>
        </p:spPr>
        <p:txBody>
          <a:bodyPr>
            <a:normAutofit/>
          </a:bodyPr>
          <a:lstStyle/>
          <a:p>
            <a:r>
              <a:rPr lang="cs-CZ" dirty="0" smtClean="0"/>
              <a:t>Používají se na skládkách tuhého komunálního odpadu jako pasivní odplynění</a:t>
            </a:r>
          </a:p>
          <a:p>
            <a:r>
              <a:rPr lang="cs-CZ" dirty="0" smtClean="0"/>
              <a:t>Vhodné pro uzavřené skládky s malým nebo středním výronem methanu:</a:t>
            </a:r>
          </a:p>
          <a:p>
            <a:pPr lvl="1"/>
            <a:r>
              <a:rPr lang="cs-CZ" dirty="0" smtClean="0"/>
              <a:t>produkce CH</a:t>
            </a:r>
            <a:r>
              <a:rPr lang="cs-CZ" baseline="-25000" dirty="0" smtClean="0"/>
              <a:t>4</a:t>
            </a:r>
            <a:r>
              <a:rPr lang="cs-CZ" dirty="0" smtClean="0"/>
              <a:t> &lt;200 m</a:t>
            </a:r>
            <a:r>
              <a:rPr lang="cs-CZ" baseline="30000" dirty="0" smtClean="0"/>
              <a:t>3</a:t>
            </a:r>
            <a:r>
              <a:rPr lang="cs-CZ" dirty="0" smtClean="0"/>
              <a:t>/h z 1 mil. </a:t>
            </a:r>
            <a:r>
              <a:rPr lang="cs-CZ" dirty="0"/>
              <a:t>m</a:t>
            </a:r>
            <a:r>
              <a:rPr lang="cs-CZ" baseline="30000" dirty="0" smtClean="0"/>
              <a:t>3</a:t>
            </a:r>
            <a:r>
              <a:rPr lang="cs-CZ" dirty="0" smtClean="0"/>
              <a:t> odpadu</a:t>
            </a:r>
          </a:p>
          <a:p>
            <a:pPr lvl="1"/>
            <a:r>
              <a:rPr lang="cs-CZ" dirty="0" smtClean="0"/>
              <a:t>koncentrace </a:t>
            </a:r>
            <a:r>
              <a:rPr lang="cs-CZ" dirty="0"/>
              <a:t>CH</a:t>
            </a:r>
            <a:r>
              <a:rPr lang="cs-CZ" baseline="-25000" dirty="0"/>
              <a:t>4</a:t>
            </a:r>
            <a:r>
              <a:rPr lang="cs-CZ" dirty="0" smtClean="0"/>
              <a:t> v hloubce 0,6 m&lt;35 % objemových</a:t>
            </a:r>
          </a:p>
          <a:p>
            <a:r>
              <a:rPr lang="cs-CZ" dirty="0"/>
              <a:t>O</a:t>
            </a:r>
            <a:r>
              <a:rPr lang="cs-CZ" dirty="0" smtClean="0"/>
              <a:t>dbourání methanu: účinnost </a:t>
            </a:r>
            <a:r>
              <a:rPr lang="cs-CZ" dirty="0"/>
              <a:t>95 – </a:t>
            </a:r>
            <a:r>
              <a:rPr lang="cs-CZ" dirty="0" smtClean="0"/>
              <a:t>100 %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3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86602"/>
              </p:ext>
            </p:extLst>
          </p:nvPr>
        </p:nvGraphicFramePr>
        <p:xfrm>
          <a:off x="3635896" y="4509120"/>
          <a:ext cx="4064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75974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Zátěž </a:t>
                      </a:r>
                      <a:r>
                        <a:rPr lang="cs-CZ" dirty="0" err="1" smtClean="0"/>
                        <a:t>methanem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(m</a:t>
                      </a:r>
                      <a:r>
                        <a:rPr lang="cs-CZ" baseline="30000" dirty="0" smtClean="0"/>
                        <a:t>3 </a:t>
                      </a:r>
                      <a:r>
                        <a:rPr lang="cs-CZ" baseline="0" dirty="0" smtClean="0"/>
                        <a:t>CH</a:t>
                      </a:r>
                      <a:r>
                        <a:rPr lang="cs-CZ" baseline="-25000" dirty="0" smtClean="0"/>
                        <a:t>4</a:t>
                      </a:r>
                      <a:r>
                        <a:rPr lang="cs-CZ" dirty="0" smtClean="0"/>
                        <a:t>/m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dirty="0" smtClean="0"/>
                        <a:t>.h)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Účinnost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Biooxidační filtry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0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4</a:t>
            </a:fld>
            <a:endParaRPr lang="cs-CZ"/>
          </a:p>
        </p:txBody>
      </p:sp>
      <p:pic>
        <p:nvPicPr>
          <p:cNvPr id="8" name="Obrázek 7" descr="C:\Users\Klara\AppData\Local\Temp\IMG_58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93" y="3041109"/>
            <a:ext cx="3686175" cy="2764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Biooxidační filtr, </a:t>
            </a:r>
            <a:br>
              <a:rPr lang="cs-CZ" sz="3600" dirty="0" smtClean="0"/>
            </a:br>
            <a:r>
              <a:rPr lang="cs-CZ" sz="3600" dirty="0" smtClean="0"/>
              <a:t>biologicky aktivní jednotka, biofiltr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23528" y="1528942"/>
            <a:ext cx="8712968" cy="12241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cs-CZ" sz="2200" dirty="0"/>
              <a:t>ČSN 83 8034 Skládkování odpadů – odplynění skládek</a:t>
            </a:r>
          </a:p>
          <a:p>
            <a:r>
              <a:rPr lang="cs-CZ" sz="2200" dirty="0"/>
              <a:t>Zbytkový methan nelze na povrchu zapálit </a:t>
            </a:r>
          </a:p>
          <a:p>
            <a:r>
              <a:rPr lang="cs-CZ" sz="2200" dirty="0"/>
              <a:t>K</a:t>
            </a:r>
            <a:r>
              <a:rPr lang="cs-CZ" sz="2200" dirty="0" smtClean="0"/>
              <a:t>oncentrace </a:t>
            </a:r>
            <a:r>
              <a:rPr lang="cs-CZ" sz="2200" dirty="0"/>
              <a:t>methanu těsně nad povrchem &lt; 0,3 % </a:t>
            </a:r>
            <a:r>
              <a:rPr lang="cs-CZ" sz="2200" dirty="0" err="1"/>
              <a:t>obj</a:t>
            </a:r>
            <a:r>
              <a:rPr lang="cs-CZ" sz="2200" dirty="0"/>
              <a:t>.</a:t>
            </a:r>
          </a:p>
          <a:p>
            <a:pPr marL="0" indent="0">
              <a:buFont typeface="Wingdings 3"/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22.3.2017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5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915816" y="3429000"/>
            <a:ext cx="24482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Lichoběžník 9"/>
          <p:cNvSpPr/>
          <p:nvPr/>
        </p:nvSpPr>
        <p:spPr>
          <a:xfrm>
            <a:off x="2267744" y="2204864"/>
            <a:ext cx="3600400" cy="122413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691680" y="472514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>
            <a:off x="1259632" y="3429000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012160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spodní část </a:t>
            </a:r>
            <a:endParaRPr lang="cs-CZ" b="1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6012160" y="19888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</a:t>
            </a:r>
            <a:r>
              <a:rPr lang="cs-CZ" b="1" dirty="0" smtClean="0"/>
              <a:t>vrchní část</a:t>
            </a:r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Řez nadúrovňovým </a:t>
            </a:r>
            <a:r>
              <a:rPr lang="cs-CZ" dirty="0" err="1" smtClean="0"/>
              <a:t>biofiltrem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12160" y="2276872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(organický materiál, </a:t>
            </a:r>
          </a:p>
          <a:p>
            <a:r>
              <a:rPr lang="cs-CZ" dirty="0"/>
              <a:t>např. dřevní </a:t>
            </a:r>
            <a:r>
              <a:rPr lang="cs-CZ" dirty="0" smtClean="0"/>
              <a:t>štěpka, mulč, mix štěpky a kompostu)</a:t>
            </a:r>
            <a:endParaRPr lang="cs-CZ" dirty="0"/>
          </a:p>
          <a:p>
            <a:r>
              <a:rPr lang="cs-CZ" dirty="0"/>
              <a:t>Výška: </a:t>
            </a:r>
            <a:r>
              <a:rPr lang="cs-CZ" dirty="0" smtClean="0"/>
              <a:t>0,8 - 1 </a:t>
            </a:r>
            <a:r>
              <a:rPr lang="cs-CZ" dirty="0"/>
              <a:t>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2160" y="400680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(koks)</a:t>
            </a:r>
          </a:p>
          <a:p>
            <a:r>
              <a:rPr lang="cs-CZ" dirty="0" smtClean="0"/>
              <a:t>Výška</a:t>
            </a:r>
            <a:r>
              <a:rPr lang="cs-CZ" dirty="0"/>
              <a:t>: 0,6 – 1,2 m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057"/>
          </a:xfrm>
        </p:spPr>
        <p:txBody>
          <a:bodyPr/>
          <a:lstStyle/>
          <a:p>
            <a:pPr marL="109728" indent="0">
              <a:buNone/>
            </a:pPr>
            <a:r>
              <a:rPr lang="cs-CZ" sz="2000" dirty="0"/>
              <a:t>3</a:t>
            </a:r>
            <a:r>
              <a:rPr lang="cs-CZ" sz="2000" dirty="0" smtClean="0"/>
              <a:t> </a:t>
            </a:r>
            <a:r>
              <a:rPr lang="cs-CZ" sz="2000" dirty="0"/>
              <a:t>konstrukční </a:t>
            </a:r>
            <a:r>
              <a:rPr lang="cs-CZ" sz="2000" dirty="0" smtClean="0"/>
              <a:t>typy: nadúrovňový, polozapuštěný a zapuštěný</a:t>
            </a:r>
          </a:p>
          <a:p>
            <a:pPr marL="109728" indent="0">
              <a:buNone/>
            </a:pPr>
            <a:r>
              <a:rPr lang="cs-CZ" sz="2000" dirty="0" err="1" smtClean="0"/>
              <a:t>Kokso</a:t>
            </a:r>
            <a:r>
              <a:rPr lang="cs-CZ" sz="2000" dirty="0" smtClean="0"/>
              <a:t>–kompostový biofiltr:</a:t>
            </a: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2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ástupný symbol pro obsah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6</a:t>
            </a:fld>
            <a:endParaRPr lang="cs-CZ"/>
          </a:p>
        </p:txBody>
      </p:sp>
      <p:sp>
        <p:nvSpPr>
          <p:cNvPr id="35" name="Nadpis 3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 biofiltrů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131840" y="3429000"/>
            <a:ext cx="24482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Lichoběžník 9"/>
          <p:cNvSpPr/>
          <p:nvPr/>
        </p:nvSpPr>
        <p:spPr>
          <a:xfrm>
            <a:off x="2555776" y="2276872"/>
            <a:ext cx="3600400" cy="11521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051720" y="472514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2555776" y="4725144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>
            <a:off x="1475656" y="3429000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293296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spodní část 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6286400" y="228079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vrchní část</a:t>
            </a:r>
            <a:endParaRPr lang="cs-CZ" dirty="0"/>
          </a:p>
        </p:txBody>
      </p:sp>
      <p:pic>
        <p:nvPicPr>
          <p:cNvPr id="18" name="Obrázek 17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78153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68" y="2911269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80" y="3063669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42" y="3025763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734766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01" y="2689507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70" y="2705086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50127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90" y="2758060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36" y="3037820"/>
            <a:ext cx="653944" cy="33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Šipka nahoru 11"/>
          <p:cNvSpPr/>
          <p:nvPr/>
        </p:nvSpPr>
        <p:spPr>
          <a:xfrm>
            <a:off x="4211960" y="1988840"/>
            <a:ext cx="36004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3951769" y="1594824"/>
            <a:ext cx="6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CO</a:t>
            </a:r>
            <a:r>
              <a:rPr lang="cs-CZ" b="1" baseline="-25000" dirty="0" smtClean="0"/>
              <a:t>2</a:t>
            </a:r>
            <a:endParaRPr lang="cs-CZ" b="1" baseline="-25000" dirty="0"/>
          </a:p>
        </p:txBody>
      </p:sp>
      <p:pic>
        <p:nvPicPr>
          <p:cNvPr id="30" name="Obrázek 29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90" y="2316360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80" y="2337789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7789"/>
            <a:ext cx="653944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ázek 32" descr="http://garciajeanlouis9051.perso.neuf.fr/images/methylosi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35" y="2400999"/>
            <a:ext cx="653944" cy="3337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-73538" y="4756502"/>
            <a:ext cx="248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Drenážní potrubí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7426" y="5103530"/>
            <a:ext cx="219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Skládkový plyn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00192" y="2638653"/>
            <a:ext cx="23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cs-CZ" dirty="0">
                <a:solidFill>
                  <a:srgbClr val="FF0000"/>
                </a:solidFill>
              </a:rPr>
              <a:t>Oxidace methanu</a:t>
            </a:r>
          </a:p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03099" y="5470336"/>
            <a:ext cx="445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- patří mezi skleníkové plyny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2603417" y="58234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- 25x větší GWP než CO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36" name="TextovéPole 35"/>
          <p:cNvSpPr txBox="1"/>
          <p:nvPr/>
        </p:nvSpPr>
        <p:spPr>
          <a:xfrm rot="20258714">
            <a:off x="344128" y="2097930"/>
            <a:ext cx="154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PROČ??</a:t>
            </a:r>
            <a:endParaRPr lang="cs-CZ" sz="28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6353942" y="4005064"/>
            <a:ext cx="2484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Brání </a:t>
            </a:r>
            <a:r>
              <a:rPr lang="cs-CZ" dirty="0"/>
              <a:t>průniku vzduchu do drenážního potrubí a vyrovnává změny </a:t>
            </a:r>
            <a:r>
              <a:rPr lang="cs-CZ" dirty="0" smtClean="0"/>
              <a:t>barometrického  </a:t>
            </a:r>
            <a:r>
              <a:rPr lang="cs-CZ" dirty="0"/>
              <a:t>t</a:t>
            </a:r>
            <a:r>
              <a:rPr lang="cs-CZ" dirty="0" smtClean="0"/>
              <a:t>laku.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971600" y="5470336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40-60 % CH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29" name="TextovéPole 28"/>
          <p:cNvSpPr txBox="1"/>
          <p:nvPr/>
        </p:nvSpPr>
        <p:spPr>
          <a:xfrm rot="20239778">
            <a:off x="-18151" y="2469242"/>
            <a:ext cx="29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legislativní povinnost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2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28" grpId="0"/>
      <p:bldP spid="2" grpId="0"/>
      <p:bldP spid="7" grpId="0"/>
      <p:bldP spid="8" grpId="0"/>
      <p:bldP spid="14" grpId="0"/>
      <p:bldP spid="34" grpId="0"/>
      <p:bldP spid="36" grpId="0"/>
      <p:bldP spid="37" grpId="0"/>
      <p:bldP spid="3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 err="1" smtClean="0"/>
              <a:t>Methanotrofní</a:t>
            </a:r>
            <a:r>
              <a:rPr lang="cs-CZ" dirty="0" smtClean="0"/>
              <a:t> bakterie oxidují </a:t>
            </a:r>
            <a:r>
              <a:rPr lang="cs-CZ" dirty="0"/>
              <a:t>CH</a:t>
            </a:r>
            <a:r>
              <a:rPr lang="cs-CZ" baseline="-25000" dirty="0"/>
              <a:t>4</a:t>
            </a:r>
            <a:r>
              <a:rPr lang="cs-CZ" dirty="0" smtClean="0"/>
              <a:t> na CO</a:t>
            </a:r>
            <a:r>
              <a:rPr lang="cs-CZ" baseline="-25000" dirty="0" smtClean="0"/>
              <a:t>2</a:t>
            </a:r>
          </a:p>
          <a:p>
            <a:r>
              <a:rPr lang="cs-CZ" dirty="0" smtClean="0"/>
              <a:t>Optimální podmínky:</a:t>
            </a:r>
          </a:p>
          <a:p>
            <a:pPr lvl="1"/>
            <a:r>
              <a:rPr lang="cs-CZ" dirty="0" smtClean="0"/>
              <a:t>teplota (25 až 40°C)		</a:t>
            </a:r>
          </a:p>
          <a:p>
            <a:pPr lvl="1"/>
            <a:r>
              <a:rPr lang="cs-CZ" dirty="0" smtClean="0"/>
              <a:t>vlhkost (40 -70 %)				</a:t>
            </a:r>
          </a:p>
          <a:p>
            <a:pPr lvl="1"/>
            <a:r>
              <a:rPr lang="cs-CZ" dirty="0" smtClean="0"/>
              <a:t>ustálený barometrický tlak			</a:t>
            </a:r>
          </a:p>
          <a:p>
            <a:pPr lvl="1"/>
            <a:r>
              <a:rPr lang="cs-CZ" dirty="0" smtClean="0"/>
              <a:t>pH (5,5 – 8,5)	</a:t>
            </a:r>
          </a:p>
          <a:p>
            <a:pPr lvl="1"/>
            <a:r>
              <a:rPr lang="cs-CZ" dirty="0" smtClean="0"/>
              <a:t>přísun kyslíku</a:t>
            </a:r>
          </a:p>
          <a:p>
            <a:pPr marL="109728" indent="0">
              <a:buNone/>
            </a:pPr>
            <a:r>
              <a:rPr lang="cs-CZ" dirty="0"/>
              <a:t>	</a:t>
            </a:r>
            <a:r>
              <a:rPr lang="cs-CZ" dirty="0" smtClean="0"/>
              <a:t>		          </a:t>
            </a:r>
            <a:r>
              <a:rPr lang="cs-CZ" sz="2400" dirty="0" smtClean="0"/>
              <a:t>Obr.:</a:t>
            </a:r>
            <a:r>
              <a:rPr lang="cs-CZ" sz="2400" i="1" dirty="0" err="1" smtClean="0"/>
              <a:t>Methylosinus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sporium</a:t>
            </a:r>
            <a:endParaRPr lang="cs-CZ" sz="2400" i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7</a:t>
            </a:fld>
            <a:endParaRPr lang="cs-CZ"/>
          </a:p>
        </p:txBody>
      </p:sp>
      <p:pic>
        <p:nvPicPr>
          <p:cNvPr id="8" name="Obrázek 7" descr="http://garciajeanlouis9051.perso.neuf.fr/images/methylosinu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838450" cy="1125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857722" y="4630611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000" i="1" dirty="0" smtClean="0"/>
              <a:t>Pozn.: </a:t>
            </a:r>
            <a:r>
              <a:rPr lang="cs-CZ" sz="2000" i="1" dirty="0" err="1" smtClean="0"/>
              <a:t>biofiltry</a:t>
            </a:r>
            <a:r>
              <a:rPr lang="cs-CZ" sz="2000" i="1" dirty="0" smtClean="0"/>
              <a:t> odbourávají </a:t>
            </a:r>
            <a:r>
              <a:rPr lang="cs-CZ" sz="2000" i="1" dirty="0"/>
              <a:t>i </a:t>
            </a:r>
            <a:r>
              <a:rPr lang="cs-CZ" sz="2000" i="1" dirty="0" smtClean="0"/>
              <a:t>další </a:t>
            </a:r>
            <a:r>
              <a:rPr lang="cs-CZ" sz="2000" i="1" dirty="0"/>
              <a:t>stopové složky </a:t>
            </a:r>
            <a:r>
              <a:rPr lang="cs-CZ" sz="2000" i="1" dirty="0" smtClean="0"/>
              <a:t>skládkového </a:t>
            </a:r>
            <a:r>
              <a:rPr lang="cs-CZ" sz="2000" i="1" dirty="0"/>
              <a:t>plynu (benzen, toluen, další uhlovodíky), organické látky nesoucí síru, dusík či </a:t>
            </a:r>
            <a:r>
              <a:rPr lang="cs-CZ" sz="2000" i="1" dirty="0" smtClean="0"/>
              <a:t>halogeny</a:t>
            </a:r>
            <a:endParaRPr lang="cs-CZ" dirty="0"/>
          </a:p>
          <a:p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V hlavní roli </a:t>
            </a:r>
            <a:r>
              <a:rPr lang="cs-CZ" sz="3600" dirty="0" err="1" smtClean="0"/>
              <a:t>methanotrofní</a:t>
            </a:r>
            <a:r>
              <a:rPr lang="cs-CZ" sz="3600" dirty="0" smtClean="0"/>
              <a:t> bakterie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8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76672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104456"/>
          </a:xfrm>
        </p:spPr>
        <p:txBody>
          <a:bodyPr/>
          <a:lstStyle/>
          <a:p>
            <a:r>
              <a:rPr lang="cs-CZ" dirty="0" smtClean="0"/>
              <a:t>Údržba – výměna svrchní vrstvy 1x/2 - 3 roky</a:t>
            </a:r>
          </a:p>
          <a:p>
            <a:r>
              <a:rPr lang="cs-CZ" dirty="0" smtClean="0"/>
              <a:t>Kontrola – 2 – 4x ročně</a:t>
            </a:r>
          </a:p>
          <a:p>
            <a:r>
              <a:rPr lang="cs-CZ" dirty="0"/>
              <a:t>Monitoring – následná péče 30 let (EU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8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5536" y="476672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Údržba a monitoring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8" name="Picture 2" descr="C:\Users\Klara\ownCloud\doktorantské studium\foto\Nelahozeves_270616\IMG_5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65960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22.3.2017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Konference TVIP, Hustopeče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24D0-4D2E-4241-ADA6-6D187DD408E4}" type="slidenum">
              <a:rPr lang="cs-CZ" smtClean="0"/>
              <a:t>9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Výměna svrchní vrstvy</a:t>
            </a:r>
            <a:endParaRPr lang="cs-CZ" dirty="0"/>
          </a:p>
        </p:txBody>
      </p:sp>
      <p:pic>
        <p:nvPicPr>
          <p:cNvPr id="8" name="Picture 4" descr="P1000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6" y="2220007"/>
            <a:ext cx="3815364" cy="286517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G_1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220006"/>
            <a:ext cx="3817811" cy="28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5504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cs-CZ" dirty="0" smtClean="0"/>
              <a:t>Původní			</a:t>
            </a:r>
            <a:r>
              <a:rPr lang="cs-CZ" dirty="0"/>
              <a:t> </a:t>
            </a:r>
            <a:r>
              <a:rPr lang="cs-CZ" dirty="0" smtClean="0"/>
              <a:t>    Opravený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6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4100</TotalTime>
  <Words>1049</Words>
  <Application>Microsoft Office PowerPoint</Application>
  <PresentationFormat>Předvádění na obrazovce (4:3)</PresentationFormat>
  <Paragraphs>414</Paragraphs>
  <Slides>16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Biooxidační filtry eliminující methan v době následné péče o skládky</vt:lpstr>
      <vt:lpstr>Obsah přednášky</vt:lpstr>
      <vt:lpstr>Biooxidační filtry </vt:lpstr>
      <vt:lpstr>Biooxidační filtr,  biologicky aktivní jednotka, biofiltr</vt:lpstr>
      <vt:lpstr>Řez nadúrovňovým biofiltrem</vt:lpstr>
      <vt:lpstr>Princip biofiltrů </vt:lpstr>
      <vt:lpstr>V hlavní roli methanotrofní bakterie </vt:lpstr>
      <vt:lpstr>Prezentace aplikace PowerPoint</vt:lpstr>
      <vt:lpstr>Výměna svrchní vrstvy</vt:lpstr>
      <vt:lpstr>Poruchy biofiltru</vt:lpstr>
      <vt:lpstr>Měření na skládce </vt:lpstr>
      <vt:lpstr>Složení plynu na skládce</vt:lpstr>
      <vt:lpstr>Další biofiltry</vt:lpstr>
      <vt:lpstr>Měření na laboratorním filtru</vt:lpstr>
      <vt:lpstr>Závěr</vt:lpstr>
      <vt:lpstr>Diskuse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Biooxidační filtry</dc:title>
  <dc:creator>Klara</dc:creator>
  <cp:lastModifiedBy>Klara</cp:lastModifiedBy>
  <cp:revision>143</cp:revision>
  <cp:lastPrinted>2017-03-18T17:18:59Z</cp:lastPrinted>
  <dcterms:created xsi:type="dcterms:W3CDTF">2016-09-29T16:45:54Z</dcterms:created>
  <dcterms:modified xsi:type="dcterms:W3CDTF">2017-03-21T20:08:07Z</dcterms:modified>
</cp:coreProperties>
</file>