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0"/>
  </p:notesMasterIdLst>
  <p:sldIdLst>
    <p:sldId id="257" r:id="rId2"/>
    <p:sldId id="328" r:id="rId3"/>
    <p:sldId id="329" r:id="rId4"/>
    <p:sldId id="317" r:id="rId5"/>
    <p:sldId id="318" r:id="rId6"/>
    <p:sldId id="291" r:id="rId7"/>
    <p:sldId id="292" r:id="rId8"/>
    <p:sldId id="293" r:id="rId9"/>
    <p:sldId id="311" r:id="rId10"/>
    <p:sldId id="320" r:id="rId11"/>
    <p:sldId id="294" r:id="rId12"/>
    <p:sldId id="321" r:id="rId13"/>
    <p:sldId id="295" r:id="rId14"/>
    <p:sldId id="297" r:id="rId15"/>
    <p:sldId id="322" r:id="rId16"/>
    <p:sldId id="316" r:id="rId17"/>
    <p:sldId id="314" r:id="rId18"/>
    <p:sldId id="280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ch Boleslav UCHP" initials="ZBU" lastIdx="2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0" autoAdjust="0"/>
    <p:restoredTop sz="83771" autoAdjust="0"/>
  </p:normalViewPr>
  <p:slideViewPr>
    <p:cSldViewPr snapToGrid="0">
      <p:cViewPr varScale="1">
        <p:scale>
          <a:sx n="57" d="100"/>
          <a:sy n="57" d="100"/>
        </p:scale>
        <p:origin x="90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1601C-6139-4B6C-BE5A-B9EF6A9E3671}" type="datetimeFigureOut">
              <a:rPr lang="cs-CZ" smtClean="0"/>
              <a:t>22.03.2017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E5D84-4F58-4460-BD9A-1D6900DD8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55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347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dirty="0" smtClean="0"/>
          </a:p>
        </p:txBody>
      </p:sp>
      <p:sp>
        <p:nvSpPr>
          <p:cNvPr id="2334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5A5E3C-34C3-4353-946F-1BD35C6A5833}" type="slidenum">
              <a:rPr lang="en-GB" altLang="cs-CZ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cs-CZ" dirty="0" smtClean="0"/>
          </a:p>
        </p:txBody>
      </p:sp>
      <p:sp>
        <p:nvSpPr>
          <p:cNvPr id="233477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GB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486005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E5D84-4F58-4460-BD9A-1D6900DD81C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931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E5D84-4F58-4460-BD9A-1D6900DD81C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931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E5D84-4F58-4460-BD9A-1D6900DD81C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361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E5D84-4F58-4460-BD9A-1D6900DD81C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88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E5D84-4F58-4460-BD9A-1D6900DD81C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611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E5D84-4F58-4460-BD9A-1D6900DD81C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802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panose="05050102010706020507" pitchFamily="18" charset="2"/>
              <a:buChar char="­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E5D84-4F58-4460-BD9A-1D6900DD81C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104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 txBox="1">
            <a:spLocks noGrp="1" noChangeArrowheads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A3AAD24-9843-41D8-9D3C-15F386FBE369}" type="slidenum">
              <a:rPr lang="en-GB" altLang="cs-CZ">
                <a:solidFill>
                  <a:srgbClr val="000000"/>
                </a:solidFill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GB" altLang="cs-CZ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/>
          </a:p>
        </p:txBody>
      </p:sp>
      <p:sp>
        <p:nvSpPr>
          <p:cNvPr id="280581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cs-CZ" dirty="0" err="1" smtClean="0"/>
              <a:t>Studijní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podklady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slouží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výhradně</a:t>
            </a:r>
            <a:r>
              <a:rPr lang="en-GB" altLang="cs-CZ" dirty="0" smtClean="0"/>
              <a:t> pro </a:t>
            </a:r>
            <a:r>
              <a:rPr lang="en-GB" altLang="cs-CZ" dirty="0" err="1" smtClean="0"/>
              <a:t>potřeby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kurzu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Manažer</a:t>
            </a:r>
            <a:r>
              <a:rPr lang="en-GB" altLang="cs-CZ" dirty="0" smtClean="0"/>
              <a:t> pro </a:t>
            </a:r>
            <a:r>
              <a:rPr lang="en-GB" altLang="cs-CZ" dirty="0" err="1" smtClean="0"/>
              <a:t>energetiku</a:t>
            </a:r>
            <a:r>
              <a:rPr lang="en-GB" altLang="cs-CZ" dirty="0" smtClean="0"/>
              <a:t> (European  Energy  Manager)</a:t>
            </a:r>
          </a:p>
        </p:txBody>
      </p:sp>
    </p:spTree>
    <p:extLst>
      <p:ext uri="{BB962C8B-B14F-4D97-AF65-F5344CB8AC3E}">
        <p14:creationId xmlns:p14="http://schemas.microsoft.com/office/powerpoint/2010/main" val="303710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E5D84-4F58-4460-BD9A-1D6900DD81C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328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E5D84-4F58-4460-BD9A-1D6900DD81C3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836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E5D84-4F58-4460-BD9A-1D6900DD81C3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439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E5D84-4F58-4460-BD9A-1D6900DD81C3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8457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E5D84-4F58-4460-BD9A-1D6900DD81C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417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E5D84-4F58-4460-BD9A-1D6900DD81C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000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E5D84-4F58-4460-BD9A-1D6900DD81C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128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E5D84-4F58-4460-BD9A-1D6900DD81C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82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C387-CB93-4EBB-9B94-2F3A9D9112DB}" type="datetimeFigureOut">
              <a:rPr lang="cs-CZ" smtClean="0"/>
              <a:t>22.03.2017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701D-0601-47AF-B771-8319979D4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29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C387-CB93-4EBB-9B94-2F3A9D9112DB}" type="datetimeFigureOut">
              <a:rPr lang="cs-CZ" smtClean="0"/>
              <a:t>22.03.2017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701D-0601-47AF-B771-8319979D4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14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C387-CB93-4EBB-9B94-2F3A9D9112DB}" type="datetimeFigureOut">
              <a:rPr lang="cs-CZ" smtClean="0"/>
              <a:t>22.03.2017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701D-0601-47AF-B771-8319979D4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09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C387-CB93-4EBB-9B94-2F3A9D9112DB}" type="datetimeFigureOut">
              <a:rPr lang="cs-CZ" smtClean="0"/>
              <a:t>22.03.2017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701D-0601-47AF-B771-8319979D4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74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C387-CB93-4EBB-9B94-2F3A9D9112DB}" type="datetimeFigureOut">
              <a:rPr lang="cs-CZ" smtClean="0"/>
              <a:t>22.03.2017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701D-0601-47AF-B771-8319979D4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96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C387-CB93-4EBB-9B94-2F3A9D9112DB}" type="datetimeFigureOut">
              <a:rPr lang="cs-CZ" smtClean="0"/>
              <a:t>22.03.2017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701D-0601-47AF-B771-8319979D4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02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C387-CB93-4EBB-9B94-2F3A9D9112DB}" type="datetimeFigureOut">
              <a:rPr lang="cs-CZ" smtClean="0"/>
              <a:t>22.03.2017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701D-0601-47AF-B771-8319979D4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44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C387-CB93-4EBB-9B94-2F3A9D9112DB}" type="datetimeFigureOut">
              <a:rPr lang="cs-CZ" smtClean="0"/>
              <a:t>22.03.2017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701D-0601-47AF-B771-8319979D4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93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C387-CB93-4EBB-9B94-2F3A9D9112DB}" type="datetimeFigureOut">
              <a:rPr lang="cs-CZ" smtClean="0"/>
              <a:t>22.03.2017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701D-0601-47AF-B771-8319979D4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23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C387-CB93-4EBB-9B94-2F3A9D9112DB}" type="datetimeFigureOut">
              <a:rPr lang="cs-CZ" smtClean="0"/>
              <a:t>22.03.2017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701D-0601-47AF-B771-8319979D4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61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C387-CB93-4EBB-9B94-2F3A9D9112DB}" type="datetimeFigureOut">
              <a:rPr lang="cs-CZ" smtClean="0"/>
              <a:t>22.03.2017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701D-0601-47AF-B771-8319979D4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36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C387-CB93-4EBB-9B94-2F3A9D9112DB}" type="datetimeFigureOut">
              <a:rPr lang="cs-CZ" smtClean="0"/>
              <a:t>22.03.2017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1701D-0601-47AF-B771-8319979D4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57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82561" y="4271255"/>
            <a:ext cx="110073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cs-CZ" sz="3200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Michael Pohořelý, Jaroslav </a:t>
            </a:r>
            <a:r>
              <a:rPr lang="cs-CZ" sz="3200" dirty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Moško, Boleslav </a:t>
            </a:r>
            <a:r>
              <a:rPr lang="cs-CZ" sz="3200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Zach</a:t>
            </a:r>
            <a:r>
              <a:rPr lang="cs-CZ" sz="3200" dirty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cs-CZ" sz="3200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 kol.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031931" y="2354124"/>
            <a:ext cx="103085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Materiálové a energetické využití stabilizovaného čistírenského </a:t>
            </a:r>
            <a:r>
              <a:rPr lang="cs-CZ" sz="3200" b="1" dirty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kalu – výroba </a:t>
            </a:r>
            <a:r>
              <a:rPr lang="cs-CZ" sz="3200" b="1" dirty="0" err="1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biocharu</a:t>
            </a:r>
            <a:r>
              <a:rPr lang="cs-CZ" sz="3200" b="1" dirty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středně-teplotní pomalou pyrolýzou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6284397" y="338788"/>
            <a:ext cx="2302983" cy="1628354"/>
            <a:chOff x="-35239" y="144462"/>
            <a:chExt cx="2302983" cy="1628354"/>
          </a:xfrm>
        </p:grpSpPr>
        <p:sp>
          <p:nvSpPr>
            <p:cNvPr id="14" name="Podnadpis 2"/>
            <p:cNvSpPr txBox="1">
              <a:spLocks/>
            </p:cNvSpPr>
            <p:nvPr/>
          </p:nvSpPr>
          <p:spPr>
            <a:xfrm>
              <a:off x="-35239" y="1484784"/>
              <a:ext cx="2302983" cy="2880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ÚSTAV CHEMICKÝCH PROCESŮ AV ČR</a:t>
              </a:r>
            </a:p>
            <a:p>
              <a:endParaRPr lang="cs-CZ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127" y="144462"/>
              <a:ext cx="1238250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Skupina 15"/>
          <p:cNvGrpSpPr/>
          <p:nvPr/>
        </p:nvGrpSpPr>
        <p:grpSpPr>
          <a:xfrm>
            <a:off x="3245837" y="392620"/>
            <a:ext cx="2658999" cy="1703979"/>
            <a:chOff x="6722268" y="68837"/>
            <a:chExt cx="2658999" cy="1703979"/>
          </a:xfrm>
        </p:grpSpPr>
        <p:sp>
          <p:nvSpPr>
            <p:cNvPr id="17" name="Podnadpis 2"/>
            <p:cNvSpPr txBox="1">
              <a:spLocks/>
            </p:cNvSpPr>
            <p:nvPr/>
          </p:nvSpPr>
          <p:spPr>
            <a:xfrm>
              <a:off x="6722268" y="1196752"/>
              <a:ext cx="2658999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VYSOKÁ ŠKOLA </a:t>
              </a:r>
            </a:p>
            <a:p>
              <a:r>
                <a:rPr lang="cs-CZ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CHEMICKO-TECHNOLOGICKÁ  </a:t>
              </a:r>
            </a:p>
            <a:p>
              <a:r>
                <a:rPr lang="cs-CZ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 PRAZE</a:t>
              </a:r>
            </a:p>
            <a:p>
              <a:endParaRPr lang="cs-CZ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928" y="68837"/>
              <a:ext cx="1167677" cy="112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614214" y="5473005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cs-CZ" sz="2800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Ústav </a:t>
            </a:r>
            <a:r>
              <a:rPr lang="cs-CZ" sz="2800" dirty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chemických procesů AV ČR, </a:t>
            </a:r>
            <a:r>
              <a:rPr lang="cs-CZ" sz="2800" dirty="0" err="1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v.v.i</a:t>
            </a:r>
            <a:r>
              <a:rPr lang="cs-CZ" sz="2800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.</a:t>
            </a:r>
          </a:p>
          <a:p>
            <a:pPr algn="ctr">
              <a:spcBef>
                <a:spcPct val="0"/>
              </a:spcBef>
              <a:defRPr/>
            </a:pPr>
            <a:r>
              <a:rPr lang="cs-CZ" sz="2800" dirty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Ústav energetiky </a:t>
            </a:r>
            <a:r>
              <a:rPr lang="en-US" sz="2800" dirty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&amp; </a:t>
            </a:r>
            <a:r>
              <a:rPr lang="en-US" sz="2800" dirty="0" err="1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Ústav</a:t>
            </a:r>
            <a:r>
              <a:rPr lang="en-US" sz="2800" dirty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2800" dirty="0" err="1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plynných</a:t>
            </a:r>
            <a:r>
              <a:rPr lang="en-US" sz="2800" dirty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a </a:t>
            </a:r>
            <a:r>
              <a:rPr lang="en-US" sz="2800" dirty="0" err="1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pevných</a:t>
            </a:r>
            <a:r>
              <a:rPr lang="en-US" sz="2800" dirty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2800" dirty="0" err="1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paliv</a:t>
            </a:r>
            <a:r>
              <a:rPr lang="en-US" sz="2800" dirty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a </a:t>
            </a:r>
            <a:r>
              <a:rPr lang="en-US" sz="2800" dirty="0" err="1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ochrany</a:t>
            </a:r>
            <a:r>
              <a:rPr lang="en-US" sz="2800" dirty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2800" dirty="0" err="1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ovzduší</a:t>
            </a:r>
            <a:r>
              <a:rPr lang="cs-CZ" sz="2800" dirty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, VŠCHT </a:t>
            </a:r>
            <a:r>
              <a:rPr lang="cs-CZ" sz="2800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Praha</a:t>
            </a:r>
            <a:endParaRPr lang="cs-CZ" sz="2800" dirty="0">
              <a:solidFill>
                <a:srgbClr val="1C1CE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428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Rectangle 20"/>
          <p:cNvSpPr>
            <a:spLocks noChangeArrowheads="1"/>
          </p:cNvSpPr>
          <p:nvPr/>
        </p:nvSpPr>
        <p:spPr bwMode="auto">
          <a:xfrm>
            <a:off x="1524000" y="0"/>
            <a:ext cx="9144000" cy="76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 err="1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Biochar</a:t>
            </a:r>
            <a:r>
              <a:rPr lang="cs-CZ" altLang="cs-CZ" sz="4000" b="1" dirty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cs-CZ" altLang="cs-CZ" sz="4000" b="1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– vlastnosti III </a:t>
            </a:r>
            <a:endParaRPr lang="cs-CZ" altLang="cs-CZ" sz="4000" b="1" dirty="0">
              <a:solidFill>
                <a:srgbClr val="1C1CE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503175" y="6334780"/>
            <a:ext cx="768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000" dirty="0"/>
              <a:t>Pohořelý</a:t>
            </a:r>
            <a:r>
              <a:rPr lang="cs-CZ" dirty="0"/>
              <a:t> </a:t>
            </a:r>
            <a:r>
              <a:rPr lang="cs-CZ" sz="1000" dirty="0"/>
              <a:t>M., </a:t>
            </a:r>
            <a:r>
              <a:rPr lang="cs-CZ" sz="1000" dirty="0" err="1"/>
              <a:t>Šyc</a:t>
            </a:r>
            <a:r>
              <a:rPr lang="cs-CZ" sz="1000" dirty="0"/>
              <a:t> M., Svoboda K., Kruml M., </a:t>
            </a:r>
            <a:r>
              <a:rPr lang="cs-CZ" sz="1000" dirty="0" err="1"/>
              <a:t>Moško</a:t>
            </a:r>
            <a:r>
              <a:rPr lang="cs-CZ" sz="1000" dirty="0"/>
              <a:t> J., Zach B., </a:t>
            </a:r>
            <a:r>
              <a:rPr lang="cs-CZ" sz="1000" dirty="0" err="1"/>
              <a:t>Durda</a:t>
            </a:r>
            <a:r>
              <a:rPr lang="cs-CZ" sz="1000" dirty="0"/>
              <a:t> T., </a:t>
            </a:r>
            <a:r>
              <a:rPr lang="cs-CZ" sz="1000" dirty="0" err="1"/>
              <a:t>Skoblia</a:t>
            </a:r>
            <a:r>
              <a:rPr lang="cs-CZ" sz="1000" dirty="0"/>
              <a:t> S., Beňo Z.: Recyklace fosforu ze stabilizovaného čistírenského kalu. Sborník přednášek konference CHEO 11, pp. 1–17, Praha, Czech Republic, 07 </a:t>
            </a:r>
            <a:r>
              <a:rPr lang="cs-CZ" sz="1000" dirty="0" err="1"/>
              <a:t>September</a:t>
            </a:r>
            <a:r>
              <a:rPr lang="cs-CZ" sz="1000" dirty="0"/>
              <a:t> 2016.</a:t>
            </a:r>
          </a:p>
        </p:txBody>
      </p:sp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58" y="1455173"/>
            <a:ext cx="9065342" cy="3903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7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Rectangle 20"/>
          <p:cNvSpPr>
            <a:spLocks noChangeArrowheads="1"/>
          </p:cNvSpPr>
          <p:nvPr/>
        </p:nvSpPr>
        <p:spPr bwMode="auto">
          <a:xfrm>
            <a:off x="301925" y="0"/>
            <a:ext cx="11516264" cy="76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4000" b="1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Aplikace </a:t>
            </a:r>
            <a:r>
              <a:rPr lang="cs-CZ" altLang="cs-CZ" sz="4000" b="1" dirty="0" err="1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biocharu</a:t>
            </a:r>
            <a:r>
              <a:rPr lang="cs-CZ" altLang="cs-CZ" sz="4000" b="1" dirty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cs-CZ" altLang="cs-CZ" sz="4000" b="1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do </a:t>
            </a:r>
            <a:r>
              <a:rPr lang="cs-CZ" altLang="cs-CZ" sz="4000" b="1" dirty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zemědělské půdy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15990" y="910870"/>
            <a:ext cx="1054147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b="1" dirty="0" err="1" smtClean="0"/>
              <a:t>Biochar</a:t>
            </a:r>
            <a:r>
              <a:rPr lang="cs-CZ" sz="2400" b="1" dirty="0" smtClean="0"/>
              <a:t> </a:t>
            </a:r>
            <a:r>
              <a:rPr lang="cs-CZ" sz="2400" b="1" dirty="0"/>
              <a:t>zvyšuje úrodnost </a:t>
            </a:r>
            <a:r>
              <a:rPr lang="cs-CZ" sz="2400" b="1" dirty="0" smtClean="0"/>
              <a:t>půdy.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sz="1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 err="1" smtClean="0"/>
              <a:t>Biochar</a:t>
            </a:r>
            <a:r>
              <a:rPr lang="cs-CZ" sz="2400" dirty="0" smtClean="0"/>
              <a:t> </a:t>
            </a:r>
            <a:r>
              <a:rPr lang="cs-CZ" sz="2400" dirty="0"/>
              <a:t>zvyšuje zadržování vody v půdě</a:t>
            </a:r>
            <a:r>
              <a:rPr lang="cs-CZ" sz="24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sz="1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 err="1" smtClean="0"/>
              <a:t>Biochar</a:t>
            </a:r>
            <a:r>
              <a:rPr lang="cs-CZ" sz="2400" dirty="0" smtClean="0"/>
              <a:t> </a:t>
            </a:r>
            <a:r>
              <a:rPr lang="cs-CZ" sz="2400" dirty="0"/>
              <a:t>snižuje průnik biogenních prvků (P, N apod.) z hnojiv do podzemních vod v důsledku jejich retence a postupného uvolňování z </a:t>
            </a:r>
            <a:r>
              <a:rPr lang="cs-CZ" sz="2400" dirty="0" err="1"/>
              <a:t>biocharu</a:t>
            </a:r>
            <a:r>
              <a:rPr lang="cs-CZ" sz="24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sz="1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 err="1" smtClean="0"/>
              <a:t>Biochar</a:t>
            </a:r>
            <a:r>
              <a:rPr lang="cs-CZ" sz="2400" dirty="0" smtClean="0"/>
              <a:t> </a:t>
            </a:r>
            <a:r>
              <a:rPr lang="cs-CZ" sz="2400" dirty="0"/>
              <a:t>kypří (zlehčuje) půdu</a:t>
            </a:r>
            <a:r>
              <a:rPr lang="cs-CZ" sz="24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sz="1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 err="1" smtClean="0"/>
              <a:t>Biochar</a:t>
            </a:r>
            <a:r>
              <a:rPr lang="cs-CZ" sz="2400" dirty="0" smtClean="0"/>
              <a:t> </a:t>
            </a:r>
            <a:r>
              <a:rPr lang="cs-CZ" sz="2400" dirty="0"/>
              <a:t>v prvních měsících po aplikaci (v prvním roce aplikace) částečně nahrazuje kombinovaná hnojiva z důvodu vysokého obsahu biogenních prvků (P, N apod</a:t>
            </a:r>
            <a:r>
              <a:rPr lang="cs-CZ" sz="2400" dirty="0" smtClean="0"/>
              <a:t>.).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sz="1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 err="1" smtClean="0"/>
              <a:t>Biochar</a:t>
            </a:r>
            <a:r>
              <a:rPr lang="cs-CZ" sz="2400" dirty="0" smtClean="0"/>
              <a:t> </a:t>
            </a:r>
            <a:r>
              <a:rPr lang="cs-CZ" sz="2400" dirty="0"/>
              <a:t>v prvních měsících po aplikaci (v prvním roce aplikace) částečně nahrazuje </a:t>
            </a:r>
            <a:r>
              <a:rPr lang="cs-CZ" sz="2400" dirty="0" err="1"/>
              <a:t>vápenato</a:t>
            </a:r>
            <a:r>
              <a:rPr lang="cs-CZ" sz="2400" dirty="0"/>
              <a:t>-hořečnatá hnojiva z důvodu vysokého obsahu Ca, čímž upravuje pH půdy.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03175" y="6334780"/>
            <a:ext cx="768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000" dirty="0"/>
              <a:t>Pohořelý</a:t>
            </a:r>
            <a:r>
              <a:rPr lang="cs-CZ" dirty="0"/>
              <a:t> </a:t>
            </a:r>
            <a:r>
              <a:rPr lang="cs-CZ" sz="1000" dirty="0"/>
              <a:t>M., </a:t>
            </a:r>
            <a:r>
              <a:rPr lang="cs-CZ" sz="1000" dirty="0" err="1"/>
              <a:t>Šyc</a:t>
            </a:r>
            <a:r>
              <a:rPr lang="cs-CZ" sz="1000" dirty="0"/>
              <a:t> M., Svoboda K., Kruml M., </a:t>
            </a:r>
            <a:r>
              <a:rPr lang="cs-CZ" sz="1000" dirty="0" err="1"/>
              <a:t>Moško</a:t>
            </a:r>
            <a:r>
              <a:rPr lang="cs-CZ" sz="1000" dirty="0"/>
              <a:t> J., Zach B., </a:t>
            </a:r>
            <a:r>
              <a:rPr lang="cs-CZ" sz="1000" dirty="0" err="1"/>
              <a:t>Durda</a:t>
            </a:r>
            <a:r>
              <a:rPr lang="cs-CZ" sz="1000" dirty="0"/>
              <a:t> T., </a:t>
            </a:r>
            <a:r>
              <a:rPr lang="cs-CZ" sz="1000" dirty="0" err="1"/>
              <a:t>Skoblia</a:t>
            </a:r>
            <a:r>
              <a:rPr lang="cs-CZ" sz="1000" dirty="0"/>
              <a:t> S., Beňo Z.: Recyklace fosforu ze stabilizovaného čistírenského kalu. Sborník přednášek konference CHEO 11, pp. 1–17, Praha, Czech Republic, 07 </a:t>
            </a:r>
            <a:r>
              <a:rPr lang="cs-CZ" sz="1000" dirty="0" err="1"/>
              <a:t>September</a:t>
            </a:r>
            <a:r>
              <a:rPr lang="cs-CZ" sz="1000" dirty="0"/>
              <a:t> 2016.</a:t>
            </a:r>
          </a:p>
        </p:txBody>
      </p:sp>
    </p:spTree>
    <p:extLst>
      <p:ext uri="{BB962C8B-B14F-4D97-AF65-F5344CB8AC3E}">
        <p14:creationId xmlns:p14="http://schemas.microsoft.com/office/powerpoint/2010/main" val="3676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Rectangle 20"/>
          <p:cNvSpPr>
            <a:spLocks noChangeArrowheads="1"/>
          </p:cNvSpPr>
          <p:nvPr/>
        </p:nvSpPr>
        <p:spPr bwMode="auto">
          <a:xfrm>
            <a:off x="301925" y="0"/>
            <a:ext cx="11516264" cy="76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3600" b="1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Výhody </a:t>
            </a:r>
            <a:r>
              <a:rPr lang="cs-CZ" altLang="cs-CZ" sz="3600" b="1" dirty="0" err="1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biocharu</a:t>
            </a:r>
            <a:r>
              <a:rPr lang="cs-CZ" altLang="cs-CZ" sz="3600" b="1" dirty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proti přímé aplikaci </a:t>
            </a:r>
            <a:r>
              <a:rPr lang="cs-CZ" altLang="cs-CZ" sz="3600" b="1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SČK do půdy</a:t>
            </a:r>
            <a:endParaRPr lang="cs-CZ" altLang="cs-CZ" sz="3600" b="1" dirty="0">
              <a:solidFill>
                <a:srgbClr val="1C1CE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15990" y="910870"/>
            <a:ext cx="1054147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/>
              <a:t>Z</a:t>
            </a:r>
            <a:r>
              <a:rPr lang="cs-CZ" sz="2400" dirty="0" smtClean="0"/>
              <a:t>adržování </a:t>
            </a:r>
            <a:r>
              <a:rPr lang="cs-CZ" sz="2400" dirty="0"/>
              <a:t>vody v půdě</a:t>
            </a:r>
            <a:r>
              <a:rPr lang="cs-CZ" sz="24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sz="1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 smtClean="0"/>
              <a:t>Snižování průniku </a:t>
            </a:r>
            <a:r>
              <a:rPr lang="cs-CZ" sz="2400" dirty="0"/>
              <a:t>biogenních prvků (P, N apod.) z hnojiv do podzemních vod v důsledku jejich retence a postupného uvolňování z </a:t>
            </a:r>
            <a:r>
              <a:rPr lang="cs-CZ" sz="2400" dirty="0" err="1"/>
              <a:t>biocharu</a:t>
            </a:r>
            <a:r>
              <a:rPr lang="cs-CZ" sz="2400" dirty="0"/>
              <a:t>. Proto </a:t>
            </a:r>
            <a:r>
              <a:rPr lang="cs-CZ" sz="2400" dirty="0" err="1"/>
              <a:t>biochar</a:t>
            </a:r>
            <a:r>
              <a:rPr lang="cs-CZ" sz="2400" dirty="0"/>
              <a:t> zvyšuje stupeň využití hnojiv</a:t>
            </a:r>
            <a:r>
              <a:rPr lang="cs-CZ" sz="24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sz="1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 smtClean="0"/>
              <a:t>Snižování </a:t>
            </a:r>
            <a:r>
              <a:rPr lang="cs-CZ" sz="2400" dirty="0"/>
              <a:t>obsahu problematických organických </a:t>
            </a:r>
            <a:r>
              <a:rPr lang="cs-CZ" sz="2400" dirty="0" smtClean="0"/>
              <a:t>látek.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sz="1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 smtClean="0"/>
              <a:t>Kypření půdy.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sz="1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 smtClean="0"/>
              <a:t>Sekvestrace C.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sz="1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 smtClean="0"/>
              <a:t>Snížení </a:t>
            </a:r>
            <a:r>
              <a:rPr lang="cs-CZ" sz="2400" dirty="0"/>
              <a:t>emisí skleníkových plynů, zejména CH</a:t>
            </a:r>
            <a:r>
              <a:rPr lang="cs-CZ" sz="2400" baseline="-25000" dirty="0"/>
              <a:t>4</a:t>
            </a:r>
            <a:r>
              <a:rPr lang="cs-CZ" sz="2400" dirty="0"/>
              <a:t>, CO</a:t>
            </a:r>
            <a:r>
              <a:rPr lang="cs-CZ" sz="2400" baseline="-25000" dirty="0"/>
              <a:t>2</a:t>
            </a:r>
            <a:r>
              <a:rPr lang="cs-CZ" sz="2400" dirty="0"/>
              <a:t> a N</a:t>
            </a:r>
            <a:r>
              <a:rPr lang="cs-CZ" sz="2400" baseline="-25000" dirty="0"/>
              <a:t>2</a:t>
            </a:r>
            <a:r>
              <a:rPr lang="cs-CZ" sz="2400" dirty="0"/>
              <a:t>O.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03175" y="6334780"/>
            <a:ext cx="768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000" dirty="0"/>
              <a:t>Pohořelý</a:t>
            </a:r>
            <a:r>
              <a:rPr lang="cs-CZ" dirty="0"/>
              <a:t> </a:t>
            </a:r>
            <a:r>
              <a:rPr lang="cs-CZ" sz="1000" dirty="0"/>
              <a:t>M., </a:t>
            </a:r>
            <a:r>
              <a:rPr lang="cs-CZ" sz="1000" dirty="0" err="1"/>
              <a:t>Šyc</a:t>
            </a:r>
            <a:r>
              <a:rPr lang="cs-CZ" sz="1000" dirty="0"/>
              <a:t> M., Svoboda K., Kruml M., </a:t>
            </a:r>
            <a:r>
              <a:rPr lang="cs-CZ" sz="1000" dirty="0" err="1"/>
              <a:t>Moško</a:t>
            </a:r>
            <a:r>
              <a:rPr lang="cs-CZ" sz="1000" dirty="0"/>
              <a:t> J., Zach B., </a:t>
            </a:r>
            <a:r>
              <a:rPr lang="cs-CZ" sz="1000" dirty="0" err="1"/>
              <a:t>Durda</a:t>
            </a:r>
            <a:r>
              <a:rPr lang="cs-CZ" sz="1000" dirty="0"/>
              <a:t> T., </a:t>
            </a:r>
            <a:r>
              <a:rPr lang="cs-CZ" sz="1000" dirty="0" err="1"/>
              <a:t>Skoblia</a:t>
            </a:r>
            <a:r>
              <a:rPr lang="cs-CZ" sz="1000" dirty="0"/>
              <a:t> S., Beňo Z.: Recyklace fosforu ze stabilizovaného čistírenského kalu. Sborník přednášek konference CHEO 11, pp. 1–17, Praha, Czech Republic, 07 </a:t>
            </a:r>
            <a:r>
              <a:rPr lang="cs-CZ" sz="1000" dirty="0" err="1"/>
              <a:t>September</a:t>
            </a:r>
            <a:r>
              <a:rPr lang="cs-CZ" sz="1000" dirty="0"/>
              <a:t> 2016.</a:t>
            </a:r>
          </a:p>
        </p:txBody>
      </p:sp>
    </p:spTree>
    <p:extLst>
      <p:ext uri="{BB962C8B-B14F-4D97-AF65-F5344CB8AC3E}">
        <p14:creationId xmlns:p14="http://schemas.microsoft.com/office/powerpoint/2010/main" val="40503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" y="700616"/>
            <a:ext cx="9566694" cy="6039803"/>
          </a:xfrm>
          <a:prstGeom prst="rect">
            <a:avLst/>
          </a:prstGeom>
        </p:spPr>
      </p:pic>
      <p:sp>
        <p:nvSpPr>
          <p:cNvPr id="264196" name="Rectangle 20"/>
          <p:cNvSpPr>
            <a:spLocks noChangeArrowheads="1"/>
          </p:cNvSpPr>
          <p:nvPr/>
        </p:nvSpPr>
        <p:spPr bwMode="auto">
          <a:xfrm>
            <a:off x="301925" y="0"/>
            <a:ext cx="11516264" cy="76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PYREG</a:t>
            </a:r>
            <a:endParaRPr lang="cs-CZ" altLang="cs-CZ" sz="4000" b="1" dirty="0">
              <a:solidFill>
                <a:srgbClr val="1C1CE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674417" y="6623765"/>
            <a:ext cx="151758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1000" dirty="0">
                <a:latin typeface="+mn-lt"/>
              </a:rPr>
              <a:t>PYREG: </a:t>
            </a:r>
            <a:r>
              <a:rPr lang="cs-CZ" altLang="cs-CZ" sz="1000" dirty="0" smtClean="0">
                <a:latin typeface="+mn-lt"/>
              </a:rPr>
              <a:t>www.pyreg.de</a:t>
            </a:r>
            <a:endParaRPr lang="cs-CZ" altLang="cs-CZ" sz="1000" dirty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118120" y="2962294"/>
            <a:ext cx="29157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Jeden modul:</a:t>
            </a:r>
          </a:p>
          <a:p>
            <a:pPr algn="ctr"/>
            <a:endParaRPr lang="cs-CZ" sz="800" dirty="0"/>
          </a:p>
          <a:p>
            <a:pPr algn="ctr"/>
            <a:r>
              <a:rPr lang="cs-CZ" sz="2400" dirty="0" smtClean="0"/>
              <a:t>1000 t/rok </a:t>
            </a:r>
          </a:p>
          <a:p>
            <a:pPr algn="ctr"/>
            <a:r>
              <a:rPr lang="cs-CZ" sz="2400" dirty="0"/>
              <a:t> </a:t>
            </a:r>
            <a:r>
              <a:rPr lang="cs-CZ" sz="2400" dirty="0" smtClean="0"/>
              <a:t>sušiny SČK</a:t>
            </a:r>
          </a:p>
          <a:p>
            <a:pPr algn="ctr"/>
            <a:endParaRPr lang="cs-CZ" sz="800" dirty="0"/>
          </a:p>
          <a:p>
            <a:pPr algn="ctr"/>
            <a:r>
              <a:rPr lang="cs-CZ" sz="2400" dirty="0" smtClean="0"/>
              <a:t> 60 000 EO</a:t>
            </a:r>
          </a:p>
          <a:p>
            <a:pPr algn="ctr"/>
            <a:endParaRPr lang="cs-CZ" sz="2400" dirty="0"/>
          </a:p>
          <a:p>
            <a:pPr algn="ctr"/>
            <a:r>
              <a:rPr lang="cs-CZ" sz="2400" dirty="0" smtClean="0"/>
              <a:t> </a:t>
            </a:r>
            <a:r>
              <a:rPr lang="cs-CZ" sz="2400" dirty="0" err="1" smtClean="0"/>
              <a:t>Q</a:t>
            </a:r>
            <a:r>
              <a:rPr lang="cs-CZ" sz="2400" baseline="-25000" dirty="0" err="1" smtClean="0"/>
              <a:t>i</a:t>
            </a:r>
            <a:r>
              <a:rPr lang="cs-CZ" sz="2400" dirty="0" smtClean="0"/>
              <a:t> (min) = 10 MJ/kg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5113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Rectangle 20"/>
          <p:cNvSpPr>
            <a:spLocks noChangeArrowheads="1"/>
          </p:cNvSpPr>
          <p:nvPr/>
        </p:nvSpPr>
        <p:spPr bwMode="auto">
          <a:xfrm>
            <a:off x="301925" y="0"/>
            <a:ext cx="11516264" cy="76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4000" b="1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PYREG – čistírna </a:t>
            </a:r>
            <a:r>
              <a:rPr lang="cs-CZ" altLang="cs-CZ" sz="4000" b="1" dirty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odpadních vod </a:t>
            </a:r>
            <a:r>
              <a:rPr lang="cs-CZ" altLang="cs-CZ" sz="4000" b="1" dirty="0" err="1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Linz-Unkel</a:t>
            </a:r>
            <a:endParaRPr lang="cs-CZ" altLang="cs-CZ" sz="4000" b="1" dirty="0">
              <a:solidFill>
                <a:srgbClr val="1C1CE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733" y="1189775"/>
            <a:ext cx="8742648" cy="5057021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674417" y="6623765"/>
            <a:ext cx="151758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1000" dirty="0">
                <a:latin typeface="+mn-lt"/>
              </a:rPr>
              <a:t>PYREG: </a:t>
            </a:r>
            <a:r>
              <a:rPr lang="cs-CZ" altLang="cs-CZ" sz="1000" dirty="0" smtClean="0">
                <a:latin typeface="+mn-lt"/>
              </a:rPr>
              <a:t>www.pyreg.de</a:t>
            </a:r>
            <a:endParaRPr lang="cs-CZ" alt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5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Nadpis 1"/>
          <p:cNvSpPr>
            <a:spLocks noGrp="1"/>
          </p:cNvSpPr>
          <p:nvPr>
            <p:ph type="title"/>
          </p:nvPr>
        </p:nvSpPr>
        <p:spPr>
          <a:xfrm>
            <a:off x="1981200" y="44450"/>
            <a:ext cx="8229600" cy="720254"/>
          </a:xfrm>
        </p:spPr>
        <p:txBody>
          <a:bodyPr>
            <a:normAutofit/>
          </a:bodyPr>
          <a:lstStyle/>
          <a:p>
            <a:pPr lvl="0" algn="ctr">
              <a:spcBef>
                <a:spcPct val="50000"/>
              </a:spcBef>
            </a:pPr>
            <a:r>
              <a:rPr lang="cs-CZ" altLang="cs-CZ" sz="4000" b="1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Legislativa I</a:t>
            </a:r>
            <a:endParaRPr lang="cs-CZ" altLang="cs-CZ" sz="4000" b="1" dirty="0">
              <a:solidFill>
                <a:srgbClr val="1C1CE2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229886" y="4978451"/>
            <a:ext cx="6399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/>
              <a:t>Vyhláška 474/2000 Sb</a:t>
            </a:r>
            <a:r>
              <a:rPr lang="cs-CZ" sz="2400" dirty="0"/>
              <a:t>. o stanovení požadavků na </a:t>
            </a:r>
            <a:r>
              <a:rPr lang="cs-CZ" sz="2400" dirty="0" smtClean="0"/>
              <a:t>hnojiva (novela 131/2014 Sb.)</a:t>
            </a:r>
          </a:p>
          <a:p>
            <a:pPr algn="ctr"/>
            <a:r>
              <a:rPr lang="cs-CZ" sz="2400" dirty="0" smtClean="0"/>
              <a:t>Příloha č. 1, část d) organická hnojiva, při jejichž výrobě byly použity odpady z ČOV</a:t>
            </a:r>
            <a:endParaRPr lang="cs-CZ" sz="24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68" y="1794685"/>
            <a:ext cx="3284939" cy="4753426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0" t="31710" r="39795" b="38179"/>
          <a:stretch/>
        </p:blipFill>
        <p:spPr bwMode="auto">
          <a:xfrm>
            <a:off x="5295056" y="1718365"/>
            <a:ext cx="5801759" cy="309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2329132" y="826036"/>
            <a:ext cx="7838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/>
              <a:t>Vyhláška </a:t>
            </a:r>
            <a:r>
              <a:rPr lang="cs-CZ" sz="2400" dirty="0"/>
              <a:t>437/2016  Sb. o podmínkách použití upravených kalů na zemědělské půdě.</a:t>
            </a:r>
          </a:p>
        </p:txBody>
      </p:sp>
    </p:spTree>
    <p:extLst>
      <p:ext uri="{BB962C8B-B14F-4D97-AF65-F5344CB8AC3E}">
        <p14:creationId xmlns:p14="http://schemas.microsoft.com/office/powerpoint/2010/main" val="14697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Nadpis 1"/>
          <p:cNvSpPr>
            <a:spLocks noGrp="1"/>
          </p:cNvSpPr>
          <p:nvPr>
            <p:ph type="title"/>
          </p:nvPr>
        </p:nvSpPr>
        <p:spPr>
          <a:xfrm>
            <a:off x="1981200" y="44450"/>
            <a:ext cx="8229600" cy="720254"/>
          </a:xfrm>
        </p:spPr>
        <p:txBody>
          <a:bodyPr>
            <a:normAutofit/>
          </a:bodyPr>
          <a:lstStyle/>
          <a:p>
            <a:pPr lvl="0" algn="ctr">
              <a:spcBef>
                <a:spcPct val="50000"/>
              </a:spcBef>
            </a:pPr>
            <a:r>
              <a:rPr lang="cs-CZ" altLang="cs-CZ" sz="4000" b="1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Legislativa II</a:t>
            </a:r>
            <a:endParaRPr lang="cs-CZ" altLang="cs-CZ" sz="4000" b="1" dirty="0">
              <a:solidFill>
                <a:srgbClr val="1C1CE2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Arial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022" y="764704"/>
            <a:ext cx="8501899" cy="527444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93630" y="811288"/>
            <a:ext cx="368347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Evropská legislativa</a:t>
            </a:r>
          </a:p>
          <a:p>
            <a:endParaRPr lang="cs-CZ" sz="1000" b="1" dirty="0"/>
          </a:p>
          <a:p>
            <a:r>
              <a:rPr lang="cs-CZ" sz="2400" dirty="0"/>
              <a:t>Stanoví pravidla pro certifikované hnojivé výrobky na trhu</a:t>
            </a:r>
            <a:r>
              <a:rPr lang="cs-CZ" sz="2400" dirty="0" smtClean="0"/>
              <a:t>.</a:t>
            </a:r>
          </a:p>
          <a:p>
            <a:endParaRPr lang="cs-CZ" sz="1000" dirty="0"/>
          </a:p>
          <a:p>
            <a:r>
              <a:rPr lang="cs-CZ" sz="2400" dirty="0"/>
              <a:t>Stanoví minimální obsah </a:t>
            </a:r>
            <a:r>
              <a:rPr lang="cs-CZ" sz="2400" dirty="0" err="1"/>
              <a:t>nutrientů</a:t>
            </a:r>
            <a:r>
              <a:rPr lang="cs-CZ" sz="2400" dirty="0"/>
              <a:t> v hnojivu</a:t>
            </a:r>
            <a:r>
              <a:rPr lang="cs-CZ" sz="2400" dirty="0" smtClean="0"/>
              <a:t>.</a:t>
            </a:r>
          </a:p>
          <a:p>
            <a:endParaRPr lang="cs-CZ" sz="1000" dirty="0"/>
          </a:p>
          <a:p>
            <a:r>
              <a:rPr lang="cs-CZ" sz="2400" dirty="0"/>
              <a:t>Stanoví maximální obsah kontaminantů v hnojivu (těžké kovy, </a:t>
            </a:r>
            <a:r>
              <a:rPr lang="cs-CZ" sz="2400" dirty="0" err="1"/>
              <a:t>org</a:t>
            </a:r>
            <a:r>
              <a:rPr lang="cs-CZ" sz="2400" dirty="0"/>
              <a:t>. </a:t>
            </a:r>
            <a:r>
              <a:rPr lang="cs-CZ" sz="2400" dirty="0" smtClean="0"/>
              <a:t>látky).</a:t>
            </a:r>
            <a:endParaRPr lang="cs-CZ" sz="2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97454" y="4821049"/>
            <a:ext cx="1159046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Biochar</a:t>
            </a:r>
            <a:endParaRPr lang="cs-CZ" sz="2400" b="1" dirty="0"/>
          </a:p>
          <a:p>
            <a:r>
              <a:rPr lang="cs-CZ" sz="2400" dirty="0" smtClean="0"/>
              <a:t>Důvodová</a:t>
            </a:r>
            <a:r>
              <a:rPr lang="cs-CZ" sz="2400" dirty="0"/>
              <a:t> z</a:t>
            </a:r>
            <a:r>
              <a:rPr lang="cs-CZ" sz="2400" dirty="0" smtClean="0"/>
              <a:t>práva</a:t>
            </a:r>
          </a:p>
          <a:p>
            <a:endParaRPr lang="cs-CZ" sz="1000" dirty="0" smtClean="0"/>
          </a:p>
          <a:p>
            <a:r>
              <a:rPr lang="cs-CZ" sz="2400" dirty="0" smtClean="0"/>
              <a:t>Bod 5, </a:t>
            </a:r>
            <a:r>
              <a:rPr lang="cs-CZ" sz="2400" dirty="0"/>
              <a:t>o</a:t>
            </a:r>
            <a:r>
              <a:rPr lang="cs-CZ" sz="2400" dirty="0" smtClean="0"/>
              <a:t>dstavec 43</a:t>
            </a:r>
          </a:p>
          <a:p>
            <a:endParaRPr lang="cs-CZ" sz="1000" dirty="0"/>
          </a:p>
          <a:p>
            <a:r>
              <a:rPr lang="cs-CZ" sz="2400" dirty="0" smtClean="0"/>
              <a:t>Příloha 1</a:t>
            </a:r>
            <a:r>
              <a:rPr lang="cs-CZ" sz="2400" dirty="0"/>
              <a:t>, KFV 1(C)(I)(a)(</a:t>
            </a:r>
            <a:r>
              <a:rPr lang="cs-CZ" sz="2400" dirty="0" err="1"/>
              <a:t>ii</a:t>
            </a:r>
            <a:r>
              <a:rPr lang="cs-CZ" sz="2400" dirty="0"/>
              <a:t>) Vícesložkové tuhé anorganické hnojivo s </a:t>
            </a:r>
            <a:r>
              <a:rPr lang="cs-CZ" sz="2400" dirty="0" err="1"/>
              <a:t>makroživinami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118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Nadpis 1"/>
          <p:cNvSpPr>
            <a:spLocks noGrp="1"/>
          </p:cNvSpPr>
          <p:nvPr>
            <p:ph type="title"/>
          </p:nvPr>
        </p:nvSpPr>
        <p:spPr>
          <a:xfrm>
            <a:off x="1981200" y="44450"/>
            <a:ext cx="8229600" cy="720254"/>
          </a:xfrm>
        </p:spPr>
        <p:txBody>
          <a:bodyPr>
            <a:normAutofit/>
          </a:bodyPr>
          <a:lstStyle/>
          <a:p>
            <a:pPr lvl="0" algn="ctr">
              <a:spcBef>
                <a:spcPct val="50000"/>
              </a:spcBef>
            </a:pPr>
            <a:r>
              <a:rPr lang="cs-CZ" altLang="cs-CZ" sz="4000" b="1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Závěr</a:t>
            </a:r>
            <a:endParaRPr lang="cs-CZ" altLang="cs-CZ" sz="4000" b="1" dirty="0">
              <a:solidFill>
                <a:srgbClr val="1C1CE2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40921" y="1164285"/>
            <a:ext cx="101101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/>
              <a:t>Výroba </a:t>
            </a:r>
            <a:r>
              <a:rPr lang="cs-CZ" sz="2800" dirty="0" err="1"/>
              <a:t>biocharu</a:t>
            </a:r>
            <a:r>
              <a:rPr lang="cs-CZ" sz="2800" dirty="0"/>
              <a:t> středně-teplotní pomalou pyrolýzou je vhodná pro čistírny odpadních vod s anaerobní stabilizací kalu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o minimální velikosti cca 20 000 EO </a:t>
            </a:r>
            <a:br>
              <a:rPr lang="cs-CZ" sz="2800" dirty="0" smtClean="0"/>
            </a:br>
            <a:r>
              <a:rPr lang="cs-CZ" sz="2800" dirty="0" smtClean="0"/>
              <a:t>s </a:t>
            </a:r>
            <a:r>
              <a:rPr lang="cs-CZ" sz="2800" dirty="0"/>
              <a:t>nízkým obsahem těžkých kovů.</a:t>
            </a:r>
            <a:endParaRPr lang="cs-CZ" sz="28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519" y="3429700"/>
            <a:ext cx="8188960" cy="278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49581" y="148057"/>
            <a:ext cx="5098268" cy="76634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200" b="1" dirty="0" smtClean="0">
                <a:solidFill>
                  <a:srgbClr val="1C1CE2"/>
                </a:solidFill>
                <a:cs typeface="Arial" charset="0"/>
              </a:rPr>
              <a:t>Děkuji za pozornost</a:t>
            </a:r>
            <a:endParaRPr lang="en-GB" altLang="cs-CZ" sz="3200" b="1" dirty="0" smtClean="0">
              <a:solidFill>
                <a:srgbClr val="1C1CE2"/>
              </a:solidFill>
              <a:cs typeface="Arial" charset="0"/>
            </a:endParaRPr>
          </a:p>
        </p:txBody>
      </p:sp>
      <p:pic>
        <p:nvPicPr>
          <p:cNvPr id="230404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6" y="652554"/>
            <a:ext cx="4319558" cy="557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" t="-2" r="17673" b="5614"/>
          <a:stretch>
            <a:fillRect/>
          </a:stretch>
        </p:blipFill>
        <p:spPr bwMode="auto">
          <a:xfrm>
            <a:off x="9971868" y="148057"/>
            <a:ext cx="2071076" cy="56402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extovéPole 1"/>
          <p:cNvSpPr txBox="1"/>
          <p:nvPr/>
        </p:nvSpPr>
        <p:spPr>
          <a:xfrm>
            <a:off x="5758104" y="1047020"/>
            <a:ext cx="28812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Kontakt</a:t>
            </a:r>
          </a:p>
          <a:p>
            <a:pPr algn="ctr"/>
            <a:endParaRPr lang="cs-CZ" sz="1000" b="1" dirty="0">
              <a:solidFill>
                <a:srgbClr val="1C1CE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charset="0"/>
            </a:endParaRPr>
          </a:p>
          <a:p>
            <a:pPr algn="ctr"/>
            <a:r>
              <a:rPr lang="cs-CZ" sz="2000" b="1" dirty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Michael </a:t>
            </a:r>
            <a:r>
              <a:rPr lang="cs-CZ" sz="2000" b="1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Pohořelý</a:t>
            </a:r>
          </a:p>
          <a:p>
            <a:pPr algn="ctr"/>
            <a:r>
              <a:rPr lang="cs-CZ" sz="2000" b="1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737 251 462</a:t>
            </a:r>
          </a:p>
          <a:p>
            <a:pPr algn="ctr"/>
            <a:r>
              <a:rPr lang="cs-CZ" sz="2000" b="1" dirty="0" err="1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p</a:t>
            </a:r>
            <a:r>
              <a:rPr lang="cs-CZ" sz="2000" b="1" dirty="0" err="1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ohorely</a:t>
            </a:r>
            <a:r>
              <a:rPr lang="en-US" sz="2000" b="1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@</a:t>
            </a:r>
            <a:r>
              <a:rPr lang="cs-CZ" sz="2000" b="1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icpf.cas.cz</a:t>
            </a:r>
          </a:p>
          <a:p>
            <a:pPr algn="ctr"/>
            <a:r>
              <a:rPr lang="cs-CZ" sz="2000" b="1" dirty="0" err="1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pohorelm</a:t>
            </a:r>
            <a:r>
              <a:rPr lang="en-US" sz="2000" b="1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@vscht.cz</a:t>
            </a:r>
            <a:endParaRPr lang="cs-CZ" sz="2000" b="1" dirty="0">
              <a:solidFill>
                <a:srgbClr val="1C1CE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835" y="3073664"/>
            <a:ext cx="4683760" cy="351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5067" y="1"/>
            <a:ext cx="10515600" cy="776376"/>
          </a:xfrm>
        </p:spPr>
        <p:txBody>
          <a:bodyPr>
            <a:normAutofit/>
          </a:bodyPr>
          <a:lstStyle/>
          <a:p>
            <a:pPr algn="ctr"/>
            <a:r>
              <a:rPr lang="cs-CZ" altLang="cs-CZ" b="1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Stabilizovaný vs. surový ČK</a:t>
            </a:r>
            <a:endParaRPr lang="cs-CZ" b="1" dirty="0">
              <a:solidFill>
                <a:srgbClr val="1C1CE2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57376" y="1035206"/>
            <a:ext cx="254335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Surový kal nebezpečný odpad</a:t>
            </a:r>
          </a:p>
          <a:p>
            <a:pPr algn="ctr"/>
            <a:endParaRPr lang="cs-CZ" sz="1000" dirty="0" smtClean="0"/>
          </a:p>
          <a:p>
            <a:pPr algn="ctr"/>
            <a:r>
              <a:rPr lang="cs-CZ" sz="2400" dirty="0" smtClean="0">
                <a:sym typeface="Symbol" panose="05050102010706020507" pitchFamily="18" charset="2"/>
              </a:rPr>
              <a:t></a:t>
            </a:r>
            <a:r>
              <a:rPr lang="cs-CZ" dirty="0" smtClean="0">
                <a:sym typeface="Symbol" panose="05050102010706020507" pitchFamily="18" charset="2"/>
              </a:rPr>
              <a:t> </a:t>
            </a:r>
          </a:p>
          <a:p>
            <a:pPr algn="ctr"/>
            <a:endParaRPr lang="cs-CZ" sz="1000" dirty="0">
              <a:sym typeface="Symbol" panose="05050102010706020507" pitchFamily="18" charset="2"/>
            </a:endParaRPr>
          </a:p>
          <a:p>
            <a:pPr algn="ctr"/>
            <a:r>
              <a:rPr lang="cs-CZ" sz="2400" dirty="0" smtClean="0">
                <a:sym typeface="Symbol" panose="05050102010706020507" pitchFamily="18" charset="2"/>
              </a:rPr>
              <a:t>Stabilizace</a:t>
            </a:r>
          </a:p>
          <a:p>
            <a:pPr algn="ctr"/>
            <a:r>
              <a:rPr lang="cs-CZ" sz="2400" dirty="0" smtClean="0">
                <a:sym typeface="Symbol" panose="05050102010706020507" pitchFamily="18" charset="2"/>
              </a:rPr>
              <a:t>+</a:t>
            </a:r>
          </a:p>
          <a:p>
            <a:pPr algn="ctr"/>
            <a:r>
              <a:rPr lang="cs-CZ" dirty="0" smtClean="0">
                <a:sym typeface="Symbol" panose="05050102010706020507" pitchFamily="18" charset="2"/>
              </a:rPr>
              <a:t> </a:t>
            </a:r>
            <a:r>
              <a:rPr lang="cs-CZ" sz="2400" dirty="0" err="1">
                <a:sym typeface="Symbol" panose="05050102010706020507" pitchFamily="18" charset="2"/>
              </a:rPr>
              <a:t>H</a:t>
            </a:r>
            <a:r>
              <a:rPr lang="cs-CZ" sz="2400" dirty="0" err="1" smtClean="0">
                <a:sym typeface="Symbol" panose="05050102010706020507" pitchFamily="18" charset="2"/>
              </a:rPr>
              <a:t>ygienizace</a:t>
            </a:r>
            <a:endParaRPr lang="cs-CZ" sz="2400" dirty="0" smtClean="0">
              <a:sym typeface="Symbol" panose="05050102010706020507" pitchFamily="18" charset="2"/>
            </a:endParaRPr>
          </a:p>
          <a:p>
            <a:pPr algn="ctr"/>
            <a:endParaRPr lang="cs-CZ" sz="1000" dirty="0" smtClean="0">
              <a:sym typeface="Symbol" panose="05050102010706020507" pitchFamily="18" charset="2"/>
            </a:endParaRPr>
          </a:p>
          <a:p>
            <a:pPr algn="ctr"/>
            <a:r>
              <a:rPr lang="cs-CZ" dirty="0" smtClean="0">
                <a:sym typeface="Symbol" panose="05050102010706020507" pitchFamily="18" charset="2"/>
              </a:rPr>
              <a:t>  </a:t>
            </a:r>
          </a:p>
          <a:p>
            <a:pPr algn="ctr"/>
            <a:endParaRPr lang="cs-CZ" sz="1000" dirty="0" smtClean="0">
              <a:sym typeface="Symbol" panose="05050102010706020507" pitchFamily="18" charset="2"/>
            </a:endParaRPr>
          </a:p>
          <a:p>
            <a:pPr algn="ctr"/>
            <a:r>
              <a:rPr lang="cs-CZ" sz="2400" b="1" dirty="0" smtClean="0">
                <a:sym typeface="Symbol" panose="05050102010706020507" pitchFamily="18" charset="2"/>
              </a:rPr>
              <a:t>Stabilizovaný kal</a:t>
            </a:r>
          </a:p>
          <a:p>
            <a:pPr algn="ctr"/>
            <a:r>
              <a:rPr lang="cs-CZ" sz="2400" b="1" dirty="0" smtClean="0">
                <a:sym typeface="Symbol" panose="05050102010706020507" pitchFamily="18" charset="2"/>
              </a:rPr>
              <a:t>ostatní odpad</a:t>
            </a:r>
          </a:p>
          <a:p>
            <a:pPr algn="ctr"/>
            <a:r>
              <a:rPr lang="cs-CZ" sz="2400" dirty="0"/>
              <a:t>katalogové číslo 190805 </a:t>
            </a:r>
            <a:r>
              <a:rPr lang="cs-CZ" sz="2400" b="1" dirty="0" smtClean="0">
                <a:sym typeface="Symbol" panose="05050102010706020507" pitchFamily="18" charset="2"/>
              </a:rPr>
              <a:t> </a:t>
            </a:r>
            <a:endParaRPr lang="cs-CZ" sz="2400" b="1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642" y="1250700"/>
            <a:ext cx="5354739" cy="5107686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5227608" y="6624900"/>
            <a:ext cx="6964392" cy="233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000" dirty="0" err="1"/>
              <a:t>Dohányos</a:t>
            </a:r>
            <a:r>
              <a:rPr lang="cs-CZ" sz="1000" dirty="0" smtClean="0"/>
              <a:t> </a:t>
            </a:r>
            <a:r>
              <a:rPr lang="cs-CZ" sz="1000" dirty="0"/>
              <a:t>M., Zábranská J., Jeníček P., Fialka P., </a:t>
            </a:r>
            <a:r>
              <a:rPr lang="cs-CZ" sz="1000" dirty="0" err="1"/>
              <a:t>Kajan</a:t>
            </a:r>
            <a:r>
              <a:rPr lang="cs-CZ" sz="1000" dirty="0"/>
              <a:t> M.: Anaerobní čistírenské technologie. </a:t>
            </a:r>
            <a:r>
              <a:rPr lang="cs-CZ" sz="1000" dirty="0" err="1" smtClean="0"/>
              <a:t>NoeL</a:t>
            </a:r>
            <a:r>
              <a:rPr lang="cs-CZ" sz="1000" dirty="0" smtClean="0"/>
              <a:t> </a:t>
            </a:r>
            <a:r>
              <a:rPr lang="cs-CZ" sz="1000" dirty="0"/>
              <a:t>2000, </a:t>
            </a:r>
            <a:r>
              <a:rPr lang="cs-CZ" sz="1000" dirty="0" smtClean="0"/>
              <a:t>Praha 1998.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3053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31653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Nakládání </a:t>
            </a:r>
            <a:r>
              <a:rPr lang="cs-CZ" b="1" dirty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s kaly v ČR</a:t>
            </a:r>
          </a:p>
        </p:txBody>
      </p:sp>
      <p:sp>
        <p:nvSpPr>
          <p:cNvPr id="3" name="Obdélník 2"/>
          <p:cNvSpPr/>
          <p:nvPr/>
        </p:nvSpPr>
        <p:spPr>
          <a:xfrm>
            <a:off x="7030528" y="6611779"/>
            <a:ext cx="52908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Český statistický úřad: Katalog </a:t>
            </a:r>
            <a:r>
              <a:rPr lang="cs-CZ" sz="1000" dirty="0" smtClean="0"/>
              <a:t>produktů  - </a:t>
            </a:r>
            <a:r>
              <a:rPr lang="cs-CZ" sz="1000" dirty="0"/>
              <a:t>Vodovody, kanalizace a vodní toky </a:t>
            </a:r>
            <a:r>
              <a:rPr lang="cs-CZ" sz="1000" dirty="0" smtClean="0"/>
              <a:t>2010-2015.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63" y="1816107"/>
            <a:ext cx="11257473" cy="31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31653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Proč roste zájem o ČK</a:t>
            </a:r>
            <a:endParaRPr lang="cs-CZ" b="1" dirty="0">
              <a:solidFill>
                <a:srgbClr val="1C1CE2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6210" y="1518249"/>
            <a:ext cx="82554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smtClean="0"/>
              <a:t>Zákaz ukládání směsného komunálního odpadu a recyklovatelného odpadu a využitelného odpadu od roku 2024 (229/2014 Sb.).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1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smtClean="0"/>
              <a:t>Nový zákon o odpadech. </a:t>
            </a:r>
            <a:r>
              <a:rPr lang="cs-CZ" sz="2400" b="1" dirty="0"/>
              <a:t>J</a:t>
            </a:r>
            <a:r>
              <a:rPr lang="cs-CZ" sz="2400" b="1" dirty="0" smtClean="0"/>
              <a:t>eho součástí </a:t>
            </a:r>
            <a:r>
              <a:rPr lang="cs-CZ" sz="2400" b="1" dirty="0"/>
              <a:t>bude pravděpodobně úplný </a:t>
            </a:r>
            <a:r>
              <a:rPr lang="cs-CZ" sz="2400" b="1" dirty="0" smtClean="0"/>
              <a:t>zákaz skládkování ČK.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1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smtClean="0"/>
              <a:t>Vyhláška </a:t>
            </a:r>
            <a:r>
              <a:rPr lang="cs-CZ" sz="2400" b="1" dirty="0"/>
              <a:t>č. 437/2016 Sb</a:t>
            </a:r>
            <a:r>
              <a:rPr lang="cs-CZ" sz="2400" b="1" dirty="0" smtClean="0"/>
              <a:t>., která </a:t>
            </a:r>
            <a:r>
              <a:rPr lang="cs-CZ" sz="2400" b="1" dirty="0"/>
              <a:t>zásadně zpřísňuje mikrobiologická kritéria pro použití upravených kalů na zemědělskou </a:t>
            </a:r>
            <a:r>
              <a:rPr lang="cs-CZ" sz="2400" b="1" dirty="0" smtClean="0"/>
              <a:t>půdu.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10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smtClean="0"/>
              <a:t>Recyklace fosforu, dusíku a dalších nutričních prvků.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1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smtClean="0"/>
              <a:t>Módní téma </a:t>
            </a:r>
            <a:r>
              <a:rPr lang="cs-CZ" sz="2400" b="1" dirty="0" smtClean="0">
                <a:sym typeface="Wingdings" panose="05000000000000000000" pitchFamily="2" charset="2"/>
              </a:rPr>
              <a:t>.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9102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93165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Hygienizace</a:t>
            </a:r>
            <a:r>
              <a:rPr lang="cs-CZ" b="1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 kalu – praktické technologie pro ČR</a:t>
            </a:r>
            <a:endParaRPr lang="cs-CZ" b="1" dirty="0">
              <a:solidFill>
                <a:srgbClr val="1C1CE2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6210" y="1518249"/>
            <a:ext cx="82554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/>
              <a:t>p</a:t>
            </a:r>
            <a:r>
              <a:rPr lang="cs-CZ" sz="2400" b="1" dirty="0" smtClean="0"/>
              <a:t>asterizace kalu + anaerobní mezofilní stabilizace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1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/>
              <a:t>t</a:t>
            </a:r>
            <a:r>
              <a:rPr lang="cs-CZ" sz="2400" b="1" dirty="0" smtClean="0"/>
              <a:t>ermofilní anaerobní stabilizace kalu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1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err="1"/>
              <a:t>hygienizace</a:t>
            </a:r>
            <a:r>
              <a:rPr lang="cs-CZ" sz="2400" b="1" dirty="0"/>
              <a:t> vápnem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10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/>
              <a:t>termická hydrolýza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1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/>
              <a:t>s</a:t>
            </a:r>
            <a:r>
              <a:rPr lang="cs-CZ" sz="2400" b="1" dirty="0" smtClean="0"/>
              <a:t>ušení anaerobně stabilizovaného kalu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25282" y="4090047"/>
            <a:ext cx="8255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mono-spalování (zplyňování) stabilizovaných čistírenských kalů</a:t>
            </a:r>
            <a:endParaRPr lang="cs-CZ" sz="1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pomalá středně-teplotní pyrolýza stabilizovaného čistírenského kalu s produkcí </a:t>
            </a:r>
            <a:r>
              <a:rPr lang="cs-CZ" sz="2400" b="1" dirty="0" err="1" smtClean="0"/>
              <a:t>biocharu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5278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3"/>
          <p:cNvSpPr>
            <a:spLocks noGrp="1" noChangeArrowheads="1"/>
          </p:cNvSpPr>
          <p:nvPr>
            <p:ph idx="1"/>
          </p:nvPr>
        </p:nvSpPr>
        <p:spPr>
          <a:xfrm>
            <a:off x="1919289" y="1268414"/>
            <a:ext cx="8085137" cy="1108075"/>
          </a:xfrm>
        </p:spPr>
        <p:txBody>
          <a:bodyPr/>
          <a:lstStyle/>
          <a:p>
            <a:pPr marL="0" indent="0">
              <a:buNone/>
            </a:pPr>
            <a:r>
              <a:rPr lang="cs-CZ" altLang="cs-CZ" dirty="0" smtClean="0">
                <a:solidFill>
                  <a:srgbClr val="1C1CE2"/>
                </a:solidFill>
                <a:cs typeface="Arial" panose="020B0604020202020204" pitchFamily="34" charset="0"/>
              </a:rPr>
              <a:t>Termický rozklad materiálu za nepřístupu médií obsahujících volný kyslík.</a:t>
            </a:r>
          </a:p>
        </p:txBody>
      </p:sp>
      <p:grpSp>
        <p:nvGrpSpPr>
          <p:cNvPr id="264195" name="Group 4"/>
          <p:cNvGrpSpPr>
            <a:grpSpLocks/>
          </p:cNvGrpSpPr>
          <p:nvPr/>
        </p:nvGrpSpPr>
        <p:grpSpPr bwMode="auto">
          <a:xfrm>
            <a:off x="2352675" y="2563814"/>
            <a:ext cx="7488238" cy="3170237"/>
            <a:chOff x="522" y="1615"/>
            <a:chExt cx="4717" cy="1997"/>
          </a:xfrm>
        </p:grpSpPr>
        <p:sp>
          <p:nvSpPr>
            <p:cNvPr id="264197" name="AutoShape 5"/>
            <p:cNvSpPr>
              <a:spLocks noChangeArrowheads="1"/>
            </p:cNvSpPr>
            <p:nvPr/>
          </p:nvSpPr>
          <p:spPr bwMode="auto">
            <a:xfrm>
              <a:off x="2336" y="2341"/>
              <a:ext cx="953" cy="499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Arial" panose="020B0604020202020204" pitchFamily="34" charset="0"/>
                  <a:cs typeface="Arial" panose="020B0604020202020204" pitchFamily="34" charset="0"/>
                </a:rPr>
                <a:t>Reaktor</a:t>
              </a:r>
            </a:p>
          </p:txBody>
        </p:sp>
        <p:sp>
          <p:nvSpPr>
            <p:cNvPr id="264198" name="Oval 6"/>
            <p:cNvSpPr>
              <a:spLocks noChangeArrowheads="1"/>
            </p:cNvSpPr>
            <p:nvPr/>
          </p:nvSpPr>
          <p:spPr bwMode="auto">
            <a:xfrm>
              <a:off x="522" y="2296"/>
              <a:ext cx="1315" cy="590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Arial" panose="020B0604020202020204" pitchFamily="34" charset="0"/>
                  <a:cs typeface="Arial" panose="020B0604020202020204" pitchFamily="34" charset="0"/>
                </a:rPr>
                <a:t>Biomasa</a:t>
              </a:r>
            </a:p>
          </p:txBody>
        </p:sp>
        <p:sp>
          <p:nvSpPr>
            <p:cNvPr id="264199" name="Line 7"/>
            <p:cNvSpPr>
              <a:spLocks noChangeShapeType="1"/>
            </p:cNvSpPr>
            <p:nvPr/>
          </p:nvSpPr>
          <p:spPr bwMode="auto">
            <a:xfrm>
              <a:off x="1973" y="2613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4200" name="Line 8"/>
            <p:cNvSpPr>
              <a:spLocks noChangeShapeType="1"/>
            </p:cNvSpPr>
            <p:nvPr/>
          </p:nvSpPr>
          <p:spPr bwMode="auto">
            <a:xfrm flipV="1">
              <a:off x="3379" y="1978"/>
              <a:ext cx="726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4201" name="Line 9"/>
            <p:cNvSpPr>
              <a:spLocks noChangeShapeType="1"/>
            </p:cNvSpPr>
            <p:nvPr/>
          </p:nvSpPr>
          <p:spPr bwMode="auto">
            <a:xfrm>
              <a:off x="3379" y="2613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4202" name="Line 10"/>
            <p:cNvSpPr>
              <a:spLocks noChangeShapeType="1"/>
            </p:cNvSpPr>
            <p:nvPr/>
          </p:nvSpPr>
          <p:spPr bwMode="auto">
            <a:xfrm>
              <a:off x="3379" y="2840"/>
              <a:ext cx="771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4203" name="Oval 11"/>
            <p:cNvSpPr>
              <a:spLocks noChangeArrowheads="1"/>
            </p:cNvSpPr>
            <p:nvPr/>
          </p:nvSpPr>
          <p:spPr bwMode="auto">
            <a:xfrm>
              <a:off x="4150" y="1615"/>
              <a:ext cx="953" cy="4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Arial" panose="020B0604020202020204" pitchFamily="34" charset="0"/>
                  <a:cs typeface="Arial" panose="020B0604020202020204" pitchFamily="34" charset="0"/>
                </a:rPr>
                <a:t>Plyn</a:t>
              </a:r>
            </a:p>
          </p:txBody>
        </p:sp>
        <p:sp>
          <p:nvSpPr>
            <p:cNvPr id="264204" name="Oval 12"/>
            <p:cNvSpPr>
              <a:spLocks noChangeArrowheads="1"/>
            </p:cNvSpPr>
            <p:nvPr/>
          </p:nvSpPr>
          <p:spPr bwMode="auto">
            <a:xfrm>
              <a:off x="4286" y="2386"/>
              <a:ext cx="953" cy="454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Olej</a:t>
              </a:r>
            </a:p>
          </p:txBody>
        </p:sp>
        <p:sp>
          <p:nvSpPr>
            <p:cNvPr id="264205" name="Oval 13"/>
            <p:cNvSpPr>
              <a:spLocks noChangeArrowheads="1"/>
            </p:cNvSpPr>
            <p:nvPr/>
          </p:nvSpPr>
          <p:spPr bwMode="auto">
            <a:xfrm>
              <a:off x="4196" y="3158"/>
              <a:ext cx="953" cy="45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Biochar</a:t>
              </a:r>
              <a:endParaRPr lang="cs-CZ" alt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206" name="Line 14"/>
            <p:cNvSpPr>
              <a:spLocks noChangeShapeType="1"/>
            </p:cNvSpPr>
            <p:nvPr/>
          </p:nvSpPr>
          <p:spPr bwMode="auto">
            <a:xfrm flipV="1">
              <a:off x="2880" y="2886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4207" name="Rectangle 15"/>
            <p:cNvSpPr>
              <a:spLocks noChangeArrowheads="1"/>
            </p:cNvSpPr>
            <p:nvPr/>
          </p:nvSpPr>
          <p:spPr bwMode="auto">
            <a:xfrm>
              <a:off x="2517" y="3249"/>
              <a:ext cx="726" cy="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Arial" panose="020B0604020202020204" pitchFamily="34" charset="0"/>
                  <a:cs typeface="Arial" panose="020B0604020202020204" pitchFamily="34" charset="0"/>
                </a:rPr>
                <a:t>Teplo</a:t>
              </a:r>
            </a:p>
          </p:txBody>
        </p:sp>
      </p:grpSp>
      <p:sp>
        <p:nvSpPr>
          <p:cNvPr id="264196" name="Rectangle 20"/>
          <p:cNvSpPr>
            <a:spLocks noChangeArrowheads="1"/>
          </p:cNvSpPr>
          <p:nvPr/>
        </p:nvSpPr>
        <p:spPr bwMode="auto">
          <a:xfrm>
            <a:off x="1524000" y="0"/>
            <a:ext cx="9144000" cy="76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Pyrolýza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855914" y="6623765"/>
            <a:ext cx="933608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1000" dirty="0" err="1">
                <a:latin typeface="+mn-lt"/>
              </a:rPr>
              <a:t>Bridgwater</a:t>
            </a:r>
            <a:r>
              <a:rPr lang="cs-CZ" altLang="cs-CZ" sz="1000" dirty="0">
                <a:latin typeface="+mn-lt"/>
              </a:rPr>
              <a:t>, </a:t>
            </a:r>
            <a:r>
              <a:rPr lang="en-US" altLang="cs-CZ" sz="1000" dirty="0">
                <a:latin typeface="+mn-lt"/>
              </a:rPr>
              <a:t>Review of </a:t>
            </a:r>
            <a:r>
              <a:rPr lang="cs-CZ" altLang="cs-CZ" sz="1000" dirty="0" smtClean="0">
                <a:latin typeface="+mn-lt"/>
              </a:rPr>
              <a:t>F</a:t>
            </a:r>
            <a:r>
              <a:rPr lang="en-US" altLang="cs-CZ" sz="1000" dirty="0" err="1" smtClean="0">
                <a:latin typeface="+mn-lt"/>
              </a:rPr>
              <a:t>ast</a:t>
            </a:r>
            <a:r>
              <a:rPr lang="en-US" altLang="cs-CZ" sz="1000" dirty="0" smtClean="0">
                <a:latin typeface="+mn-lt"/>
              </a:rPr>
              <a:t> </a:t>
            </a:r>
            <a:r>
              <a:rPr lang="cs-CZ" altLang="cs-CZ" sz="1000" dirty="0">
                <a:latin typeface="+mn-lt"/>
              </a:rPr>
              <a:t>P</a:t>
            </a:r>
            <a:r>
              <a:rPr lang="en-US" altLang="cs-CZ" sz="1000" dirty="0" err="1" smtClean="0">
                <a:latin typeface="+mn-lt"/>
              </a:rPr>
              <a:t>yrolysis</a:t>
            </a:r>
            <a:r>
              <a:rPr lang="en-US" altLang="cs-CZ" sz="1000" dirty="0" smtClean="0">
                <a:latin typeface="+mn-lt"/>
              </a:rPr>
              <a:t> </a:t>
            </a:r>
            <a:r>
              <a:rPr lang="en-US" altLang="cs-CZ" sz="1000" dirty="0">
                <a:latin typeface="+mn-lt"/>
              </a:rPr>
              <a:t>of </a:t>
            </a:r>
            <a:r>
              <a:rPr lang="cs-CZ" altLang="cs-CZ" sz="1000" dirty="0" smtClean="0">
                <a:latin typeface="+mn-lt"/>
              </a:rPr>
              <a:t>B</a:t>
            </a:r>
            <a:r>
              <a:rPr lang="en-US" altLang="cs-CZ" sz="1000" dirty="0" err="1" smtClean="0">
                <a:latin typeface="+mn-lt"/>
              </a:rPr>
              <a:t>iomass</a:t>
            </a:r>
            <a:r>
              <a:rPr lang="en-US" altLang="cs-CZ" sz="1000" dirty="0" smtClean="0">
                <a:latin typeface="+mn-lt"/>
              </a:rPr>
              <a:t> </a:t>
            </a:r>
            <a:r>
              <a:rPr lang="en-US" altLang="cs-CZ" sz="1000" dirty="0">
                <a:latin typeface="+mn-lt"/>
              </a:rPr>
              <a:t>and </a:t>
            </a:r>
            <a:r>
              <a:rPr lang="cs-CZ" altLang="cs-CZ" sz="1000" dirty="0" smtClean="0">
                <a:latin typeface="+mn-lt"/>
              </a:rPr>
              <a:t>P</a:t>
            </a:r>
            <a:r>
              <a:rPr lang="en-US" altLang="cs-CZ" sz="1000" dirty="0" err="1" smtClean="0">
                <a:latin typeface="+mn-lt"/>
              </a:rPr>
              <a:t>roduct</a:t>
            </a:r>
            <a:r>
              <a:rPr lang="en-US" altLang="cs-CZ" sz="1000" dirty="0" smtClean="0">
                <a:latin typeface="+mn-lt"/>
              </a:rPr>
              <a:t> </a:t>
            </a:r>
            <a:r>
              <a:rPr lang="cs-CZ" altLang="cs-CZ" sz="1000" dirty="0">
                <a:latin typeface="+mn-lt"/>
              </a:rPr>
              <a:t>U</a:t>
            </a:r>
            <a:r>
              <a:rPr lang="en-US" altLang="cs-CZ" sz="1000" dirty="0" err="1" smtClean="0">
                <a:latin typeface="+mn-lt"/>
              </a:rPr>
              <a:t>pgrading</a:t>
            </a:r>
            <a:r>
              <a:rPr lang="cs-CZ" altLang="cs-CZ" sz="1000" dirty="0">
                <a:latin typeface="+mn-lt"/>
              </a:rPr>
              <a:t>, </a:t>
            </a:r>
            <a:r>
              <a:rPr lang="cs-CZ" altLang="cs-CZ" sz="1000" dirty="0" err="1">
                <a:latin typeface="+mn-lt"/>
              </a:rPr>
              <a:t>Biomass</a:t>
            </a:r>
            <a:r>
              <a:rPr lang="cs-CZ" altLang="cs-CZ" sz="1000" dirty="0">
                <a:latin typeface="+mn-lt"/>
              </a:rPr>
              <a:t> and </a:t>
            </a:r>
            <a:r>
              <a:rPr lang="cs-CZ" altLang="cs-CZ" sz="1000" dirty="0" err="1">
                <a:latin typeface="+mn-lt"/>
              </a:rPr>
              <a:t>Bioenergy</a:t>
            </a:r>
            <a:r>
              <a:rPr lang="cs-CZ" altLang="cs-CZ" sz="1000" dirty="0">
                <a:latin typeface="+mn-lt"/>
              </a:rPr>
              <a:t> 38 (2012) </a:t>
            </a:r>
            <a:r>
              <a:rPr lang="cs-CZ" altLang="cs-CZ" sz="1000" dirty="0" smtClean="0">
                <a:latin typeface="+mn-lt"/>
              </a:rPr>
              <a:t>68-94, úprava S. </a:t>
            </a:r>
            <a:r>
              <a:rPr lang="cs-CZ" altLang="cs-CZ" sz="1000" dirty="0" err="1" smtClean="0">
                <a:latin typeface="+mn-lt"/>
              </a:rPr>
              <a:t>Skoblia</a:t>
            </a:r>
            <a:r>
              <a:rPr lang="cs-CZ" altLang="cs-CZ" sz="1000" dirty="0" smtClean="0">
                <a:latin typeface="+mn-lt"/>
              </a:rPr>
              <a:t> a M. Pohořelý VŠCHT Praha</a:t>
            </a:r>
            <a:endParaRPr lang="cs-CZ" alt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76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ext Box 2"/>
          <p:cNvSpPr txBox="1">
            <a:spLocks noChangeArrowheads="1"/>
          </p:cNvSpPr>
          <p:nvPr/>
        </p:nvSpPr>
        <p:spPr bwMode="auto">
          <a:xfrm>
            <a:off x="195531" y="72629"/>
            <a:ext cx="11800935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3600" b="1" dirty="0">
                <a:solidFill>
                  <a:srgbClr val="1C1CE2"/>
                </a:solidFill>
                <a:latin typeface="+mj-lt"/>
                <a:cs typeface="Arial" charset="0"/>
              </a:rPr>
              <a:t>Rozdíly</a:t>
            </a:r>
            <a:r>
              <a:rPr lang="cs-CZ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cs-CZ" sz="3600" b="1" dirty="0">
                <a:solidFill>
                  <a:srgbClr val="1C1CE2"/>
                </a:solidFill>
                <a:latin typeface="+mj-lt"/>
                <a:cs typeface="Arial" charset="0"/>
              </a:rPr>
              <a:t>v distribuci hlavních produktů </a:t>
            </a:r>
            <a:r>
              <a:rPr lang="cs-CZ" sz="3600" b="1" dirty="0" err="1">
                <a:solidFill>
                  <a:srgbClr val="1C1CE2"/>
                </a:solidFill>
                <a:latin typeface="+mj-lt"/>
                <a:cs typeface="Arial" charset="0"/>
              </a:rPr>
              <a:t>termokonverze</a:t>
            </a:r>
            <a:r>
              <a:rPr lang="cs-CZ" sz="3600" b="1" dirty="0">
                <a:solidFill>
                  <a:srgbClr val="1C1CE2"/>
                </a:solidFill>
                <a:latin typeface="+mj-lt"/>
                <a:cs typeface="Arial" charset="0"/>
              </a:rPr>
              <a:t> </a:t>
            </a:r>
            <a:endParaRPr lang="cs-CZ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2855914" y="6623765"/>
            <a:ext cx="933608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1000" dirty="0" err="1">
                <a:latin typeface="+mn-lt"/>
              </a:rPr>
              <a:t>Bridgwater</a:t>
            </a:r>
            <a:r>
              <a:rPr lang="cs-CZ" altLang="cs-CZ" sz="1000" dirty="0">
                <a:latin typeface="+mn-lt"/>
              </a:rPr>
              <a:t>, </a:t>
            </a:r>
            <a:r>
              <a:rPr lang="en-US" altLang="cs-CZ" sz="1000" dirty="0">
                <a:latin typeface="+mn-lt"/>
              </a:rPr>
              <a:t>Review of </a:t>
            </a:r>
            <a:r>
              <a:rPr lang="cs-CZ" altLang="cs-CZ" sz="1000" dirty="0" smtClean="0">
                <a:latin typeface="+mn-lt"/>
              </a:rPr>
              <a:t>F</a:t>
            </a:r>
            <a:r>
              <a:rPr lang="en-US" altLang="cs-CZ" sz="1000" dirty="0" err="1" smtClean="0">
                <a:latin typeface="+mn-lt"/>
              </a:rPr>
              <a:t>ast</a:t>
            </a:r>
            <a:r>
              <a:rPr lang="en-US" altLang="cs-CZ" sz="1000" dirty="0" smtClean="0">
                <a:latin typeface="+mn-lt"/>
              </a:rPr>
              <a:t> </a:t>
            </a:r>
            <a:r>
              <a:rPr lang="cs-CZ" altLang="cs-CZ" sz="1000" dirty="0">
                <a:latin typeface="+mn-lt"/>
              </a:rPr>
              <a:t>P</a:t>
            </a:r>
            <a:r>
              <a:rPr lang="en-US" altLang="cs-CZ" sz="1000" dirty="0" err="1" smtClean="0">
                <a:latin typeface="+mn-lt"/>
              </a:rPr>
              <a:t>yrolysis</a:t>
            </a:r>
            <a:r>
              <a:rPr lang="en-US" altLang="cs-CZ" sz="1000" dirty="0" smtClean="0">
                <a:latin typeface="+mn-lt"/>
              </a:rPr>
              <a:t> </a:t>
            </a:r>
            <a:r>
              <a:rPr lang="en-US" altLang="cs-CZ" sz="1000" dirty="0">
                <a:latin typeface="+mn-lt"/>
              </a:rPr>
              <a:t>of </a:t>
            </a:r>
            <a:r>
              <a:rPr lang="cs-CZ" altLang="cs-CZ" sz="1000" dirty="0" smtClean="0">
                <a:latin typeface="+mn-lt"/>
              </a:rPr>
              <a:t>B</a:t>
            </a:r>
            <a:r>
              <a:rPr lang="en-US" altLang="cs-CZ" sz="1000" dirty="0" err="1" smtClean="0">
                <a:latin typeface="+mn-lt"/>
              </a:rPr>
              <a:t>iomass</a:t>
            </a:r>
            <a:r>
              <a:rPr lang="en-US" altLang="cs-CZ" sz="1000" dirty="0" smtClean="0">
                <a:latin typeface="+mn-lt"/>
              </a:rPr>
              <a:t> </a:t>
            </a:r>
            <a:r>
              <a:rPr lang="en-US" altLang="cs-CZ" sz="1000" dirty="0">
                <a:latin typeface="+mn-lt"/>
              </a:rPr>
              <a:t>and </a:t>
            </a:r>
            <a:r>
              <a:rPr lang="cs-CZ" altLang="cs-CZ" sz="1000" dirty="0" smtClean="0">
                <a:latin typeface="+mn-lt"/>
              </a:rPr>
              <a:t>P</a:t>
            </a:r>
            <a:r>
              <a:rPr lang="en-US" altLang="cs-CZ" sz="1000" dirty="0" err="1" smtClean="0">
                <a:latin typeface="+mn-lt"/>
              </a:rPr>
              <a:t>roduct</a:t>
            </a:r>
            <a:r>
              <a:rPr lang="en-US" altLang="cs-CZ" sz="1000" dirty="0" smtClean="0">
                <a:latin typeface="+mn-lt"/>
              </a:rPr>
              <a:t> </a:t>
            </a:r>
            <a:r>
              <a:rPr lang="cs-CZ" altLang="cs-CZ" sz="1000" dirty="0">
                <a:latin typeface="+mn-lt"/>
              </a:rPr>
              <a:t>U</a:t>
            </a:r>
            <a:r>
              <a:rPr lang="en-US" altLang="cs-CZ" sz="1000" dirty="0" err="1" smtClean="0">
                <a:latin typeface="+mn-lt"/>
              </a:rPr>
              <a:t>pgrading</a:t>
            </a:r>
            <a:r>
              <a:rPr lang="cs-CZ" altLang="cs-CZ" sz="1000" dirty="0">
                <a:latin typeface="+mn-lt"/>
              </a:rPr>
              <a:t>, </a:t>
            </a:r>
            <a:r>
              <a:rPr lang="cs-CZ" altLang="cs-CZ" sz="1000" dirty="0" err="1">
                <a:latin typeface="+mn-lt"/>
              </a:rPr>
              <a:t>Biomass</a:t>
            </a:r>
            <a:r>
              <a:rPr lang="cs-CZ" altLang="cs-CZ" sz="1000" dirty="0">
                <a:latin typeface="+mn-lt"/>
              </a:rPr>
              <a:t> and </a:t>
            </a:r>
            <a:r>
              <a:rPr lang="cs-CZ" altLang="cs-CZ" sz="1000" dirty="0" err="1">
                <a:latin typeface="+mn-lt"/>
              </a:rPr>
              <a:t>Bioenergy</a:t>
            </a:r>
            <a:r>
              <a:rPr lang="cs-CZ" altLang="cs-CZ" sz="1000" dirty="0">
                <a:latin typeface="+mn-lt"/>
              </a:rPr>
              <a:t> 38 (2012) </a:t>
            </a:r>
            <a:r>
              <a:rPr lang="cs-CZ" altLang="cs-CZ" sz="1000" dirty="0" smtClean="0">
                <a:latin typeface="+mn-lt"/>
              </a:rPr>
              <a:t>68-94, úprava S. </a:t>
            </a:r>
            <a:r>
              <a:rPr lang="cs-CZ" altLang="cs-CZ" sz="1000" dirty="0" err="1" smtClean="0">
                <a:latin typeface="+mn-lt"/>
              </a:rPr>
              <a:t>Skoblia</a:t>
            </a:r>
            <a:r>
              <a:rPr lang="cs-CZ" altLang="cs-CZ" sz="1000" dirty="0" smtClean="0">
                <a:latin typeface="+mn-lt"/>
              </a:rPr>
              <a:t> a M. Pohořelý VŠCHT Praha</a:t>
            </a:r>
            <a:endParaRPr lang="cs-CZ" altLang="cs-CZ" sz="1000" dirty="0">
              <a:latin typeface="+mn-lt"/>
            </a:endParaRPr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-3" y="6090820"/>
            <a:ext cx="121920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1600" dirty="0">
                <a:solidFill>
                  <a:srgbClr val="0000FF"/>
                </a:solidFill>
                <a:latin typeface="+mn-lt"/>
              </a:rPr>
              <a:t>Výtěžky plynu, organických olejů, vody, a pevného zbytku v závislosti na podmínkách procesu. Materiál dřevní </a:t>
            </a:r>
            <a:r>
              <a:rPr lang="cs-CZ" altLang="cs-CZ" sz="1600" dirty="0" smtClean="0">
                <a:solidFill>
                  <a:srgbClr val="0000FF"/>
                </a:solidFill>
                <a:latin typeface="+mn-lt"/>
              </a:rPr>
              <a:t>biomasa.</a:t>
            </a:r>
            <a:endParaRPr lang="cs-CZ" altLang="cs-CZ" sz="16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267269" name="Picture 5" descr="Product_distribution_from_pyrolysis_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"/>
          <a:stretch>
            <a:fillRect/>
          </a:stretch>
        </p:blipFill>
        <p:spPr>
          <a:xfrm>
            <a:off x="1528764" y="1065214"/>
            <a:ext cx="8167687" cy="4498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7270" name="Rectangle 6"/>
          <p:cNvSpPr>
            <a:spLocks noChangeArrowheads="1"/>
          </p:cNvSpPr>
          <p:nvPr/>
        </p:nvSpPr>
        <p:spPr bwMode="auto">
          <a:xfrm>
            <a:off x="2641600" y="5375275"/>
            <a:ext cx="8636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00FF"/>
                </a:solidFill>
                <a:latin typeface="Arial Narrow" panose="020B0606020202030204" pitchFamily="34" charset="0"/>
              </a:rPr>
              <a:t>Rychlá pyrolýza  </a:t>
            </a:r>
          </a:p>
        </p:txBody>
      </p:sp>
      <p:sp>
        <p:nvSpPr>
          <p:cNvPr id="267271" name="Rectangle 7"/>
          <p:cNvSpPr>
            <a:spLocks noChangeArrowheads="1"/>
          </p:cNvSpPr>
          <p:nvPr/>
        </p:nvSpPr>
        <p:spPr bwMode="auto">
          <a:xfrm>
            <a:off x="3792538" y="5375275"/>
            <a:ext cx="14398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FF"/>
                </a:solidFill>
                <a:latin typeface="Arial Narrow" panose="020B0606020202030204" pitchFamily="34" charset="0"/>
              </a:rPr>
              <a:t>Středně rychlá pyrolýza </a:t>
            </a:r>
          </a:p>
        </p:txBody>
      </p:sp>
      <p:sp>
        <p:nvSpPr>
          <p:cNvPr id="267272" name="Rectangle 8"/>
          <p:cNvSpPr>
            <a:spLocks noChangeArrowheads="1"/>
          </p:cNvSpPr>
          <p:nvPr/>
        </p:nvSpPr>
        <p:spPr bwMode="auto">
          <a:xfrm>
            <a:off x="5519738" y="5375275"/>
            <a:ext cx="8636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FF"/>
                </a:solidFill>
                <a:latin typeface="Arial Narrow" panose="020B0606020202030204" pitchFamily="34" charset="0"/>
              </a:rPr>
              <a:t>Pomalá pyrolýza </a:t>
            </a:r>
          </a:p>
        </p:txBody>
      </p:sp>
      <p:sp>
        <p:nvSpPr>
          <p:cNvPr id="267273" name="Rectangle 9"/>
          <p:cNvSpPr>
            <a:spLocks noChangeArrowheads="1"/>
          </p:cNvSpPr>
          <p:nvPr/>
        </p:nvSpPr>
        <p:spPr bwMode="auto">
          <a:xfrm>
            <a:off x="8183563" y="5519738"/>
            <a:ext cx="1079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FF"/>
                </a:solidFill>
                <a:latin typeface="Arial Narrow" panose="020B0606020202030204" pitchFamily="34" charset="0"/>
              </a:rPr>
              <a:t>Torefakce </a:t>
            </a:r>
          </a:p>
        </p:txBody>
      </p:sp>
      <p:sp>
        <p:nvSpPr>
          <p:cNvPr id="267274" name="Rectangle 10"/>
          <p:cNvSpPr>
            <a:spLocks noChangeArrowheads="1"/>
          </p:cNvSpPr>
          <p:nvPr/>
        </p:nvSpPr>
        <p:spPr bwMode="auto">
          <a:xfrm>
            <a:off x="6816725" y="5519738"/>
            <a:ext cx="1079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FF"/>
                </a:solidFill>
                <a:latin typeface="Arial Narrow" panose="020B0606020202030204" pitchFamily="34" charset="0"/>
              </a:rPr>
              <a:t>Zplyňování</a:t>
            </a:r>
          </a:p>
        </p:txBody>
      </p:sp>
      <p:sp>
        <p:nvSpPr>
          <p:cNvPr id="267275" name="Rectangle 11"/>
          <p:cNvSpPr>
            <a:spLocks noChangeArrowheads="1"/>
          </p:cNvSpPr>
          <p:nvPr/>
        </p:nvSpPr>
        <p:spPr bwMode="auto">
          <a:xfrm>
            <a:off x="2855914" y="2576513"/>
            <a:ext cx="50482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 err="1">
                <a:solidFill>
                  <a:srgbClr val="0000FF"/>
                </a:solidFill>
                <a:latin typeface="Arial Narrow" panose="020B0606020202030204" pitchFamily="34" charset="0"/>
              </a:rPr>
              <a:t>bioolej</a:t>
            </a:r>
            <a:r>
              <a:rPr lang="cs-CZ" altLang="cs-CZ" sz="1600" dirty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67276" name="Rectangle 12"/>
          <p:cNvSpPr>
            <a:spLocks noChangeArrowheads="1"/>
          </p:cNvSpPr>
          <p:nvPr/>
        </p:nvSpPr>
        <p:spPr bwMode="auto">
          <a:xfrm>
            <a:off x="9767889" y="1239838"/>
            <a:ext cx="720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solidFill>
                  <a:srgbClr val="0000FF"/>
                </a:solidFill>
                <a:latin typeface="Arial Narrow" panose="020B0606020202030204" pitchFamily="34" charset="0"/>
              </a:rPr>
              <a:t>bioolej</a:t>
            </a:r>
            <a:r>
              <a:rPr lang="cs-CZ" altLang="cs-CZ" sz="1800" b="1" dirty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67277" name="Rectangle 13"/>
          <p:cNvSpPr>
            <a:spLocks noChangeArrowheads="1"/>
          </p:cNvSpPr>
          <p:nvPr/>
        </p:nvSpPr>
        <p:spPr bwMode="auto">
          <a:xfrm>
            <a:off x="2855914" y="3940176"/>
            <a:ext cx="5048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FF"/>
                </a:solidFill>
                <a:latin typeface="Arial Narrow" panose="020B0606020202030204" pitchFamily="34" charset="0"/>
              </a:rPr>
              <a:t>voda</a:t>
            </a:r>
            <a:r>
              <a:rPr lang="cs-CZ" altLang="cs-CZ" sz="1600" b="1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67278" name="Rectangle 14"/>
          <p:cNvSpPr>
            <a:spLocks noChangeArrowheads="1"/>
          </p:cNvSpPr>
          <p:nvPr/>
        </p:nvSpPr>
        <p:spPr bwMode="auto">
          <a:xfrm>
            <a:off x="2855914" y="4305301"/>
            <a:ext cx="5048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pevný </a:t>
            </a:r>
            <a:r>
              <a:rPr lang="cs-CZ" altLang="cs-CZ" sz="1600" dirty="0">
                <a:solidFill>
                  <a:srgbClr val="0000FF"/>
                </a:solidFill>
                <a:latin typeface="Arial Narrow" panose="020B0606020202030204" pitchFamily="34" charset="0"/>
              </a:rPr>
              <a:t>zbytek</a:t>
            </a:r>
            <a:r>
              <a:rPr lang="cs-CZ" altLang="cs-CZ" sz="1600" b="1" dirty="0">
                <a:solidFill>
                  <a:srgbClr val="0000FF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267279" name="Rectangle 15"/>
          <p:cNvSpPr>
            <a:spLocks noChangeArrowheads="1"/>
          </p:cNvSpPr>
          <p:nvPr/>
        </p:nvSpPr>
        <p:spPr bwMode="auto">
          <a:xfrm>
            <a:off x="2855914" y="4953001"/>
            <a:ext cx="5048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latin typeface="Arial Narrow" panose="020B0606020202030204" pitchFamily="34" charset="0"/>
              </a:rPr>
              <a:t>plyn</a:t>
            </a:r>
            <a:r>
              <a:rPr lang="cs-CZ" altLang="cs-CZ" sz="1600" b="1" dirty="0">
                <a:solidFill>
                  <a:srgbClr val="0000FF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267280" name="Rectangle 16"/>
          <p:cNvSpPr>
            <a:spLocks noChangeArrowheads="1"/>
          </p:cNvSpPr>
          <p:nvPr/>
        </p:nvSpPr>
        <p:spPr bwMode="auto">
          <a:xfrm>
            <a:off x="9767889" y="1681163"/>
            <a:ext cx="5048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  <a:latin typeface="Arial Narrow" panose="020B0606020202030204" pitchFamily="34" charset="0"/>
              </a:rPr>
              <a:t>voda</a:t>
            </a:r>
            <a:r>
              <a:rPr lang="cs-CZ" altLang="cs-CZ" sz="1600" b="1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67281" name="Rectangle 17"/>
          <p:cNvSpPr>
            <a:spLocks noChangeArrowheads="1"/>
          </p:cNvSpPr>
          <p:nvPr/>
        </p:nvSpPr>
        <p:spPr bwMode="auto">
          <a:xfrm>
            <a:off x="9767889" y="2022475"/>
            <a:ext cx="6492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  <a:latin typeface="Arial Narrow" panose="020B0606020202030204" pitchFamily="34" charset="0"/>
              </a:rPr>
              <a:t>pevný zbytek</a:t>
            </a:r>
            <a:r>
              <a:rPr lang="cs-CZ" altLang="cs-CZ" sz="1600" b="1">
                <a:solidFill>
                  <a:srgbClr val="0000FF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267282" name="Rectangle 18"/>
          <p:cNvSpPr>
            <a:spLocks noChangeArrowheads="1"/>
          </p:cNvSpPr>
          <p:nvPr/>
        </p:nvSpPr>
        <p:spPr bwMode="auto">
          <a:xfrm>
            <a:off x="9767889" y="2535238"/>
            <a:ext cx="5048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  <a:latin typeface="Arial Narrow" panose="020B0606020202030204" pitchFamily="34" charset="0"/>
              </a:rPr>
              <a:t>plyn</a:t>
            </a:r>
            <a:r>
              <a:rPr lang="cs-CZ" altLang="cs-CZ" sz="1800" b="1">
                <a:solidFill>
                  <a:srgbClr val="0000FF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267283" name="Rectangle 19"/>
          <p:cNvSpPr>
            <a:spLocks noChangeArrowheads="1"/>
          </p:cNvSpPr>
          <p:nvPr/>
        </p:nvSpPr>
        <p:spPr bwMode="auto">
          <a:xfrm>
            <a:off x="4224339" y="1568451"/>
            <a:ext cx="5048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FF"/>
                </a:solidFill>
                <a:latin typeface="Arial Narrow" panose="020B0606020202030204" pitchFamily="34" charset="0"/>
              </a:rPr>
              <a:t>bioolej </a:t>
            </a:r>
          </a:p>
        </p:txBody>
      </p:sp>
      <p:sp>
        <p:nvSpPr>
          <p:cNvPr id="267284" name="Rectangle 20"/>
          <p:cNvSpPr>
            <a:spLocks noChangeArrowheads="1"/>
          </p:cNvSpPr>
          <p:nvPr/>
        </p:nvSpPr>
        <p:spPr bwMode="auto">
          <a:xfrm>
            <a:off x="4295776" y="2576513"/>
            <a:ext cx="50482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FF"/>
                </a:solidFill>
                <a:latin typeface="Arial Narrow" panose="020B0606020202030204" pitchFamily="34" charset="0"/>
              </a:rPr>
              <a:t>voda</a:t>
            </a:r>
            <a:r>
              <a:rPr lang="cs-CZ" altLang="cs-CZ" sz="1600" b="1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67285" name="Rectangle 21"/>
          <p:cNvSpPr>
            <a:spLocks noChangeArrowheads="1"/>
          </p:cNvSpPr>
          <p:nvPr/>
        </p:nvSpPr>
        <p:spPr bwMode="auto">
          <a:xfrm>
            <a:off x="4295776" y="3513139"/>
            <a:ext cx="5048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rgbClr val="0000FF"/>
                </a:solidFill>
                <a:latin typeface="Arial Narrow" panose="020B0606020202030204" pitchFamily="34" charset="0"/>
              </a:rPr>
              <a:t>p</a:t>
            </a:r>
            <a:r>
              <a:rPr lang="cs-CZ" altLang="cs-CZ" sz="16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evný </a:t>
            </a:r>
            <a:r>
              <a:rPr lang="cs-CZ" altLang="cs-CZ" sz="1600" dirty="0">
                <a:solidFill>
                  <a:srgbClr val="0000FF"/>
                </a:solidFill>
                <a:latin typeface="Arial Narrow" panose="020B0606020202030204" pitchFamily="34" charset="0"/>
              </a:rPr>
              <a:t>zbytek</a:t>
            </a:r>
            <a:r>
              <a:rPr lang="cs-CZ" altLang="cs-CZ" sz="1600" b="1" dirty="0">
                <a:solidFill>
                  <a:srgbClr val="0000FF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267286" name="Rectangle 22"/>
          <p:cNvSpPr>
            <a:spLocks noChangeArrowheads="1"/>
          </p:cNvSpPr>
          <p:nvPr/>
        </p:nvSpPr>
        <p:spPr bwMode="auto">
          <a:xfrm>
            <a:off x="4295775" y="4803776"/>
            <a:ext cx="4318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latin typeface="Arial Narrow" panose="020B0606020202030204" pitchFamily="34" charset="0"/>
              </a:rPr>
              <a:t>plyn</a:t>
            </a:r>
            <a:r>
              <a:rPr lang="cs-CZ" altLang="cs-CZ" sz="1600" b="1" dirty="0">
                <a:solidFill>
                  <a:srgbClr val="0000FF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267287" name="Rectangle 23"/>
          <p:cNvSpPr>
            <a:spLocks noChangeArrowheads="1"/>
          </p:cNvSpPr>
          <p:nvPr/>
        </p:nvSpPr>
        <p:spPr bwMode="auto">
          <a:xfrm>
            <a:off x="5664201" y="1281113"/>
            <a:ext cx="50482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FF"/>
                </a:solidFill>
                <a:latin typeface="Arial Narrow" panose="020B0606020202030204" pitchFamily="34" charset="0"/>
              </a:rPr>
              <a:t>bioolej </a:t>
            </a:r>
          </a:p>
        </p:txBody>
      </p:sp>
      <p:sp>
        <p:nvSpPr>
          <p:cNvPr id="267288" name="Rectangle 24"/>
          <p:cNvSpPr>
            <a:spLocks noChangeArrowheads="1"/>
          </p:cNvSpPr>
          <p:nvPr/>
        </p:nvSpPr>
        <p:spPr bwMode="auto">
          <a:xfrm>
            <a:off x="5664201" y="1928813"/>
            <a:ext cx="50482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FF"/>
                </a:solidFill>
                <a:latin typeface="Arial Narrow" panose="020B0606020202030204" pitchFamily="34" charset="0"/>
              </a:rPr>
              <a:t>voda</a:t>
            </a:r>
            <a:r>
              <a:rPr lang="cs-CZ" altLang="cs-CZ" sz="1600" b="1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67289" name="Rectangle 25"/>
          <p:cNvSpPr>
            <a:spLocks noChangeArrowheads="1"/>
          </p:cNvSpPr>
          <p:nvPr/>
        </p:nvSpPr>
        <p:spPr bwMode="auto">
          <a:xfrm>
            <a:off x="5664201" y="2863851"/>
            <a:ext cx="5048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pevný </a:t>
            </a:r>
            <a:r>
              <a:rPr lang="cs-CZ" altLang="cs-CZ" sz="1600" dirty="0">
                <a:solidFill>
                  <a:srgbClr val="0000FF"/>
                </a:solidFill>
                <a:latin typeface="Arial Narrow" panose="020B0606020202030204" pitchFamily="34" charset="0"/>
              </a:rPr>
              <a:t>zbytek</a:t>
            </a:r>
            <a:r>
              <a:rPr lang="cs-CZ" altLang="cs-CZ" sz="1600" b="1" dirty="0">
                <a:solidFill>
                  <a:srgbClr val="0000FF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267290" name="Rectangle 26"/>
          <p:cNvSpPr>
            <a:spLocks noChangeArrowheads="1"/>
          </p:cNvSpPr>
          <p:nvPr/>
        </p:nvSpPr>
        <p:spPr bwMode="auto">
          <a:xfrm>
            <a:off x="5664200" y="4592638"/>
            <a:ext cx="4318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latin typeface="Arial Narrow" panose="020B0606020202030204" pitchFamily="34" charset="0"/>
              </a:rPr>
              <a:t>plyn</a:t>
            </a:r>
            <a:r>
              <a:rPr lang="cs-CZ" altLang="cs-CZ" sz="1600" b="1" dirty="0">
                <a:solidFill>
                  <a:srgbClr val="0000FF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267291" name="Rectangle 27"/>
          <p:cNvSpPr>
            <a:spLocks noChangeArrowheads="1"/>
          </p:cNvSpPr>
          <p:nvPr/>
        </p:nvSpPr>
        <p:spPr bwMode="auto">
          <a:xfrm>
            <a:off x="7104063" y="3729038"/>
            <a:ext cx="4318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latin typeface="Arial Narrow" panose="020B0606020202030204" pitchFamily="34" charset="0"/>
              </a:rPr>
              <a:t>plyn</a:t>
            </a:r>
            <a:r>
              <a:rPr lang="cs-CZ" altLang="cs-CZ" sz="1600" b="1" dirty="0">
                <a:solidFill>
                  <a:srgbClr val="0000FF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267292" name="Rectangle 28"/>
          <p:cNvSpPr>
            <a:spLocks noChangeArrowheads="1"/>
          </p:cNvSpPr>
          <p:nvPr/>
        </p:nvSpPr>
        <p:spPr bwMode="auto">
          <a:xfrm>
            <a:off x="8470901" y="2432051"/>
            <a:ext cx="5048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pevný </a:t>
            </a:r>
            <a:r>
              <a:rPr lang="cs-CZ" altLang="cs-CZ" sz="1600" dirty="0">
                <a:solidFill>
                  <a:srgbClr val="0000FF"/>
                </a:solidFill>
                <a:latin typeface="Arial Narrow" panose="020B0606020202030204" pitchFamily="34" charset="0"/>
              </a:rPr>
              <a:t>zbytek</a:t>
            </a:r>
            <a:r>
              <a:rPr lang="cs-CZ" altLang="cs-CZ" sz="1600" b="1" dirty="0">
                <a:solidFill>
                  <a:srgbClr val="0000FF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267293" name="Rectangle 29"/>
          <p:cNvSpPr>
            <a:spLocks noChangeArrowheads="1"/>
          </p:cNvSpPr>
          <p:nvPr/>
        </p:nvSpPr>
        <p:spPr bwMode="auto">
          <a:xfrm>
            <a:off x="8472488" y="4737101"/>
            <a:ext cx="4318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latin typeface="Arial Narrow" panose="020B0606020202030204" pitchFamily="34" charset="0"/>
              </a:rPr>
              <a:t>plyn</a:t>
            </a:r>
            <a:r>
              <a:rPr lang="cs-CZ" altLang="cs-CZ" sz="1600" b="1" dirty="0">
                <a:solidFill>
                  <a:srgbClr val="0000FF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267294" name="Rectangle 30"/>
          <p:cNvSpPr>
            <a:spLocks noChangeArrowheads="1"/>
          </p:cNvSpPr>
          <p:nvPr/>
        </p:nvSpPr>
        <p:spPr bwMode="auto">
          <a:xfrm>
            <a:off x="7032626" y="1414464"/>
            <a:ext cx="5048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pevný </a:t>
            </a:r>
            <a:r>
              <a:rPr lang="cs-CZ" altLang="cs-CZ" sz="1600" dirty="0">
                <a:solidFill>
                  <a:srgbClr val="0000FF"/>
                </a:solidFill>
                <a:latin typeface="Arial Narrow" panose="020B0606020202030204" pitchFamily="34" charset="0"/>
              </a:rPr>
              <a:t>zbytek</a:t>
            </a:r>
            <a:r>
              <a:rPr lang="cs-CZ" altLang="cs-CZ" sz="1600" b="1" dirty="0">
                <a:solidFill>
                  <a:srgbClr val="0000FF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267295" name="Rectangle 31"/>
          <p:cNvSpPr>
            <a:spLocks noChangeArrowheads="1"/>
          </p:cNvSpPr>
          <p:nvPr/>
        </p:nvSpPr>
        <p:spPr bwMode="auto">
          <a:xfrm>
            <a:off x="7680326" y="881064"/>
            <a:ext cx="576263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bioolej</a:t>
            </a:r>
            <a:r>
              <a:rPr lang="cs-CZ" altLang="cs-CZ" sz="16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=dehet </a:t>
            </a:r>
            <a:endParaRPr lang="cs-CZ" altLang="cs-CZ" sz="16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267296" name="Rectangle 32"/>
          <p:cNvSpPr>
            <a:spLocks noChangeArrowheads="1"/>
          </p:cNvSpPr>
          <p:nvPr/>
        </p:nvSpPr>
        <p:spPr bwMode="auto">
          <a:xfrm>
            <a:off x="6311901" y="1239838"/>
            <a:ext cx="50482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FF"/>
                </a:solidFill>
                <a:latin typeface="Arial Narrow" panose="020B0606020202030204" pitchFamily="34" charset="0"/>
              </a:rPr>
              <a:t>voda</a:t>
            </a:r>
            <a:r>
              <a:rPr lang="cs-CZ" altLang="cs-CZ" sz="1600" b="1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67297" name="Line 33"/>
          <p:cNvSpPr>
            <a:spLocks noChangeShapeType="1"/>
          </p:cNvSpPr>
          <p:nvPr/>
        </p:nvSpPr>
        <p:spPr bwMode="auto">
          <a:xfrm>
            <a:off x="6672263" y="1384300"/>
            <a:ext cx="360362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7298" name="Line 34"/>
          <p:cNvSpPr>
            <a:spLocks noChangeShapeType="1"/>
          </p:cNvSpPr>
          <p:nvPr/>
        </p:nvSpPr>
        <p:spPr bwMode="auto">
          <a:xfrm flipH="1">
            <a:off x="7464425" y="1096964"/>
            <a:ext cx="215900" cy="142875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1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Rectangle 20"/>
          <p:cNvSpPr>
            <a:spLocks noChangeArrowheads="1"/>
          </p:cNvSpPr>
          <p:nvPr/>
        </p:nvSpPr>
        <p:spPr bwMode="auto">
          <a:xfrm>
            <a:off x="1524000" y="0"/>
            <a:ext cx="9144000" cy="76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 err="1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Biochar</a:t>
            </a:r>
            <a:r>
              <a:rPr lang="cs-CZ" altLang="cs-CZ" sz="4000" b="1" dirty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cs-CZ" altLang="cs-CZ" sz="4000" b="1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– vlastnosti I </a:t>
            </a:r>
            <a:endParaRPr lang="cs-CZ" altLang="cs-CZ" sz="4000" b="1" dirty="0">
              <a:solidFill>
                <a:srgbClr val="1C1CE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21101" y="1238673"/>
            <a:ext cx="1054147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cs-CZ" sz="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 err="1" smtClean="0"/>
              <a:t>Biochar</a:t>
            </a:r>
            <a:r>
              <a:rPr lang="cs-CZ" sz="2400" dirty="0" smtClean="0"/>
              <a:t> </a:t>
            </a:r>
            <a:r>
              <a:rPr lang="cs-CZ" sz="2400" dirty="0"/>
              <a:t>obsahuje cca 60 % hmotnosti sušiny SČK</a:t>
            </a:r>
            <a:r>
              <a:rPr lang="cs-CZ" sz="24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sz="1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 smtClean="0"/>
              <a:t>Hlavní </a:t>
            </a:r>
            <a:r>
              <a:rPr lang="cs-CZ" sz="2400" dirty="0"/>
              <a:t>stavební složkou </a:t>
            </a:r>
            <a:r>
              <a:rPr lang="cs-CZ" sz="2400" dirty="0" err="1"/>
              <a:t>biocharu</a:t>
            </a:r>
            <a:r>
              <a:rPr lang="cs-CZ" sz="2400" dirty="0"/>
              <a:t> je chemicky stabilní uhlík, který nepodléhá dalšímu rozkladu a oxidaci (v půdě</a:t>
            </a:r>
            <a:r>
              <a:rPr lang="cs-CZ" sz="2400" dirty="0" smtClean="0"/>
              <a:t>).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sz="1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 err="1" smtClean="0"/>
              <a:t>Biochar</a:t>
            </a:r>
            <a:r>
              <a:rPr lang="cs-CZ" sz="2400" dirty="0" smtClean="0"/>
              <a:t> </a:t>
            </a:r>
            <a:r>
              <a:rPr lang="cs-CZ" sz="2400" dirty="0"/>
              <a:t>je porézní: 25–150 m</a:t>
            </a:r>
            <a:r>
              <a:rPr lang="cs-CZ" sz="2400" baseline="30000" dirty="0"/>
              <a:t>2</a:t>
            </a:r>
            <a:r>
              <a:rPr lang="cs-CZ" sz="2400" dirty="0"/>
              <a:t>/g. </a:t>
            </a:r>
            <a:r>
              <a:rPr lang="cs-CZ" sz="2400" dirty="0" err="1" smtClean="0"/>
              <a:t>Biochar</a:t>
            </a:r>
            <a:r>
              <a:rPr lang="cs-CZ" sz="2400" dirty="0" smtClean="0"/>
              <a:t> </a:t>
            </a:r>
            <a:r>
              <a:rPr lang="cs-CZ" sz="2400" dirty="0"/>
              <a:t>zvyšuje zádrž vody v půdě</a:t>
            </a:r>
            <a:r>
              <a:rPr lang="cs-CZ" sz="24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sz="1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 smtClean="0"/>
              <a:t>V </a:t>
            </a:r>
            <a:r>
              <a:rPr lang="cs-CZ" sz="2400" dirty="0" err="1"/>
              <a:t>biocharu</a:t>
            </a:r>
            <a:r>
              <a:rPr lang="cs-CZ" sz="2400" dirty="0"/>
              <a:t> se nachází velké obsahy živin: P, N, Ca apod</a:t>
            </a:r>
            <a:r>
              <a:rPr lang="cs-CZ" sz="24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sz="10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 smtClean="0"/>
              <a:t>Do </a:t>
            </a:r>
            <a:r>
              <a:rPr lang="cs-CZ" sz="2400" dirty="0" err="1"/>
              <a:t>biocharu</a:t>
            </a:r>
            <a:r>
              <a:rPr lang="cs-CZ" sz="2400" dirty="0"/>
              <a:t> se koncentrují i ostatní stopové prvky (těžké kovy, As apod.), vyjma rtuti, která odchází jako součást primárního </a:t>
            </a:r>
            <a:r>
              <a:rPr lang="cs-CZ" sz="2400" dirty="0" err="1"/>
              <a:t>pyrolýzního</a:t>
            </a:r>
            <a:r>
              <a:rPr lang="cs-CZ" sz="2400" dirty="0"/>
              <a:t> </a:t>
            </a:r>
            <a:r>
              <a:rPr lang="cs-CZ" sz="2400" dirty="0" smtClean="0"/>
              <a:t>plynu.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sz="1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 err="1" smtClean="0"/>
              <a:t>Biochar</a:t>
            </a:r>
            <a:r>
              <a:rPr lang="cs-CZ" sz="2400" dirty="0" smtClean="0"/>
              <a:t> </a:t>
            </a:r>
            <a:r>
              <a:rPr lang="cs-CZ" sz="2400" dirty="0"/>
              <a:t>je kombinované, neboli směsné hnojivo (NPK hnojivo) obsahující i </a:t>
            </a:r>
            <a:r>
              <a:rPr lang="cs-CZ" sz="2400" dirty="0" err="1"/>
              <a:t>vápenato</a:t>
            </a:r>
            <a:r>
              <a:rPr lang="cs-CZ" sz="2400" dirty="0"/>
              <a:t>-hořečnatou složku.</a:t>
            </a:r>
          </a:p>
        </p:txBody>
      </p:sp>
      <p:sp>
        <p:nvSpPr>
          <p:cNvPr id="2" name="Obdélník 1"/>
          <p:cNvSpPr/>
          <p:nvPr/>
        </p:nvSpPr>
        <p:spPr>
          <a:xfrm>
            <a:off x="4503175" y="6334780"/>
            <a:ext cx="768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000" dirty="0"/>
              <a:t>Pohořelý</a:t>
            </a:r>
            <a:r>
              <a:rPr lang="cs-CZ" dirty="0"/>
              <a:t> </a:t>
            </a:r>
            <a:r>
              <a:rPr lang="cs-CZ" sz="1000" dirty="0"/>
              <a:t>M., </a:t>
            </a:r>
            <a:r>
              <a:rPr lang="cs-CZ" sz="1000" dirty="0" err="1"/>
              <a:t>Šyc</a:t>
            </a:r>
            <a:r>
              <a:rPr lang="cs-CZ" sz="1000" dirty="0"/>
              <a:t> M., Svoboda K., Kruml M., </a:t>
            </a:r>
            <a:r>
              <a:rPr lang="cs-CZ" sz="1000" dirty="0" err="1"/>
              <a:t>Moško</a:t>
            </a:r>
            <a:r>
              <a:rPr lang="cs-CZ" sz="1000" dirty="0"/>
              <a:t> J., Zach B., </a:t>
            </a:r>
            <a:r>
              <a:rPr lang="cs-CZ" sz="1000" dirty="0" err="1"/>
              <a:t>Durda</a:t>
            </a:r>
            <a:r>
              <a:rPr lang="cs-CZ" sz="1000" dirty="0"/>
              <a:t> T., </a:t>
            </a:r>
            <a:r>
              <a:rPr lang="cs-CZ" sz="1000" dirty="0" err="1"/>
              <a:t>Skoblia</a:t>
            </a:r>
            <a:r>
              <a:rPr lang="cs-CZ" sz="1000" dirty="0"/>
              <a:t> S., Beňo Z.: Recyklace fosforu ze stabilizovaného čistírenského kalu. Sborník přednášek konference CHEO 11, pp. 1–17, Praha, Czech Republic, 07 </a:t>
            </a:r>
            <a:r>
              <a:rPr lang="cs-CZ" sz="1000" dirty="0" err="1"/>
              <a:t>September</a:t>
            </a:r>
            <a:r>
              <a:rPr lang="cs-CZ" sz="1000" dirty="0"/>
              <a:t> 2016.</a:t>
            </a:r>
          </a:p>
        </p:txBody>
      </p:sp>
    </p:spTree>
    <p:extLst>
      <p:ext uri="{BB962C8B-B14F-4D97-AF65-F5344CB8AC3E}">
        <p14:creationId xmlns:p14="http://schemas.microsoft.com/office/powerpoint/2010/main" val="3917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Rectangle 20"/>
          <p:cNvSpPr>
            <a:spLocks noChangeArrowheads="1"/>
          </p:cNvSpPr>
          <p:nvPr/>
        </p:nvSpPr>
        <p:spPr bwMode="auto">
          <a:xfrm>
            <a:off x="1524000" y="0"/>
            <a:ext cx="9144000" cy="76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 err="1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Biochar</a:t>
            </a:r>
            <a:r>
              <a:rPr lang="cs-CZ" altLang="cs-CZ" sz="4000" b="1" dirty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cs-CZ" altLang="cs-CZ" sz="4000" b="1" dirty="0" smtClean="0">
                <a:solidFill>
                  <a:srgbClr val="1C1C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– vlastnosti II </a:t>
            </a:r>
            <a:endParaRPr lang="cs-CZ" altLang="cs-CZ" sz="4000" b="1" dirty="0">
              <a:solidFill>
                <a:srgbClr val="1C1CE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92506" y="1690777"/>
            <a:ext cx="50464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Obsah hlavních složek (t = 600 </a:t>
            </a:r>
            <a:r>
              <a:rPr lang="cs-CZ" sz="2400" dirty="0" smtClean="0">
                <a:sym typeface="Symbol" panose="05050102010706020507" pitchFamily="18" charset="2"/>
              </a:rPr>
              <a:t>C):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Obsah popela cca 75 hm. 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Obsah C cca 20 hm. 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Obsah P cca 7 hm. 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Obsah N cca 2,5 hm. 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19" y="1795254"/>
            <a:ext cx="6457989" cy="397680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503175" y="6334780"/>
            <a:ext cx="768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000" dirty="0"/>
              <a:t>Pohořelý</a:t>
            </a:r>
            <a:r>
              <a:rPr lang="cs-CZ" dirty="0"/>
              <a:t> </a:t>
            </a:r>
            <a:r>
              <a:rPr lang="cs-CZ" sz="1000" dirty="0"/>
              <a:t>M., </a:t>
            </a:r>
            <a:r>
              <a:rPr lang="cs-CZ" sz="1000" dirty="0" err="1"/>
              <a:t>Šyc</a:t>
            </a:r>
            <a:r>
              <a:rPr lang="cs-CZ" sz="1000" dirty="0"/>
              <a:t> M., Svoboda K., Kruml M., </a:t>
            </a:r>
            <a:r>
              <a:rPr lang="cs-CZ" sz="1000" dirty="0" err="1"/>
              <a:t>Moško</a:t>
            </a:r>
            <a:r>
              <a:rPr lang="cs-CZ" sz="1000" dirty="0"/>
              <a:t> J., Zach B., </a:t>
            </a:r>
            <a:r>
              <a:rPr lang="cs-CZ" sz="1000" dirty="0" err="1"/>
              <a:t>Durda</a:t>
            </a:r>
            <a:r>
              <a:rPr lang="cs-CZ" sz="1000" dirty="0"/>
              <a:t> T., </a:t>
            </a:r>
            <a:r>
              <a:rPr lang="cs-CZ" sz="1000" dirty="0" err="1"/>
              <a:t>Skoblia</a:t>
            </a:r>
            <a:r>
              <a:rPr lang="cs-CZ" sz="1000" dirty="0"/>
              <a:t> S., Beňo Z.: Recyklace fosforu ze stabilizovaného čistírenského kalu. Sborník přednášek konference CHEO 11, pp. 1–17, Praha, Czech Republic, 07 </a:t>
            </a:r>
            <a:r>
              <a:rPr lang="cs-CZ" sz="1000" dirty="0" err="1"/>
              <a:t>September</a:t>
            </a:r>
            <a:r>
              <a:rPr lang="cs-CZ" sz="1000" dirty="0"/>
              <a:t> 2016.</a:t>
            </a:r>
          </a:p>
        </p:txBody>
      </p:sp>
    </p:spTree>
    <p:extLst>
      <p:ext uri="{BB962C8B-B14F-4D97-AF65-F5344CB8AC3E}">
        <p14:creationId xmlns:p14="http://schemas.microsoft.com/office/powerpoint/2010/main" val="20034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5553</TotalTime>
  <Words>1175</Words>
  <Application>Microsoft Office PowerPoint</Application>
  <PresentationFormat>Širokoúhlá obrazovka</PresentationFormat>
  <Paragraphs>193</Paragraphs>
  <Slides>18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Symbol</vt:lpstr>
      <vt:lpstr>Wingdings</vt:lpstr>
      <vt:lpstr>Motiv Office</vt:lpstr>
      <vt:lpstr>Prezentace aplikace PowerPoint</vt:lpstr>
      <vt:lpstr>Stabilizovaný vs. surový ČK</vt:lpstr>
      <vt:lpstr>Nakládání s kaly v ČR</vt:lpstr>
      <vt:lpstr>Proč roste zájem o ČK</vt:lpstr>
      <vt:lpstr>Hygienizace kalu – praktické technologie pro ČR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Legislativa I</vt:lpstr>
      <vt:lpstr>Legislativa II</vt:lpstr>
      <vt:lpstr>Závěr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Pohorely Michael UCHP</dc:creator>
  <cp:lastModifiedBy>pohorely</cp:lastModifiedBy>
  <cp:revision>262</cp:revision>
  <dcterms:created xsi:type="dcterms:W3CDTF">2015-07-08T14:26:29Z</dcterms:created>
  <dcterms:modified xsi:type="dcterms:W3CDTF">2017-03-22T22:35:06Z</dcterms:modified>
</cp:coreProperties>
</file>