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75" r:id="rId4"/>
    <p:sldId id="261" r:id="rId5"/>
    <p:sldId id="263" r:id="rId6"/>
    <p:sldId id="264" r:id="rId7"/>
    <p:sldId id="258" r:id="rId8"/>
    <p:sldId id="265" r:id="rId9"/>
    <p:sldId id="266" r:id="rId10"/>
    <p:sldId id="267" r:id="rId11"/>
    <p:sldId id="279" r:id="rId12"/>
    <p:sldId id="269" r:id="rId13"/>
    <p:sldId id="276" r:id="rId14"/>
    <p:sldId id="278" r:id="rId15"/>
    <p:sldId id="280" r:id="rId16"/>
    <p:sldId id="277" r:id="rId17"/>
    <p:sldId id="283" r:id="rId18"/>
    <p:sldId id="284" r:id="rId19"/>
    <p:sldId id="285" r:id="rId20"/>
    <p:sldId id="287" r:id="rId21"/>
  </p:sldIdLst>
  <p:sldSz cx="12192000" cy="6858000"/>
  <p:notesSz cx="6858000" cy="9144000"/>
  <p:embeddedFontLst>
    <p:embeddedFont>
      <p:font typeface="Technika-Bold" panose="00000600000000000000" charset="-1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echnika" panose="020B0604020202020204" charset="-18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  <a:srgbClr val="BDD7EE"/>
    <a:srgbClr val="1834BE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6EA3-2511-4E27-93F4-6F0C52AC5EA2}" type="datetimeFigureOut">
              <a:rPr lang="cs-CZ" smtClean="0"/>
              <a:t>23.03.2017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92F5-95D4-43CE-B888-D74DD320D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550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5EE8-1E6A-4223-9076-AF6933993006}" type="datetimeFigureOut">
              <a:rPr lang="cs-CZ" smtClean="0"/>
              <a:t>23.03.2017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FA29E-5369-4417-8549-F0DFDAFC2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332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55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3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1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58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Perspektivita</a:t>
            </a:r>
            <a:r>
              <a:rPr lang="cs-CZ" dirty="0" smtClean="0"/>
              <a:t> zpracování odpadů v biorafineriích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1464728" y="3441731"/>
            <a:ext cx="10580516" cy="1771721"/>
          </a:xfrm>
        </p:spPr>
        <p:txBody>
          <a:bodyPr/>
          <a:lstStyle/>
          <a:p>
            <a:r>
              <a:rPr lang="cs-CZ" dirty="0" smtClean="0"/>
              <a:t>Fakulta strojní, Ústav procesní a zpracovatelské techniky</a:t>
            </a:r>
          </a:p>
          <a:p>
            <a:r>
              <a:rPr lang="cs-CZ" dirty="0" smtClean="0"/>
              <a:t>Doc. Ing. Lukáš Krátký, Ph.D.</a:t>
            </a:r>
          </a:p>
          <a:p>
            <a:r>
              <a:rPr lang="cs-CZ" dirty="0" smtClean="0"/>
              <a:t>TVIP 2017, Odpadové fórum – Energetické využití odpadů, 23.03.2017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788407" y="522656"/>
            <a:ext cx="887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TYPY BIORAFINERIÍ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52" y="1674656"/>
            <a:ext cx="9998392" cy="4527721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6953956" y="2741987"/>
            <a:ext cx="1569155" cy="33765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977445" y="2741987"/>
            <a:ext cx="2565399" cy="32749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hnutá šipka nahoru 3"/>
          <p:cNvSpPr/>
          <p:nvPr/>
        </p:nvSpPr>
        <p:spPr>
          <a:xfrm>
            <a:off x="4617156" y="6202377"/>
            <a:ext cx="3194755" cy="379045"/>
          </a:xfrm>
          <a:prstGeom prst="curvedUpArrow">
            <a:avLst>
              <a:gd name="adj1" fmla="val 36726"/>
              <a:gd name="adj2" fmla="val 8602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KONVENČNÍ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38578" y="1674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17587"/>
              </p:ext>
            </p:extLst>
          </p:nvPr>
        </p:nvGraphicFramePr>
        <p:xfrm>
          <a:off x="1625600" y="1674656"/>
          <a:ext cx="9166505" cy="49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Rastrový obrázek" r:id="rId3" imgW="9312447" imgH="5052498" progId="Paint.Picture">
                  <p:embed/>
                </p:oleObj>
              </mc:Choice>
              <mc:Fallback>
                <p:oleObj name="Rastrový obrázek" r:id="rId3" imgW="9312447" imgH="505249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674656"/>
                        <a:ext cx="9166505" cy="498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5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LIGNOCELULÓZOVÁ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9778" y="1674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79801"/>
              </p:ext>
            </p:extLst>
          </p:nvPr>
        </p:nvGraphicFramePr>
        <p:xfrm>
          <a:off x="1365956" y="1674656"/>
          <a:ext cx="9369778" cy="48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Rastrový obrázek" r:id="rId3" imgW="9289585" imgH="4860952" progId="Paint.Picture">
                  <p:embed/>
                </p:oleObj>
              </mc:Choice>
              <mc:Fallback>
                <p:oleObj name="Rastrový obrázek" r:id="rId3" imgW="9289585" imgH="486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956" y="1674656"/>
                        <a:ext cx="9369778" cy="489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6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ZELENÁ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59467" y="1674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25360"/>
              </p:ext>
            </p:extLst>
          </p:nvPr>
        </p:nvGraphicFramePr>
        <p:xfrm>
          <a:off x="1422399" y="1590336"/>
          <a:ext cx="9493955" cy="508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Rastrový obrázek" r:id="rId3" imgW="9350550" imgH="5006774" progId="Paint.Picture">
                  <p:embed/>
                </p:oleObj>
              </mc:Choice>
              <mc:Fallback>
                <p:oleObj name="Rastrový obrázek" r:id="rId3" imgW="9350550" imgH="500677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399" y="1590336"/>
                        <a:ext cx="9493955" cy="5087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0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ZPLYŇOVACÍ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9778" y="17297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97103"/>
              </p:ext>
            </p:extLst>
          </p:nvPr>
        </p:nvGraphicFramePr>
        <p:xfrm>
          <a:off x="1128889" y="1674656"/>
          <a:ext cx="9693983" cy="494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Rastrový obrázek" r:id="rId3" imgW="9304826" imgH="4732430" progId="Paint.Picture">
                  <p:embed/>
                </p:oleObj>
              </mc:Choice>
              <mc:Fallback>
                <p:oleObj name="Rastrový obrázek" r:id="rId3" imgW="9304826" imgH="473243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9" y="1674656"/>
                        <a:ext cx="9693983" cy="4942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ŘASOVÁ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4356" y="1674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82306"/>
              </p:ext>
            </p:extLst>
          </p:nvPr>
        </p:nvGraphicFramePr>
        <p:xfrm>
          <a:off x="1106312" y="1674656"/>
          <a:ext cx="9866488" cy="502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Rastrový obrázek" r:id="rId3" imgW="9464860" imgH="4815238" progId="Paint.Picture">
                  <p:embed/>
                </p:oleObj>
              </mc:Choice>
              <mc:Fallback>
                <p:oleObj name="Rastrový obrázek" r:id="rId3" imgW="9464860" imgH="481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312" y="1674656"/>
                        <a:ext cx="9866488" cy="5020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1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ZPRACOVÁNÍ V BIORAFINERIÍCH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2347" y="1611048"/>
            <a:ext cx="114243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cap="all" dirty="0" smtClean="0">
                <a:solidFill>
                  <a:srgbClr val="000000"/>
                </a:solidFill>
              </a:rPr>
              <a:t>předúpravy</a:t>
            </a:r>
            <a:r>
              <a:rPr lang="cs-CZ" sz="2000" cap="all" dirty="0">
                <a:solidFill>
                  <a:srgbClr val="000000"/>
                </a:solidFill>
              </a:rPr>
              <a:t>, separační, </a:t>
            </a:r>
            <a:r>
              <a:rPr lang="cs-CZ" sz="2000" cap="all" dirty="0" smtClean="0">
                <a:solidFill>
                  <a:srgbClr val="000000"/>
                </a:solidFill>
              </a:rPr>
              <a:t>a extrakční technologie = </a:t>
            </a:r>
            <a:r>
              <a:rPr lang="cs-CZ" sz="2000" cap="all" dirty="0" smtClean="0">
                <a:solidFill>
                  <a:srgbClr val="FF0000"/>
                </a:solidFill>
              </a:rPr>
              <a:t>klíčové technologie </a:t>
            </a:r>
            <a:endParaRPr lang="cs-CZ" sz="2000" cap="all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cap="all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cap="all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cap="all" dirty="0" smtClean="0">
                <a:solidFill>
                  <a:srgbClr val="000000"/>
                </a:solidFill>
              </a:rPr>
              <a:t>Odborná </a:t>
            </a:r>
            <a:r>
              <a:rPr lang="cs-CZ" sz="2000" cap="all" dirty="0">
                <a:solidFill>
                  <a:srgbClr val="000000"/>
                </a:solidFill>
              </a:rPr>
              <a:t>veřejnost nabízí tisíce studií </a:t>
            </a:r>
            <a:r>
              <a:rPr lang="cs-CZ" sz="2000" cap="all" dirty="0" smtClean="0">
                <a:solidFill>
                  <a:srgbClr val="000000"/>
                </a:solidFill>
              </a:rPr>
              <a:t>v</a:t>
            </a:r>
            <a:r>
              <a:rPr lang="cs-CZ" sz="2000" cap="all" dirty="0">
                <a:solidFill>
                  <a:srgbClr val="000000"/>
                </a:solidFill>
              </a:rPr>
              <a:t> laboratorním </a:t>
            </a:r>
            <a:r>
              <a:rPr lang="cs-CZ" sz="2000" cap="all" dirty="0" smtClean="0">
                <a:solidFill>
                  <a:srgbClr val="000000"/>
                </a:solidFill>
              </a:rPr>
              <a:t>měřítku,  ne </a:t>
            </a:r>
            <a:r>
              <a:rPr lang="cs-CZ" sz="2000" cap="all" dirty="0">
                <a:solidFill>
                  <a:srgbClr val="000000"/>
                </a:solidFill>
              </a:rPr>
              <a:t>všechny </a:t>
            </a:r>
            <a:r>
              <a:rPr lang="cs-CZ" sz="2000" cap="all" dirty="0" smtClean="0">
                <a:solidFill>
                  <a:srgbClr val="000000"/>
                </a:solidFill>
              </a:rPr>
              <a:t>LZE aplikovat v</a:t>
            </a:r>
            <a:r>
              <a:rPr lang="cs-CZ" sz="2000" cap="all" dirty="0">
                <a:solidFill>
                  <a:srgbClr val="000000"/>
                </a:solidFill>
              </a:rPr>
              <a:t> průmyslovém </a:t>
            </a:r>
            <a:r>
              <a:rPr lang="cs-CZ" sz="2000" cap="all" dirty="0" smtClean="0">
                <a:solidFill>
                  <a:srgbClr val="000000"/>
                </a:solidFill>
              </a:rPr>
              <a:t>měřítku </a:t>
            </a:r>
            <a:endParaRPr lang="cs-CZ" sz="2000" cap="all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cap="all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cap="all" dirty="0" smtClean="0">
                <a:solidFill>
                  <a:srgbClr val="000000"/>
                </a:solidFill>
              </a:rPr>
              <a:t>realizace biorafinerie = nutné </a:t>
            </a:r>
            <a:r>
              <a:rPr lang="cs-CZ" sz="2000" cap="all" dirty="0">
                <a:solidFill>
                  <a:srgbClr val="000000"/>
                </a:solidFill>
              </a:rPr>
              <a:t>věnovat se </a:t>
            </a:r>
            <a:r>
              <a:rPr lang="cs-CZ" sz="2000" cap="all" dirty="0" err="1">
                <a:solidFill>
                  <a:srgbClr val="000000"/>
                </a:solidFill>
              </a:rPr>
              <a:t>technicko-ekonomickým</a:t>
            </a:r>
            <a:r>
              <a:rPr lang="cs-CZ" sz="2000" cap="all" dirty="0">
                <a:solidFill>
                  <a:srgbClr val="000000"/>
                </a:solidFill>
              </a:rPr>
              <a:t> analýzám </a:t>
            </a:r>
            <a:r>
              <a:rPr lang="cs-CZ" sz="2000" cap="all" dirty="0" smtClean="0">
                <a:solidFill>
                  <a:srgbClr val="000000"/>
                </a:solidFill>
              </a:rPr>
              <a:t>a přenosu laboratorních výsledků                                 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cs-CZ" i="1" cap="all" dirty="0" smtClean="0">
                <a:solidFill>
                  <a:srgbClr val="00B050"/>
                </a:solidFill>
              </a:rPr>
              <a:t>do </a:t>
            </a:r>
            <a:r>
              <a:rPr lang="cs-CZ" i="1" cap="all" dirty="0">
                <a:solidFill>
                  <a:srgbClr val="00B050"/>
                </a:solidFill>
              </a:rPr>
              <a:t>praxe modifikaci stávajících a vývoji zcela nových efektivních </a:t>
            </a:r>
            <a:r>
              <a:rPr lang="cs-CZ" i="1" cap="all" dirty="0" smtClean="0">
                <a:solidFill>
                  <a:srgbClr val="00B050"/>
                </a:solidFill>
              </a:rPr>
              <a:t>                                                technologií, strojů </a:t>
            </a:r>
            <a:r>
              <a:rPr lang="cs-CZ" i="1" cap="all" dirty="0">
                <a:solidFill>
                  <a:srgbClr val="00B050"/>
                </a:solidFill>
              </a:rPr>
              <a:t>a zařízení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868015" y="2184090"/>
            <a:ext cx="10293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cap="all" dirty="0" smtClean="0">
                <a:solidFill>
                  <a:srgbClr val="00B050"/>
                </a:solidFill>
              </a:rPr>
              <a:t>vysoké </a:t>
            </a:r>
            <a:r>
              <a:rPr lang="cs-CZ" i="1" cap="all" dirty="0">
                <a:solidFill>
                  <a:srgbClr val="00B050"/>
                </a:solidFill>
              </a:rPr>
              <a:t>hodnoty a kolísání pracovních tlaků a teplot, </a:t>
            </a:r>
            <a:r>
              <a:rPr lang="cs-CZ" i="1" cap="all" dirty="0" smtClean="0">
                <a:solidFill>
                  <a:srgbClr val="00B050"/>
                </a:solidFill>
              </a:rPr>
              <a:t>pH </a:t>
            </a:r>
            <a:r>
              <a:rPr lang="cs-CZ" i="1" cap="all" dirty="0">
                <a:solidFill>
                  <a:srgbClr val="00B050"/>
                </a:solidFill>
              </a:rPr>
              <a:t>v průběhu procesu, fázové změny zpracovávané suroviny, změny v jejím reologickém chování, abrazivní či erozivní potenciál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5110" y="4240132"/>
            <a:ext cx="1133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cap="all" dirty="0" smtClean="0">
                <a:solidFill>
                  <a:srgbClr val="00B050"/>
                </a:solidFill>
              </a:rPr>
              <a:t>chybí </a:t>
            </a:r>
            <a:r>
              <a:rPr lang="cs-CZ" i="1" cap="all" dirty="0">
                <a:solidFill>
                  <a:srgbClr val="00B050"/>
                </a:solidFill>
              </a:rPr>
              <a:t>informace o energetických bilancích, ekonomické rozvaze, recyklačních technologiích, posouzení vlivu na životní prostředí A definování scale-up procesu</a:t>
            </a:r>
          </a:p>
        </p:txBody>
      </p:sp>
    </p:spTree>
    <p:extLst>
      <p:ext uri="{BB962C8B-B14F-4D97-AF65-F5344CB8AC3E}">
        <p14:creationId xmlns:p14="http://schemas.microsoft.com/office/powerpoint/2010/main" val="21667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ZPRACOVÁNÍ V BIORAFINERIÍCH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2347" y="1573055"/>
            <a:ext cx="11424356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cap="all" dirty="0" smtClean="0">
                <a:solidFill>
                  <a:srgbClr val="C00000"/>
                </a:solidFill>
              </a:rPr>
              <a:t>Požadavky na technologie zpracování  </a:t>
            </a:r>
            <a:endParaRPr lang="cs-CZ" sz="2400" cap="all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0220" y="2197386"/>
            <a:ext cx="107244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 smtClean="0"/>
              <a:t>aplikovatelnost</a:t>
            </a:r>
            <a:r>
              <a:rPr lang="cs-CZ" sz="2000" cap="all" dirty="0"/>
              <a:t> </a:t>
            </a:r>
            <a:r>
              <a:rPr lang="cs-CZ" sz="2000" cap="all" dirty="0" smtClean="0"/>
              <a:t>A vysoká </a:t>
            </a:r>
            <a:r>
              <a:rPr lang="cs-CZ" sz="2000" cap="all" dirty="0"/>
              <a:t>účinnost</a:t>
            </a:r>
            <a:r>
              <a:rPr lang="cs-CZ" sz="2000" cap="all" dirty="0" smtClean="0"/>
              <a:t> ZPRACOVÁNÍ VSTUPNÍ SUROVINY</a:t>
            </a:r>
            <a:endParaRPr lang="cs-CZ" sz="2000" cap="all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 smtClean="0">
                <a:solidFill>
                  <a:srgbClr val="00B050"/>
                </a:solidFill>
              </a:rPr>
              <a:t>jednoduchý </a:t>
            </a:r>
            <a:r>
              <a:rPr lang="cs-CZ" sz="2000" cap="all" dirty="0">
                <a:solidFill>
                  <a:srgbClr val="00B050"/>
                </a:solidFill>
              </a:rPr>
              <a:t>proces, </a:t>
            </a:r>
            <a:r>
              <a:rPr lang="cs-CZ" sz="2000" i="1" cap="all" dirty="0">
                <a:solidFill>
                  <a:srgbClr val="00B050"/>
                </a:solidFill>
              </a:rPr>
              <a:t>tj. minimalizace předzpracování suroviny před samotným procesem, např. složitá </a:t>
            </a:r>
            <a:r>
              <a:rPr lang="cs-CZ" sz="2000" i="1" cap="all" dirty="0" err="1" smtClean="0">
                <a:solidFill>
                  <a:srgbClr val="00B050"/>
                </a:solidFill>
              </a:rPr>
              <a:t>přEDÚPRAVA</a:t>
            </a:r>
            <a:endParaRPr lang="cs-CZ" sz="2000" i="1" cap="all" dirty="0">
              <a:solidFill>
                <a:srgbClr val="00B05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/>
              <a:t>zamezení degradace meziproduktů a produktů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>
                <a:solidFill>
                  <a:srgbClr val="00B050"/>
                </a:solidFill>
              </a:rPr>
              <a:t>minimální tvorba odpadů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/>
              <a:t>minimalizace energetické náročnosti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>
                <a:solidFill>
                  <a:srgbClr val="00B050"/>
                </a:solidFill>
              </a:rPr>
              <a:t>využívání sekundární energie </a:t>
            </a:r>
            <a:r>
              <a:rPr lang="cs-CZ" sz="2000" i="1" cap="all" dirty="0">
                <a:solidFill>
                  <a:srgbClr val="00B050"/>
                </a:solidFill>
              </a:rPr>
              <a:t>(odebírané teplo při ochlazování vsádky, teplo z parního kondenzátu, aj.)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/>
              <a:t>minimální využívání chemikálií, případně využívat cenově </a:t>
            </a:r>
            <a:r>
              <a:rPr lang="cs-CZ" sz="2000" cap="all" dirty="0" smtClean="0"/>
              <a:t>dostupné</a:t>
            </a:r>
            <a:endParaRPr lang="cs-CZ" sz="2000" cap="all" dirty="0"/>
          </a:p>
        </p:txBody>
      </p:sp>
    </p:spTree>
    <p:extLst>
      <p:ext uri="{BB962C8B-B14F-4D97-AF65-F5344CB8AC3E}">
        <p14:creationId xmlns:p14="http://schemas.microsoft.com/office/powerpoint/2010/main" val="1636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ZPRACOVÁNÍ V BIORAFINERIÍCH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2347" y="1573055"/>
            <a:ext cx="11424356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cap="all" dirty="0" smtClean="0">
                <a:solidFill>
                  <a:srgbClr val="C00000"/>
                </a:solidFill>
              </a:rPr>
              <a:t>Požadavky na stroje a zařízení</a:t>
            </a:r>
            <a:endParaRPr lang="cs-CZ" sz="2400" cap="all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200" y="2197386"/>
            <a:ext cx="108135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/>
              <a:t>jednoduchá a uživatelsky přívětivá konstrukce aparátů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>
                <a:solidFill>
                  <a:srgbClr val="00B050"/>
                </a:solidFill>
              </a:rPr>
              <a:t>korozní odolnost aparátu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/>
              <a:t>minimalizace použití drahých materiálů a speciálních dílů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>
                <a:solidFill>
                  <a:srgbClr val="00B050"/>
                </a:solidFill>
              </a:rPr>
              <a:t>zvážení kompromisu – pracovní objem aparátu versus cena zařízení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/>
              <a:t>finanční nenáročnost technologie z hlediska provozních </a:t>
            </a:r>
            <a:r>
              <a:rPr lang="cs-CZ" sz="2000" cap="all" dirty="0" smtClean="0"/>
              <a:t>                                          a investičních </a:t>
            </a:r>
            <a:r>
              <a:rPr lang="cs-CZ" sz="2000" cap="all" dirty="0"/>
              <a:t>nákladů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cap="all" dirty="0">
                <a:solidFill>
                  <a:srgbClr val="00B050"/>
                </a:solidFill>
              </a:rPr>
              <a:t>přívětivá ekonomická bilance technologie v porovnání s náklady pořizovacími, výrobními a cenou suroviny</a:t>
            </a:r>
          </a:p>
        </p:txBody>
      </p:sp>
    </p:spTree>
    <p:extLst>
      <p:ext uri="{BB962C8B-B14F-4D97-AF65-F5344CB8AC3E}">
        <p14:creationId xmlns:p14="http://schemas.microsoft.com/office/powerpoint/2010/main" val="19035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PERSPEKTIVITA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7507" y="1500033"/>
            <a:ext cx="11424356" cy="94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projektování </a:t>
            </a:r>
            <a:r>
              <a:rPr lang="cs-CZ" sz="2000" dirty="0" err="1" smtClean="0">
                <a:solidFill>
                  <a:srgbClr val="FF0000"/>
                </a:solidFill>
              </a:rPr>
              <a:t>BIO</a:t>
            </a:r>
            <a:r>
              <a:rPr lang="cs-CZ" sz="2000" dirty="0" err="1" smtClean="0"/>
              <a:t>rafinerií</a:t>
            </a:r>
            <a:r>
              <a:rPr lang="cs-CZ" sz="2000" dirty="0" smtClean="0"/>
              <a:t> = efektivní</a:t>
            </a:r>
            <a:r>
              <a:rPr lang="cs-CZ" sz="2000" dirty="0"/>
              <a:t>, energeticky </a:t>
            </a:r>
            <a:r>
              <a:rPr lang="cs-CZ" sz="2000" dirty="0" smtClean="0"/>
              <a:t>nenáročné, </a:t>
            </a:r>
            <a:r>
              <a:rPr lang="cs-CZ" sz="2000" dirty="0"/>
              <a:t>ekonomicky </a:t>
            </a:r>
            <a:r>
              <a:rPr lang="cs-CZ" sz="2000" dirty="0" smtClean="0"/>
              <a:t>přívětivé </a:t>
            </a:r>
            <a:r>
              <a:rPr lang="cs-CZ" sz="2000" dirty="0"/>
              <a:t>a ekologicky </a:t>
            </a:r>
            <a:r>
              <a:rPr lang="cs-CZ" sz="2000" dirty="0" smtClean="0"/>
              <a:t>šetrné transformace odpadů </a:t>
            </a:r>
            <a:r>
              <a:rPr lang="cs-CZ" sz="2000" dirty="0"/>
              <a:t>na alternativní zdroje </a:t>
            </a:r>
            <a:r>
              <a:rPr lang="cs-CZ" sz="2000" dirty="0" smtClean="0"/>
              <a:t>energie </a:t>
            </a:r>
            <a:r>
              <a:rPr lang="cs-CZ" sz="2000" dirty="0"/>
              <a:t>a chemické </a:t>
            </a:r>
            <a:r>
              <a:rPr lang="cs-CZ" sz="2000" dirty="0" smtClean="0"/>
              <a:t>látky </a:t>
            </a:r>
            <a:endParaRPr lang="cs-CZ" sz="2000" cap="all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1771" y="2408310"/>
            <a:ext cx="10813503" cy="436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b="1" cap="all" dirty="0" smtClean="0">
                <a:solidFill>
                  <a:srgbClr val="C00000"/>
                </a:solidFill>
              </a:rPr>
              <a:t>Nároky na surovinu</a:t>
            </a:r>
            <a:endParaRPr lang="cs-CZ" sz="2400" b="1" cap="all" dirty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výhled </a:t>
            </a:r>
            <a:r>
              <a:rPr lang="cs-CZ" sz="2000" dirty="0" smtClean="0"/>
              <a:t>dostupnosti odpadů a </a:t>
            </a:r>
            <a:r>
              <a:rPr lang="cs-CZ" sz="2000" dirty="0"/>
              <a:t>udržitelnosti </a:t>
            </a:r>
            <a:r>
              <a:rPr lang="cs-CZ" sz="2000" dirty="0" smtClean="0"/>
              <a:t>produkce </a:t>
            </a:r>
            <a:r>
              <a:rPr lang="cs-CZ" sz="2000" dirty="0"/>
              <a:t>v dané </a:t>
            </a:r>
            <a:r>
              <a:rPr lang="cs-CZ" sz="2000" dirty="0" smtClean="0"/>
              <a:t>lokalitě</a:t>
            </a:r>
            <a:endParaRPr lang="cs-CZ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energeticko-ekonomická náročnost sběru a třídění </a:t>
            </a:r>
            <a:r>
              <a:rPr lang="cs-CZ" sz="2000" dirty="0" smtClean="0">
                <a:solidFill>
                  <a:srgbClr val="00B050"/>
                </a:solidFill>
              </a:rPr>
              <a:t>odpadu</a:t>
            </a:r>
            <a:endParaRPr lang="cs-CZ" sz="2000" dirty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skladování odpadů a jejich časová degradace, chemická </a:t>
            </a:r>
            <a:r>
              <a:rPr lang="cs-CZ" sz="2000" dirty="0" smtClean="0"/>
              <a:t>stálost</a:t>
            </a:r>
            <a:endParaRPr lang="cs-CZ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maximální omezení výroby biopaliv z potravinářsky užitných </a:t>
            </a:r>
            <a:r>
              <a:rPr lang="cs-CZ" sz="2000" dirty="0" smtClean="0">
                <a:solidFill>
                  <a:srgbClr val="00B050"/>
                </a:solidFill>
              </a:rPr>
              <a:t>komodit</a:t>
            </a:r>
          </a:p>
          <a:p>
            <a:pPr marL="0" lvl="1">
              <a:lnSpc>
                <a:spcPct val="150000"/>
              </a:lnSpc>
            </a:pPr>
            <a:r>
              <a:rPr lang="cs-CZ" sz="2400" b="1" cap="all" dirty="0">
                <a:solidFill>
                  <a:srgbClr val="C00000"/>
                </a:solidFill>
              </a:rPr>
              <a:t>Nároky na technologie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zvýšení </a:t>
            </a:r>
            <a:r>
              <a:rPr lang="cs-CZ" sz="2000" dirty="0"/>
              <a:t>rozložitelnosti suroviny pomocí různých metod předúprav </a:t>
            </a:r>
            <a:r>
              <a:rPr lang="cs-CZ" sz="2000" dirty="0" smtClean="0"/>
              <a:t>suroviny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B050"/>
                </a:solidFill>
              </a:rPr>
              <a:t>zpracovávat </a:t>
            </a:r>
            <a:r>
              <a:rPr lang="cs-CZ" sz="2000" dirty="0">
                <a:solidFill>
                  <a:srgbClr val="00B050"/>
                </a:solidFill>
              </a:rPr>
              <a:t>surovinu s vyšším zatížením vsádky, tj. při vyšších </a:t>
            </a:r>
            <a:r>
              <a:rPr lang="cs-CZ" sz="2000" dirty="0" smtClean="0">
                <a:solidFill>
                  <a:srgbClr val="00B050"/>
                </a:solidFill>
              </a:rPr>
              <a:t>koncentracích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zvýšení </a:t>
            </a:r>
            <a:r>
              <a:rPr lang="cs-CZ" sz="2000" dirty="0"/>
              <a:t>účinnosti technologie při přeměně suroviny na </a:t>
            </a:r>
            <a:r>
              <a:rPr lang="cs-CZ" sz="2000" dirty="0" smtClean="0"/>
              <a:t>bioprodukt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82" r="27599"/>
          <a:stretch/>
        </p:blipFill>
        <p:spPr>
          <a:xfrm>
            <a:off x="10278072" y="2652033"/>
            <a:ext cx="1151466" cy="25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755067" y="532006"/>
            <a:ext cx="9050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TROCHA HISTORIE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76076" y="1610536"/>
            <a:ext cx="11395788" cy="140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00"/>
                </a:solidFill>
                <a:latin typeface="+mj-lt"/>
              </a:rPr>
              <a:t>20. století = hlavní pozornost věnována rozvoji technologiím zpracovávajících ropu, uhlí, zemní plyn a uran </a:t>
            </a:r>
            <a:r>
              <a:rPr lang="cs-CZ" sz="2000" b="1" cap="all" dirty="0" smtClean="0">
                <a:solidFill>
                  <a:srgbClr val="009900"/>
                </a:solidFill>
                <a:latin typeface="+mj-lt"/>
              </a:rPr>
              <a:t>= využití levných, dostupných fos</a:t>
            </a:r>
            <a:r>
              <a:rPr lang="cs-CZ" sz="2000" b="1" cap="all" dirty="0">
                <a:solidFill>
                  <a:srgbClr val="009900"/>
                </a:solidFill>
                <a:latin typeface="+mj-lt"/>
              </a:rPr>
              <a:t>il</a:t>
            </a:r>
            <a:r>
              <a:rPr lang="cs-CZ" sz="2000" b="1" cap="all" dirty="0" smtClean="0">
                <a:solidFill>
                  <a:srgbClr val="009900"/>
                </a:solidFill>
                <a:latin typeface="+mj-lt"/>
              </a:rPr>
              <a:t>ních surovin</a:t>
            </a:r>
          </a:p>
        </p:txBody>
      </p:sp>
      <p:sp>
        <p:nvSpPr>
          <p:cNvPr id="3" name="Obdélník 2"/>
          <p:cNvSpPr/>
          <p:nvPr/>
        </p:nvSpPr>
        <p:spPr>
          <a:xfrm>
            <a:off x="376076" y="3117323"/>
            <a:ext cx="44183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000" b="1" cap="all" dirty="0">
                <a:solidFill>
                  <a:srgbClr val="C00000"/>
                </a:solidFill>
              </a:rPr>
              <a:t>Využití fosilních surovin </a:t>
            </a:r>
            <a:r>
              <a:rPr lang="cs-CZ" sz="2000" cap="all" dirty="0">
                <a:solidFill>
                  <a:srgbClr val="000000"/>
                </a:solidFill>
              </a:rPr>
              <a:t>k výrobě paliv, chemikálií, farmaceutických látek, detergentů, syntetických vláken, plastů, pesticidů, hnojiv, olejů a maziv, rozpouštědel, vosků, atd.</a:t>
            </a:r>
            <a:r>
              <a:rPr lang="cs-CZ" sz="2000" b="1" cap="all" dirty="0">
                <a:solidFill>
                  <a:srgbClr val="C00000"/>
                </a:solidFill>
              </a:rPr>
              <a:t> </a:t>
            </a:r>
            <a:endParaRPr lang="en-GB" sz="2000" b="1" cap="all" dirty="0">
              <a:solidFill>
                <a:srgbClr val="C00000"/>
              </a:solidFill>
            </a:endParaRPr>
          </a:p>
        </p:txBody>
      </p:sp>
      <p:pic>
        <p:nvPicPr>
          <p:cNvPr id="1026" name="Picture 2" descr="Výsledek obrázku pro RAFINE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43" y="2758799"/>
            <a:ext cx="5819072" cy="38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6" y="522656"/>
            <a:ext cx="898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PERSPEKTIVITA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4350" y="1674656"/>
            <a:ext cx="110893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cs-CZ" sz="2400" b="1" cap="all" dirty="0" smtClean="0">
                <a:solidFill>
                  <a:srgbClr val="C00000"/>
                </a:solidFill>
              </a:rPr>
              <a:t>Nároky </a:t>
            </a:r>
            <a:r>
              <a:rPr lang="cs-CZ" sz="2400" b="1" cap="all" dirty="0">
                <a:solidFill>
                  <a:srgbClr val="C00000"/>
                </a:solidFill>
              </a:rPr>
              <a:t>na technologie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snížení </a:t>
            </a:r>
            <a:r>
              <a:rPr lang="cs-CZ" sz="2000" dirty="0"/>
              <a:t>investičních a provozních nákladů </a:t>
            </a:r>
            <a:r>
              <a:rPr lang="cs-CZ" sz="2000" dirty="0" smtClean="0"/>
              <a:t>technologie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B050"/>
                </a:solidFill>
              </a:rPr>
              <a:t>simultánní </a:t>
            </a:r>
            <a:r>
              <a:rPr lang="cs-CZ" sz="2000" dirty="0">
                <a:solidFill>
                  <a:srgbClr val="00B050"/>
                </a:solidFill>
              </a:rPr>
              <a:t>výroba biopaliv s ušlechtilými chemickými </a:t>
            </a:r>
            <a:r>
              <a:rPr lang="cs-CZ" sz="2000" dirty="0" smtClean="0">
                <a:solidFill>
                  <a:srgbClr val="00B050"/>
                </a:solidFill>
              </a:rPr>
              <a:t>produkty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kompatibilita </a:t>
            </a:r>
            <a:r>
              <a:rPr lang="cs-CZ" sz="2000" dirty="0"/>
              <a:t>produktů v současné </a:t>
            </a:r>
            <a:r>
              <a:rPr lang="cs-CZ" sz="2000" dirty="0" smtClean="0"/>
              <a:t>infrastruktuře</a:t>
            </a:r>
          </a:p>
          <a:p>
            <a:pPr lvl="0">
              <a:spcBef>
                <a:spcPts val="1200"/>
              </a:spcBef>
            </a:pPr>
            <a:r>
              <a:rPr lang="cs-CZ" sz="2400" b="1" cap="all" dirty="0">
                <a:solidFill>
                  <a:srgbClr val="C00000"/>
                </a:solidFill>
              </a:rPr>
              <a:t>hospodářská politika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cenově dostupná </a:t>
            </a:r>
            <a:r>
              <a:rPr lang="cs-CZ" sz="2000" dirty="0" smtClean="0"/>
              <a:t>surovina</a:t>
            </a:r>
            <a:endParaRPr lang="cs-CZ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využití lokálního </a:t>
            </a:r>
            <a:r>
              <a:rPr lang="cs-CZ" sz="2000" dirty="0" smtClean="0">
                <a:solidFill>
                  <a:srgbClr val="00B050"/>
                </a:solidFill>
              </a:rPr>
              <a:t>ekosystému</a:t>
            </a:r>
            <a:endParaRPr lang="cs-CZ" sz="2000" dirty="0">
              <a:solidFill>
                <a:srgbClr val="00B05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fondy </a:t>
            </a:r>
            <a:r>
              <a:rPr lang="cs-CZ" sz="2000" dirty="0"/>
              <a:t>pro podporu vývoje nových technologií zpracování odpadních surovin,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efektivní rozmístění průmyslových technologií vzhledem k dostupnosti </a:t>
            </a:r>
            <a:r>
              <a:rPr lang="cs-CZ" sz="2000" dirty="0" smtClean="0">
                <a:solidFill>
                  <a:srgbClr val="00B050"/>
                </a:solidFill>
              </a:rPr>
              <a:t>suroviny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daňové </a:t>
            </a:r>
            <a:r>
              <a:rPr lang="cs-CZ" sz="2000" dirty="0"/>
              <a:t>zvýhodnění průmyslových provozů a spotřebitelů využívajících biopaliva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82" r="27599"/>
          <a:stretch/>
        </p:blipFill>
        <p:spPr>
          <a:xfrm>
            <a:off x="10340624" y="2158444"/>
            <a:ext cx="1151466" cy="25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755067" y="532006"/>
            <a:ext cx="9050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POPULAČNÍ BOOM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7443" y="1873518"/>
            <a:ext cx="300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/>
              <a:t>rostoucí populace</a:t>
            </a:r>
            <a:endParaRPr lang="en-GB" sz="2000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2083" y="2907254"/>
            <a:ext cx="3080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all" dirty="0"/>
              <a:t>r</a:t>
            </a:r>
            <a:r>
              <a:rPr lang="cs-CZ" sz="2000" b="1" cap="all" dirty="0" smtClean="0"/>
              <a:t>ostoucí poptávka po chemických produktech a energiích</a:t>
            </a:r>
            <a:endParaRPr lang="en-GB" sz="2000" b="1" cap="all" dirty="0"/>
          </a:p>
        </p:txBody>
      </p:sp>
      <p:sp>
        <p:nvSpPr>
          <p:cNvPr id="10" name="Šipka doprava 9"/>
          <p:cNvSpPr/>
          <p:nvPr/>
        </p:nvSpPr>
        <p:spPr>
          <a:xfrm rot="5400000">
            <a:off x="2109986" y="4590273"/>
            <a:ext cx="444731" cy="317539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5400000">
            <a:off x="2064871" y="2477062"/>
            <a:ext cx="444731" cy="317539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67443" y="5018199"/>
            <a:ext cx="293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all" dirty="0" smtClean="0">
                <a:solidFill>
                  <a:srgbClr val="FF0000"/>
                </a:solidFill>
              </a:rPr>
              <a:t>rostoucí produkce odpadů</a:t>
            </a:r>
            <a:endParaRPr lang="en-GB" sz="2000" b="1" cap="all" dirty="0">
              <a:solidFill>
                <a:srgbClr val="FF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64" y="1771882"/>
            <a:ext cx="7200800" cy="359418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64" y="5385195"/>
            <a:ext cx="5962650" cy="14097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144000" y="3447535"/>
            <a:ext cx="2353962" cy="982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9638868" y="3077792"/>
            <a:ext cx="2132996" cy="982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564727" y="3022471"/>
            <a:ext cx="20320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 </a:t>
            </a:r>
            <a:r>
              <a:rPr lang="cs-CZ" sz="1200" cap="all" dirty="0" smtClean="0"/>
              <a:t>miliarda obyvatel</a:t>
            </a:r>
            <a:endParaRPr lang="cs-CZ" sz="1200" cap="all" dirty="0"/>
          </a:p>
        </p:txBody>
      </p:sp>
    </p:spTree>
    <p:extLst>
      <p:ext uri="{BB962C8B-B14F-4D97-AF65-F5344CB8AC3E}">
        <p14:creationId xmlns:p14="http://schemas.microsoft.com/office/powerpoint/2010/main" val="34324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04461" y="4510810"/>
            <a:ext cx="116600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i="1" cap="all" dirty="0" smtClean="0">
                <a:solidFill>
                  <a:srgbClr val="C00000"/>
                </a:solidFill>
                <a:latin typeface="+mj-lt"/>
              </a:rPr>
              <a:t>Evropa &gt; 1,8</a:t>
            </a:r>
            <a:r>
              <a:rPr lang="cs-CZ" sz="2000" b="1" i="1" cap="all" dirty="0">
                <a:solidFill>
                  <a:srgbClr val="C00000"/>
                </a:solidFill>
                <a:latin typeface="+mj-lt"/>
              </a:rPr>
              <a:t>∙10</a:t>
            </a:r>
            <a:r>
              <a:rPr lang="cs-CZ" sz="2000" b="1" i="1" cap="all" baseline="30000" dirty="0">
                <a:solidFill>
                  <a:srgbClr val="C00000"/>
                </a:solidFill>
                <a:latin typeface="+mj-lt"/>
              </a:rPr>
              <a:t>9 </a:t>
            </a:r>
            <a:r>
              <a:rPr lang="cs-CZ" sz="2000" b="1" i="1" cap="all" dirty="0" err="1">
                <a:solidFill>
                  <a:srgbClr val="C00000"/>
                </a:solidFill>
                <a:latin typeface="+mj-lt"/>
              </a:rPr>
              <a:t>t</a:t>
            </a:r>
            <a:r>
              <a:rPr lang="cs-CZ" sz="2000" b="1" i="1" cap="all" baseline="-25000" dirty="0" err="1">
                <a:solidFill>
                  <a:srgbClr val="C00000"/>
                </a:solidFill>
                <a:latin typeface="+mj-lt"/>
              </a:rPr>
              <a:t>TS</a:t>
            </a:r>
            <a:r>
              <a:rPr lang="cs-CZ" sz="2000" b="1" i="1" cap="all" baseline="-25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000" b="1" i="1" cap="all" dirty="0" smtClean="0">
                <a:solidFill>
                  <a:srgbClr val="C00000"/>
                </a:solidFill>
                <a:latin typeface="+mj-lt"/>
              </a:rPr>
              <a:t>odpadů  (2014) </a:t>
            </a:r>
            <a:r>
              <a:rPr lang="cs-CZ" sz="2000" i="1" cap="all" dirty="0" smtClean="0">
                <a:solidFill>
                  <a:srgbClr val="00B050"/>
                </a:solidFill>
                <a:latin typeface="+mj-lt"/>
              </a:rPr>
              <a:t>…zemědělské odpady, odpady </a:t>
            </a:r>
            <a:r>
              <a:rPr lang="cs-CZ" sz="2000" i="1" cap="all" dirty="0">
                <a:solidFill>
                  <a:srgbClr val="00B050"/>
                </a:solidFill>
                <a:latin typeface="+mj-lt"/>
              </a:rPr>
              <a:t>z potravinářského a zpracovatelského průmyslu, </a:t>
            </a:r>
            <a:r>
              <a:rPr lang="cs-CZ" sz="2000" i="1" cap="all" dirty="0" smtClean="0">
                <a:solidFill>
                  <a:srgbClr val="00B050"/>
                </a:solidFill>
                <a:latin typeface="Technika-Bold" panose="00000600000000000000" charset="-18"/>
              </a:rPr>
              <a:t>biologicky</a:t>
            </a:r>
            <a:r>
              <a:rPr lang="cs-CZ" sz="2000" i="1" cap="all" dirty="0" smtClean="0">
                <a:solidFill>
                  <a:srgbClr val="00B050"/>
                </a:solidFill>
                <a:latin typeface="+mj-lt"/>
              </a:rPr>
              <a:t> rozložitelné komunální </a:t>
            </a:r>
            <a:r>
              <a:rPr lang="cs-CZ" sz="2000" i="1" cap="all" dirty="0">
                <a:solidFill>
                  <a:srgbClr val="00B050"/>
                </a:solidFill>
                <a:latin typeface="+mj-lt"/>
              </a:rPr>
              <a:t>odpady, odpady z údržby zeleně, kaly z čistíren odpadních vod, odděleně </a:t>
            </a:r>
            <a:r>
              <a:rPr lang="cs-CZ" sz="2000" i="1" cap="all" dirty="0" smtClean="0">
                <a:solidFill>
                  <a:srgbClr val="00B050"/>
                </a:solidFill>
                <a:latin typeface="+mj-lt"/>
              </a:rPr>
              <a:t>sbírané odpady </a:t>
            </a:r>
            <a:r>
              <a:rPr lang="cs-CZ" sz="2000" i="1" cap="all" dirty="0">
                <a:solidFill>
                  <a:srgbClr val="00B050"/>
                </a:solidFill>
                <a:latin typeface="+mj-lt"/>
              </a:rPr>
              <a:t>z domácností a zahrad, nebo o odpady z restaurací a jídelen, důlní a povrchové </a:t>
            </a:r>
            <a:r>
              <a:rPr lang="cs-CZ" sz="2000" i="1" cap="all" dirty="0" smtClean="0">
                <a:solidFill>
                  <a:srgbClr val="00B050"/>
                </a:solidFill>
                <a:latin typeface="+mj-lt"/>
              </a:rPr>
              <a:t>těžby</a:t>
            </a:r>
            <a:endParaRPr lang="cs-CZ" sz="2000" i="1" cap="all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51749" y="528042"/>
            <a:ext cx="616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ODPAD - KAM S NÍM ?</a:t>
            </a:r>
          </a:p>
        </p:txBody>
      </p:sp>
      <p:pic>
        <p:nvPicPr>
          <p:cNvPr id="11" name="Picture 4" descr="http://1.bp.blogspot.com/-j1SbNVUD-cs/Uw_95DfDGkI/AAAAAAAA4iA/ps2S4y7jEd8/s1600/the-world-bank-tells-us-in-2014-that-a-third-of-the-world%2527s-food-is-wasted-theflyingtorto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2" y="1912834"/>
            <a:ext cx="3975163" cy="26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riauone.com/photo/4179131705-ikan_keracunan_ikan_ma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49" y="1912834"/>
            <a:ext cx="3710530" cy="26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o.yuba.ca.us/departments/community%20development/eh/images/comp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83" y="1918266"/>
            <a:ext cx="3523256" cy="26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89" y="407735"/>
            <a:ext cx="1055158" cy="10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6072" y="2430671"/>
            <a:ext cx="688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cap="all" dirty="0" smtClean="0"/>
              <a:t>roční produkce biologicky rozložitelného odpadu 2.0</a:t>
            </a:r>
            <a:r>
              <a:rPr lang="en-GB" sz="2000" b="1" cap="all" dirty="0" smtClean="0"/>
              <a:t>·10</a:t>
            </a:r>
            <a:r>
              <a:rPr lang="cs-CZ" sz="2000" b="1" cap="all" baseline="30000" dirty="0" smtClean="0"/>
              <a:t>6</a:t>
            </a:r>
            <a:r>
              <a:rPr lang="en-GB" sz="2000" b="1" cap="all" dirty="0" smtClean="0"/>
              <a:t> </a:t>
            </a:r>
            <a:r>
              <a:rPr lang="en-GB" sz="2000" b="1" cap="all" dirty="0" err="1" smtClean="0"/>
              <a:t>t</a:t>
            </a:r>
            <a:r>
              <a:rPr lang="en-GB" sz="2000" b="1" cap="all" baseline="-25000" dirty="0" err="1" smtClean="0"/>
              <a:t>TS</a:t>
            </a:r>
            <a:r>
              <a:rPr lang="en-GB" sz="2000" b="1" cap="all" dirty="0" smtClean="0"/>
              <a:t> </a:t>
            </a:r>
            <a:r>
              <a:rPr lang="cs-CZ" sz="2000" b="1" cap="all" dirty="0" smtClean="0"/>
              <a:t>v</a:t>
            </a:r>
            <a:r>
              <a:rPr lang="en-GB" sz="2000" b="1" cap="all" dirty="0" smtClean="0"/>
              <a:t> </a:t>
            </a:r>
            <a:r>
              <a:rPr lang="cs-CZ" sz="2000" b="1" cap="all" dirty="0" err="1" smtClean="0"/>
              <a:t>Čr</a:t>
            </a:r>
            <a:endParaRPr lang="en-GB" sz="2000" b="1" cap="all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23527" y="1665618"/>
            <a:ext cx="653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cap="all" dirty="0" smtClean="0"/>
              <a:t>komunální odpad skladován nebo spálen </a:t>
            </a:r>
            <a:r>
              <a:rPr lang="cs-CZ" sz="2000" cap="all" dirty="0" smtClean="0">
                <a:solidFill>
                  <a:srgbClr val="FF0000"/>
                </a:solidFill>
              </a:rPr>
              <a:t>-&gt; znečištění vod a ovzduší</a:t>
            </a:r>
            <a:endParaRPr lang="en-GB" sz="2000" cap="all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socialism.in/wp-content/gallery/mavallipura/mavallip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53" y="1644472"/>
            <a:ext cx="3551811" cy="22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envirocoversystem.com/photos/landfill_waste_mana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73" y="4035655"/>
            <a:ext cx="3495191" cy="26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77581" y="3482235"/>
            <a:ext cx="819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i="1" cap="all" dirty="0" smtClean="0"/>
              <a:t>typické komponenty</a:t>
            </a:r>
            <a:r>
              <a:rPr lang="en-GB" sz="2000" i="1" cap="all" dirty="0" smtClean="0"/>
              <a:t>: </a:t>
            </a:r>
            <a:endParaRPr lang="cs-CZ" sz="2000" i="1" cap="all" dirty="0" smtClean="0"/>
          </a:p>
          <a:p>
            <a:pPr>
              <a:lnSpc>
                <a:spcPct val="150000"/>
              </a:lnSpc>
            </a:pPr>
            <a:r>
              <a:rPr lang="cs-CZ" sz="2000" b="1" i="1" cap="all" dirty="0" smtClean="0">
                <a:solidFill>
                  <a:srgbClr val="00B050"/>
                </a:solidFill>
              </a:rPr>
              <a:t>papír, bavlna, zahradní a kuchyňské odpady, plasty</a:t>
            </a:r>
            <a:endParaRPr lang="en-GB" sz="2000" b="1" cap="all" dirty="0" smtClean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7581" y="4632840"/>
            <a:ext cx="778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snížení skládkování BRKO o 35 % do roku 2020                                   </a:t>
            </a:r>
            <a:r>
              <a:rPr lang="cs-CZ" sz="2000" dirty="0" smtClean="0"/>
              <a:t>(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Commission</a:t>
            </a:r>
            <a:r>
              <a:rPr lang="cs-CZ" sz="2000" dirty="0" smtClean="0"/>
              <a:t>, EU 99/31/ES)</a:t>
            </a:r>
          </a:p>
        </p:txBody>
      </p:sp>
      <p:pic>
        <p:nvPicPr>
          <p:cNvPr id="12" name="Picture 8" descr="http://www.digitaltveurope.net/wp-content/uploads/2013/07/European-Commission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72" y="5843655"/>
            <a:ext cx="2779812" cy="6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encrypted-tbn0.gstatic.com/images?q=tbn:ANd9GcQFr8Px0SnwSDxNtudaQ0BPPapraxP8jlHGtYNeqvVIlr-7hY5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 b="21366"/>
          <a:stretch/>
        </p:blipFill>
        <p:spPr bwMode="auto">
          <a:xfrm>
            <a:off x="2962726" y="5843655"/>
            <a:ext cx="2012003" cy="6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Šipka ohnutá nahoru 13"/>
          <p:cNvSpPr/>
          <p:nvPr/>
        </p:nvSpPr>
        <p:spPr>
          <a:xfrm rot="5400000">
            <a:off x="2247747" y="5721746"/>
            <a:ext cx="476262" cy="72008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788407" y="522656"/>
            <a:ext cx="887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KOMUNÁLNÍ ODPAD </a:t>
            </a:r>
            <a:r>
              <a:rPr lang="cs-CZ" sz="4000" dirty="0">
                <a:solidFill>
                  <a:schemeClr val="bg1"/>
                </a:solidFill>
              </a:rPr>
              <a:t>- KAM S NÍM ?</a:t>
            </a:r>
          </a:p>
        </p:txBody>
      </p:sp>
    </p:spTree>
    <p:extLst>
      <p:ext uri="{BB962C8B-B14F-4D97-AF65-F5344CB8AC3E}">
        <p14:creationId xmlns:p14="http://schemas.microsoft.com/office/powerpoint/2010/main" val="524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788407" y="522656"/>
            <a:ext cx="887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ODPAD </a:t>
            </a:r>
            <a:r>
              <a:rPr lang="cs-CZ" sz="4000" dirty="0">
                <a:solidFill>
                  <a:schemeClr val="bg1"/>
                </a:solidFill>
              </a:rPr>
              <a:t>- KAM S NÍM ?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8783" y="1674656"/>
            <a:ext cx="11473082" cy="16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cap="all" dirty="0" smtClean="0">
                <a:latin typeface="+mj-lt"/>
              </a:rPr>
              <a:t>odpadní </a:t>
            </a:r>
            <a:r>
              <a:rPr lang="cs-CZ" b="1" cap="all" dirty="0">
                <a:latin typeface="+mj-lt"/>
              </a:rPr>
              <a:t>biomasa </a:t>
            </a:r>
            <a:r>
              <a:rPr lang="cs-CZ" b="1" cap="all" dirty="0" smtClean="0">
                <a:latin typeface="+mj-lt"/>
              </a:rPr>
              <a:t>= energeticky bohatý </a:t>
            </a:r>
            <a:r>
              <a:rPr lang="cs-CZ" b="1" cap="all" dirty="0">
                <a:latin typeface="+mj-lt"/>
              </a:rPr>
              <a:t>a </a:t>
            </a:r>
            <a:r>
              <a:rPr lang="cs-CZ" b="1" cap="all" dirty="0" smtClean="0">
                <a:latin typeface="+mj-lt"/>
              </a:rPr>
              <a:t>nevyužitý zdroj obnovitelných </a:t>
            </a:r>
            <a:r>
              <a:rPr lang="cs-CZ" b="1" cap="all" dirty="0">
                <a:latin typeface="+mj-lt"/>
              </a:rPr>
              <a:t>surovin </a:t>
            </a:r>
            <a:r>
              <a:rPr lang="cs-CZ" b="1" cap="all" dirty="0" smtClean="0">
                <a:latin typeface="+mj-lt"/>
              </a:rPr>
              <a:t>pro </a:t>
            </a:r>
            <a:r>
              <a:rPr lang="cs-CZ" b="1" cap="all" dirty="0">
                <a:latin typeface="+mj-lt"/>
              </a:rPr>
              <a:t>výrobu </a:t>
            </a:r>
            <a:r>
              <a:rPr lang="cs-CZ" b="1" cap="all" dirty="0" smtClean="0">
                <a:latin typeface="+mj-lt"/>
              </a:rPr>
              <a:t>alternativních zdrojů energií </a:t>
            </a:r>
            <a:r>
              <a:rPr lang="cs-CZ" i="1" cap="all" dirty="0" smtClean="0">
                <a:solidFill>
                  <a:srgbClr val="7030A0"/>
                </a:solidFill>
                <a:latin typeface="+mj-lt"/>
              </a:rPr>
              <a:t>(biometan</a:t>
            </a:r>
            <a:r>
              <a:rPr lang="cs-CZ" i="1" cap="all" dirty="0">
                <a:solidFill>
                  <a:srgbClr val="7030A0"/>
                </a:solidFill>
                <a:latin typeface="+mj-lt"/>
              </a:rPr>
              <a:t>, biovodík, bioetanol, </a:t>
            </a:r>
            <a:r>
              <a:rPr lang="cs-CZ" i="1" cap="all" dirty="0" err="1">
                <a:solidFill>
                  <a:srgbClr val="7030A0"/>
                </a:solidFill>
                <a:latin typeface="+mj-lt"/>
              </a:rPr>
              <a:t>pyrolýzní</a:t>
            </a:r>
            <a:r>
              <a:rPr lang="cs-CZ" i="1" cap="all" dirty="0">
                <a:solidFill>
                  <a:srgbClr val="7030A0"/>
                </a:solidFill>
                <a:latin typeface="+mj-lt"/>
              </a:rPr>
              <a:t> olej, </a:t>
            </a:r>
            <a:r>
              <a:rPr lang="cs-CZ" i="1" cap="all" dirty="0" smtClean="0">
                <a:solidFill>
                  <a:srgbClr val="7030A0"/>
                </a:solidFill>
                <a:latin typeface="+mj-lt"/>
              </a:rPr>
              <a:t>syntézní plyn) </a:t>
            </a:r>
            <a:r>
              <a:rPr lang="cs-CZ" b="1" cap="all" dirty="0" smtClean="0">
                <a:latin typeface="+mj-lt"/>
              </a:rPr>
              <a:t>a chemických látek </a:t>
            </a:r>
            <a:r>
              <a:rPr lang="cs-CZ" i="1" cap="all" dirty="0" smtClean="0">
                <a:solidFill>
                  <a:srgbClr val="7030A0"/>
                </a:solidFill>
                <a:latin typeface="+mj-lt"/>
              </a:rPr>
              <a:t>(oligosacharidy</a:t>
            </a:r>
            <a:r>
              <a:rPr lang="cs-CZ" i="1" cap="all" dirty="0">
                <a:solidFill>
                  <a:srgbClr val="7030A0"/>
                </a:solidFill>
                <a:latin typeface="+mj-lt"/>
              </a:rPr>
              <a:t>, furany, alkoholy, kyseliny, vlákna, antioxidanty, esenciální látky, </a:t>
            </a:r>
            <a:r>
              <a:rPr lang="cs-CZ" i="1" cap="all" dirty="0" smtClean="0">
                <a:solidFill>
                  <a:srgbClr val="7030A0"/>
                </a:solidFill>
                <a:latin typeface="+mj-lt"/>
              </a:rPr>
              <a:t>oleje,…)</a:t>
            </a:r>
            <a:endParaRPr lang="cs-CZ" i="1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8783" y="3440085"/>
            <a:ext cx="8208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PŘÍKLADY 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cap="all" dirty="0">
                <a:solidFill>
                  <a:srgbClr val="002060"/>
                </a:solidFill>
              </a:rPr>
              <a:t>v</a:t>
            </a:r>
            <a:r>
              <a:rPr lang="cs-CZ" b="1" cap="all" dirty="0" smtClean="0">
                <a:solidFill>
                  <a:srgbClr val="002060"/>
                </a:solidFill>
              </a:rPr>
              <a:t>ylisované zbytky hroznů </a:t>
            </a:r>
            <a:r>
              <a:rPr lang="en-GB" cap="all" dirty="0" smtClean="0"/>
              <a:t>– </a:t>
            </a:r>
            <a:r>
              <a:rPr lang="cs-CZ" cap="all" dirty="0" smtClean="0"/>
              <a:t>bohaté na amylalkoholy po zkvašení </a:t>
            </a:r>
            <a:r>
              <a:rPr lang="en-GB" i="1" cap="all" dirty="0" smtClean="0"/>
              <a:t>(</a:t>
            </a:r>
            <a:r>
              <a:rPr lang="en-GB" i="1" cap="all" dirty="0" err="1" smtClean="0"/>
              <a:t>amylal</a:t>
            </a:r>
            <a:r>
              <a:rPr lang="cs-CZ" i="1" cap="all" dirty="0" smtClean="0"/>
              <a:t>k</a:t>
            </a:r>
            <a:r>
              <a:rPr lang="en-GB" i="1" cap="all" dirty="0" err="1" smtClean="0"/>
              <a:t>ohol</a:t>
            </a:r>
            <a:r>
              <a:rPr lang="cs-CZ" i="1" cap="all" dirty="0" smtClean="0"/>
              <a:t>y</a:t>
            </a:r>
            <a:r>
              <a:rPr lang="en-GB" i="1" cap="all" dirty="0" smtClean="0"/>
              <a:t> = </a:t>
            </a:r>
            <a:r>
              <a:rPr lang="cs-CZ" i="1" cap="all" dirty="0" smtClean="0"/>
              <a:t>změkčovadla při výrobě plastů</a:t>
            </a:r>
            <a:r>
              <a:rPr lang="en-GB" i="1" cap="all" dirty="0" smtClean="0"/>
              <a:t>)</a:t>
            </a:r>
            <a:r>
              <a:rPr lang="en-GB" cap="all" dirty="0" smtClean="0"/>
              <a:t>    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cap="all" dirty="0" err="1" smtClean="0">
                <a:solidFill>
                  <a:srgbClr val="002060"/>
                </a:solidFill>
              </a:rPr>
              <a:t>c</a:t>
            </a:r>
            <a:r>
              <a:rPr lang="en-GB" b="1" cap="all" dirty="0" smtClean="0">
                <a:solidFill>
                  <a:srgbClr val="002060"/>
                </a:solidFill>
              </a:rPr>
              <a:t>el</a:t>
            </a:r>
            <a:r>
              <a:rPr lang="cs-CZ" b="1" cap="all" dirty="0" err="1" smtClean="0">
                <a:solidFill>
                  <a:srgbClr val="002060"/>
                </a:solidFill>
              </a:rPr>
              <a:t>ulózová</a:t>
            </a:r>
            <a:r>
              <a:rPr lang="cs-CZ" b="1" cap="all" dirty="0" smtClean="0">
                <a:solidFill>
                  <a:srgbClr val="002060"/>
                </a:solidFill>
              </a:rPr>
              <a:t> vlákna</a:t>
            </a:r>
            <a:r>
              <a:rPr lang="en-GB" b="1" cap="all" dirty="0" smtClean="0">
                <a:solidFill>
                  <a:srgbClr val="002060"/>
                </a:solidFill>
              </a:rPr>
              <a:t> </a:t>
            </a:r>
            <a:r>
              <a:rPr lang="en-GB" cap="all" dirty="0" smtClean="0"/>
              <a:t>– </a:t>
            </a:r>
            <a:r>
              <a:rPr lang="cs-CZ" cap="all" dirty="0" smtClean="0"/>
              <a:t>vyztužení </a:t>
            </a:r>
            <a:r>
              <a:rPr lang="cs-CZ" cap="all" dirty="0" err="1" smtClean="0"/>
              <a:t>bioplastů</a:t>
            </a:r>
            <a:r>
              <a:rPr lang="cs-CZ" cap="all" dirty="0" smtClean="0"/>
              <a:t> a </a:t>
            </a:r>
            <a:r>
              <a:rPr lang="cs-CZ" cap="all" dirty="0" err="1" smtClean="0"/>
              <a:t>biokompozitů</a:t>
            </a:r>
            <a:r>
              <a:rPr lang="cs-CZ" cap="all" dirty="0" smtClean="0"/>
              <a:t> </a:t>
            </a:r>
            <a:endParaRPr lang="en-GB" cap="all" dirty="0" smtClean="0"/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cap="all" dirty="0">
                <a:solidFill>
                  <a:srgbClr val="002060"/>
                </a:solidFill>
              </a:rPr>
              <a:t>r</a:t>
            </a:r>
            <a:r>
              <a:rPr lang="cs-CZ" b="1" cap="all" dirty="0" smtClean="0">
                <a:solidFill>
                  <a:srgbClr val="002060"/>
                </a:solidFill>
              </a:rPr>
              <a:t>ýžové slupky </a:t>
            </a:r>
            <a:r>
              <a:rPr lang="en-GB" cap="all" dirty="0" smtClean="0"/>
              <a:t>– </a:t>
            </a:r>
            <a:r>
              <a:rPr lang="cs-CZ" cap="all" dirty="0" smtClean="0"/>
              <a:t>bohaté na </a:t>
            </a:r>
            <a:r>
              <a:rPr lang="en-GB" cap="all" dirty="0" smtClean="0"/>
              <a:t>SiO2 –&gt; </a:t>
            </a:r>
            <a:r>
              <a:rPr lang="cs-CZ" cap="all" dirty="0" smtClean="0"/>
              <a:t>výroba křemičitých karbidových vláken</a:t>
            </a:r>
            <a:r>
              <a:rPr lang="en-GB" cap="all" dirty="0" smtClean="0"/>
              <a:t> -&gt; </a:t>
            </a:r>
            <a:r>
              <a:rPr lang="cs-CZ" cap="all" dirty="0" smtClean="0"/>
              <a:t>keramická výztuž </a:t>
            </a:r>
            <a:r>
              <a:rPr lang="cs-CZ" cap="all" dirty="0" err="1" smtClean="0"/>
              <a:t>kompozitů</a:t>
            </a:r>
            <a:r>
              <a:rPr lang="en-GB" cap="all" dirty="0" smtClean="0"/>
              <a:t> </a:t>
            </a:r>
          </a:p>
        </p:txBody>
      </p:sp>
      <p:pic>
        <p:nvPicPr>
          <p:cNvPr id="8" name="Picture 2" descr="http://arealfineplace.com/media/Table_grapes_on_white.jpg?2f69f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8250" r="6460" b="2343"/>
          <a:stretch/>
        </p:blipFill>
        <p:spPr bwMode="auto">
          <a:xfrm>
            <a:off x="8996336" y="3029907"/>
            <a:ext cx="2232248" cy="15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-media-cache-ak0.pinimg.com/736x/99/02/99/990299d88b6f9573f0567012a089224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3"/>
          <a:stretch/>
        </p:blipFill>
        <p:spPr bwMode="auto">
          <a:xfrm>
            <a:off x="8996336" y="4668535"/>
            <a:ext cx="2232248" cy="20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7953" y="1627124"/>
            <a:ext cx="1163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b="1" cap="all" dirty="0" smtClean="0"/>
              <a:t>termochemické </a:t>
            </a:r>
            <a:r>
              <a:rPr lang="cs-CZ" sz="1600" i="1" cap="all" dirty="0">
                <a:solidFill>
                  <a:srgbClr val="7030A0"/>
                </a:solidFill>
              </a:rPr>
              <a:t>(zplyňování, pyrolýza) </a:t>
            </a:r>
            <a:r>
              <a:rPr lang="cs-CZ" b="1" cap="all" dirty="0" smtClean="0"/>
              <a:t>a biochemické postupy </a:t>
            </a:r>
            <a:r>
              <a:rPr lang="cs-CZ" sz="1600" i="1" cap="all" dirty="0" smtClean="0">
                <a:solidFill>
                  <a:srgbClr val="7030A0"/>
                </a:solidFill>
              </a:rPr>
              <a:t>(alkoholové kvašení, výroba bioplynu, biovodíku,…)</a:t>
            </a:r>
            <a:r>
              <a:rPr lang="cs-CZ" b="1" cap="all" dirty="0" smtClean="0"/>
              <a:t> zpracování odpadní biomasy</a:t>
            </a:r>
            <a:endParaRPr lang="cs-CZ" i="1" cap="all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775148" y="2433137"/>
            <a:ext cx="34168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cap="all" dirty="0">
                <a:solidFill>
                  <a:srgbClr val="C00000"/>
                </a:solidFill>
              </a:rPr>
              <a:t>n</a:t>
            </a:r>
            <a:r>
              <a:rPr lang="cs-CZ" b="1" cap="all" dirty="0" smtClean="0">
                <a:solidFill>
                  <a:srgbClr val="C00000"/>
                </a:solidFill>
              </a:rPr>
              <a:t>eexistuje energeticky efektivní, ekonomicky rentabilní </a:t>
            </a:r>
            <a:r>
              <a:rPr lang="cs-CZ" b="1" cap="all" dirty="0">
                <a:solidFill>
                  <a:srgbClr val="C00000"/>
                </a:solidFill>
              </a:rPr>
              <a:t>a ekologicky </a:t>
            </a:r>
            <a:r>
              <a:rPr lang="cs-CZ" b="1" cap="all" dirty="0" smtClean="0">
                <a:solidFill>
                  <a:srgbClr val="C00000"/>
                </a:solidFill>
              </a:rPr>
              <a:t>šetrná technologie komplexního </a:t>
            </a:r>
            <a:r>
              <a:rPr lang="cs-CZ" b="1" cap="all" dirty="0">
                <a:solidFill>
                  <a:srgbClr val="C00000"/>
                </a:solidFill>
              </a:rPr>
              <a:t>velkoobjemového zpracování </a:t>
            </a:r>
            <a:r>
              <a:rPr lang="cs-CZ" b="1" cap="all" dirty="0" smtClean="0">
                <a:solidFill>
                  <a:srgbClr val="C00000"/>
                </a:solidFill>
              </a:rPr>
              <a:t>odpadů na </a:t>
            </a:r>
            <a:r>
              <a:rPr lang="cs-CZ" b="1" cap="all" dirty="0" smtClean="0">
                <a:solidFill>
                  <a:srgbClr val="C00000"/>
                </a:solidFill>
              </a:rPr>
              <a:t>BIOPALIVA A bioprodukty </a:t>
            </a:r>
            <a:endParaRPr lang="cs-CZ" b="1" cap="all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7953" y="5953382"/>
            <a:ext cx="11911053" cy="7848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cs-CZ" b="1" cap="all" dirty="0" smtClean="0">
                <a:solidFill>
                  <a:srgbClr val="002060"/>
                </a:solidFill>
              </a:rPr>
              <a:t>biorafinerie = </a:t>
            </a:r>
            <a:r>
              <a:rPr lang="cs-CZ" b="1" cap="all" dirty="0" smtClean="0">
                <a:solidFill>
                  <a:srgbClr val="002060"/>
                </a:solidFill>
              </a:rPr>
              <a:t>TAKOVÁ </a:t>
            </a:r>
            <a:r>
              <a:rPr lang="cs-CZ" b="1" cap="all" dirty="0" smtClean="0">
                <a:solidFill>
                  <a:srgbClr val="002060"/>
                </a:solidFill>
              </a:rPr>
              <a:t>TECHNOLOGIE, KDE DOCHÁZÍ K paralelní </a:t>
            </a:r>
            <a:r>
              <a:rPr lang="cs-CZ" b="1" cap="all" dirty="0">
                <a:solidFill>
                  <a:srgbClr val="002060"/>
                </a:solidFill>
              </a:rPr>
              <a:t>konverzi odpadní biomasy na biomateriály, biochemikálie a biopaliva souběžně s výrobou elektrické energie či tepla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3" y="2356856"/>
            <a:ext cx="8303125" cy="3458780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>
            <a:off x="5048028" y="2260117"/>
            <a:ext cx="576064" cy="729779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788407" y="522656"/>
            <a:ext cx="887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BIORAFINERIE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Přímá spojnice se šipkou 48"/>
          <p:cNvCxnSpPr/>
          <p:nvPr/>
        </p:nvCxnSpPr>
        <p:spPr>
          <a:xfrm flipV="1">
            <a:off x="3857396" y="3698389"/>
            <a:ext cx="333812" cy="34155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3814248" y="4557544"/>
            <a:ext cx="307178" cy="25526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2637725" y="4978568"/>
            <a:ext cx="70728" cy="45620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788407" y="522656"/>
            <a:ext cx="887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EKONOMIKA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/>
          <a:stretch/>
        </p:blipFill>
        <p:spPr>
          <a:xfrm>
            <a:off x="5837410" y="2067340"/>
            <a:ext cx="5934454" cy="3998831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>
            <a:off x="6066845" y="6233826"/>
            <a:ext cx="1574358" cy="1590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057169" y="3840480"/>
            <a:ext cx="9676" cy="120992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081023" y="6320179"/>
            <a:ext cx="1470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ČETNOST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66731" y="2894227"/>
            <a:ext cx="18225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EKONOMICKÁ</a:t>
            </a:r>
          </a:p>
          <a:p>
            <a:pPr algn="ctr"/>
            <a:r>
              <a:rPr lang="cs-CZ" dirty="0" smtClean="0"/>
              <a:t>HODNOTA PRODUKTU </a:t>
            </a: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429369" y="4044404"/>
            <a:ext cx="739471" cy="38961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79571" y="4557544"/>
            <a:ext cx="10066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ODPAD </a:t>
            </a:r>
            <a:endParaRPr lang="cs-CZ" dirty="0"/>
          </a:p>
        </p:txBody>
      </p:sp>
      <p:cxnSp>
        <p:nvCxnSpPr>
          <p:cNvPr id="19" name="Přímá spojnice se šipkou 18"/>
          <p:cNvCxnSpPr>
            <a:endCxn id="48" idx="2"/>
          </p:cNvCxnSpPr>
          <p:nvPr/>
        </p:nvCxnSpPr>
        <p:spPr>
          <a:xfrm flipH="1" flipV="1">
            <a:off x="1846904" y="2416132"/>
            <a:ext cx="415263" cy="121767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31" idx="2"/>
          </p:cNvCxnSpPr>
          <p:nvPr/>
        </p:nvCxnSpPr>
        <p:spPr>
          <a:xfrm flipV="1">
            <a:off x="3020505" y="2941137"/>
            <a:ext cx="490596" cy="57399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1280159" y="3191908"/>
            <a:ext cx="225446" cy="51688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-76704" y="2801060"/>
            <a:ext cx="163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KAPALNÁ PALIVA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121425" y="3071938"/>
            <a:ext cx="100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VODÍK</a:t>
            </a:r>
          </a:p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METAN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8" name="Přímá spojnice se šipkou 27"/>
          <p:cNvCxnSpPr>
            <a:stCxn id="14" idx="3"/>
          </p:cNvCxnSpPr>
          <p:nvPr/>
        </p:nvCxnSpPr>
        <p:spPr>
          <a:xfrm flipH="1">
            <a:off x="1333442" y="4812811"/>
            <a:ext cx="260419" cy="90225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824755" y="2294806"/>
            <a:ext cx="137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SYNTÉZNÍ PLYNY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1168840" y="3428020"/>
            <a:ext cx="2902226" cy="1622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93861" y="3739158"/>
            <a:ext cx="200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PRODUKTY BIORAFINERIE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11318" y="5693747"/>
            <a:ext cx="233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PŘÍSADY DO POLYMERŮ A NANOKOMPOZITŮ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233092" y="5396849"/>
            <a:ext cx="171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CENNÉ</a:t>
            </a:r>
          </a:p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CHEMICKÉ LÁTKY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596623" y="4832641"/>
            <a:ext cx="218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POTRAVINÁŘSKÉ DOPLŇKY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996387" y="1769801"/>
            <a:ext cx="170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PLYNY </a:t>
            </a:r>
            <a:r>
              <a:rPr lang="cs-CZ" cap="all" dirty="0" smtClean="0">
                <a:solidFill>
                  <a:schemeClr val="accent6">
                    <a:lumMod val="50000"/>
                  </a:schemeClr>
                </a:solidFill>
              </a:rPr>
              <a:t>pro </a:t>
            </a:r>
            <a:r>
              <a:rPr lang="cs-CZ" cap="all" dirty="0" err="1" smtClean="0">
                <a:solidFill>
                  <a:schemeClr val="accent6">
                    <a:lumMod val="50000"/>
                  </a:schemeClr>
                </a:solidFill>
              </a:rPr>
              <a:t>kogeneraci</a:t>
            </a:r>
            <a:endParaRPr lang="cs-CZ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88407" y="359314"/>
            <a:ext cx="8983457" cy="1152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788407" y="522656"/>
            <a:ext cx="887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KONCEPT BIORAFINERIE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58" y="1649814"/>
            <a:ext cx="9254779" cy="5042379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4500563" y="4877163"/>
            <a:ext cx="135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>
                <a:solidFill>
                  <a:srgbClr val="7030A0"/>
                </a:solidFill>
              </a:rPr>
              <a:t>hydrolýza</a:t>
            </a:r>
          </a:p>
          <a:p>
            <a:pPr algn="ctr"/>
            <a:r>
              <a:rPr lang="cs-CZ" sz="1400" i="1" dirty="0" smtClean="0">
                <a:solidFill>
                  <a:srgbClr val="7030A0"/>
                </a:solidFill>
              </a:rPr>
              <a:t>fermentace</a:t>
            </a:r>
            <a:endParaRPr lang="cs-CZ" sz="1400" i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24322" y="2072050"/>
            <a:ext cx="199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>
                <a:solidFill>
                  <a:srgbClr val="7030A0"/>
                </a:solidFill>
              </a:rPr>
              <a:t>p</a:t>
            </a:r>
            <a:r>
              <a:rPr lang="cs-CZ" sz="1400" i="1" dirty="0" smtClean="0">
                <a:solidFill>
                  <a:srgbClr val="7030A0"/>
                </a:solidFill>
              </a:rPr>
              <a:t>yrolýza, zplyňování</a:t>
            </a:r>
            <a:endParaRPr lang="cs-CZ" sz="1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PowerPoint_CS</Template>
  <TotalTime>866</TotalTime>
  <Words>595</Words>
  <Application>Microsoft Office PowerPoint</Application>
  <PresentationFormat>Širokoúhlá obrazovka</PresentationFormat>
  <Paragraphs>105</Paragraphs>
  <Slides>20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Technika-Bold</vt:lpstr>
      <vt:lpstr>Calibri</vt:lpstr>
      <vt:lpstr>Wingdings</vt:lpstr>
      <vt:lpstr>Technika</vt:lpstr>
      <vt:lpstr>Arial</vt:lpstr>
      <vt:lpstr>Symbol</vt:lpstr>
      <vt:lpstr>Motiv Office</vt:lpstr>
      <vt:lpstr>Rastrový obrázek</vt:lpstr>
      <vt:lpstr>Perspektivita zpracování odpadů v biorafineriích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Biorafinerie aneb perspektivní cesta využití odpadů</dc:title>
  <dc:creator>Lukas Kratky</dc:creator>
  <cp:lastModifiedBy>kratkluk</cp:lastModifiedBy>
  <cp:revision>96</cp:revision>
  <dcterms:created xsi:type="dcterms:W3CDTF">2016-10-06T12:36:04Z</dcterms:created>
  <dcterms:modified xsi:type="dcterms:W3CDTF">2017-03-23T06:49:15Z</dcterms:modified>
</cp:coreProperties>
</file>