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5" r:id="rId3"/>
    <p:sldId id="284" r:id="rId4"/>
    <p:sldId id="264" r:id="rId5"/>
    <p:sldId id="285" r:id="rId6"/>
    <p:sldId id="286" r:id="rId7"/>
    <p:sldId id="269" r:id="rId8"/>
    <p:sldId id="287" r:id="rId9"/>
    <p:sldId id="271" r:id="rId10"/>
    <p:sldId id="288" r:id="rId11"/>
    <p:sldId id="289" r:id="rId12"/>
    <p:sldId id="290" r:id="rId13"/>
    <p:sldId id="293" r:id="rId14"/>
    <p:sldId id="292" r:id="rId15"/>
    <p:sldId id="294" r:id="rId16"/>
    <p:sldId id="282" r:id="rId17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765D"/>
    <a:srgbClr val="FF6600"/>
    <a:srgbClr val="B2B2B2"/>
    <a:srgbClr val="969696"/>
    <a:srgbClr val="3CB299"/>
    <a:srgbClr val="3C3C3C"/>
    <a:srgbClr val="DFAF31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Objects="1">
      <p:cViewPr>
        <p:scale>
          <a:sx n="118" d="100"/>
          <a:sy n="118" d="100"/>
        </p:scale>
        <p:origin x="-720" y="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45FAF6-B0AF-4268-ACBE-32354CA590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897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1641475"/>
            <a:ext cx="5895975" cy="2349500"/>
          </a:xfrm>
        </p:spPr>
        <p:txBody>
          <a:bodyPr/>
          <a:lstStyle>
            <a:lvl1pPr>
              <a:defRPr sz="1800">
                <a:solidFill>
                  <a:srgbClr val="DFAF3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0"/>
            <a:ext cx="1328738" cy="1495425"/>
          </a:xfrm>
        </p:spPr>
        <p:txBody>
          <a:bodyPr/>
          <a:lstStyle>
            <a:lvl1pPr marL="0" indent="0" algn="r">
              <a:buFont typeface="Arial" charset="0"/>
              <a:buNone/>
              <a:defRPr sz="16500" baseline="22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6563" y="457200"/>
            <a:ext cx="2178050" cy="5668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457200"/>
            <a:ext cx="6383338" cy="5668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799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42814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r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36775" cy="13684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138" y="457200"/>
            <a:ext cx="8118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7137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90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cs-CZ"/>
              <a:t>www.hgf.vsb.cz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2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www.hgf.vsb.cz</a:t>
            </a:r>
          </a:p>
        </p:txBody>
      </p:sp>
      <p:pic>
        <p:nvPicPr>
          <p:cNvPr id="39940" name="Picture 4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3" name="Picture 7" descr="erb-h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207000"/>
            <a:ext cx="1050925" cy="1216025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331640" y="188725"/>
            <a:ext cx="71329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VŠB </a:t>
            </a:r>
            <a:r>
              <a:rPr lang="cs-CZ" sz="2000" dirty="0">
                <a:solidFill>
                  <a:schemeClr val="bg1"/>
                </a:solidFill>
              </a:rPr>
              <a:t>- Technická univerzita Ostrava</a:t>
            </a:r>
          </a:p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Institut environmentálního inženýrství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464550" y="433388"/>
            <a:ext cx="95250" cy="495300"/>
          </a:xfrm>
          <a:prstGeom prst="rect">
            <a:avLst/>
          </a:prstGeom>
          <a:solidFill>
            <a:srgbClr val="DFAF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335338" y="5989638"/>
            <a:ext cx="3810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cs-CZ" sz="2000" dirty="0">
                <a:solidFill>
                  <a:srgbClr val="5F5F5F"/>
                </a:solidFill>
                <a:latin typeface="Arial Narrow" pitchFamily="34" charset="0"/>
              </a:rPr>
              <a:t>p</a:t>
            </a:r>
            <a:r>
              <a:rPr lang="cs-CZ" sz="2000" dirty="0" smtClean="0">
                <a:solidFill>
                  <a:srgbClr val="5F5F5F"/>
                </a:solidFill>
                <a:latin typeface="Arial Narrow" pitchFamily="34" charset="0"/>
              </a:rPr>
              <a:t>ověřena vedením IEI</a:t>
            </a:r>
            <a:endParaRPr lang="cs-CZ" sz="2000" dirty="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333750" y="5568950"/>
            <a:ext cx="3810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cs-CZ" sz="2000" dirty="0">
                <a:solidFill>
                  <a:srgbClr val="5F5F5F"/>
                </a:solidFill>
              </a:rPr>
              <a:t>d</a:t>
            </a:r>
            <a:r>
              <a:rPr lang="cs-CZ" sz="2000" dirty="0" smtClean="0">
                <a:solidFill>
                  <a:srgbClr val="5F5F5F"/>
                </a:solidFill>
              </a:rPr>
              <a:t>oc</a:t>
            </a:r>
            <a:r>
              <a:rPr lang="cs-CZ" sz="2000" dirty="0" smtClean="0">
                <a:solidFill>
                  <a:srgbClr val="5F5F5F"/>
                </a:solidFill>
              </a:rPr>
              <a:t>. Ing. Silvie Heviánková, Ph.D.</a:t>
            </a:r>
            <a:endParaRPr lang="cs-CZ" sz="2000" dirty="0">
              <a:solidFill>
                <a:srgbClr val="5F5F5F"/>
              </a:solidFill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916238" y="3789363"/>
            <a:ext cx="584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6600" dirty="0" smtClean="0">
                <a:solidFill>
                  <a:srgbClr val="00765D"/>
                </a:solidFill>
              </a:rPr>
              <a:t>TVIP 2017</a:t>
            </a:r>
            <a:endParaRPr lang="cs-CZ" sz="6600" dirty="0">
              <a:solidFill>
                <a:srgbClr val="0076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395536" y="457198"/>
            <a:ext cx="8569077" cy="1171602"/>
          </a:xfrm>
        </p:spPr>
        <p:txBody>
          <a:bodyPr/>
          <a:lstStyle/>
          <a:p>
            <a:r>
              <a:rPr lang="cs-CZ" sz="1800" dirty="0" smtClean="0"/>
              <a:t>	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>
                <a:solidFill>
                  <a:srgbClr val="00B050"/>
                </a:solidFill>
              </a:rPr>
              <a:t>O</a:t>
            </a:r>
            <a:r>
              <a:rPr lang="cs-CZ" b="1" dirty="0" smtClean="0">
                <a:solidFill>
                  <a:srgbClr val="00B050"/>
                </a:solidFill>
              </a:rPr>
              <a:t>ddělení ochrany životního prostředí a znovuvyužití </a:t>
            </a:r>
            <a:r>
              <a:rPr lang="cs-CZ" b="1" dirty="0" err="1" smtClean="0">
                <a:solidFill>
                  <a:srgbClr val="00B050"/>
                </a:solidFill>
              </a:rPr>
              <a:t>brownfields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7" y="1772817"/>
            <a:ext cx="5400600" cy="4392488"/>
          </a:xfrm>
        </p:spPr>
        <p:txBody>
          <a:bodyPr/>
          <a:lstStyle/>
          <a:p>
            <a:pPr marL="0" lvl="1" indent="0">
              <a:lnSpc>
                <a:spcPct val="120000"/>
              </a:lnSpc>
              <a:buClr>
                <a:srgbClr val="00B050"/>
              </a:buClr>
              <a:buNone/>
            </a:pPr>
            <a:r>
              <a:rPr lang="pl-PL" b="1" dirty="0">
                <a:solidFill>
                  <a:srgbClr val="00B050"/>
                </a:solidFill>
              </a:rPr>
              <a:t>Environmentální </a:t>
            </a:r>
            <a:r>
              <a:rPr lang="pl-PL" b="1" dirty="0" smtClean="0">
                <a:solidFill>
                  <a:srgbClr val="00B050"/>
                </a:solidFill>
              </a:rPr>
              <a:t>inženýrství</a:t>
            </a:r>
          </a:p>
          <a:p>
            <a:pPr marL="0" lvl="1" indent="0" algn="just">
              <a:lnSpc>
                <a:spcPct val="120000"/>
              </a:lnSpc>
              <a:buClr>
                <a:srgbClr val="00B050"/>
              </a:buCl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Cílem tohoto oboru je </a:t>
            </a:r>
            <a:r>
              <a:rPr lang="pl-PL" sz="1800" dirty="0">
                <a:solidFill>
                  <a:schemeClr val="tx1"/>
                </a:solidFill>
              </a:rPr>
              <a:t>výchova </a:t>
            </a:r>
            <a:r>
              <a:rPr lang="pl-PL" sz="1800" dirty="0" smtClean="0">
                <a:solidFill>
                  <a:schemeClr val="tx1"/>
                </a:solidFill>
              </a:rPr>
              <a:t>profesního specialisty </a:t>
            </a:r>
            <a:r>
              <a:rPr lang="pl-PL" sz="1800" dirty="0">
                <a:solidFill>
                  <a:schemeClr val="tx1"/>
                </a:solidFill>
              </a:rPr>
              <a:t>v oborech ochrany a tvorby životního </a:t>
            </a:r>
            <a:r>
              <a:rPr lang="pl-PL" sz="1800" dirty="0" smtClean="0">
                <a:solidFill>
                  <a:schemeClr val="tx1"/>
                </a:solidFill>
              </a:rPr>
              <a:t>prostředí, specifikem </a:t>
            </a:r>
            <a:r>
              <a:rPr lang="pl-PL" sz="1800" dirty="0">
                <a:solidFill>
                  <a:schemeClr val="tx1"/>
                </a:solidFill>
              </a:rPr>
              <a:t>je široký profesní záběr </a:t>
            </a:r>
            <a:r>
              <a:rPr lang="pl-PL" sz="1800" dirty="0" smtClean="0">
                <a:solidFill>
                  <a:schemeClr val="tx1"/>
                </a:solidFill>
              </a:rPr>
              <a:t>absolventa</a:t>
            </a:r>
            <a:r>
              <a:rPr lang="pl-PL" sz="1800" dirty="0" smtClean="0">
                <a:solidFill>
                  <a:schemeClr val="tx1"/>
                </a:solidFill>
              </a:rPr>
              <a:t>.</a:t>
            </a:r>
          </a:p>
          <a:p>
            <a:pPr marL="0" lvl="1" indent="0" algn="just">
              <a:lnSpc>
                <a:spcPct val="120000"/>
              </a:lnSpc>
              <a:buClr>
                <a:srgbClr val="00B050"/>
              </a:buClr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20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l-PL" sz="2000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cs-CZ" sz="2000" b="1" dirty="0" smtClean="0">
                <a:ln w="1905"/>
              </a:rPr>
              <a:t>Odborné zaměření</a:t>
            </a:r>
          </a:p>
          <a:p>
            <a:pPr marL="480060" indent="-514350">
              <a:buClr>
                <a:srgbClr val="00B050"/>
              </a:buClr>
            </a:pPr>
            <a:r>
              <a:rPr lang="pl-PL" sz="1800" dirty="0" smtClean="0">
                <a:solidFill>
                  <a:srgbClr val="00B050"/>
                </a:solidFill>
              </a:rPr>
              <a:t>environmentální </a:t>
            </a:r>
            <a:r>
              <a:rPr lang="pl-PL" sz="1800" dirty="0">
                <a:solidFill>
                  <a:srgbClr val="00B050"/>
                </a:solidFill>
              </a:rPr>
              <a:t>chemie,</a:t>
            </a:r>
          </a:p>
          <a:p>
            <a:pPr marL="480060" indent="-514350">
              <a:buClr>
                <a:srgbClr val="00B050"/>
              </a:buClr>
            </a:pPr>
            <a:r>
              <a:rPr lang="pl-PL" sz="1800" dirty="0" smtClean="0">
                <a:solidFill>
                  <a:srgbClr val="00B050"/>
                </a:solidFill>
              </a:rPr>
              <a:t>botanika, zoologie</a:t>
            </a:r>
            <a:r>
              <a:rPr lang="pl-PL" sz="1800" dirty="0">
                <a:solidFill>
                  <a:srgbClr val="00B050"/>
                </a:solidFill>
              </a:rPr>
              <a:t>,</a:t>
            </a:r>
          </a:p>
          <a:p>
            <a:pPr marL="480060" indent="-514350">
              <a:buClr>
                <a:srgbClr val="00B050"/>
              </a:buClr>
            </a:pPr>
            <a:r>
              <a:rPr lang="pl-PL" sz="1800" dirty="0" smtClean="0">
                <a:solidFill>
                  <a:srgbClr val="00B050"/>
                </a:solidFill>
              </a:rPr>
              <a:t>ekologie </a:t>
            </a:r>
            <a:r>
              <a:rPr lang="pl-PL" sz="1800" dirty="0">
                <a:solidFill>
                  <a:srgbClr val="00B050"/>
                </a:solidFill>
              </a:rPr>
              <a:t>rostlin a živočichů,</a:t>
            </a:r>
          </a:p>
          <a:p>
            <a:pPr marL="480060" indent="-514350">
              <a:buClr>
                <a:srgbClr val="00B050"/>
              </a:buClr>
            </a:pPr>
            <a:r>
              <a:rPr lang="pl-PL" sz="1800" dirty="0" smtClean="0">
                <a:solidFill>
                  <a:srgbClr val="00B050"/>
                </a:solidFill>
              </a:rPr>
              <a:t>klimatologie</a:t>
            </a:r>
            <a:r>
              <a:rPr lang="pl-PL" sz="1800" dirty="0">
                <a:solidFill>
                  <a:srgbClr val="00B050"/>
                </a:solidFill>
              </a:rPr>
              <a:t>, </a:t>
            </a:r>
            <a:endParaRPr lang="pl-PL" sz="1800" dirty="0" smtClean="0">
              <a:solidFill>
                <a:srgbClr val="00B050"/>
              </a:solidFill>
            </a:endParaRPr>
          </a:p>
          <a:p>
            <a:pPr marL="480060" indent="-514350">
              <a:buClr>
                <a:srgbClr val="00B050"/>
              </a:buClr>
            </a:pPr>
            <a:r>
              <a:rPr lang="pl-PL" sz="1800" dirty="0" smtClean="0">
                <a:solidFill>
                  <a:srgbClr val="00B050"/>
                </a:solidFill>
              </a:rPr>
              <a:t>aplikovaná ekologie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8" name="Zástupný symbol pro zápatí 2"/>
          <p:cNvSpPr txBox="1">
            <a:spLocks/>
          </p:cNvSpPr>
          <p:nvPr/>
        </p:nvSpPr>
        <p:spPr bwMode="auto">
          <a:xfrm>
            <a:off x="107504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http://iei.vsb.cz/enviro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781">
            <a:off x="6053547" y="1563404"/>
            <a:ext cx="2779279" cy="20800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7">
            <a:off x="4103699" y="4637530"/>
            <a:ext cx="2951495" cy="194567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305">
            <a:off x="6040597" y="3395218"/>
            <a:ext cx="28289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395536" y="457198"/>
            <a:ext cx="8569077" cy="1171602"/>
          </a:xfrm>
        </p:spPr>
        <p:txBody>
          <a:bodyPr/>
          <a:lstStyle/>
          <a:p>
            <a:r>
              <a:rPr lang="cs-CZ" sz="1800" dirty="0" smtClean="0"/>
              <a:t>	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>
                <a:solidFill>
                  <a:srgbClr val="00B050"/>
                </a:solidFill>
              </a:rPr>
              <a:t>O</a:t>
            </a:r>
            <a:r>
              <a:rPr lang="cs-CZ" b="1" dirty="0" smtClean="0">
                <a:solidFill>
                  <a:srgbClr val="00B050"/>
                </a:solidFill>
              </a:rPr>
              <a:t>ddělení ochrany životního prostředí a znovuvyužití </a:t>
            </a:r>
            <a:r>
              <a:rPr lang="cs-CZ" b="1" dirty="0" err="1" smtClean="0">
                <a:solidFill>
                  <a:srgbClr val="00B050"/>
                </a:solidFill>
              </a:rPr>
              <a:t>brownfields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7" y="1772817"/>
            <a:ext cx="5544615" cy="4520838"/>
          </a:xfrm>
        </p:spPr>
        <p:txBody>
          <a:bodyPr/>
          <a:lstStyle/>
          <a:p>
            <a:pPr marL="0" lvl="1" indent="0">
              <a:lnSpc>
                <a:spcPct val="120000"/>
              </a:lnSpc>
              <a:buClr>
                <a:srgbClr val="00B050"/>
              </a:buClr>
              <a:buNone/>
            </a:pPr>
            <a:r>
              <a:rPr lang="pl-PL" b="1" dirty="0">
                <a:solidFill>
                  <a:srgbClr val="00B050"/>
                </a:solidFill>
              </a:rPr>
              <a:t>Evropská škola pro technické znovuvyužití brownfields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1800" dirty="0"/>
              <a:t>Cílem tohoto obor výchova odborníka, který se uplatní v pozicích manažerů a technologů v podnicích zaměřených na regeneraci opuštěných průmyslových prostor, krajin a </a:t>
            </a:r>
            <a:r>
              <a:rPr lang="cs-CZ" sz="1800" dirty="0" smtClean="0"/>
              <a:t>území nebo při tvorbě urbanistických studiích.</a:t>
            </a:r>
            <a:r>
              <a:rPr lang="pl-PL" sz="20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l-PL" sz="2000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cs-CZ" sz="2000" b="1" dirty="0" smtClean="0">
                <a:ln w="1905"/>
              </a:rPr>
              <a:t>Odborné zaměření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B050"/>
                </a:solidFill>
              </a:rPr>
              <a:t>a</a:t>
            </a:r>
            <a:r>
              <a:rPr lang="pl-PL" sz="1800" dirty="0" smtClean="0">
                <a:solidFill>
                  <a:srgbClr val="00B050"/>
                </a:solidFill>
              </a:rPr>
              <a:t>plikovaná </a:t>
            </a:r>
            <a:r>
              <a:rPr lang="pl-PL" sz="1800" dirty="0">
                <a:solidFill>
                  <a:srgbClr val="00B050"/>
                </a:solidFill>
              </a:rPr>
              <a:t>ekologie,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B050"/>
                </a:solidFill>
              </a:rPr>
              <a:t>industriální </a:t>
            </a:r>
            <a:r>
              <a:rPr lang="pl-PL" sz="1800" dirty="0">
                <a:solidFill>
                  <a:srgbClr val="00B050"/>
                </a:solidFill>
              </a:rPr>
              <a:t>architektura</a:t>
            </a:r>
            <a:r>
              <a:rPr lang="pl-PL" sz="1800" dirty="0" smtClean="0">
                <a:solidFill>
                  <a:srgbClr val="00B050"/>
                </a:solidFill>
              </a:rPr>
              <a:t>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B050"/>
                </a:solidFill>
              </a:rPr>
              <a:t>metody regenerace krajiny,</a:t>
            </a:r>
            <a:endParaRPr lang="pl-PL" sz="1800" dirty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B050"/>
                </a:solidFill>
              </a:rPr>
              <a:t>socioekonomické </a:t>
            </a:r>
            <a:r>
              <a:rPr lang="pl-PL" sz="1800" dirty="0">
                <a:solidFill>
                  <a:srgbClr val="00B050"/>
                </a:solidFill>
              </a:rPr>
              <a:t>a ekonomické nástroje pro znovuvyužití brownfied</a:t>
            </a:r>
            <a:r>
              <a:rPr lang="pl-PL" sz="1800" dirty="0" smtClean="0">
                <a:solidFill>
                  <a:srgbClr val="00B050"/>
                </a:solidFill>
              </a:rPr>
              <a:t>,</a:t>
            </a:r>
            <a:endParaRPr lang="pl-PL" sz="1800" dirty="0">
              <a:solidFill>
                <a:srgbClr val="00B050"/>
              </a:solidFill>
            </a:endParaRPr>
          </a:p>
          <a:p>
            <a:pPr marL="480060" indent="-514350">
              <a:buClr>
                <a:srgbClr val="00B050"/>
              </a:buClr>
            </a:pPr>
            <a:endParaRPr lang="pl-PL" sz="1800" b="1" dirty="0" smtClean="0">
              <a:solidFill>
                <a:srgbClr val="00B050"/>
              </a:solidFill>
            </a:endParaRPr>
          </a:p>
        </p:txBody>
      </p:sp>
      <p:sp>
        <p:nvSpPr>
          <p:cNvPr id="8" name="Zástupný symbol pro zápatí 2"/>
          <p:cNvSpPr txBox="1">
            <a:spLocks/>
          </p:cNvSpPr>
          <p:nvPr/>
        </p:nvSpPr>
        <p:spPr bwMode="auto">
          <a:xfrm>
            <a:off x="107504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http://iei.vsb.cz/enviro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08">
            <a:off x="6998947" y="1004806"/>
            <a:ext cx="1910072" cy="25637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516">
            <a:off x="6079760" y="3421247"/>
            <a:ext cx="2793693" cy="18051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469">
            <a:off x="5538451" y="4893248"/>
            <a:ext cx="2636813" cy="17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Doktorské studium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412776"/>
            <a:ext cx="8497068" cy="4320480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endParaRPr lang="cs-CZ" sz="800" dirty="0"/>
          </a:p>
          <a:p>
            <a:r>
              <a:rPr lang="cs-CZ" sz="1800" dirty="0" smtClean="0"/>
              <a:t>studijním program </a:t>
            </a:r>
            <a:r>
              <a:rPr lang="cs-CZ" sz="1800" b="1" dirty="0" smtClean="0"/>
              <a:t>Inženýrská ekologie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2000" dirty="0" smtClean="0">
                <a:solidFill>
                  <a:srgbClr val="00B050"/>
                </a:solidFill>
              </a:rPr>
              <a:t>studijní </a:t>
            </a:r>
            <a:r>
              <a:rPr lang="cs-CZ" sz="2000" dirty="0">
                <a:solidFill>
                  <a:srgbClr val="00B050"/>
                </a:solidFill>
              </a:rPr>
              <a:t>obor </a:t>
            </a:r>
            <a:r>
              <a:rPr lang="cs-CZ" sz="2000" b="1" dirty="0">
                <a:solidFill>
                  <a:srgbClr val="00B050"/>
                </a:solidFill>
              </a:rPr>
              <a:t>Ochrana životního prostředí v </a:t>
            </a:r>
            <a:r>
              <a:rPr lang="cs-CZ" sz="2000" b="1" dirty="0" smtClean="0">
                <a:solidFill>
                  <a:srgbClr val="00B050"/>
                </a:solidFill>
              </a:rPr>
              <a:t>průmyslu</a:t>
            </a:r>
            <a:endParaRPr lang="cs-CZ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Prezenční </a:t>
            </a:r>
            <a:r>
              <a:rPr lang="cs-CZ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18; </a:t>
            </a:r>
            <a:r>
              <a:rPr lang="cs-CZ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Kombinovaná </a:t>
            </a:r>
            <a:r>
              <a:rPr lang="cs-CZ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endParaRPr lang="cs-CZ" sz="1800" dirty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/>
          </a:p>
          <a:p>
            <a:r>
              <a:rPr lang="cs-CZ" sz="1800" dirty="0"/>
              <a:t>studijním programu </a:t>
            </a:r>
            <a:r>
              <a:rPr lang="cs-CZ" sz="1800" b="1" dirty="0"/>
              <a:t>Nerostné suroviny</a:t>
            </a:r>
            <a:r>
              <a:rPr lang="cs-CZ" sz="1800" dirty="0"/>
              <a:t>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2000" dirty="0" smtClean="0">
                <a:solidFill>
                  <a:srgbClr val="993300"/>
                </a:solidFill>
              </a:rPr>
              <a:t>studijní </a:t>
            </a:r>
            <a:r>
              <a:rPr lang="cs-CZ" sz="2000" dirty="0">
                <a:solidFill>
                  <a:srgbClr val="993300"/>
                </a:solidFill>
              </a:rPr>
              <a:t>obor </a:t>
            </a:r>
            <a:r>
              <a:rPr lang="cs-CZ" sz="2000" b="1" dirty="0" smtClean="0">
                <a:solidFill>
                  <a:srgbClr val="993300"/>
                </a:solidFill>
              </a:rPr>
              <a:t>Úpravnictví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993300"/>
                </a:solidFill>
              </a:rPr>
              <a:t>	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Prezenční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30; 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Kombinovaná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</a:t>
            </a:r>
          </a:p>
          <a:p>
            <a:pPr marL="0" indent="0">
              <a:buNone/>
            </a:pPr>
            <a:endParaRPr lang="cs-CZ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Studenti prezenční formy studia jsou zapojeni do výzkumných projektů na IEI (mezinárodních i národních projektů, SGS..), zahraniční stáže, </a:t>
            </a:r>
            <a:r>
              <a:rPr lang="cs-CZ" sz="2000" dirty="0" smtClean="0"/>
              <a:t>seminář </a:t>
            </a:r>
            <a:r>
              <a:rPr lang="cs-CZ" sz="2000" dirty="0"/>
              <a:t>akademického </a:t>
            </a:r>
            <a:r>
              <a:rPr lang="cs-CZ" sz="2000" dirty="0" smtClean="0"/>
              <a:t>psaní, atd.</a:t>
            </a:r>
            <a:endParaRPr lang="cs-CZ" sz="2000" dirty="0" smtClean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Zástupný symbol pro zápatí 2"/>
          <p:cNvSpPr txBox="1">
            <a:spLocks/>
          </p:cNvSpPr>
          <p:nvPr/>
        </p:nvSpPr>
        <p:spPr bwMode="auto">
          <a:xfrm>
            <a:off x="107504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Laboratoře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340767"/>
            <a:ext cx="8497068" cy="49528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800" b="1" dirty="0" smtClean="0"/>
              <a:t>Laboratoře environmentální analýzy a úpravy vzorků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Laboratoře technologie vody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pedologie a environmentálních rizik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mikrobiologie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výzkumu využití druhotných surovin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úpravy nerostných surovin a odpadů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zpracování nerostných surovin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organické geochemie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Laboratoře aplikované ekologie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environmentálních studií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 </a:t>
            </a:r>
            <a:r>
              <a:rPr lang="cs-CZ" sz="1800" b="1" dirty="0" err="1" smtClean="0"/>
              <a:t>brownfieldů</a:t>
            </a:r>
            <a:endParaRPr lang="cs-CZ" sz="1800" b="1" dirty="0" smtClean="0"/>
          </a:p>
          <a:p>
            <a:pPr>
              <a:lnSpc>
                <a:spcPct val="120000"/>
              </a:lnSpc>
            </a:pPr>
            <a:r>
              <a:rPr lang="cs-CZ" sz="1800" b="1" dirty="0" smtClean="0"/>
              <a:t>Laboratoře výzkumných projektů, AA spektrometrie a přípravna vzorků</a:t>
            </a:r>
          </a:p>
          <a:p>
            <a:pPr>
              <a:lnSpc>
                <a:spcPct val="120000"/>
              </a:lnSpc>
            </a:pPr>
            <a:r>
              <a:rPr lang="cs-CZ" sz="1800" b="1" dirty="0" smtClean="0"/>
              <a:t>Sklad vzorků</a:t>
            </a:r>
            <a:endParaRPr lang="cs-CZ" sz="1800" dirty="0"/>
          </a:p>
        </p:txBody>
      </p:sp>
      <p:sp>
        <p:nvSpPr>
          <p:cNvPr id="6" name="Zástupný symbol pro zápatí 2"/>
          <p:cNvSpPr txBox="1">
            <a:spLocks/>
          </p:cNvSpPr>
          <p:nvPr/>
        </p:nvSpPr>
        <p:spPr bwMode="auto">
          <a:xfrm>
            <a:off x="107504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9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V</a:t>
            </a:r>
            <a:r>
              <a:rPr lang="cs-CZ" b="1" dirty="0" smtClean="0"/>
              <a:t>ýznamné projekty v roce 2016 a 2017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5" y="1484784"/>
            <a:ext cx="8497068" cy="4896544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endParaRPr lang="cs-CZ" sz="800" dirty="0"/>
          </a:p>
          <a:p>
            <a:pPr algn="just"/>
            <a:r>
              <a:rPr lang="cs-CZ" sz="1800" dirty="0" smtClean="0"/>
              <a:t>Výzkum </a:t>
            </a:r>
            <a:r>
              <a:rPr lang="cs-CZ" sz="1800" dirty="0"/>
              <a:t>možností využití umělé infiltrace pro zkapacitnění zdrojů podzemních vod v suchých obdobích (2016-2018, </a:t>
            </a:r>
            <a:r>
              <a:rPr lang="cs-CZ" sz="1800" dirty="0" err="1" smtClean="0"/>
              <a:t>MZe</a:t>
            </a:r>
            <a:r>
              <a:rPr lang="cs-CZ" sz="1800" dirty="0" smtClean="0"/>
              <a:t>)</a:t>
            </a:r>
            <a:endParaRPr lang="cs-CZ" sz="1800" dirty="0"/>
          </a:p>
          <a:p>
            <a:pPr algn="just"/>
            <a:endParaRPr lang="cs-CZ" sz="800" dirty="0"/>
          </a:p>
          <a:p>
            <a:pPr algn="just"/>
            <a:r>
              <a:rPr lang="cs-CZ" sz="1800" dirty="0" smtClean="0"/>
              <a:t>Výzkum </a:t>
            </a:r>
            <a:r>
              <a:rPr lang="cs-CZ" sz="1800" dirty="0"/>
              <a:t>zpracování, využití a zneškodňování odpadních produktů z bioplynových stanic (2013-2017, </a:t>
            </a:r>
            <a:r>
              <a:rPr lang="cs-CZ" sz="1800" dirty="0" err="1" smtClean="0"/>
              <a:t>MZe</a:t>
            </a:r>
            <a:r>
              <a:rPr lang="cs-CZ" sz="1800" dirty="0" smtClean="0"/>
              <a:t>)</a:t>
            </a:r>
            <a:endParaRPr lang="cs-CZ" sz="1800" dirty="0"/>
          </a:p>
          <a:p>
            <a:pPr algn="just"/>
            <a:endParaRPr lang="cs-CZ" sz="800" dirty="0"/>
          </a:p>
          <a:p>
            <a:pPr algn="just"/>
            <a:r>
              <a:rPr lang="cs-CZ" sz="1800" dirty="0" smtClean="0"/>
              <a:t>Institut </a:t>
            </a:r>
            <a:r>
              <a:rPr lang="cs-CZ" sz="1800" dirty="0"/>
              <a:t>čistých technologií těžby a užití energetických </a:t>
            </a:r>
            <a:r>
              <a:rPr lang="cs-CZ" sz="1800" dirty="0" smtClean="0"/>
              <a:t>surovin - </a:t>
            </a:r>
            <a:r>
              <a:rPr lang="cs-CZ" sz="1800" dirty="0"/>
              <a:t>Projekt udržitelnosti (2015-2019, </a:t>
            </a:r>
            <a:r>
              <a:rPr lang="cs-CZ" sz="1800" dirty="0" smtClean="0"/>
              <a:t>MŠMT)</a:t>
            </a:r>
            <a:endParaRPr lang="cs-CZ" sz="1800" dirty="0"/>
          </a:p>
          <a:p>
            <a:pPr algn="just"/>
            <a:endParaRPr lang="cs-CZ" sz="800" dirty="0"/>
          </a:p>
          <a:p>
            <a:pPr algn="just">
              <a:spcAft>
                <a:spcPts val="600"/>
              </a:spcAft>
            </a:pPr>
            <a:r>
              <a:rPr lang="cs-CZ" sz="1800" dirty="0" smtClean="0"/>
              <a:t>Výzkum </a:t>
            </a:r>
            <a:r>
              <a:rPr lang="cs-CZ" sz="1800" dirty="0"/>
              <a:t>technologických možností získávání vzácných kovů v ČR s ohledem na minimalizaci dopadů na životní prostředí a jejich legislativní zajištění (2015-2016, </a:t>
            </a:r>
            <a:r>
              <a:rPr lang="cs-CZ" sz="1800" dirty="0" smtClean="0"/>
              <a:t>TA ČR)</a:t>
            </a:r>
          </a:p>
          <a:p>
            <a:pPr algn="just">
              <a:spcAft>
                <a:spcPts val="600"/>
              </a:spcAft>
            </a:pPr>
            <a:r>
              <a:rPr lang="cs-CZ" sz="1800" dirty="0"/>
              <a:t>Hodnocení zdrojů a rizik spojených s invazními druhy rostlin v příhraniční oblasti </a:t>
            </a:r>
            <a:r>
              <a:rPr lang="cs-CZ" sz="1800" dirty="0" smtClean="0"/>
              <a:t>(2017-2019)</a:t>
            </a:r>
          </a:p>
          <a:p>
            <a:pPr algn="just">
              <a:spcAft>
                <a:spcPts val="600"/>
              </a:spcAft>
            </a:pPr>
            <a:r>
              <a:rPr lang="cs-CZ" sz="1800" dirty="0" smtClean="0"/>
              <a:t>Spolupráce </a:t>
            </a:r>
            <a:r>
              <a:rPr lang="cs-CZ" sz="1800" dirty="0"/>
              <a:t>VŠB-TU/GIG Katowice na průzkumu hořících hald na obou stranách společné </a:t>
            </a:r>
            <a:r>
              <a:rPr lang="cs-CZ" sz="1800" dirty="0" smtClean="0"/>
              <a:t>hranice (2017-2019)</a:t>
            </a:r>
            <a:endParaRPr lang="cs-CZ" sz="1800" dirty="0"/>
          </a:p>
        </p:txBody>
      </p:sp>
      <p:sp>
        <p:nvSpPr>
          <p:cNvPr id="6" name="Zástupný symbol pro zápatí 2"/>
          <p:cNvSpPr txBox="1">
            <a:spLocks/>
          </p:cNvSpPr>
          <p:nvPr/>
        </p:nvSpPr>
        <p:spPr bwMode="auto">
          <a:xfrm>
            <a:off x="107504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9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Propagace IEI, péče o studenty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412776"/>
            <a:ext cx="8497068" cy="4032448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endParaRPr lang="cs-CZ" sz="800" dirty="0"/>
          </a:p>
          <a:p>
            <a:r>
              <a:rPr lang="cs-CZ" sz="2000" dirty="0" smtClean="0"/>
              <a:t>Problém – počet studentů a jejich úbytek po 1. ročníku </a:t>
            </a:r>
            <a:r>
              <a:rPr lang="cs-CZ" sz="2000" dirty="0" err="1" smtClean="0"/>
              <a:t>bc.</a:t>
            </a:r>
            <a:r>
              <a:rPr lang="cs-CZ" sz="2000" dirty="0" smtClean="0"/>
              <a:t> studia</a:t>
            </a:r>
          </a:p>
          <a:p>
            <a:r>
              <a:rPr lang="cs-CZ" sz="2000" dirty="0" smtClean="0"/>
              <a:t>Propagační tým IEI</a:t>
            </a:r>
          </a:p>
          <a:p>
            <a:r>
              <a:rPr lang="cs-CZ" sz="2000" dirty="0" smtClean="0"/>
              <a:t>Česká republika;</a:t>
            </a:r>
            <a:r>
              <a:rPr lang="cs-CZ" sz="2000" dirty="0"/>
              <a:t> </a:t>
            </a:r>
            <a:r>
              <a:rPr lang="cs-CZ" sz="2000" dirty="0" smtClean="0"/>
              <a:t>Slovenská republika</a:t>
            </a:r>
          </a:p>
          <a:p>
            <a:r>
              <a:rPr lang="cs-CZ" sz="2000" dirty="0" smtClean="0"/>
              <a:t>Přednášky na středních školách</a:t>
            </a:r>
          </a:p>
          <a:p>
            <a:r>
              <a:rPr lang="cs-CZ" sz="2000" dirty="0" smtClean="0"/>
              <a:t>Praxe na IEI a soutěže pro studenty středních škol</a:t>
            </a:r>
          </a:p>
          <a:p>
            <a:r>
              <a:rPr lang="cs-CZ" sz="2000" dirty="0" smtClean="0"/>
              <a:t>Webové stránky, </a:t>
            </a:r>
            <a:r>
              <a:rPr lang="cs-CZ" sz="2000" dirty="0" err="1" smtClean="0"/>
              <a:t>Facebook</a:t>
            </a:r>
            <a:endParaRPr lang="cs-CZ" sz="2000" dirty="0" smtClean="0"/>
          </a:p>
          <a:p>
            <a:r>
              <a:rPr lang="cs-CZ" sz="2000" dirty="0" smtClean="0"/>
              <a:t>Fakultní střední školy, Gymnázia a střední školy – smlouva o vzájemné spolupráci</a:t>
            </a:r>
          </a:p>
          <a:p>
            <a:r>
              <a:rPr lang="cs-CZ" sz="2000" dirty="0" smtClean="0"/>
              <a:t>Mentorský program</a:t>
            </a:r>
          </a:p>
          <a:p>
            <a:r>
              <a:rPr lang="cs-CZ" sz="2000" dirty="0" smtClean="0"/>
              <a:t>Program „Péče o talentované studenty“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6" name="Zástupný symbol pro zápatí 2"/>
          <p:cNvSpPr txBox="1">
            <a:spLocks/>
          </p:cNvSpPr>
          <p:nvPr/>
        </p:nvSpPr>
        <p:spPr bwMode="auto">
          <a:xfrm>
            <a:off x="107504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3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5782180"/>
            <a:ext cx="288032" cy="311116"/>
          </a:xfrm>
          <a:prstGeom prst="rect">
            <a:avLst/>
          </a:prstGeom>
          <a:solidFill>
            <a:srgbClr val="00765D"/>
          </a:solidFill>
          <a:ln>
            <a:solidFill>
              <a:srgbClr val="007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648" y="2929256"/>
            <a:ext cx="54991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dirty="0" smtClean="0">
                <a:solidFill>
                  <a:srgbClr val="00765D"/>
                </a:solidFill>
              </a:rPr>
              <a:t>Děkuji za pozornost</a:t>
            </a:r>
            <a:endParaRPr lang="cs-CZ" sz="3200" dirty="0">
              <a:solidFill>
                <a:srgbClr val="00765D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504" y="5805264"/>
            <a:ext cx="584589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solidFill>
                  <a:schemeClr val="bg1"/>
                </a:solidFill>
              </a:rPr>
              <a:t>¨    f    </a:t>
            </a:r>
            <a:r>
              <a:rPr lang="cs-CZ" dirty="0" smtClean="0">
                <a:solidFill>
                  <a:srgbClr val="00765D"/>
                </a:solidFill>
              </a:rPr>
              <a:t>Institut environmentálního inženýrství</a:t>
            </a:r>
          </a:p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00765D"/>
                </a:solidFill>
              </a:rPr>
              <a:t>   http://iei.vsb.cz</a:t>
            </a:r>
            <a:endParaRPr lang="cs-CZ" dirty="0">
              <a:solidFill>
                <a:srgbClr val="0076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Institut environmentálního inženýrství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379537"/>
            <a:ext cx="8713788" cy="492918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 smtClean="0"/>
              <a:t>Posláním institutu je zajištění následujících činností:</a:t>
            </a:r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výchova odborníků ve strukturovaném studiu </a:t>
            </a:r>
            <a:r>
              <a:rPr lang="cs-CZ" sz="1800" dirty="0" smtClean="0"/>
              <a:t>(bakalářském, magisterském)</a:t>
            </a:r>
            <a:endParaRPr lang="cs-CZ" sz="1800" dirty="0" smtClean="0"/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vědecká výchova odborníků v doktorských studijních programech</a:t>
            </a:r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Počet akademických pracovníků na IEI 		</a:t>
            </a:r>
            <a:r>
              <a:rPr lang="cs-CZ" sz="1800" dirty="0" smtClean="0"/>
              <a:t>28</a:t>
            </a:r>
            <a:endParaRPr lang="cs-CZ" sz="1800" dirty="0" smtClean="0"/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Počet THP pracovníků na IEI			4</a:t>
            </a:r>
          </a:p>
          <a:p>
            <a:pPr algn="just">
              <a:lnSpc>
                <a:spcPct val="120000"/>
              </a:lnSpc>
            </a:pPr>
            <a:r>
              <a:rPr lang="cs-CZ" sz="1800" dirty="0" smtClean="0"/>
              <a:t>Počet oborů</a:t>
            </a:r>
          </a:p>
          <a:p>
            <a:pPr lvl="1" algn="just">
              <a:lnSpc>
                <a:spcPct val="120000"/>
              </a:lnSpc>
            </a:pPr>
            <a:r>
              <a:rPr lang="cs-CZ" sz="1800" dirty="0" smtClean="0"/>
              <a:t>B</a:t>
            </a:r>
            <a:r>
              <a:rPr lang="cs-CZ" sz="1800" dirty="0" smtClean="0"/>
              <a:t>c</a:t>
            </a:r>
            <a:r>
              <a:rPr lang="cs-CZ" sz="1800" dirty="0" smtClean="0"/>
              <a:t>. 	4</a:t>
            </a:r>
          </a:p>
          <a:p>
            <a:pPr lvl="1" algn="just">
              <a:lnSpc>
                <a:spcPct val="120000"/>
              </a:lnSpc>
            </a:pPr>
            <a:r>
              <a:rPr lang="cs-CZ" sz="1800" dirty="0" smtClean="0"/>
              <a:t>M</a:t>
            </a:r>
            <a:r>
              <a:rPr lang="cs-CZ" sz="1800" dirty="0" smtClean="0"/>
              <a:t>gr</a:t>
            </a:r>
            <a:r>
              <a:rPr lang="cs-CZ" sz="1800" dirty="0" smtClean="0"/>
              <a:t>. 	5</a:t>
            </a:r>
          </a:p>
          <a:p>
            <a:pPr lvl="1" algn="just">
              <a:lnSpc>
                <a:spcPct val="120000"/>
              </a:lnSpc>
            </a:pPr>
            <a:r>
              <a:rPr lang="cs-CZ" sz="1800" dirty="0" smtClean="0"/>
              <a:t>Ph.D.	2</a:t>
            </a:r>
          </a:p>
          <a:p>
            <a:pPr marL="0" lvl="1" indent="0" algn="just">
              <a:lnSpc>
                <a:spcPct val="120000"/>
              </a:lnSpc>
              <a:buNone/>
            </a:pPr>
            <a:endParaRPr lang="cs-CZ" sz="1800" dirty="0" smtClean="0">
              <a:ea typeface="+mn-ea"/>
              <a:cs typeface="+mn-cs"/>
            </a:endParaRPr>
          </a:p>
          <a:p>
            <a:pPr marL="342900" lvl="1" indent="-342900" algn="just">
              <a:lnSpc>
                <a:spcPct val="120000"/>
              </a:lnSpc>
            </a:pPr>
            <a:r>
              <a:rPr lang="cs-CZ" sz="1800" dirty="0" smtClean="0"/>
              <a:t>Kombinované studium – Ostrava, </a:t>
            </a:r>
            <a:r>
              <a:rPr lang="cs-CZ" sz="1800" dirty="0" smtClean="0"/>
              <a:t>Most</a:t>
            </a:r>
            <a:endParaRPr lang="cs-CZ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07504" y="6308725"/>
            <a:ext cx="2895600" cy="476250"/>
          </a:xfrm>
        </p:spPr>
        <p:txBody>
          <a:bodyPr/>
          <a:lstStyle/>
          <a:p>
            <a:pPr algn="l"/>
            <a:r>
              <a:rPr lang="cs-CZ" dirty="0" smtClean="0"/>
              <a:t>http://iei.vsb.cz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Institut environmentálního inženýrství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400" b="1" dirty="0"/>
              <a:t>I</a:t>
            </a:r>
            <a:r>
              <a:rPr lang="cs-CZ" sz="2400" b="1" dirty="0" smtClean="0"/>
              <a:t>nstitut </a:t>
            </a:r>
            <a:r>
              <a:rPr lang="cs-CZ" sz="2400" b="1" dirty="0"/>
              <a:t>se vnitřně člení na </a:t>
            </a:r>
            <a:r>
              <a:rPr lang="cs-CZ" sz="2400" b="1" dirty="0" smtClean="0"/>
              <a:t>3 oddělení:</a:t>
            </a:r>
          </a:p>
          <a:p>
            <a:pPr marL="0" indent="0" algn="just">
              <a:buNone/>
            </a:pPr>
            <a:endParaRPr lang="cs-CZ" sz="2400" dirty="0"/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cs-CZ" sz="2400" b="1" dirty="0">
                <a:solidFill>
                  <a:srgbClr val="FF6600"/>
                </a:solidFill>
              </a:rPr>
              <a:t>oddělení odpadového hospodářství a </a:t>
            </a:r>
            <a:r>
              <a:rPr lang="cs-CZ" sz="2400" b="1" dirty="0" smtClean="0">
                <a:solidFill>
                  <a:srgbClr val="FF6600"/>
                </a:solidFill>
              </a:rPr>
              <a:t>biotechnologií</a:t>
            </a:r>
            <a:r>
              <a:rPr lang="cs-CZ" sz="2400" b="1" dirty="0"/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smtClean="0"/>
              <a:t>	</a:t>
            </a:r>
            <a:endParaRPr lang="cs-CZ" sz="2400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cs-CZ" sz="2400" b="1" dirty="0">
                <a:solidFill>
                  <a:srgbClr val="00B0F0"/>
                </a:solidFill>
              </a:rPr>
              <a:t>oddělení technologie a hospodaření s vodou</a:t>
            </a:r>
            <a:r>
              <a:rPr lang="cs-CZ" sz="2400" b="1" dirty="0"/>
              <a:t> </a:t>
            </a:r>
            <a:endParaRPr lang="cs-CZ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	</a:t>
            </a:r>
            <a:endParaRPr lang="cs-CZ" sz="2400" dirty="0"/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cs-CZ" sz="2400" b="1" dirty="0">
                <a:solidFill>
                  <a:srgbClr val="00B050"/>
                </a:solidFill>
              </a:rPr>
              <a:t>oddělení ochrany životního prostředí a znovuvyužití </a:t>
            </a:r>
            <a:r>
              <a:rPr lang="cs-CZ" sz="2400" b="1" dirty="0" err="1">
                <a:solidFill>
                  <a:srgbClr val="00B050"/>
                </a:solidFill>
              </a:rPr>
              <a:t>brownfields</a:t>
            </a:r>
            <a:r>
              <a:rPr lang="cs-CZ" sz="2000" dirty="0"/>
              <a:t> </a:t>
            </a:r>
            <a:endParaRPr lang="cs-CZ" sz="2000" dirty="0" smtClean="0"/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cs-CZ" sz="1800" dirty="0" smtClean="0"/>
              <a:t>	</a:t>
            </a:r>
            <a:endParaRPr lang="cs-CZ" sz="1800" dirty="0"/>
          </a:p>
          <a:p>
            <a:pPr algn="just"/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70424" y="6257926"/>
            <a:ext cx="2895600" cy="476250"/>
          </a:xfrm>
        </p:spPr>
        <p:txBody>
          <a:bodyPr/>
          <a:lstStyle/>
          <a:p>
            <a:pPr algn="l"/>
            <a:r>
              <a:rPr lang="cs-CZ" dirty="0" smtClean="0"/>
              <a:t>http://iei.vsb.cz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179512" y="457198"/>
            <a:ext cx="8785101" cy="1603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smtClean="0"/>
              <a:t>	Institut environmentálního inženýrství</a:t>
            </a:r>
            <a:br>
              <a:rPr lang="cs-CZ" sz="1800" dirty="0" smtClean="0"/>
            </a:br>
            <a:r>
              <a:rPr lang="cs-CZ" b="1" dirty="0" smtClean="0">
                <a:solidFill>
                  <a:srgbClr val="FF6600"/>
                </a:solidFill>
              </a:rPr>
              <a:t>Oddělení odpadového hospodářství a </a:t>
            </a:r>
            <a:r>
              <a:rPr lang="cs-CZ" sz="2600" b="1" dirty="0" smtClean="0">
                <a:solidFill>
                  <a:srgbClr val="FF6600"/>
                </a:solidFill>
              </a:rPr>
              <a:t>biotechnologií</a:t>
            </a:r>
            <a:endParaRPr lang="cs-CZ" sz="2600" dirty="0">
              <a:solidFill>
                <a:srgbClr val="FF66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2216461"/>
            <a:ext cx="8064895" cy="4104456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000" b="1" dirty="0" smtClean="0">
                <a:ln w="1905"/>
              </a:rPr>
              <a:t>Bakalářské studijní programy</a:t>
            </a:r>
            <a:r>
              <a:rPr lang="cs-CZ" sz="20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80110" lvl="1" indent="-514350">
              <a:buClr>
                <a:srgbClr val="FF6600"/>
              </a:buClr>
            </a:pPr>
            <a:r>
              <a:rPr lang="cs-CZ" sz="2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Zpracování a zneškodňování odpadů </a:t>
            </a:r>
          </a:p>
          <a:p>
            <a:pPr marL="365760" lvl="1" indent="0">
              <a:buClr>
                <a:srgbClr val="FF6600"/>
              </a:buClr>
              <a:buNone/>
            </a:pP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Prezenční 17; Kombinované 86</a:t>
            </a:r>
            <a:endParaRPr lang="cs-CZ" sz="2000" dirty="0" smtClean="0">
              <a:ln w="1905"/>
            </a:endParaRPr>
          </a:p>
          <a:p>
            <a:pPr marL="880110" lvl="1" indent="-514350">
              <a:buClr>
                <a:srgbClr val="FF6600"/>
              </a:buClr>
            </a:pPr>
            <a:r>
              <a:rPr lang="cs-CZ" sz="2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Environmentální biotechnologie</a:t>
            </a:r>
          </a:p>
          <a:p>
            <a:pPr marL="365760" lvl="1" indent="0">
              <a:buClr>
                <a:srgbClr val="FF6600"/>
              </a:buClr>
              <a:buNone/>
            </a:pP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Prezenční 17</a:t>
            </a:r>
            <a:endParaRPr lang="cs-CZ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80110" lvl="1" indent="-514350">
              <a:buNone/>
            </a:pPr>
            <a:endParaRPr lang="cs-CZ" sz="2000" b="1" dirty="0" smtClean="0">
              <a:ln w="1905"/>
            </a:endParaRPr>
          </a:p>
          <a:p>
            <a:pPr marL="880110" lvl="1" indent="-514350">
              <a:buNone/>
            </a:pPr>
            <a:r>
              <a:rPr lang="cs-CZ" sz="2000" b="1" dirty="0" smtClean="0">
                <a:ln w="1905"/>
              </a:rPr>
              <a:t>Magisterské </a:t>
            </a:r>
            <a:r>
              <a:rPr lang="cs-CZ" sz="2000" b="1" dirty="0" smtClean="0">
                <a:ln w="1905"/>
              </a:rPr>
              <a:t>studijní programy:</a:t>
            </a:r>
          </a:p>
          <a:p>
            <a:pPr marL="880110" lvl="1" indent="-514350">
              <a:buClr>
                <a:srgbClr val="FF6600"/>
              </a:buClr>
            </a:pPr>
            <a:r>
              <a:rPr lang="cs-CZ" sz="2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Zpracování a zneškodňování odpadů</a:t>
            </a:r>
          </a:p>
          <a:p>
            <a:pPr marL="365760" lvl="1" indent="0">
              <a:buClr>
                <a:srgbClr val="FF6600"/>
              </a:buClr>
              <a:buNone/>
            </a:pP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Prezenční 21; Kombinované 75</a:t>
            </a:r>
            <a:endParaRPr lang="cs-CZ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22960" lvl="1" indent="-457200">
              <a:buClr>
                <a:srgbClr val="FF6600"/>
              </a:buClr>
            </a:pP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2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Minerální biotechnologie</a:t>
            </a:r>
          </a:p>
          <a:p>
            <a:pPr marL="365760" lvl="1" indent="0">
              <a:buClr>
                <a:srgbClr val="FF6600"/>
              </a:buClr>
              <a:buNone/>
            </a:pP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Prezenční 10</a:t>
            </a:r>
            <a:endParaRPr lang="cs-CZ" sz="20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79512" y="6293655"/>
            <a:ext cx="2895600" cy="476250"/>
          </a:xfrm>
        </p:spPr>
        <p:txBody>
          <a:bodyPr/>
          <a:lstStyle/>
          <a:p>
            <a:pPr algn="l"/>
            <a:r>
              <a:rPr lang="cs-CZ" dirty="0" smtClean="0"/>
              <a:t>http://iei.vsb.cz/odpady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250">
            <a:off x="6538583" y="1540640"/>
            <a:ext cx="2358150" cy="17467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573">
            <a:off x="6432187" y="3115381"/>
            <a:ext cx="1719853" cy="22541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836">
            <a:off x="5575570" y="5248912"/>
            <a:ext cx="2257456" cy="1702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179512" y="457198"/>
            <a:ext cx="8785101" cy="1603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smtClean="0"/>
              <a:t>	Institut environmentálního inženýrství</a:t>
            </a:r>
            <a:br>
              <a:rPr lang="cs-CZ" sz="1800" dirty="0" smtClean="0"/>
            </a:br>
            <a:r>
              <a:rPr lang="cs-CZ" b="1" dirty="0" smtClean="0">
                <a:solidFill>
                  <a:srgbClr val="FF6600"/>
                </a:solidFill>
              </a:rPr>
              <a:t>Oddělení odpadového hospodářství a </a:t>
            </a:r>
            <a:r>
              <a:rPr lang="cs-CZ" sz="2600" b="1" dirty="0" smtClean="0">
                <a:solidFill>
                  <a:srgbClr val="FF6600"/>
                </a:solidFill>
              </a:rPr>
              <a:t>biotechnologií</a:t>
            </a:r>
            <a:endParaRPr lang="cs-CZ" sz="2600" dirty="0">
              <a:solidFill>
                <a:srgbClr val="FF66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7" y="1481322"/>
            <a:ext cx="5328592" cy="4924945"/>
          </a:xfrm>
        </p:spPr>
        <p:txBody>
          <a:bodyPr/>
          <a:lstStyle/>
          <a:p>
            <a:pPr marL="0" lvl="1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 smtClean="0">
                <a:ln w="1905"/>
                <a:solidFill>
                  <a:srgbClr val="FF6600"/>
                </a:solidFill>
              </a:rPr>
              <a:t>Zpracování a zneškodňování odpadů</a:t>
            </a:r>
            <a:endParaRPr lang="cs-CZ" i="1" dirty="0" smtClean="0">
              <a:ln w="1905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r>
              <a:rPr lang="cs-CZ" sz="1800" dirty="0"/>
              <a:t>cílem tohoto oboru je výchova technologa schopného zvládnout </a:t>
            </a:r>
            <a:r>
              <a:rPr lang="cs-CZ" sz="1800" dirty="0" smtClean="0"/>
              <a:t>technicky </a:t>
            </a:r>
            <a:r>
              <a:rPr lang="cs-CZ" sz="1800" dirty="0"/>
              <a:t>i organizačně zajistit a řídit procesy a technologie spojené s odpadovým hospodářstvím a nakládání s </a:t>
            </a:r>
            <a:r>
              <a:rPr lang="cs-CZ" sz="1800" dirty="0" smtClean="0"/>
              <a:t>odpady.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cs-CZ" sz="2000" b="1" dirty="0" smtClean="0">
              <a:ln w="1905"/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r>
              <a:rPr lang="cs-CZ" sz="2000" b="1" dirty="0" smtClean="0">
                <a:ln w="1905"/>
              </a:rPr>
              <a:t>Odborné </a:t>
            </a:r>
            <a:r>
              <a:rPr lang="cs-CZ" sz="2000" b="1" dirty="0" smtClean="0">
                <a:ln w="1905"/>
              </a:rPr>
              <a:t>zaměření</a:t>
            </a:r>
          </a:p>
          <a:p>
            <a:pPr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odpadové 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hospodářství,</a:t>
            </a:r>
          </a:p>
          <a:p>
            <a:pPr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úprava 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nerostných surovin a odpadů, </a:t>
            </a:r>
          </a:p>
          <a:p>
            <a:pPr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recyklace </a:t>
            </a: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odpadů</a:t>
            </a:r>
            <a:endParaRPr lang="cs-CZ" sz="180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informatika 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odpadovém hospodářství</a:t>
            </a:r>
          </a:p>
          <a:p>
            <a:pPr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projektování technologií</a:t>
            </a:r>
            <a:endParaRPr lang="cs-CZ" sz="180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64233" y="6399537"/>
            <a:ext cx="2895600" cy="385438"/>
          </a:xfrm>
        </p:spPr>
        <p:txBody>
          <a:bodyPr/>
          <a:lstStyle/>
          <a:p>
            <a:pPr algn="l"/>
            <a:r>
              <a:rPr lang="cs-CZ" dirty="0" smtClean="0"/>
              <a:t>http://iei.vsb.cz/odpady</a:t>
            </a:r>
            <a:endParaRPr lang="cs-CZ" dirty="0"/>
          </a:p>
        </p:txBody>
      </p:sp>
      <p:pic>
        <p:nvPicPr>
          <p:cNvPr id="89093" name="Picture 5" descr="C:\Users\kod009\Documents\Tajemnik VaV\leták\foto tom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2873">
            <a:off x="6440874" y="1617676"/>
            <a:ext cx="2440961" cy="1830721"/>
          </a:xfrm>
          <a:prstGeom prst="rect">
            <a:avLst/>
          </a:prstGeom>
          <a:noFill/>
        </p:spPr>
      </p:pic>
      <p:pic>
        <p:nvPicPr>
          <p:cNvPr id="89095" name="Picture 7" descr="C:\Users\kod009\Documents\Tajemnik VaV\leták\foto tom\Obrázek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3137">
            <a:off x="5022910" y="4887589"/>
            <a:ext cx="2352646" cy="1765300"/>
          </a:xfrm>
          <a:prstGeom prst="rect">
            <a:avLst/>
          </a:prstGeom>
          <a:noFill/>
        </p:spPr>
      </p:pic>
      <p:pic>
        <p:nvPicPr>
          <p:cNvPr id="89094" name="Picture 6" descr="C:\Users\kod009\Documents\Tajemnik VaV\leták\foto tom\Obráze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3184">
            <a:off x="6163204" y="3369521"/>
            <a:ext cx="2362332" cy="1771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3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179512" y="457198"/>
            <a:ext cx="8785101" cy="1603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smtClean="0"/>
              <a:t>	Institut environmentálního inženýrství</a:t>
            </a:r>
            <a:br>
              <a:rPr lang="cs-CZ" sz="1800" dirty="0" smtClean="0"/>
            </a:br>
            <a:r>
              <a:rPr lang="cs-CZ" b="1" dirty="0" smtClean="0">
                <a:solidFill>
                  <a:srgbClr val="FF6600"/>
                </a:solidFill>
              </a:rPr>
              <a:t>Oddělení odpadového hospodářství a </a:t>
            </a:r>
            <a:r>
              <a:rPr lang="cs-CZ" sz="2600" b="1" dirty="0" smtClean="0">
                <a:solidFill>
                  <a:srgbClr val="FF6600"/>
                </a:solidFill>
              </a:rPr>
              <a:t>biotechnologií</a:t>
            </a:r>
            <a:endParaRPr lang="cs-CZ" sz="2600" dirty="0">
              <a:solidFill>
                <a:srgbClr val="FF66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6311" y="1578798"/>
            <a:ext cx="6148893" cy="4874538"/>
          </a:xfrm>
        </p:spPr>
        <p:txBody>
          <a:bodyPr/>
          <a:lstStyle/>
          <a:p>
            <a:pPr marL="0" lvl="1" indent="-514350">
              <a:lnSpc>
                <a:spcPct val="120000"/>
              </a:lnSpc>
              <a:buNone/>
            </a:pPr>
            <a:r>
              <a:rPr lang="cs-CZ" b="1" dirty="0" smtClean="0">
                <a:ln w="1905"/>
                <a:solidFill>
                  <a:srgbClr val="FF6600"/>
                </a:solidFill>
              </a:rPr>
              <a:t>Environmentální/minerální biotechnologie</a:t>
            </a:r>
            <a:endParaRPr lang="cs-CZ" i="1" dirty="0">
              <a:ln w="1905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-514350" algn="just">
              <a:lnSpc>
                <a:spcPct val="120000"/>
              </a:lnSpc>
              <a:buNone/>
            </a:pPr>
            <a:r>
              <a:rPr lang="cs-CZ" sz="1800" dirty="0" smtClean="0"/>
              <a:t>Cílem </a:t>
            </a:r>
            <a:r>
              <a:rPr lang="cs-CZ" sz="1800" dirty="0"/>
              <a:t>tohoto oboru je výchova odborníka znalého technologie </a:t>
            </a:r>
            <a:r>
              <a:rPr lang="cs-CZ" sz="1800" dirty="0" err="1"/>
              <a:t>bioprocesů</a:t>
            </a:r>
            <a:r>
              <a:rPr lang="cs-CZ" sz="1800" dirty="0"/>
              <a:t> spojených s úpravou nerostných surovin a ochranou životního, který bude aplikovat biotechnologie při těžbě a zpracování nerostných surovin, </a:t>
            </a:r>
            <a:r>
              <a:rPr lang="cs-CZ" sz="1800" dirty="0" smtClean="0"/>
              <a:t>při čištění </a:t>
            </a:r>
            <a:r>
              <a:rPr lang="cs-CZ" sz="1800" dirty="0"/>
              <a:t>odpadních vod a </a:t>
            </a:r>
            <a:r>
              <a:rPr lang="cs-CZ" sz="1800" dirty="0" smtClean="0"/>
              <a:t>při sanacích starých </a:t>
            </a:r>
            <a:r>
              <a:rPr lang="cs-CZ" sz="1800" dirty="0"/>
              <a:t>ekologických </a:t>
            </a:r>
            <a:r>
              <a:rPr lang="cs-CZ" sz="1800" dirty="0" smtClean="0"/>
              <a:t>zátěží.</a:t>
            </a:r>
          </a:p>
          <a:p>
            <a:pPr marL="0" lvl="1" indent="-514350" algn="just">
              <a:lnSpc>
                <a:spcPct val="120000"/>
              </a:lnSpc>
              <a:buNone/>
            </a:pPr>
            <a:r>
              <a:rPr lang="cs-CZ" sz="2000" b="1" dirty="0" smtClean="0">
                <a:ln w="1905"/>
              </a:rPr>
              <a:t>Odborné zaměření</a:t>
            </a:r>
          </a:p>
          <a:p>
            <a:pPr marL="480060" indent="-514350"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biotechnologie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marL="480060" indent="-514350"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mikrobiologie 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obecná i speciální,</a:t>
            </a:r>
          </a:p>
          <a:p>
            <a:pPr marL="480060" indent="-514350"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mineralogie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cs-CZ" sz="1800" dirty="0" err="1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geoekologie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marL="480060" indent="-514350"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biologie 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biochemie,</a:t>
            </a:r>
          </a:p>
          <a:p>
            <a:pPr marL="480060" indent="-514350">
              <a:buClr>
                <a:srgbClr val="FF6600"/>
              </a:buClr>
            </a:pPr>
            <a:r>
              <a:rPr lang="cs-CZ" sz="18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staré </a:t>
            </a:r>
            <a:r>
              <a:rPr lang="cs-CZ" sz="18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ekologické zátěže,</a:t>
            </a:r>
          </a:p>
          <a:p>
            <a:pPr marL="480060" indent="-514350">
              <a:buClr>
                <a:srgbClr val="FF6600"/>
              </a:buClr>
            </a:pPr>
            <a:r>
              <a:rPr lang="cs-CZ" sz="1800" dirty="0" err="1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ekotoxikologie</a:t>
            </a:r>
            <a:endParaRPr lang="cs-CZ" sz="180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Clr>
                <a:srgbClr val="FF6600"/>
              </a:buClr>
              <a:buNone/>
            </a:pPr>
            <a:endParaRPr lang="cs-CZ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40918" y="6308725"/>
            <a:ext cx="2895600" cy="476250"/>
          </a:xfrm>
        </p:spPr>
        <p:txBody>
          <a:bodyPr/>
          <a:lstStyle/>
          <a:p>
            <a:pPr algn="l"/>
            <a:r>
              <a:rPr lang="cs-CZ" dirty="0" smtClean="0"/>
              <a:t>http://iei.vsb.cz/odpady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709">
            <a:off x="6331634" y="3884922"/>
            <a:ext cx="2533064" cy="19038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949">
            <a:off x="6486052" y="1781030"/>
            <a:ext cx="2479646" cy="18634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858">
            <a:off x="4225337" y="4390697"/>
            <a:ext cx="2624939" cy="19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8038">
            <a:off x="5996563" y="3955671"/>
            <a:ext cx="3121752" cy="198709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251520" y="457199"/>
            <a:ext cx="8713094" cy="939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smtClean="0"/>
              <a:t>	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00B0F0"/>
                </a:solidFill>
              </a:rPr>
              <a:t>Oddělení technologie hospodaření s vodou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38808" y="1988840"/>
            <a:ext cx="5472607" cy="2778110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000" b="1" dirty="0" smtClean="0">
                <a:ln w="1905"/>
              </a:rPr>
              <a:t>Bakalářský studijní program:</a:t>
            </a:r>
          </a:p>
          <a:p>
            <a:pPr marL="880110" lvl="1" indent="-514350">
              <a:buClr>
                <a:srgbClr val="00B0F0"/>
              </a:buClr>
            </a:pPr>
            <a:r>
              <a:rPr lang="pl-PL" sz="2000" b="1" dirty="0" smtClean="0">
                <a:solidFill>
                  <a:srgbClr val="00B0F0"/>
                </a:solidFill>
              </a:rPr>
              <a:t>Technologie a hospodaření s vodou</a:t>
            </a:r>
          </a:p>
          <a:p>
            <a:pPr marL="365760" lvl="1" indent="0">
              <a:buNone/>
            </a:pPr>
            <a:r>
              <a:rPr lang="pl-PL" sz="20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Prezenční 47; Kombinovaná 46</a:t>
            </a:r>
            <a:endParaRPr lang="cs-CZ" sz="2000" dirty="0" smtClean="0"/>
          </a:p>
          <a:p>
            <a:pPr marL="365760" lvl="1" indent="0">
              <a:buNone/>
            </a:pPr>
            <a:endParaRPr lang="cs-CZ" sz="2000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0110" lvl="1" indent="-514350">
              <a:buNone/>
            </a:pPr>
            <a:r>
              <a:rPr lang="cs-CZ" sz="2000" b="1" dirty="0" smtClean="0">
                <a:ln w="1905"/>
              </a:rPr>
              <a:t>Magisterský studijní program:</a:t>
            </a:r>
          </a:p>
          <a:p>
            <a:pPr marL="880110" lvl="1" indent="-514350">
              <a:buClr>
                <a:srgbClr val="00B0F0"/>
              </a:buClr>
            </a:pPr>
            <a:r>
              <a:rPr lang="pl-PL" sz="2000" b="1" dirty="0" smtClean="0">
                <a:solidFill>
                  <a:srgbClr val="00B0F0"/>
                </a:solidFill>
              </a:rPr>
              <a:t>Technologie a hospodaření s vodou</a:t>
            </a:r>
          </a:p>
          <a:p>
            <a:pPr marL="365760" lvl="1" indent="0">
              <a:buNone/>
            </a:pPr>
            <a:r>
              <a:rPr lang="pl-PL" sz="20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Prezenční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46; 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Kombinovaná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cs-CZ" sz="2400" u="sng" dirty="0" smtClean="0">
              <a:ln w="1905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pic>
        <p:nvPicPr>
          <p:cNvPr id="93189" name="Picture 5" descr="C:\Users\kod009\Documents\Tajemnik VaV\leták\foto tom\P103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271">
            <a:off x="7087917" y="1552872"/>
            <a:ext cx="1782778" cy="2377037"/>
          </a:xfrm>
          <a:prstGeom prst="rect">
            <a:avLst/>
          </a:prstGeom>
          <a:noFill/>
        </p:spPr>
      </p:pic>
      <p:sp>
        <p:nvSpPr>
          <p:cNvPr id="8" name="Zástupný symbol pro zápatí 2"/>
          <p:cNvSpPr txBox="1">
            <a:spLocks/>
          </p:cNvSpPr>
          <p:nvPr/>
        </p:nvSpPr>
        <p:spPr bwMode="auto">
          <a:xfrm>
            <a:off x="179512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http://iei.vsb.cz/voda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686">
            <a:off x="4375644" y="4742196"/>
            <a:ext cx="2541951" cy="190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251520" y="457199"/>
            <a:ext cx="8713094" cy="939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smtClean="0"/>
              <a:t>	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00B0F0"/>
                </a:solidFill>
              </a:rPr>
              <a:t>Oddělení technologie hospodaření s vodou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556793"/>
            <a:ext cx="5777325" cy="4536503"/>
          </a:xfrm>
        </p:spPr>
        <p:txBody>
          <a:bodyPr/>
          <a:lstStyle/>
          <a:p>
            <a:pPr marL="0" lvl="1" indent="-514350">
              <a:lnSpc>
                <a:spcPct val="120000"/>
              </a:lnSpc>
              <a:buNone/>
            </a:pPr>
            <a:r>
              <a:rPr lang="cs-CZ" b="1" dirty="0" smtClean="0">
                <a:ln w="1905"/>
                <a:solidFill>
                  <a:srgbClr val="00B0F0"/>
                </a:solidFill>
              </a:rPr>
              <a:t>Technologie a hospodaření s vodou</a:t>
            </a: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 smtClean="0"/>
              <a:t>Cílem tohoto oboru je výchova odborníka, který se uplatní jako technický pracovník vodohospodářských organizací a podniků provozujících vodní hospodářství a </a:t>
            </a:r>
            <a:r>
              <a:rPr lang="cs-CZ" sz="1800" dirty="0"/>
              <a:t>k</a:t>
            </a:r>
            <a:r>
              <a:rPr lang="cs-CZ" sz="1800" dirty="0" smtClean="0"/>
              <a:t>terý také bude řídit technologické procesy dopravy</a:t>
            </a:r>
            <a:r>
              <a:rPr lang="cs-CZ" sz="1800" dirty="0"/>
              <a:t>, úpravy a čištění </a:t>
            </a:r>
            <a:r>
              <a:rPr lang="cs-CZ" sz="1800" dirty="0" smtClean="0"/>
              <a:t>vody.</a:t>
            </a: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tx1"/>
                </a:solidFill>
                <a:ea typeface="+mj-ea"/>
                <a:cs typeface="+mj-cs"/>
              </a:rPr>
              <a:t>Odborné zaměření</a:t>
            </a: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800" dirty="0" smtClean="0">
                <a:solidFill>
                  <a:srgbClr val="00B0F0"/>
                </a:solidFill>
                <a:ea typeface="+mj-ea"/>
                <a:cs typeface="+mj-cs"/>
              </a:rPr>
              <a:t>hospodaření </a:t>
            </a:r>
            <a:r>
              <a:rPr lang="cs-CZ" sz="1800" dirty="0">
                <a:solidFill>
                  <a:srgbClr val="00B0F0"/>
                </a:solidFill>
                <a:ea typeface="+mj-ea"/>
                <a:cs typeface="+mj-cs"/>
              </a:rPr>
              <a:t>s vodou,</a:t>
            </a: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800" dirty="0" smtClean="0">
                <a:solidFill>
                  <a:srgbClr val="00B0F0"/>
                </a:solidFill>
                <a:ea typeface="+mj-ea"/>
                <a:cs typeface="+mj-cs"/>
              </a:rPr>
              <a:t>čištění </a:t>
            </a:r>
            <a:r>
              <a:rPr lang="cs-CZ" sz="1800" dirty="0">
                <a:solidFill>
                  <a:srgbClr val="00B0F0"/>
                </a:solidFill>
                <a:ea typeface="+mj-ea"/>
                <a:cs typeface="+mj-cs"/>
              </a:rPr>
              <a:t>odpadních vod, </a:t>
            </a:r>
            <a:endParaRPr lang="cs-CZ" sz="1800" dirty="0" smtClean="0">
              <a:solidFill>
                <a:srgbClr val="00B0F0"/>
              </a:solidFill>
              <a:ea typeface="+mj-ea"/>
              <a:cs typeface="+mj-cs"/>
            </a:endParaRP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800" dirty="0">
                <a:solidFill>
                  <a:srgbClr val="00B0F0"/>
                </a:solidFill>
                <a:ea typeface="+mj-ea"/>
                <a:cs typeface="+mj-cs"/>
              </a:rPr>
              <a:t>ú</a:t>
            </a:r>
            <a:r>
              <a:rPr lang="cs-CZ" sz="1800" dirty="0" smtClean="0">
                <a:solidFill>
                  <a:srgbClr val="00B0F0"/>
                </a:solidFill>
                <a:ea typeface="+mj-ea"/>
                <a:cs typeface="+mj-cs"/>
              </a:rPr>
              <a:t>prava vod,</a:t>
            </a:r>
            <a:endParaRPr lang="cs-CZ" sz="1800" dirty="0">
              <a:solidFill>
                <a:srgbClr val="00B0F0"/>
              </a:solidFill>
              <a:ea typeface="+mj-ea"/>
              <a:cs typeface="+mj-cs"/>
            </a:endParaRP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800" dirty="0" smtClean="0">
                <a:solidFill>
                  <a:srgbClr val="00B0F0"/>
                </a:solidFill>
                <a:ea typeface="+mj-ea"/>
                <a:cs typeface="+mj-cs"/>
              </a:rPr>
              <a:t>vodohospodářská zařízení</a:t>
            </a:r>
            <a:endParaRPr lang="cs-CZ" sz="1800" dirty="0">
              <a:solidFill>
                <a:srgbClr val="00B0F0"/>
              </a:solidFill>
              <a:ea typeface="+mj-ea"/>
              <a:cs typeface="+mj-cs"/>
            </a:endParaRPr>
          </a:p>
          <a:p>
            <a:pPr marL="0" lvl="1" indent="-514350" algn="just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1800" dirty="0" smtClean="0">
                <a:solidFill>
                  <a:srgbClr val="00B0F0"/>
                </a:solidFill>
                <a:ea typeface="+mj-ea"/>
                <a:cs typeface="+mj-cs"/>
              </a:rPr>
              <a:t>voda </a:t>
            </a:r>
            <a:r>
              <a:rPr lang="cs-CZ" sz="1800" dirty="0">
                <a:solidFill>
                  <a:srgbClr val="00B0F0"/>
                </a:solidFill>
                <a:ea typeface="+mj-ea"/>
                <a:cs typeface="+mj-cs"/>
              </a:rPr>
              <a:t>v </a:t>
            </a:r>
            <a:r>
              <a:rPr lang="cs-CZ" sz="1800" dirty="0" smtClean="0">
                <a:solidFill>
                  <a:srgbClr val="00B0F0"/>
                </a:solidFill>
                <a:ea typeface="+mj-ea"/>
                <a:cs typeface="+mj-cs"/>
              </a:rPr>
              <a:t>krajině</a:t>
            </a:r>
            <a:endParaRPr lang="cs-CZ" sz="1800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sp>
        <p:nvSpPr>
          <p:cNvPr id="8" name="Zástupný symbol pro zápatí 2"/>
          <p:cNvSpPr txBox="1">
            <a:spLocks/>
          </p:cNvSpPr>
          <p:nvPr/>
        </p:nvSpPr>
        <p:spPr bwMode="auto">
          <a:xfrm>
            <a:off x="179512" y="629365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http://iei.vsb.cz/voda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770">
            <a:off x="4084799" y="4563086"/>
            <a:ext cx="2652923" cy="19350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33" y="1754195"/>
            <a:ext cx="2628899" cy="196980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004">
            <a:off x="6126285" y="3733483"/>
            <a:ext cx="2773174" cy="20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395536" y="457198"/>
            <a:ext cx="8569077" cy="1171602"/>
          </a:xfrm>
        </p:spPr>
        <p:txBody>
          <a:bodyPr/>
          <a:lstStyle/>
          <a:p>
            <a:r>
              <a:rPr lang="cs-CZ" sz="1800" dirty="0" smtClean="0"/>
              <a:t>	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>
                <a:solidFill>
                  <a:srgbClr val="00B050"/>
                </a:solidFill>
              </a:rPr>
              <a:t>O</a:t>
            </a:r>
            <a:r>
              <a:rPr lang="cs-CZ" b="1" dirty="0" smtClean="0">
                <a:solidFill>
                  <a:srgbClr val="00B050"/>
                </a:solidFill>
              </a:rPr>
              <a:t>ddělení ochrany životního prostředí a znovuvyužití </a:t>
            </a:r>
            <a:r>
              <a:rPr lang="cs-CZ" b="1" dirty="0" err="1" smtClean="0">
                <a:solidFill>
                  <a:srgbClr val="00B050"/>
                </a:solidFill>
              </a:rPr>
              <a:t>brownfields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1979" y="2132856"/>
            <a:ext cx="4986239" cy="3803587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000" b="1" dirty="0" smtClean="0">
                <a:ln w="1905"/>
              </a:rPr>
              <a:t>Bakalářské studijní programy:</a:t>
            </a:r>
          </a:p>
          <a:p>
            <a:pPr marL="880110" lvl="1" indent="-514350">
              <a:buClr>
                <a:srgbClr val="00B050"/>
              </a:buClr>
            </a:pPr>
            <a:r>
              <a:rPr lang="pl-PL" sz="2000" b="1" dirty="0" smtClean="0">
                <a:solidFill>
                  <a:srgbClr val="00B050"/>
                </a:solidFill>
              </a:rPr>
              <a:t>Environmentální inženýrství</a:t>
            </a:r>
          </a:p>
          <a:p>
            <a:pPr marL="365760" lvl="1" indent="0">
              <a:buNone/>
            </a:pPr>
            <a:r>
              <a:rPr lang="pl-PL" sz="20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Prezenční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39; 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Kombinovaná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cs-CZ" sz="2000" dirty="0" smtClean="0">
              <a:ln w="1905"/>
            </a:endParaRPr>
          </a:p>
          <a:p>
            <a:pPr marL="880110" lvl="1" indent="-514350">
              <a:buNone/>
            </a:pPr>
            <a:endParaRPr lang="cs-CZ" sz="2000" b="1" dirty="0" smtClean="0">
              <a:ln w="1905"/>
            </a:endParaRPr>
          </a:p>
          <a:p>
            <a:pPr marL="880110" lvl="1" indent="-514350">
              <a:buNone/>
            </a:pPr>
            <a:r>
              <a:rPr lang="cs-CZ" sz="2000" b="1" dirty="0" smtClean="0">
                <a:ln w="1905"/>
              </a:rPr>
              <a:t>Magisterské </a:t>
            </a:r>
            <a:r>
              <a:rPr lang="cs-CZ" sz="2000" b="1" dirty="0" smtClean="0">
                <a:ln w="1905"/>
              </a:rPr>
              <a:t>studijní programy:</a:t>
            </a:r>
          </a:p>
          <a:p>
            <a:pPr marL="880110" lvl="1" indent="-514350">
              <a:buClr>
                <a:srgbClr val="00B050"/>
              </a:buClr>
            </a:pPr>
            <a:r>
              <a:rPr lang="pl-PL" sz="2000" b="1" dirty="0" smtClean="0">
                <a:solidFill>
                  <a:srgbClr val="00B050"/>
                </a:solidFill>
              </a:rPr>
              <a:t>Environmentální inženýrství</a:t>
            </a:r>
          </a:p>
          <a:p>
            <a:pPr marL="365760" lvl="1" indent="0">
              <a:buNone/>
            </a:pPr>
            <a:r>
              <a:rPr lang="pl-PL" sz="20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Prezenční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44; 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Kombinovaná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</a:t>
            </a:r>
            <a:endParaRPr lang="cs-CZ" sz="2000" dirty="0" smtClean="0">
              <a:ln w="1905"/>
            </a:endParaRPr>
          </a:p>
          <a:p>
            <a:pPr marL="880110" lvl="1" indent="-514350">
              <a:buClr>
                <a:srgbClr val="00B050"/>
              </a:buClr>
            </a:pPr>
            <a:r>
              <a:rPr lang="cs-CZ" sz="2000" b="1" dirty="0" smtClean="0">
                <a:solidFill>
                  <a:srgbClr val="00B050"/>
                </a:solidFill>
              </a:rPr>
              <a:t>Evropská škola pro technické</a:t>
            </a:r>
          </a:p>
          <a:p>
            <a:pPr marL="880110" lvl="1" indent="-514350">
              <a:buNone/>
            </a:pPr>
            <a:r>
              <a:rPr lang="cs-CZ" sz="2000" b="1" dirty="0">
                <a:solidFill>
                  <a:srgbClr val="00B050"/>
                </a:solidFill>
              </a:rPr>
              <a:t>	</a:t>
            </a:r>
            <a:r>
              <a:rPr lang="cs-CZ" sz="2000" b="1" dirty="0" smtClean="0">
                <a:solidFill>
                  <a:srgbClr val="00B050"/>
                </a:solidFill>
              </a:rPr>
              <a:t>znovuvyužití </a:t>
            </a:r>
            <a:r>
              <a:rPr lang="cs-CZ" sz="2000" b="1" dirty="0" err="1" smtClean="0">
                <a:solidFill>
                  <a:srgbClr val="00B050"/>
                </a:solidFill>
              </a:rPr>
              <a:t>brownfields</a:t>
            </a:r>
            <a:endParaRPr lang="cs-CZ" sz="2000" b="1" dirty="0" smtClean="0">
              <a:solidFill>
                <a:srgbClr val="00B050"/>
              </a:solidFill>
            </a:endParaRPr>
          </a:p>
          <a:p>
            <a:pPr marL="365760" lvl="1" indent="0">
              <a:buNone/>
            </a:pPr>
            <a:r>
              <a:rPr lang="pl-PL" sz="20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Prezenční </a:t>
            </a:r>
            <a:r>
              <a:rPr lang="cs-CZ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</a:t>
            </a:r>
            <a:endParaRPr lang="cs-CZ" sz="2000" dirty="0" smtClean="0">
              <a:ln w="1905"/>
            </a:endParaRPr>
          </a:p>
          <a:p>
            <a:pPr marL="365760" lvl="1" indent="0">
              <a:buNone/>
            </a:pPr>
            <a:endParaRPr lang="cs-CZ" sz="2400" u="sng" dirty="0" smtClean="0">
              <a:ln w="1905"/>
            </a:endParaRPr>
          </a:p>
          <a:p>
            <a:pPr marL="880110" lvl="1" indent="-514350">
              <a:buNone/>
            </a:pPr>
            <a:endParaRPr lang="cs-CZ" sz="2400" u="sng" dirty="0" smtClean="0">
              <a:ln w="1905"/>
            </a:endParaRPr>
          </a:p>
        </p:txBody>
      </p:sp>
      <p:pic>
        <p:nvPicPr>
          <p:cNvPr id="94213" name="Picture 5" descr="C:\Users\kod009\Documents\Tajemnik VaV\leták\foto tom\P1030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4381">
            <a:off x="7033432" y="759891"/>
            <a:ext cx="1889097" cy="2518795"/>
          </a:xfrm>
          <a:prstGeom prst="rect">
            <a:avLst/>
          </a:prstGeom>
          <a:noFill/>
        </p:spPr>
      </p:pic>
      <p:pic>
        <p:nvPicPr>
          <p:cNvPr id="94210" name="Picture 2" descr="C:\Users\kod009\Documents\Tajemnik VaV\leták\foto tom\DSC_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7997">
            <a:off x="5918402" y="2715883"/>
            <a:ext cx="2797128" cy="1852632"/>
          </a:xfrm>
          <a:prstGeom prst="rect">
            <a:avLst/>
          </a:prstGeom>
          <a:noFill/>
        </p:spPr>
      </p:pic>
      <p:pic>
        <p:nvPicPr>
          <p:cNvPr id="94212" name="Picture 4" descr="C:\Users\kod009\Documents\Tajemnik VaV\leták\foto tom\Obrázek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0140">
            <a:off x="5520538" y="4436855"/>
            <a:ext cx="2743238" cy="2057429"/>
          </a:xfrm>
          <a:prstGeom prst="rect">
            <a:avLst/>
          </a:prstGeom>
          <a:noFill/>
        </p:spPr>
      </p:pic>
      <p:sp>
        <p:nvSpPr>
          <p:cNvPr id="8" name="Zástupný symbol pro zápatí 2"/>
          <p:cNvSpPr txBox="1">
            <a:spLocks/>
          </p:cNvSpPr>
          <p:nvPr/>
        </p:nvSpPr>
        <p:spPr bwMode="auto">
          <a:xfrm>
            <a:off x="223458" y="630932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96969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http://iei.vsb.cz/enviro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1979</TotalTime>
  <Words>617</Words>
  <Application>Microsoft Office PowerPoint</Application>
  <PresentationFormat>Předvádění na obrazovce (4:3)</PresentationFormat>
  <Paragraphs>175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prezentace</vt:lpstr>
      <vt:lpstr>Prezentace aplikace PowerPoint</vt:lpstr>
      <vt:lpstr>Institut environmentálního inženýrství</vt:lpstr>
      <vt:lpstr>Institut environmentálního inženýrství</vt:lpstr>
      <vt:lpstr> Institut environmentálního inženýrství Oddělení odpadového hospodářství a biotechnologií</vt:lpstr>
      <vt:lpstr> Institut environmentálního inženýrství Oddělení odpadového hospodářství a biotechnologií</vt:lpstr>
      <vt:lpstr> Institut environmentálního inženýrství Oddělení odpadového hospodářství a biotechnologií</vt:lpstr>
      <vt:lpstr> Institut environmentálního inženýrství Oddělení technologie hospodaření s vodou</vt:lpstr>
      <vt:lpstr> Institut environmentálního inženýrství Oddělení technologie hospodaření s vodou</vt:lpstr>
      <vt:lpstr> Institut environmentálního inženýrství Oddělení ochrany životního prostředí a znovuvyužití brownfields</vt:lpstr>
      <vt:lpstr> Institut environmentálního inženýrství Oddělení ochrany životního prostředí a znovuvyužití brownfields</vt:lpstr>
      <vt:lpstr> Institut environmentálního inženýrství Oddělení ochrany životního prostředí a znovuvyužití brownfields</vt:lpstr>
      <vt:lpstr>Institut environmentálního inženýrství Doktorské studium</vt:lpstr>
      <vt:lpstr>Institut environmentálního inženýrství Laboratoře</vt:lpstr>
      <vt:lpstr>Institut environmentálního inženýrství Významné projekty v roce 2016 a 2017</vt:lpstr>
      <vt:lpstr>Institut environmentálního inženýrství Propagace IEI, péče o studenty</vt:lpstr>
      <vt:lpstr>Prezentace aplikace PowerPoint</vt:lpstr>
    </vt:vector>
  </TitlesOfParts>
  <Company>VŠB-TUO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kod009</dc:creator>
  <cp:lastModifiedBy>User</cp:lastModifiedBy>
  <cp:revision>89</cp:revision>
  <cp:lastPrinted>2017-03-21T09:59:29Z</cp:lastPrinted>
  <dcterms:created xsi:type="dcterms:W3CDTF">2016-03-09T14:16:15Z</dcterms:created>
  <dcterms:modified xsi:type="dcterms:W3CDTF">2017-03-23T05:33:55Z</dcterms:modified>
</cp:coreProperties>
</file>