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75" r:id="rId3"/>
    <p:sldId id="276" r:id="rId4"/>
    <p:sldId id="277" r:id="rId5"/>
    <p:sldId id="278" r:id="rId6"/>
    <p:sldId id="281" r:id="rId7"/>
    <p:sldId id="282" r:id="rId8"/>
    <p:sldId id="271" r:id="rId9"/>
    <p:sldId id="258" r:id="rId10"/>
    <p:sldId id="268" r:id="rId11"/>
    <p:sldId id="269" r:id="rId12"/>
    <p:sldId id="259" r:id="rId13"/>
    <p:sldId id="260" r:id="rId14"/>
    <p:sldId id="261" r:id="rId15"/>
    <p:sldId id="283" r:id="rId16"/>
    <p:sldId id="262" r:id="rId17"/>
    <p:sldId id="279" r:id="rId18"/>
    <p:sldId id="280" r:id="rId1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798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2409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038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539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7DE41E9-4037-4F77-BD8D-F4595E65675A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56185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854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152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066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7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24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7864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661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44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E6586-5F14-4E75-B1FF-6FD699564B9C}" type="datetimeFigureOut">
              <a:rPr lang="cs-CZ" smtClean="0"/>
              <a:t>12.3.2017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E6D9F7-E3EE-4EE3-A28A-3BACE7FDFB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0625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List_aplikace_Microsoft_Excel_97_20031.xls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95714" y="461378"/>
            <a:ext cx="122946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/>
              <a:t>Využití separátu z bioplynových stanic pro pěstování jedlých hub</a:t>
            </a:r>
            <a:br>
              <a:rPr lang="cs-CZ" sz="3600" b="1" dirty="0"/>
            </a:br>
            <a:endParaRPr lang="cs-CZ" sz="3600" dirty="0"/>
          </a:p>
        </p:txBody>
      </p:sp>
      <p:sp>
        <p:nvSpPr>
          <p:cNvPr id="5" name="Obdélník 4"/>
          <p:cNvSpPr/>
          <p:nvPr/>
        </p:nvSpPr>
        <p:spPr>
          <a:xfrm>
            <a:off x="5977288" y="5039644"/>
            <a:ext cx="63141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/>
              <a:t>Ivan Jablonský, Martin Koudela, František Jelínek</a:t>
            </a:r>
            <a:r>
              <a:rPr lang="cs-CZ" dirty="0"/>
              <a:t/>
            </a:r>
            <a:br>
              <a:rPr lang="cs-CZ" dirty="0"/>
            </a:br>
            <a:r>
              <a:rPr lang="cs-CZ" i="1" dirty="0"/>
              <a:t>(Česká zemědělská univerzita v Praze, Fakulta agrobiologie, potravinových a přírodních zdrojů, Kamýcká 129, 165 21 Praha 6)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291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Fermentační tunel</a:t>
            </a:r>
            <a:endParaRPr lang="cs-CZ" sz="4000" dirty="0"/>
          </a:p>
        </p:txBody>
      </p:sp>
      <p:pic>
        <p:nvPicPr>
          <p:cNvPr id="4098" name="Obrázek 15" descr="C:\Users\Ivan\Desktop\Stažené z internetu\Foto Tunel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5"/>
          <a:stretch>
            <a:fillRect/>
          </a:stretch>
        </p:blipFill>
        <p:spPr bwMode="auto">
          <a:xfrm>
            <a:off x="1171074" y="1711994"/>
            <a:ext cx="4267200" cy="4980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ázek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4" t="319" r="4092" b="10458"/>
          <a:stretch>
            <a:fillRect/>
          </a:stretch>
        </p:blipFill>
        <p:spPr bwMode="auto">
          <a:xfrm>
            <a:off x="6721643" y="1690688"/>
            <a:ext cx="3559144" cy="498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916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Průběh teplot pro optimální průběh fermentace separátu</a:t>
            </a:r>
            <a:endParaRPr lang="cs-CZ" sz="4000" dirty="0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47696"/>
              </p:ext>
            </p:extLst>
          </p:nvPr>
        </p:nvGraphicFramePr>
        <p:xfrm>
          <a:off x="1512770" y="1565710"/>
          <a:ext cx="9166459" cy="51527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Graf" r:id="rId4" imgW="4800600" imgH="3124039" progId="Excel.Chart.8">
                  <p:embed/>
                </p:oleObj>
              </mc:Choice>
              <mc:Fallback>
                <p:oleObj name="Graf" r:id="rId4" imgW="4800600" imgH="3124039" progId="Excel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770" y="1565710"/>
                        <a:ext cx="9166459" cy="51527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999874" y="607594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5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Změny vlhkosti substrátu připraveného ze separátu v průběhu fermentace v %</a:t>
            </a:r>
            <a: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/>
            </a:r>
            <a:b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lang="cs-CZ" sz="4000" dirty="0"/>
          </a:p>
        </p:txBody>
      </p:sp>
      <p:pic>
        <p:nvPicPr>
          <p:cNvPr id="6145" name="Graf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101" y="1416518"/>
            <a:ext cx="9389444" cy="529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606842" y="645043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983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1252" y="422275"/>
            <a:ext cx="10608644" cy="1325563"/>
          </a:xfrm>
        </p:spPr>
        <p:txBody>
          <a:bodyPr>
            <a:noAutofit/>
          </a:bodyPr>
          <a:lstStyle/>
          <a:p>
            <a:pPr algn="ctr"/>
            <a:r>
              <a:rPr kumimoji="0" lang="cs-CZ" altLang="cs-C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Změny v obsahu dusíku v jednotlivých várkách fermentovaného substrátu před a po fermentaci</a:t>
            </a:r>
            <a:endParaRPr lang="cs-CZ" sz="4000" b="1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 flipV="1">
            <a:off x="6505073" y="3725862"/>
            <a:ext cx="106529" cy="148305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253915" y="3124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2253915" y="58769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9" name="Skupina 8"/>
          <p:cNvGrpSpPr/>
          <p:nvPr/>
        </p:nvGrpSpPr>
        <p:grpSpPr>
          <a:xfrm>
            <a:off x="1959433" y="2271562"/>
            <a:ext cx="8855243" cy="4369564"/>
            <a:chOff x="1959433" y="2271562"/>
            <a:chExt cx="8855243" cy="4369564"/>
          </a:xfrm>
        </p:grpSpPr>
        <p:pic>
          <p:nvPicPr>
            <p:cNvPr id="7169" name="Graf 2"/>
            <p:cNvPicPr>
              <a:picLocks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0"/>
            <a:stretch/>
          </p:blipFill>
          <p:spPr bwMode="auto">
            <a:xfrm>
              <a:off x="1959433" y="2271562"/>
              <a:ext cx="8855243" cy="4369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 pole 2"/>
            <p:cNvSpPr txBox="1">
              <a:spLocks noChangeArrowheads="1"/>
            </p:cNvSpPr>
            <p:nvPr/>
          </p:nvSpPr>
          <p:spPr bwMode="auto">
            <a:xfrm>
              <a:off x="2513577" y="2271562"/>
              <a:ext cx="937771" cy="48260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alt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[</a:t>
              </a:r>
              <a:r>
                <a:rPr kumimoji="0" lang="cs-CZ" alt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 Light" panose="020F03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% suš.</a:t>
              </a:r>
              <a:r>
                <a:rPr kumimoji="0" lang="cs-CZ" altLang="cs-CZ" sz="16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]</a:t>
              </a:r>
              <a:endParaRPr kumimoji="0" lang="cs-CZ" alt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cxnSp>
          <p:nvCxnSpPr>
            <p:cNvPr id="6" name="Přímá spojnice 5"/>
            <p:cNvCxnSpPr/>
            <p:nvPr/>
          </p:nvCxnSpPr>
          <p:spPr>
            <a:xfrm>
              <a:off x="1959433" y="2281661"/>
              <a:ext cx="8855243" cy="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063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878" y="356134"/>
            <a:ext cx="12086121" cy="2392772"/>
          </a:xfrm>
        </p:spPr>
        <p:txBody>
          <a:bodyPr>
            <a:no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cs-CZ" altLang="cs-CZ" sz="40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Změny C:N  ve fermentovaném separátu z BPS v </a:t>
            </a:r>
            <a:r>
              <a:rPr lang="cs-CZ" altLang="cs-CZ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jednotlivých várkách fermentovaného substrátu před a po fermentaci</a:t>
            </a:r>
            <a: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cs-CZ" altLang="cs-CZ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s-CZ" sz="4000" dirty="0"/>
          </a:p>
        </p:txBody>
      </p:sp>
      <p:pic>
        <p:nvPicPr>
          <p:cNvPr id="8193" name="Graf 4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4"/>
          <a:stretch/>
        </p:blipFill>
        <p:spPr bwMode="auto">
          <a:xfrm>
            <a:off x="2385460" y="2396691"/>
            <a:ext cx="8192703" cy="418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 pole 2"/>
          <p:cNvSpPr txBox="1">
            <a:spLocks noChangeArrowheads="1"/>
          </p:cNvSpPr>
          <p:nvPr/>
        </p:nvSpPr>
        <p:spPr bwMode="auto">
          <a:xfrm>
            <a:off x="4101515" y="4853238"/>
            <a:ext cx="2019300" cy="34448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687052" y="37578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687052" y="65105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cxnSp>
        <p:nvCxnSpPr>
          <p:cNvPr id="8" name="Přímá spojnice 7"/>
          <p:cNvCxnSpPr/>
          <p:nvPr/>
        </p:nvCxnSpPr>
        <p:spPr>
          <a:xfrm>
            <a:off x="2385460" y="2396691"/>
            <a:ext cx="819270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0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Vliv zbytkového čpavku na výskyt hnojníku inkoustového ve fermentovaném separátu</a:t>
            </a:r>
            <a:endParaRPr lang="cs-CZ" altLang="cs-CZ" sz="3600" b="1" dirty="0" smtClean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0" r="10078" b="7252"/>
          <a:stretch/>
        </p:blipFill>
        <p:spPr>
          <a:xfrm>
            <a:off x="1513519" y="2088942"/>
            <a:ext cx="2751665" cy="45238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1" t="14491" r="9076" b="6541"/>
          <a:stretch/>
        </p:blipFill>
        <p:spPr>
          <a:xfrm>
            <a:off x="4975654" y="2088942"/>
            <a:ext cx="6540843" cy="42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 smtClean="0"/>
              <a:t>Výnos žampiónu mandlového ze separátu BPS s přídavkem 30% pšeničných pelet</a:t>
            </a:r>
            <a:endParaRPr lang="cs-CZ" sz="4000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0415287"/>
              </p:ext>
            </p:extLst>
          </p:nvPr>
        </p:nvGraphicFramePr>
        <p:xfrm>
          <a:off x="1079634" y="1690688"/>
          <a:ext cx="9671784" cy="4762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22395"/>
                <a:gridCol w="1838950"/>
                <a:gridCol w="1987393"/>
                <a:gridCol w="3123046"/>
              </a:tblGrid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Opakování č.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Celkem (g)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substrát (g)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Výnos (%)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542,1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3800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14,3%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641,1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3300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19,4%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344,5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4000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8,6%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975,1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3900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25,0%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777,9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4100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19,0%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6804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717,6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4200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17,1%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97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07375"/>
            <a:ext cx="11077876" cy="1325563"/>
          </a:xfrm>
        </p:spPr>
        <p:txBody>
          <a:bodyPr>
            <a:normAutofit/>
          </a:bodyPr>
          <a:lstStyle/>
          <a:p>
            <a:r>
              <a:rPr lang="cs-CZ" sz="4000" dirty="0"/>
              <a:t>Ž</a:t>
            </a:r>
            <a:r>
              <a:rPr lang="cs-CZ" sz="4000" dirty="0" smtClean="0"/>
              <a:t>ampion mandlový na fermentovaném BPS substrátu</a:t>
            </a:r>
            <a:endParaRPr lang="cs-CZ" sz="4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333" y="1264143"/>
            <a:ext cx="9618846" cy="540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6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 smtClean="0"/>
              <a:t>Děkuji za pozornost</a:t>
            </a:r>
          </a:p>
        </p:txBody>
      </p:sp>
      <p:pic>
        <p:nvPicPr>
          <p:cNvPr id="6861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2" t="17899" r="21651" b="4820"/>
          <a:stretch>
            <a:fillRect/>
          </a:stretch>
        </p:blipFill>
        <p:spPr bwMode="auto">
          <a:xfrm>
            <a:off x="175795" y="1980531"/>
            <a:ext cx="633730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499684" y="5438274"/>
            <a:ext cx="37378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Tato práce byla podpořena grantem TAČR</a:t>
            </a:r>
            <a:r>
              <a:rPr lang="cs-CZ" b="1" dirty="0"/>
              <a:t> č. TA04020329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355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8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381000"/>
            <a:ext cx="71628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cs-CZ" altLang="cs-CZ" dirty="0"/>
              <a:t>Fermentace substrátu ve fázi </a:t>
            </a:r>
            <a:r>
              <a:rPr lang="cs-CZ" altLang="cs-CZ" dirty="0" smtClean="0"/>
              <a:t>I</a:t>
            </a:r>
            <a:endParaRPr lang="cs-CZ" altLang="cs-CZ" dirty="0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676400" y="1447800"/>
            <a:ext cx="41910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Zahájení fermentace při obsahu 75% vody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Optimální teplota při rozkladu hmoty 80 C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Činnost termofilních m-o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Změna C:N z 40:1 na 15:1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pH na konci 8,8 – 9,0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Vlhkost na konci 73-74%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Změna struktury a barvy</a:t>
            </a:r>
          </a:p>
        </p:txBody>
      </p:sp>
      <p:grpSp>
        <p:nvGrpSpPr>
          <p:cNvPr id="284676" name="Group 4"/>
          <p:cNvGrpSpPr>
            <a:grpSpLocks/>
          </p:cNvGrpSpPr>
          <p:nvPr/>
        </p:nvGrpSpPr>
        <p:grpSpPr bwMode="auto">
          <a:xfrm>
            <a:off x="5867400" y="1447800"/>
            <a:ext cx="4267200" cy="4724400"/>
            <a:chOff x="2736" y="912"/>
            <a:chExt cx="2688" cy="2976"/>
          </a:xfrm>
        </p:grpSpPr>
        <p:pic>
          <p:nvPicPr>
            <p:cNvPr id="284677" name="Picture 5" descr="Indoor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912"/>
              <a:ext cx="2688" cy="2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4678" name="Rectangle 6"/>
            <p:cNvSpPr>
              <a:spLocks noChangeArrowheads="1"/>
            </p:cNvSpPr>
            <p:nvPr/>
          </p:nvSpPr>
          <p:spPr bwMode="auto">
            <a:xfrm>
              <a:off x="2736" y="2352"/>
              <a:ext cx="2688" cy="4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32667304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altLang="cs-CZ" sz="4000" dirty="0" smtClean="0"/>
              <a:t>Schéma </a:t>
            </a:r>
            <a:r>
              <a:rPr lang="cs-CZ" altLang="cs-CZ" sz="4000" dirty="0"/>
              <a:t>fermentačního bunkru</a:t>
            </a:r>
          </a:p>
        </p:txBody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grpSp>
        <p:nvGrpSpPr>
          <p:cNvPr id="3" name="Skupina 2"/>
          <p:cNvGrpSpPr/>
          <p:nvPr/>
        </p:nvGrpSpPr>
        <p:grpSpPr>
          <a:xfrm>
            <a:off x="1828799" y="1905000"/>
            <a:ext cx="8839201" cy="4537745"/>
            <a:chOff x="1828799" y="1905000"/>
            <a:chExt cx="8839201" cy="4537745"/>
          </a:xfrm>
        </p:grpSpPr>
        <p:pic>
          <p:nvPicPr>
            <p:cNvPr id="283652" name="Picture 1028" descr="Fancom schm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4" t="42894" r="3922" b="19942"/>
            <a:stretch/>
          </p:blipFill>
          <p:spPr bwMode="auto">
            <a:xfrm>
              <a:off x="1828800" y="1905000"/>
              <a:ext cx="8839200" cy="4537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bdélník 1"/>
            <p:cNvSpPr/>
            <p:nvPr/>
          </p:nvSpPr>
          <p:spPr>
            <a:xfrm>
              <a:off x="1828799" y="3089189"/>
              <a:ext cx="1293341" cy="1095633"/>
            </a:xfrm>
            <a:prstGeom prst="rect">
              <a:avLst/>
            </a:prstGeom>
            <a:solidFill>
              <a:srgbClr val="A798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85823151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39114" y="381000"/>
            <a:ext cx="8357286" cy="6858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Schéma tunelu pro fermentaci ve fázi </a:t>
            </a:r>
            <a:r>
              <a:rPr lang="cs-CZ" altLang="cs-CZ" dirty="0" smtClean="0"/>
              <a:t>II</a:t>
            </a:r>
            <a:endParaRPr lang="cs-CZ" altLang="cs-CZ" dirty="0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7751" y="1447800"/>
            <a:ext cx="4691449" cy="4572000"/>
          </a:xfrm>
        </p:spPr>
        <p:txBody>
          <a:bodyPr/>
          <a:lstStyle/>
          <a:p>
            <a:r>
              <a:rPr lang="cs-CZ" altLang="cs-CZ" sz="2400" dirty="0"/>
              <a:t>Jedná se o solid-</a:t>
            </a:r>
            <a:r>
              <a:rPr lang="cs-CZ" altLang="cs-CZ" sz="2400" dirty="0" err="1"/>
              <a:t>state</a:t>
            </a:r>
            <a:r>
              <a:rPr lang="cs-CZ" altLang="cs-CZ" sz="2400" dirty="0"/>
              <a:t> fermentaci</a:t>
            </a:r>
          </a:p>
          <a:p>
            <a:r>
              <a:rPr lang="cs-CZ" altLang="cs-CZ" sz="2400" dirty="0"/>
              <a:t>Pod roštem vniká upravený vzduch spodem do substrátu</a:t>
            </a:r>
          </a:p>
          <a:p>
            <a:r>
              <a:rPr lang="cs-CZ" altLang="cs-CZ" sz="2400" dirty="0"/>
              <a:t>Směšovací klapky čerstvého a cirkulujícího řídí teplotu vzduchu</a:t>
            </a:r>
          </a:p>
        </p:txBody>
      </p:sp>
      <p:pic>
        <p:nvPicPr>
          <p:cNvPr id="364548" name="Picture 4" descr="Tunel sch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/>
          <a:stretch>
            <a:fillRect/>
          </a:stretch>
        </p:blipFill>
        <p:spPr bwMode="auto">
          <a:xfrm>
            <a:off x="5105401" y="2057400"/>
            <a:ext cx="5389563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350949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7391400" cy="685800"/>
          </a:xfrm>
        </p:spPr>
        <p:txBody>
          <a:bodyPr>
            <a:normAutofit fontScale="90000"/>
          </a:bodyPr>
          <a:lstStyle/>
          <a:p>
            <a:r>
              <a:rPr lang="cs-CZ" altLang="cs-CZ" dirty="0"/>
              <a:t>Fermentace substrátu ve fázi II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1935" y="1295400"/>
            <a:ext cx="5467865" cy="4572000"/>
          </a:xfrm>
        </p:spPr>
        <p:txBody>
          <a:bodyPr/>
          <a:lstStyle/>
          <a:p>
            <a:r>
              <a:rPr lang="cs-CZ" altLang="cs-CZ" sz="2400" dirty="0"/>
              <a:t>V průběhu II. fáze je významná aktivita termotolerantních m-o</a:t>
            </a:r>
          </a:p>
          <a:p>
            <a:r>
              <a:rPr lang="cs-CZ" altLang="cs-CZ" sz="2400" dirty="0"/>
              <a:t>Teplota 45-49 C</a:t>
            </a:r>
          </a:p>
          <a:p>
            <a:r>
              <a:rPr lang="cs-CZ" altLang="cs-CZ" sz="2400" dirty="0"/>
              <a:t>Substrát je hotov za 6 dnů</a:t>
            </a:r>
          </a:p>
          <a:p>
            <a:r>
              <a:rPr lang="cs-CZ" altLang="cs-CZ" sz="2400" dirty="0"/>
              <a:t>HOTOVÝ SUBSTRÁT</a:t>
            </a:r>
          </a:p>
          <a:p>
            <a:pPr lvl="1"/>
            <a:r>
              <a:rPr lang="cs-CZ" altLang="cs-CZ" sz="2000" dirty="0"/>
              <a:t>68-70% vody</a:t>
            </a:r>
          </a:p>
          <a:p>
            <a:pPr lvl="1"/>
            <a:r>
              <a:rPr lang="cs-CZ" altLang="cs-CZ" sz="2000" dirty="0"/>
              <a:t>pH 7,0</a:t>
            </a:r>
          </a:p>
          <a:p>
            <a:pPr lvl="1"/>
            <a:r>
              <a:rPr lang="cs-CZ" altLang="cs-CZ" sz="2000" dirty="0"/>
              <a:t>max. 5 ppm čpavku</a:t>
            </a:r>
          </a:p>
        </p:txBody>
      </p:sp>
      <p:grpSp>
        <p:nvGrpSpPr>
          <p:cNvPr id="365572" name="Group 4"/>
          <p:cNvGrpSpPr>
            <a:grpSpLocks/>
          </p:cNvGrpSpPr>
          <p:nvPr/>
        </p:nvGrpSpPr>
        <p:grpSpPr bwMode="auto">
          <a:xfrm>
            <a:off x="6096000" y="1295400"/>
            <a:ext cx="3932238" cy="4921250"/>
            <a:chOff x="2880" y="816"/>
            <a:chExt cx="2477" cy="3100"/>
          </a:xfrm>
        </p:grpSpPr>
        <p:pic>
          <p:nvPicPr>
            <p:cNvPr id="365573" name="Picture 5" descr="Tunel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816"/>
              <a:ext cx="2477" cy="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4" name="Rectangle 6"/>
            <p:cNvSpPr>
              <a:spLocks noChangeArrowheads="1"/>
            </p:cNvSpPr>
            <p:nvPr/>
          </p:nvSpPr>
          <p:spPr bwMode="auto">
            <a:xfrm>
              <a:off x="2880" y="2256"/>
              <a:ext cx="2448" cy="48"/>
            </a:xfrm>
            <a:prstGeom prst="rect">
              <a:avLst/>
            </a:prstGeom>
            <a:solidFill>
              <a:srgbClr val="0066FF"/>
            </a:solidFill>
            <a:ln w="9525">
              <a:solidFill>
                <a:srgbClr val="0066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52985871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b="1" dirty="0" smtClean="0"/>
              <a:t>Žampión mandlový – </a:t>
            </a:r>
            <a:r>
              <a:rPr lang="cs-CZ" sz="4000" b="1" i="1" dirty="0" smtClean="0"/>
              <a:t>Agaricus subrufescens</a:t>
            </a:r>
            <a:endParaRPr lang="cs-CZ" sz="4000" b="1" i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t="-1581" r="-250" b="18577"/>
          <a:stretch/>
        </p:blipFill>
        <p:spPr>
          <a:xfrm>
            <a:off x="8010964" y="1588168"/>
            <a:ext cx="3851031" cy="50532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0888" y="2030931"/>
            <a:ext cx="69301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Nedávno objevený druh žampiónu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Sladká a mandlová příchuť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Výrazné léčivé vlastnosti (posílení imunity)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Roste na pampách v oblasti </a:t>
            </a:r>
            <a:r>
              <a:rPr lang="cs-CZ" sz="2400" dirty="0" err="1" smtClean="0"/>
              <a:t>Sao</a:t>
            </a:r>
            <a:r>
              <a:rPr lang="cs-CZ" sz="2400" dirty="0" smtClean="0"/>
              <a:t> Paulo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Pěstování v posledních 10 létech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Používána jako doplněk stravy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14235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/>
              <a:t>Hnojník</a:t>
            </a:r>
            <a:r>
              <a:rPr lang="cs-CZ" b="1" dirty="0" smtClean="0"/>
              <a:t> obecný </a:t>
            </a:r>
            <a:r>
              <a:rPr lang="cs-CZ" dirty="0" smtClean="0"/>
              <a:t>– </a:t>
            </a:r>
            <a:r>
              <a:rPr lang="cs-CZ" b="1" i="1" dirty="0" smtClean="0"/>
              <a:t>Coprinus comatus</a:t>
            </a:r>
            <a:endParaRPr lang="cs-CZ" b="1" i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0" t="14148" r="31157"/>
          <a:stretch/>
        </p:blipFill>
        <p:spPr>
          <a:xfrm>
            <a:off x="6428873" y="1431413"/>
            <a:ext cx="4321743" cy="5139762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673769" y="2502568"/>
            <a:ext cx="4908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Pěstovaná houba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Používá se jako doplněk stravy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Při diabetu 2, při hepatitidě, střevních infekcích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Žaludeční choroby, podpora trávení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400" dirty="0" smtClean="0"/>
              <a:t>Protizánětlivé účinky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68816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46056" y="385011"/>
            <a:ext cx="9144000" cy="1403670"/>
          </a:xfrm>
        </p:spPr>
        <p:txBody>
          <a:bodyPr>
            <a:normAutofit/>
          </a:bodyPr>
          <a:lstStyle/>
          <a:p>
            <a:r>
              <a:rPr kumimoji="0" lang="cs-CZ" altLang="cs-C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Posouzení separátu jako suroviny pro přípravu žampiónového substrátu</a:t>
            </a:r>
            <a:endParaRPr lang="cs-CZ" sz="40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254185"/>
              </p:ext>
            </p:extLst>
          </p:nvPr>
        </p:nvGraphicFramePr>
        <p:xfrm>
          <a:off x="547196" y="2067690"/>
          <a:ext cx="10293799" cy="3863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64387"/>
                <a:gridCol w="3671703"/>
                <a:gridCol w="2457709"/>
              </a:tblGrid>
              <a:tr h="761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Vlastnost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Žampiónový substrát po fázi I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Separát BPS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Obsah vody v [%]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72-74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89-90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Struktura -délka slámek [cm]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7-10 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1-3 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Specifická hmotnost [kg/m</a:t>
                      </a:r>
                      <a:r>
                        <a:rPr lang="cs-CZ" sz="2000" baseline="30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]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700-800 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850 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61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Prostupnost substrátu pro vzduch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dobrá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>
                          <a:effectLst/>
                        </a:rPr>
                        <a:t>špatná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85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pH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8,0-8,5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</a:pPr>
                      <a:r>
                        <a:rPr lang="cs-CZ" sz="2000" dirty="0">
                          <a:effectLst/>
                        </a:rPr>
                        <a:t>8,8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58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kumimoji="0" lang="cs-CZ" altLang="cs-CZ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Složení separátů a doba jejich fermentace </a:t>
            </a:r>
            <a:endParaRPr kumimoji="0" lang="cs-CZ" altLang="cs-CZ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539736"/>
              </p:ext>
            </p:extLst>
          </p:nvPr>
        </p:nvGraphicFramePr>
        <p:xfrm>
          <a:off x="329514" y="1491916"/>
          <a:ext cx="10849231" cy="35987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0"/>
                <a:gridCol w="6763264"/>
                <a:gridCol w="2866767"/>
              </a:tblGrid>
              <a:tr h="8095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Dávka č.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Surovina a její ošetření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Počet dnů fermentace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841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Petrovice: </a:t>
                      </a:r>
                      <a:r>
                        <a:rPr lang="cs-CZ" sz="2000" dirty="0" smtClean="0">
                          <a:effectLst/>
                        </a:rPr>
                        <a:t>60 % </a:t>
                      </a:r>
                      <a:r>
                        <a:rPr lang="cs-CZ" sz="2000" dirty="0" err="1">
                          <a:effectLst/>
                        </a:rPr>
                        <a:t>senáž</a:t>
                      </a:r>
                      <a:r>
                        <a:rPr lang="cs-CZ" sz="2000" dirty="0">
                          <a:effectLst/>
                        </a:rPr>
                        <a:t>, 30% siláž kukuřičná, 10% hnůj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349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Mokrovraty</a:t>
                      </a:r>
                      <a:r>
                        <a:rPr lang="cs-CZ" sz="2000" dirty="0" smtClean="0">
                          <a:effectLst/>
                        </a:rPr>
                        <a:t>: 30 % </a:t>
                      </a:r>
                      <a:r>
                        <a:rPr lang="cs-CZ" sz="2000" dirty="0">
                          <a:effectLst/>
                        </a:rPr>
                        <a:t>hnoje skotu podestýlaného separátem, 20% žitné senáže, 20 % travní senáže a 30% kukuřičného šrotu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9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Petrovice dtto 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14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Petrovice dtto + </a:t>
                      </a:r>
                      <a:r>
                        <a:rPr lang="cs-CZ" sz="2000" dirty="0" smtClean="0">
                          <a:effectLst/>
                        </a:rPr>
                        <a:t>10 % </a:t>
                      </a:r>
                      <a:r>
                        <a:rPr lang="cs-CZ" sz="2000" dirty="0">
                          <a:effectLst/>
                        </a:rPr>
                        <a:t>pšeničných otrub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12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cs-CZ" sz="200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Petrovice dtto + </a:t>
                      </a:r>
                      <a:r>
                        <a:rPr lang="cs-CZ" sz="2000" dirty="0" smtClean="0">
                          <a:effectLst/>
                        </a:rPr>
                        <a:t>20 % </a:t>
                      </a:r>
                      <a:r>
                        <a:rPr lang="cs-CZ" sz="2000" dirty="0">
                          <a:effectLst/>
                        </a:rPr>
                        <a:t>slaměných pelet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>
                          <a:effectLst/>
                        </a:rPr>
                        <a:t>10</a:t>
                      </a:r>
                      <a:endParaRPr lang="cs-CZ" sz="200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92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cs-CZ" sz="2000" dirty="0">
                        <a:solidFill>
                          <a:schemeClr val="tx1"/>
                        </a:solidFill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Petrovice dtto + </a:t>
                      </a:r>
                      <a:r>
                        <a:rPr lang="cs-CZ" sz="2000" dirty="0" smtClean="0">
                          <a:effectLst/>
                        </a:rPr>
                        <a:t>30 % </a:t>
                      </a:r>
                      <a:r>
                        <a:rPr lang="cs-CZ" sz="2000" dirty="0">
                          <a:effectLst/>
                        </a:rPr>
                        <a:t>slaměných pelet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cs-CZ" sz="2000" dirty="0">
                          <a:effectLst/>
                        </a:rPr>
                        <a:t>12</a:t>
                      </a:r>
                      <a:endParaRPr lang="cs-CZ" sz="2000" dirty="0">
                        <a:effectLst/>
                        <a:latin typeface="Calibri Light" panose="020F03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910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1064</TotalTime>
  <Words>461</Words>
  <Application>Microsoft Office PowerPoint</Application>
  <PresentationFormat>Širokoúhlá obrazovka</PresentationFormat>
  <Paragraphs>116</Paragraphs>
  <Slides>18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Wingdings</vt:lpstr>
      <vt:lpstr>Motiv Office</vt:lpstr>
      <vt:lpstr>Graf</vt:lpstr>
      <vt:lpstr>Prezentace aplikace PowerPoint</vt:lpstr>
      <vt:lpstr>Fermentace substrátu ve fázi I</vt:lpstr>
      <vt:lpstr>Schéma fermentačního bunkru</vt:lpstr>
      <vt:lpstr>Schéma tunelu pro fermentaci ve fázi II</vt:lpstr>
      <vt:lpstr>Fermentace substrátu ve fázi II</vt:lpstr>
      <vt:lpstr>Žampión mandlový – Agaricus subrufescens</vt:lpstr>
      <vt:lpstr>Hnojník obecný – Coprinus comatus</vt:lpstr>
      <vt:lpstr>Posouzení separátu jako suroviny pro přípravu žampiónového substrátu</vt:lpstr>
      <vt:lpstr>Složení separátů a doba jejich fermentace </vt:lpstr>
      <vt:lpstr>Fermentační tunel</vt:lpstr>
      <vt:lpstr>Průběh teplot pro optimální průběh fermentace separátu</vt:lpstr>
      <vt:lpstr>Změny vlhkosti substrátu připraveného ze separátu v průběhu fermentace v % </vt:lpstr>
      <vt:lpstr>Změny v obsahu dusíku v jednotlivých várkách fermentovaného substrátu před a po fermentaci</vt:lpstr>
      <vt:lpstr>Změny C:N  ve fermentovaném separátu z BPS v jednotlivých várkách fermentovaného substrátu před a po fermentaci </vt:lpstr>
      <vt:lpstr>Vliv zbytkového čpavku na výskyt hnojníku inkoustového ve fermentovaném separátu</vt:lpstr>
      <vt:lpstr>Výnos žampiónu mandlového ze separátu BPS s přídavkem 30% pšeničných pelet</vt:lpstr>
      <vt:lpstr>Žampion mandlový na fermentovaném BPS substrátu</vt:lpstr>
      <vt:lpstr>Děkuji za pozornost</vt:lpstr>
    </vt:vector>
  </TitlesOfParts>
  <Company>CZU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Ivan</dc:creator>
  <cp:lastModifiedBy>Ivan</cp:lastModifiedBy>
  <cp:revision>20</cp:revision>
  <dcterms:created xsi:type="dcterms:W3CDTF">2017-03-03T06:55:58Z</dcterms:created>
  <dcterms:modified xsi:type="dcterms:W3CDTF">2017-03-12T09:05:00Z</dcterms:modified>
</cp:coreProperties>
</file>