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7" r:id="rId2"/>
    <p:sldId id="256" r:id="rId3"/>
    <p:sldId id="267" r:id="rId4"/>
    <p:sldId id="268" r:id="rId5"/>
    <p:sldId id="269" r:id="rId6"/>
    <p:sldId id="270" r:id="rId7"/>
    <p:sldId id="271" r:id="rId8"/>
    <p:sldId id="272" r:id="rId9"/>
    <p:sldId id="263" r:id="rId10"/>
    <p:sldId id="261" r:id="rId11"/>
    <p:sldId id="273" r:id="rId12"/>
    <p:sldId id="274" r:id="rId13"/>
    <p:sldId id="275" r:id="rId14"/>
    <p:sldId id="288" r:id="rId15"/>
    <p:sldId id="264" r:id="rId16"/>
    <p:sldId id="276" r:id="rId17"/>
    <p:sldId id="278" r:id="rId18"/>
    <p:sldId id="279" r:id="rId19"/>
    <p:sldId id="289" r:id="rId20"/>
    <p:sldId id="280" r:id="rId21"/>
    <p:sldId id="281" r:id="rId22"/>
    <p:sldId id="282" r:id="rId23"/>
    <p:sldId id="283" r:id="rId24"/>
    <p:sldId id="284" r:id="rId25"/>
    <p:sldId id="285" r:id="rId26"/>
    <p:sldId id="265" r:id="rId27"/>
    <p:sldId id="260" r:id="rId28"/>
    <p:sldId id="286" r:id="rId29"/>
    <p:sldId id="287" r:id="rId30"/>
    <p:sldId id="266" r:id="rId3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969696"/>
    <a:srgbClr val="3CB299"/>
    <a:srgbClr val="3C3C3C"/>
    <a:srgbClr val="DFAF31"/>
    <a:srgbClr val="5F5F5F"/>
    <a:srgbClr val="0076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Objects="1">
      <p:cViewPr varScale="1">
        <p:scale>
          <a:sx n="71" d="100"/>
          <a:sy n="71" d="100"/>
        </p:scale>
        <p:origin x="377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List1!$B$37:$C$37</c:f>
              <c:strCache>
                <c:ptCount val="2"/>
                <c:pt idx="0">
                  <c:v>N - amoniakální</c:v>
                </c:pt>
                <c:pt idx="1">
                  <c:v>mg/kg sušiny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8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hade val="58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shade val="58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List1!$D$36:$H$36</c:f>
              <c:strCache>
                <c:ptCount val="5"/>
                <c:pt idx="0">
                  <c:v>3:01</c:v>
                </c:pt>
                <c:pt idx="1">
                  <c:v>5:01</c:v>
                </c:pt>
                <c:pt idx="2">
                  <c:v>10:01</c:v>
                </c:pt>
                <c:pt idx="3">
                  <c:v>hnojeno pouze digestátem</c:v>
                </c:pt>
                <c:pt idx="4">
                  <c:v>referenční plocha</c:v>
                </c:pt>
              </c:strCache>
            </c:strRef>
          </c:cat>
          <c:val>
            <c:numRef>
              <c:f>List1!$D$37:$H$37</c:f>
              <c:numCache>
                <c:formatCode>General</c:formatCode>
                <c:ptCount val="5"/>
                <c:pt idx="0">
                  <c:v>5.01</c:v>
                </c:pt>
                <c:pt idx="1">
                  <c:v>5.69</c:v>
                </c:pt>
                <c:pt idx="2">
                  <c:v>2.83</c:v>
                </c:pt>
                <c:pt idx="3">
                  <c:v>1.49</c:v>
                </c:pt>
                <c:pt idx="4">
                  <c:v>3.46</c:v>
                </c:pt>
              </c:numCache>
            </c:numRef>
          </c:val>
        </c:ser>
        <c:ser>
          <c:idx val="1"/>
          <c:order val="1"/>
          <c:tx>
            <c:strRef>
              <c:f>List1!$B$38:$C$38</c:f>
              <c:strCache>
                <c:ptCount val="2"/>
                <c:pt idx="0">
                  <c:v>N - dusičitanový</c:v>
                </c:pt>
                <c:pt idx="1">
                  <c:v>mg/kg sušiny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86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hade val="86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shade val="86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List1!$D$36:$H$36</c:f>
              <c:strCache>
                <c:ptCount val="5"/>
                <c:pt idx="0">
                  <c:v>3:01</c:v>
                </c:pt>
                <c:pt idx="1">
                  <c:v>5:01</c:v>
                </c:pt>
                <c:pt idx="2">
                  <c:v>10:01</c:v>
                </c:pt>
                <c:pt idx="3">
                  <c:v>hnojeno pouze digestátem</c:v>
                </c:pt>
                <c:pt idx="4">
                  <c:v>referenční plocha</c:v>
                </c:pt>
              </c:strCache>
            </c:strRef>
          </c:cat>
          <c:val>
            <c:numRef>
              <c:f>List1!$D$38:$H$38</c:f>
              <c:numCache>
                <c:formatCode>General</c:formatCode>
                <c:ptCount val="5"/>
                <c:pt idx="0">
                  <c:v>4.95</c:v>
                </c:pt>
                <c:pt idx="1">
                  <c:v>7.26</c:v>
                </c:pt>
                <c:pt idx="2">
                  <c:v>4.84</c:v>
                </c:pt>
                <c:pt idx="3">
                  <c:v>4.67</c:v>
                </c:pt>
                <c:pt idx="4">
                  <c:v>4.59</c:v>
                </c:pt>
              </c:numCache>
            </c:numRef>
          </c:val>
        </c:ser>
        <c:ser>
          <c:idx val="2"/>
          <c:order val="2"/>
          <c:tx>
            <c:strRef>
              <c:f>List1!$B$39:$C$39</c:f>
              <c:strCache>
                <c:ptCount val="2"/>
                <c:pt idx="0">
                  <c:v>N - minerální</c:v>
                </c:pt>
                <c:pt idx="1">
                  <c:v>mg/kg sušiny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86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tint val="86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tint val="86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List1!$D$36:$H$36</c:f>
              <c:strCache>
                <c:ptCount val="5"/>
                <c:pt idx="0">
                  <c:v>3:01</c:v>
                </c:pt>
                <c:pt idx="1">
                  <c:v>5:01</c:v>
                </c:pt>
                <c:pt idx="2">
                  <c:v>10:01</c:v>
                </c:pt>
                <c:pt idx="3">
                  <c:v>hnojeno pouze digestátem</c:v>
                </c:pt>
                <c:pt idx="4">
                  <c:v>referenční plocha</c:v>
                </c:pt>
              </c:strCache>
            </c:strRef>
          </c:cat>
          <c:val>
            <c:numRef>
              <c:f>List1!$D$39:$H$39</c:f>
              <c:numCache>
                <c:formatCode>General</c:formatCode>
                <c:ptCount val="5"/>
                <c:pt idx="0">
                  <c:v>9.9600000000000009</c:v>
                </c:pt>
                <c:pt idx="1">
                  <c:v>13</c:v>
                </c:pt>
                <c:pt idx="2">
                  <c:v>7.67</c:v>
                </c:pt>
                <c:pt idx="3">
                  <c:v>6.16</c:v>
                </c:pt>
                <c:pt idx="4">
                  <c:v>8.0500000000000007</c:v>
                </c:pt>
              </c:numCache>
            </c:numRef>
          </c:val>
        </c:ser>
        <c:ser>
          <c:idx val="3"/>
          <c:order val="3"/>
          <c:tx>
            <c:strRef>
              <c:f>List1!$B$40:$C$40</c:f>
              <c:strCache>
                <c:ptCount val="2"/>
                <c:pt idx="0">
                  <c:v>N celkový</c:v>
                </c:pt>
                <c:pt idx="1">
                  <c:v>% v sušině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58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tint val="58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tint val="58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List1!$D$36:$H$36</c:f>
              <c:strCache>
                <c:ptCount val="5"/>
                <c:pt idx="0">
                  <c:v>3:01</c:v>
                </c:pt>
                <c:pt idx="1">
                  <c:v>5:01</c:v>
                </c:pt>
                <c:pt idx="2">
                  <c:v>10:01</c:v>
                </c:pt>
                <c:pt idx="3">
                  <c:v>hnojeno pouze digestátem</c:v>
                </c:pt>
                <c:pt idx="4">
                  <c:v>referenční plocha</c:v>
                </c:pt>
              </c:strCache>
            </c:strRef>
          </c:cat>
          <c:val>
            <c:numRef>
              <c:f>List1!$D$40:$H$40</c:f>
              <c:numCache>
                <c:formatCode>General</c:formatCode>
                <c:ptCount val="5"/>
                <c:pt idx="0">
                  <c:v>0.13</c:v>
                </c:pt>
                <c:pt idx="1">
                  <c:v>0.14000000000000001</c:v>
                </c:pt>
                <c:pt idx="2">
                  <c:v>0.08</c:v>
                </c:pt>
                <c:pt idx="3">
                  <c:v>0.14000000000000001</c:v>
                </c:pt>
                <c:pt idx="4">
                  <c:v>0.14000000000000001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430328432"/>
        <c:axId val="430331568"/>
      </c:barChart>
      <c:catAx>
        <c:axId val="430328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30331568"/>
        <c:crosses val="autoZero"/>
        <c:auto val="1"/>
        <c:lblAlgn val="ctr"/>
        <c:lblOffset val="100"/>
        <c:noMultiLvlLbl val="0"/>
      </c:catAx>
      <c:valAx>
        <c:axId val="430331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30328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List1!$B$22:$C$22</c:f>
              <c:strCache>
                <c:ptCount val="2"/>
                <c:pt idx="0">
                  <c:v>P – M III</c:v>
                </c:pt>
                <c:pt idx="1">
                  <c:v>mg/kg sušiny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List1!$D$21:$H$21</c:f>
              <c:strCache>
                <c:ptCount val="5"/>
                <c:pt idx="0">
                  <c:v>3:01</c:v>
                </c:pt>
                <c:pt idx="1">
                  <c:v>5:01</c:v>
                </c:pt>
                <c:pt idx="2">
                  <c:v>10:01</c:v>
                </c:pt>
                <c:pt idx="3">
                  <c:v>hnojeno pouze digestátem</c:v>
                </c:pt>
                <c:pt idx="4">
                  <c:v>referenční plocha</c:v>
                </c:pt>
              </c:strCache>
            </c:strRef>
          </c:cat>
          <c:val>
            <c:numRef>
              <c:f>List1!$D$22:$H$22</c:f>
              <c:numCache>
                <c:formatCode>General</c:formatCode>
                <c:ptCount val="5"/>
                <c:pt idx="0">
                  <c:v>78</c:v>
                </c:pt>
                <c:pt idx="1">
                  <c:v>85</c:v>
                </c:pt>
                <c:pt idx="2">
                  <c:v>70</c:v>
                </c:pt>
                <c:pt idx="3">
                  <c:v>85</c:v>
                </c:pt>
                <c:pt idx="4">
                  <c:v>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434029192"/>
        <c:axId val="434029584"/>
      </c:barChart>
      <c:catAx>
        <c:axId val="434029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34029584"/>
        <c:crosses val="autoZero"/>
        <c:auto val="1"/>
        <c:lblAlgn val="ctr"/>
        <c:lblOffset val="100"/>
        <c:noMultiLvlLbl val="0"/>
      </c:catAx>
      <c:valAx>
        <c:axId val="434029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34029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List1!$B$16:$C$16</c:f>
              <c:strCache>
                <c:ptCount val="2"/>
                <c:pt idx="0">
                  <c:v>K – M III</c:v>
                </c:pt>
                <c:pt idx="1">
                  <c:v>mg/kg sušiny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List1!$D$15:$H$15</c:f>
              <c:strCache>
                <c:ptCount val="5"/>
                <c:pt idx="0">
                  <c:v>3:01</c:v>
                </c:pt>
                <c:pt idx="1">
                  <c:v>5:01</c:v>
                </c:pt>
                <c:pt idx="2">
                  <c:v>10:01</c:v>
                </c:pt>
                <c:pt idx="3">
                  <c:v>hnojeno pouze digestátem</c:v>
                </c:pt>
                <c:pt idx="4">
                  <c:v>referenční plocha</c:v>
                </c:pt>
              </c:strCache>
            </c:strRef>
          </c:cat>
          <c:val>
            <c:numRef>
              <c:f>List1!$D$16:$H$16</c:f>
              <c:numCache>
                <c:formatCode>General</c:formatCode>
                <c:ptCount val="5"/>
                <c:pt idx="0">
                  <c:v>217</c:v>
                </c:pt>
                <c:pt idx="1">
                  <c:v>237</c:v>
                </c:pt>
                <c:pt idx="2">
                  <c:v>184</c:v>
                </c:pt>
                <c:pt idx="3">
                  <c:v>219</c:v>
                </c:pt>
                <c:pt idx="4">
                  <c:v>234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434026840"/>
        <c:axId val="434028800"/>
      </c:barChart>
      <c:catAx>
        <c:axId val="434026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34028800"/>
        <c:crosses val="autoZero"/>
        <c:auto val="1"/>
        <c:lblAlgn val="ctr"/>
        <c:lblOffset val="100"/>
        <c:noMultiLvlLbl val="0"/>
      </c:catAx>
      <c:valAx>
        <c:axId val="434028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34026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List1!$B$13:$C$13</c:f>
              <c:strCache>
                <c:ptCount val="2"/>
                <c:pt idx="0">
                  <c:v>Ca – M III</c:v>
                </c:pt>
                <c:pt idx="1">
                  <c:v>mg/kg sušiny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List1!$D$12:$H$12</c:f>
              <c:strCache>
                <c:ptCount val="5"/>
                <c:pt idx="0">
                  <c:v>3:01</c:v>
                </c:pt>
                <c:pt idx="1">
                  <c:v>5:01</c:v>
                </c:pt>
                <c:pt idx="2">
                  <c:v>10:01</c:v>
                </c:pt>
                <c:pt idx="3">
                  <c:v>hnojeno pouze digestátem</c:v>
                </c:pt>
                <c:pt idx="4">
                  <c:v>referenční plocha</c:v>
                </c:pt>
              </c:strCache>
            </c:strRef>
          </c:cat>
          <c:val>
            <c:numRef>
              <c:f>List1!$D$13:$H$13</c:f>
              <c:numCache>
                <c:formatCode>General</c:formatCode>
                <c:ptCount val="5"/>
                <c:pt idx="0">
                  <c:v>1342</c:v>
                </c:pt>
                <c:pt idx="1">
                  <c:v>1355</c:v>
                </c:pt>
                <c:pt idx="2">
                  <c:v>1465</c:v>
                </c:pt>
                <c:pt idx="3">
                  <c:v>1349</c:v>
                </c:pt>
                <c:pt idx="4">
                  <c:v>1402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373734864"/>
        <c:axId val="373727808"/>
      </c:barChart>
      <c:catAx>
        <c:axId val="373734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73727808"/>
        <c:crosses val="autoZero"/>
        <c:auto val="1"/>
        <c:lblAlgn val="ctr"/>
        <c:lblOffset val="100"/>
        <c:noMultiLvlLbl val="0"/>
      </c:catAx>
      <c:valAx>
        <c:axId val="373727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737348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List1!$B$22:$C$22</c:f>
              <c:strCache>
                <c:ptCount val="2"/>
                <c:pt idx="0">
                  <c:v>P – M III</c:v>
                </c:pt>
                <c:pt idx="1">
                  <c:v>mg/kg sušiny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List1!$D$21:$H$21</c:f>
              <c:strCache>
                <c:ptCount val="5"/>
                <c:pt idx="0">
                  <c:v>3:01</c:v>
                </c:pt>
                <c:pt idx="1">
                  <c:v>5:01</c:v>
                </c:pt>
                <c:pt idx="2">
                  <c:v>10:01</c:v>
                </c:pt>
                <c:pt idx="3">
                  <c:v>hnojeno pouze digestátem</c:v>
                </c:pt>
                <c:pt idx="4">
                  <c:v>referenční plocha</c:v>
                </c:pt>
              </c:strCache>
            </c:strRef>
          </c:cat>
          <c:val>
            <c:numRef>
              <c:f>List1!$D$22:$H$22</c:f>
              <c:numCache>
                <c:formatCode>General</c:formatCode>
                <c:ptCount val="5"/>
                <c:pt idx="0">
                  <c:v>78</c:v>
                </c:pt>
                <c:pt idx="1">
                  <c:v>85</c:v>
                </c:pt>
                <c:pt idx="2">
                  <c:v>70</c:v>
                </c:pt>
                <c:pt idx="3">
                  <c:v>85</c:v>
                </c:pt>
                <c:pt idx="4">
                  <c:v>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430323728"/>
        <c:axId val="430322552"/>
      </c:barChart>
      <c:catAx>
        <c:axId val="430323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30322552"/>
        <c:crosses val="autoZero"/>
        <c:auto val="1"/>
        <c:lblAlgn val="ctr"/>
        <c:lblOffset val="100"/>
        <c:noMultiLvlLbl val="0"/>
      </c:catAx>
      <c:valAx>
        <c:axId val="430322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30323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List1!$B$16:$C$16</c:f>
              <c:strCache>
                <c:ptCount val="2"/>
                <c:pt idx="0">
                  <c:v>K – M III</c:v>
                </c:pt>
                <c:pt idx="1">
                  <c:v>mg/kg sušiny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List1!$D$15:$H$15</c:f>
              <c:strCache>
                <c:ptCount val="5"/>
                <c:pt idx="0">
                  <c:v>3:01</c:v>
                </c:pt>
                <c:pt idx="1">
                  <c:v>5:01</c:v>
                </c:pt>
                <c:pt idx="2">
                  <c:v>10:01</c:v>
                </c:pt>
                <c:pt idx="3">
                  <c:v>hnojeno pouze digestátem</c:v>
                </c:pt>
                <c:pt idx="4">
                  <c:v>referenční plocha</c:v>
                </c:pt>
              </c:strCache>
            </c:strRef>
          </c:cat>
          <c:val>
            <c:numRef>
              <c:f>List1!$D$16:$H$16</c:f>
              <c:numCache>
                <c:formatCode>General</c:formatCode>
                <c:ptCount val="5"/>
                <c:pt idx="0">
                  <c:v>217</c:v>
                </c:pt>
                <c:pt idx="1">
                  <c:v>237</c:v>
                </c:pt>
                <c:pt idx="2">
                  <c:v>184</c:v>
                </c:pt>
                <c:pt idx="3">
                  <c:v>219</c:v>
                </c:pt>
                <c:pt idx="4">
                  <c:v>234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430324120"/>
        <c:axId val="430324904"/>
      </c:barChart>
      <c:catAx>
        <c:axId val="430324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30324904"/>
        <c:crosses val="autoZero"/>
        <c:auto val="1"/>
        <c:lblAlgn val="ctr"/>
        <c:lblOffset val="100"/>
        <c:noMultiLvlLbl val="0"/>
      </c:catAx>
      <c:valAx>
        <c:axId val="430324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30324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List1!$B$13:$C$13</c:f>
              <c:strCache>
                <c:ptCount val="2"/>
                <c:pt idx="0">
                  <c:v>Ca – M III</c:v>
                </c:pt>
                <c:pt idx="1">
                  <c:v>mg/kg sušiny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List1!$D$12:$H$12</c:f>
              <c:strCache>
                <c:ptCount val="5"/>
                <c:pt idx="0">
                  <c:v>3:01</c:v>
                </c:pt>
                <c:pt idx="1">
                  <c:v>5:01</c:v>
                </c:pt>
                <c:pt idx="2">
                  <c:v>10:01</c:v>
                </c:pt>
                <c:pt idx="3">
                  <c:v>hnojeno pouze digestátem</c:v>
                </c:pt>
                <c:pt idx="4">
                  <c:v>referenční plocha</c:v>
                </c:pt>
              </c:strCache>
            </c:strRef>
          </c:cat>
          <c:val>
            <c:numRef>
              <c:f>List1!$D$13:$H$13</c:f>
              <c:numCache>
                <c:formatCode>General</c:formatCode>
                <c:ptCount val="5"/>
                <c:pt idx="0">
                  <c:v>1342</c:v>
                </c:pt>
                <c:pt idx="1">
                  <c:v>1355</c:v>
                </c:pt>
                <c:pt idx="2">
                  <c:v>1465</c:v>
                </c:pt>
                <c:pt idx="3">
                  <c:v>1349</c:v>
                </c:pt>
                <c:pt idx="4">
                  <c:v>1402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430336272"/>
        <c:axId val="430335880"/>
      </c:barChart>
      <c:catAx>
        <c:axId val="430336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30335880"/>
        <c:crosses val="autoZero"/>
        <c:auto val="1"/>
        <c:lblAlgn val="ctr"/>
        <c:lblOffset val="100"/>
        <c:noMultiLvlLbl val="0"/>
      </c:catAx>
      <c:valAx>
        <c:axId val="430335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30336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List1!$B$19:$C$19</c:f>
              <c:strCache>
                <c:ptCount val="2"/>
                <c:pt idx="0">
                  <c:v>Mg – M III</c:v>
                </c:pt>
                <c:pt idx="1">
                  <c:v>mg/kg sušiny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List1!$D$18:$H$18</c:f>
              <c:strCache>
                <c:ptCount val="5"/>
                <c:pt idx="0">
                  <c:v>3:01</c:v>
                </c:pt>
                <c:pt idx="1">
                  <c:v>5:01</c:v>
                </c:pt>
                <c:pt idx="2">
                  <c:v>10:01</c:v>
                </c:pt>
                <c:pt idx="3">
                  <c:v>hnojeno pouze digestátem</c:v>
                </c:pt>
                <c:pt idx="4">
                  <c:v>referenční plocha</c:v>
                </c:pt>
              </c:strCache>
            </c:strRef>
          </c:cat>
          <c:val>
            <c:numRef>
              <c:f>List1!$D$19:$H$19</c:f>
              <c:numCache>
                <c:formatCode>General</c:formatCode>
                <c:ptCount val="5"/>
                <c:pt idx="0">
                  <c:v>128</c:v>
                </c:pt>
                <c:pt idx="1">
                  <c:v>124</c:v>
                </c:pt>
                <c:pt idx="2">
                  <c:v>143</c:v>
                </c:pt>
                <c:pt idx="3">
                  <c:v>128</c:v>
                </c:pt>
                <c:pt idx="4">
                  <c:v>150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434024488"/>
        <c:axId val="434030368"/>
      </c:barChart>
      <c:catAx>
        <c:axId val="434024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34030368"/>
        <c:crosses val="autoZero"/>
        <c:auto val="1"/>
        <c:lblAlgn val="ctr"/>
        <c:lblOffset val="100"/>
        <c:noMultiLvlLbl val="0"/>
      </c:catAx>
      <c:valAx>
        <c:axId val="434030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34024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cs-CZ" sz="1200"/>
              <a:t>Železo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List1!$B$8:$C$8</c:f>
              <c:strCache>
                <c:ptCount val="2"/>
                <c:pt idx="0">
                  <c:v>Fe</c:v>
                </c:pt>
                <c:pt idx="1">
                  <c:v>mg/kg sušiny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76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hade val="76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shade val="76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List1!$D$7:$H$7</c:f>
              <c:strCache>
                <c:ptCount val="5"/>
                <c:pt idx="0">
                  <c:v>3:01</c:v>
                </c:pt>
                <c:pt idx="1">
                  <c:v>5:01</c:v>
                </c:pt>
                <c:pt idx="2">
                  <c:v>10:01</c:v>
                </c:pt>
                <c:pt idx="3">
                  <c:v>hnojeno pouze digestátem</c:v>
                </c:pt>
                <c:pt idx="4">
                  <c:v>referenční plocha</c:v>
                </c:pt>
              </c:strCache>
            </c:strRef>
          </c:cat>
          <c:val>
            <c:numRef>
              <c:f>List1!$D$8:$H$8</c:f>
              <c:numCache>
                <c:formatCode>General</c:formatCode>
                <c:ptCount val="5"/>
                <c:pt idx="0">
                  <c:v>18100</c:v>
                </c:pt>
                <c:pt idx="1">
                  <c:v>19000</c:v>
                </c:pt>
                <c:pt idx="2">
                  <c:v>18200</c:v>
                </c:pt>
                <c:pt idx="3">
                  <c:v>18100</c:v>
                </c:pt>
                <c:pt idx="4">
                  <c:v>17600</c:v>
                </c:pt>
              </c:numCache>
            </c:numRef>
          </c:val>
        </c:ser>
        <c:ser>
          <c:idx val="1"/>
          <c:order val="1"/>
          <c:tx>
            <c:strRef>
              <c:f>List1!$B$9:$C$9</c:f>
              <c:strCache>
                <c:ptCount val="2"/>
                <c:pt idx="0">
                  <c:v>Fe – M III</c:v>
                </c:pt>
                <c:pt idx="1">
                  <c:v>mg/kg sušiny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77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tint val="77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tint val="77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List1!$D$7:$H$7</c:f>
              <c:strCache>
                <c:ptCount val="5"/>
                <c:pt idx="0">
                  <c:v>3:01</c:v>
                </c:pt>
                <c:pt idx="1">
                  <c:v>5:01</c:v>
                </c:pt>
                <c:pt idx="2">
                  <c:v>10:01</c:v>
                </c:pt>
                <c:pt idx="3">
                  <c:v>hnojeno pouze digestátem</c:v>
                </c:pt>
                <c:pt idx="4">
                  <c:v>referenční plocha</c:v>
                </c:pt>
              </c:strCache>
            </c:strRef>
          </c:cat>
          <c:val>
            <c:numRef>
              <c:f>List1!$D$9:$H$9</c:f>
              <c:numCache>
                <c:formatCode>General</c:formatCode>
                <c:ptCount val="5"/>
                <c:pt idx="0">
                  <c:v>361</c:v>
                </c:pt>
                <c:pt idx="1">
                  <c:v>371</c:v>
                </c:pt>
                <c:pt idx="2">
                  <c:v>363</c:v>
                </c:pt>
                <c:pt idx="3">
                  <c:v>358</c:v>
                </c:pt>
                <c:pt idx="4">
                  <c:v>345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552996784"/>
        <c:axId val="552999920"/>
      </c:barChart>
      <c:catAx>
        <c:axId val="552996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52999920"/>
        <c:crosses val="autoZero"/>
        <c:auto val="1"/>
        <c:lblAlgn val="ctr"/>
        <c:lblOffset val="100"/>
        <c:noMultiLvlLbl val="0"/>
      </c:catAx>
      <c:valAx>
        <c:axId val="552999920"/>
        <c:scaling>
          <c:logBase val="10"/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52996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cs-CZ" sz="1200"/>
              <a:t>Železo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List1!$B$8:$C$8</c:f>
              <c:strCache>
                <c:ptCount val="2"/>
                <c:pt idx="0">
                  <c:v>Fe</c:v>
                </c:pt>
                <c:pt idx="1">
                  <c:v>mg/kg sušiny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76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hade val="76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shade val="76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List1!$D$7:$H$7</c:f>
              <c:strCache>
                <c:ptCount val="5"/>
                <c:pt idx="0">
                  <c:v>3:01</c:v>
                </c:pt>
                <c:pt idx="1">
                  <c:v>5:01</c:v>
                </c:pt>
                <c:pt idx="2">
                  <c:v>10:01</c:v>
                </c:pt>
                <c:pt idx="3">
                  <c:v>hnojeno pouze digestátem</c:v>
                </c:pt>
                <c:pt idx="4">
                  <c:v>referenční plocha</c:v>
                </c:pt>
              </c:strCache>
            </c:strRef>
          </c:cat>
          <c:val>
            <c:numRef>
              <c:f>List1!$D$8:$H$8</c:f>
              <c:numCache>
                <c:formatCode>General</c:formatCode>
                <c:ptCount val="5"/>
                <c:pt idx="0">
                  <c:v>18100</c:v>
                </c:pt>
                <c:pt idx="1">
                  <c:v>19000</c:v>
                </c:pt>
                <c:pt idx="2">
                  <c:v>18200</c:v>
                </c:pt>
                <c:pt idx="3">
                  <c:v>18100</c:v>
                </c:pt>
                <c:pt idx="4">
                  <c:v>17600</c:v>
                </c:pt>
              </c:numCache>
            </c:numRef>
          </c:val>
        </c:ser>
        <c:ser>
          <c:idx val="1"/>
          <c:order val="1"/>
          <c:tx>
            <c:strRef>
              <c:f>List1!$B$9:$C$9</c:f>
              <c:strCache>
                <c:ptCount val="2"/>
                <c:pt idx="0">
                  <c:v>Fe – M III</c:v>
                </c:pt>
                <c:pt idx="1">
                  <c:v>mg/kg sušiny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77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tint val="77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tint val="77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List1!$D$7:$H$7</c:f>
              <c:strCache>
                <c:ptCount val="5"/>
                <c:pt idx="0">
                  <c:v>3:01</c:v>
                </c:pt>
                <c:pt idx="1">
                  <c:v>5:01</c:v>
                </c:pt>
                <c:pt idx="2">
                  <c:v>10:01</c:v>
                </c:pt>
                <c:pt idx="3">
                  <c:v>hnojeno pouze digestátem</c:v>
                </c:pt>
                <c:pt idx="4">
                  <c:v>referenční plocha</c:v>
                </c:pt>
              </c:strCache>
            </c:strRef>
          </c:cat>
          <c:val>
            <c:numRef>
              <c:f>List1!$D$9:$H$9</c:f>
              <c:numCache>
                <c:formatCode>General</c:formatCode>
                <c:ptCount val="5"/>
                <c:pt idx="0">
                  <c:v>361</c:v>
                </c:pt>
                <c:pt idx="1">
                  <c:v>371</c:v>
                </c:pt>
                <c:pt idx="2">
                  <c:v>363</c:v>
                </c:pt>
                <c:pt idx="3">
                  <c:v>358</c:v>
                </c:pt>
                <c:pt idx="4">
                  <c:v>345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434027232"/>
        <c:axId val="434028408"/>
      </c:barChart>
      <c:catAx>
        <c:axId val="434027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34028408"/>
        <c:crosses val="autoZero"/>
        <c:auto val="1"/>
        <c:lblAlgn val="ctr"/>
        <c:lblOffset val="100"/>
        <c:noMultiLvlLbl val="0"/>
      </c:catAx>
      <c:valAx>
        <c:axId val="434028408"/>
        <c:scaling>
          <c:logBase val="10"/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34027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cs-CZ" sz="1200"/>
              <a:t>Hliník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List1!$B$4:$C$4</c:f>
              <c:strCache>
                <c:ptCount val="2"/>
                <c:pt idx="0">
                  <c:v>Al</c:v>
                </c:pt>
                <c:pt idx="1">
                  <c:v>mg/kg sušiny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76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hade val="76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shade val="76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List1!$D$3:$H$3</c:f>
              <c:strCache>
                <c:ptCount val="5"/>
                <c:pt idx="0">
                  <c:v>3:01</c:v>
                </c:pt>
                <c:pt idx="1">
                  <c:v>5:01</c:v>
                </c:pt>
                <c:pt idx="2">
                  <c:v>10:01</c:v>
                </c:pt>
                <c:pt idx="3">
                  <c:v>hnojeno pouze digestátem</c:v>
                </c:pt>
                <c:pt idx="4">
                  <c:v>referenční plocha</c:v>
                </c:pt>
              </c:strCache>
            </c:strRef>
          </c:cat>
          <c:val>
            <c:numRef>
              <c:f>List1!$D$4:$H$4</c:f>
              <c:numCache>
                <c:formatCode>General</c:formatCode>
                <c:ptCount val="5"/>
                <c:pt idx="0">
                  <c:v>21400</c:v>
                </c:pt>
                <c:pt idx="1">
                  <c:v>22100</c:v>
                </c:pt>
                <c:pt idx="2">
                  <c:v>20400</c:v>
                </c:pt>
                <c:pt idx="3">
                  <c:v>22700</c:v>
                </c:pt>
                <c:pt idx="4">
                  <c:v>22500</c:v>
                </c:pt>
              </c:numCache>
            </c:numRef>
          </c:val>
        </c:ser>
        <c:ser>
          <c:idx val="1"/>
          <c:order val="1"/>
          <c:tx>
            <c:strRef>
              <c:f>List1!$B$5:$C$5</c:f>
              <c:strCache>
                <c:ptCount val="2"/>
                <c:pt idx="0">
                  <c:v>Al – M III</c:v>
                </c:pt>
                <c:pt idx="1">
                  <c:v>mg/kg sušiny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77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tint val="77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tint val="77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List1!$D$3:$H$3</c:f>
              <c:strCache>
                <c:ptCount val="5"/>
                <c:pt idx="0">
                  <c:v>3:01</c:v>
                </c:pt>
                <c:pt idx="1">
                  <c:v>5:01</c:v>
                </c:pt>
                <c:pt idx="2">
                  <c:v>10:01</c:v>
                </c:pt>
                <c:pt idx="3">
                  <c:v>hnojeno pouze digestátem</c:v>
                </c:pt>
                <c:pt idx="4">
                  <c:v>referenční plocha</c:v>
                </c:pt>
              </c:strCache>
            </c:strRef>
          </c:cat>
          <c:val>
            <c:numRef>
              <c:f>List1!$D$5:$H$5</c:f>
              <c:numCache>
                <c:formatCode>General</c:formatCode>
                <c:ptCount val="5"/>
                <c:pt idx="0">
                  <c:v>662</c:v>
                </c:pt>
                <c:pt idx="1">
                  <c:v>651</c:v>
                </c:pt>
                <c:pt idx="2">
                  <c:v>613</c:v>
                </c:pt>
                <c:pt idx="3">
                  <c:v>654</c:v>
                </c:pt>
                <c:pt idx="4">
                  <c:v>648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431040096"/>
        <c:axId val="431040488"/>
      </c:barChart>
      <c:catAx>
        <c:axId val="431040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31040488"/>
        <c:crosses val="autoZero"/>
        <c:auto val="1"/>
        <c:lblAlgn val="ctr"/>
        <c:lblOffset val="100"/>
        <c:noMultiLvlLbl val="0"/>
      </c:catAx>
      <c:valAx>
        <c:axId val="431040488"/>
        <c:scaling>
          <c:logBase val="10"/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31040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List1!$B$37:$C$37</c:f>
              <c:strCache>
                <c:ptCount val="2"/>
                <c:pt idx="0">
                  <c:v>N - amoniakální</c:v>
                </c:pt>
                <c:pt idx="1">
                  <c:v>mg/kg sušiny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8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hade val="58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shade val="58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List1!$D$36:$H$36</c:f>
              <c:strCache>
                <c:ptCount val="5"/>
                <c:pt idx="0">
                  <c:v>3:01</c:v>
                </c:pt>
                <c:pt idx="1">
                  <c:v>5:01</c:v>
                </c:pt>
                <c:pt idx="2">
                  <c:v>10:01</c:v>
                </c:pt>
                <c:pt idx="3">
                  <c:v>hnojeno pouze digestátem</c:v>
                </c:pt>
                <c:pt idx="4">
                  <c:v>referenční plocha</c:v>
                </c:pt>
              </c:strCache>
            </c:strRef>
          </c:cat>
          <c:val>
            <c:numRef>
              <c:f>List1!$D$37:$H$37</c:f>
              <c:numCache>
                <c:formatCode>General</c:formatCode>
                <c:ptCount val="5"/>
                <c:pt idx="0">
                  <c:v>5.01</c:v>
                </c:pt>
                <c:pt idx="1">
                  <c:v>5.69</c:v>
                </c:pt>
                <c:pt idx="2">
                  <c:v>2.83</c:v>
                </c:pt>
                <c:pt idx="3">
                  <c:v>1.49</c:v>
                </c:pt>
                <c:pt idx="4">
                  <c:v>3.46</c:v>
                </c:pt>
              </c:numCache>
            </c:numRef>
          </c:val>
        </c:ser>
        <c:ser>
          <c:idx val="1"/>
          <c:order val="1"/>
          <c:tx>
            <c:strRef>
              <c:f>List1!$B$38:$C$38</c:f>
              <c:strCache>
                <c:ptCount val="2"/>
                <c:pt idx="0">
                  <c:v>N - dusičitanový</c:v>
                </c:pt>
                <c:pt idx="1">
                  <c:v>mg/kg sušiny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86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hade val="86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shade val="86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List1!$D$36:$H$36</c:f>
              <c:strCache>
                <c:ptCount val="5"/>
                <c:pt idx="0">
                  <c:v>3:01</c:v>
                </c:pt>
                <c:pt idx="1">
                  <c:v>5:01</c:v>
                </c:pt>
                <c:pt idx="2">
                  <c:v>10:01</c:v>
                </c:pt>
                <c:pt idx="3">
                  <c:v>hnojeno pouze digestátem</c:v>
                </c:pt>
                <c:pt idx="4">
                  <c:v>referenční plocha</c:v>
                </c:pt>
              </c:strCache>
            </c:strRef>
          </c:cat>
          <c:val>
            <c:numRef>
              <c:f>List1!$D$38:$H$38</c:f>
              <c:numCache>
                <c:formatCode>General</c:formatCode>
                <c:ptCount val="5"/>
                <c:pt idx="0">
                  <c:v>4.95</c:v>
                </c:pt>
                <c:pt idx="1">
                  <c:v>7.26</c:v>
                </c:pt>
                <c:pt idx="2">
                  <c:v>4.84</c:v>
                </c:pt>
                <c:pt idx="3">
                  <c:v>4.67</c:v>
                </c:pt>
                <c:pt idx="4">
                  <c:v>4.59</c:v>
                </c:pt>
              </c:numCache>
            </c:numRef>
          </c:val>
        </c:ser>
        <c:ser>
          <c:idx val="2"/>
          <c:order val="2"/>
          <c:tx>
            <c:strRef>
              <c:f>List1!$B$39:$C$39</c:f>
              <c:strCache>
                <c:ptCount val="2"/>
                <c:pt idx="0">
                  <c:v>N - minerální</c:v>
                </c:pt>
                <c:pt idx="1">
                  <c:v>mg/kg sušiny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86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tint val="86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tint val="86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List1!$D$36:$H$36</c:f>
              <c:strCache>
                <c:ptCount val="5"/>
                <c:pt idx="0">
                  <c:v>3:01</c:v>
                </c:pt>
                <c:pt idx="1">
                  <c:v>5:01</c:v>
                </c:pt>
                <c:pt idx="2">
                  <c:v>10:01</c:v>
                </c:pt>
                <c:pt idx="3">
                  <c:v>hnojeno pouze digestátem</c:v>
                </c:pt>
                <c:pt idx="4">
                  <c:v>referenční plocha</c:v>
                </c:pt>
              </c:strCache>
            </c:strRef>
          </c:cat>
          <c:val>
            <c:numRef>
              <c:f>List1!$D$39:$H$39</c:f>
              <c:numCache>
                <c:formatCode>General</c:formatCode>
                <c:ptCount val="5"/>
                <c:pt idx="0">
                  <c:v>9.9600000000000009</c:v>
                </c:pt>
                <c:pt idx="1">
                  <c:v>13</c:v>
                </c:pt>
                <c:pt idx="2">
                  <c:v>7.67</c:v>
                </c:pt>
                <c:pt idx="3">
                  <c:v>6.16</c:v>
                </c:pt>
                <c:pt idx="4">
                  <c:v>8.0500000000000007</c:v>
                </c:pt>
              </c:numCache>
            </c:numRef>
          </c:val>
        </c:ser>
        <c:ser>
          <c:idx val="3"/>
          <c:order val="3"/>
          <c:tx>
            <c:strRef>
              <c:f>List1!$B$40:$C$40</c:f>
              <c:strCache>
                <c:ptCount val="2"/>
                <c:pt idx="0">
                  <c:v>N celkový</c:v>
                </c:pt>
                <c:pt idx="1">
                  <c:v>% v sušině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58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tint val="58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tint val="58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List1!$D$36:$H$36</c:f>
              <c:strCache>
                <c:ptCount val="5"/>
                <c:pt idx="0">
                  <c:v>3:01</c:v>
                </c:pt>
                <c:pt idx="1">
                  <c:v>5:01</c:v>
                </c:pt>
                <c:pt idx="2">
                  <c:v>10:01</c:v>
                </c:pt>
                <c:pt idx="3">
                  <c:v>hnojeno pouze digestátem</c:v>
                </c:pt>
                <c:pt idx="4">
                  <c:v>referenční plocha</c:v>
                </c:pt>
              </c:strCache>
            </c:strRef>
          </c:cat>
          <c:val>
            <c:numRef>
              <c:f>List1!$D$40:$H$40</c:f>
              <c:numCache>
                <c:formatCode>General</c:formatCode>
                <c:ptCount val="5"/>
                <c:pt idx="0">
                  <c:v>0.13</c:v>
                </c:pt>
                <c:pt idx="1">
                  <c:v>0.14000000000000001</c:v>
                </c:pt>
                <c:pt idx="2">
                  <c:v>0.08</c:v>
                </c:pt>
                <c:pt idx="3">
                  <c:v>0.14000000000000001</c:v>
                </c:pt>
                <c:pt idx="4">
                  <c:v>0.14000000000000001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430322160"/>
        <c:axId val="430323336"/>
      </c:barChart>
      <c:catAx>
        <c:axId val="430322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30323336"/>
        <c:crosses val="autoZero"/>
        <c:auto val="1"/>
        <c:lblAlgn val="ctr"/>
        <c:lblOffset val="100"/>
        <c:noMultiLvlLbl val="0"/>
      </c:catAx>
      <c:valAx>
        <c:axId val="430323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30322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List1!$B$34:$C$34</c:f>
              <c:strCache>
                <c:ptCount val="2"/>
                <c:pt idx="0">
                  <c:v>organický uhlík</c:v>
                </c:pt>
                <c:pt idx="1">
                  <c:v>% v sušině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List1!$D$33:$H$33</c:f>
              <c:strCache>
                <c:ptCount val="5"/>
                <c:pt idx="0">
                  <c:v>3:01</c:v>
                </c:pt>
                <c:pt idx="1">
                  <c:v>5:01</c:v>
                </c:pt>
                <c:pt idx="2">
                  <c:v>10:01</c:v>
                </c:pt>
                <c:pt idx="3">
                  <c:v>hnojeno pouze digestátem</c:v>
                </c:pt>
                <c:pt idx="4">
                  <c:v>referenční plocha</c:v>
                </c:pt>
              </c:strCache>
            </c:strRef>
          </c:cat>
          <c:val>
            <c:numRef>
              <c:f>List1!$D$34:$H$34</c:f>
              <c:numCache>
                <c:formatCode>General</c:formatCode>
                <c:ptCount val="5"/>
                <c:pt idx="0">
                  <c:v>2.7</c:v>
                </c:pt>
                <c:pt idx="1">
                  <c:v>2.31</c:v>
                </c:pt>
                <c:pt idx="2">
                  <c:v>2.13</c:v>
                </c:pt>
                <c:pt idx="3">
                  <c:v>2.52</c:v>
                </c:pt>
                <c:pt idx="4">
                  <c:v>2.75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430330000"/>
        <c:axId val="430330392"/>
      </c:barChart>
      <c:catAx>
        <c:axId val="430330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30330392"/>
        <c:crosses val="autoZero"/>
        <c:auto val="1"/>
        <c:lblAlgn val="ctr"/>
        <c:lblOffset val="100"/>
        <c:noMultiLvlLbl val="0"/>
      </c:catAx>
      <c:valAx>
        <c:axId val="430330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30330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List1!$B$37:$C$37</c:f>
              <c:strCache>
                <c:ptCount val="2"/>
                <c:pt idx="0">
                  <c:v>N - amoniakální</c:v>
                </c:pt>
                <c:pt idx="1">
                  <c:v>mg/kg sušiny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8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hade val="58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shade val="58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List1!$D$36:$H$36</c:f>
              <c:strCache>
                <c:ptCount val="5"/>
                <c:pt idx="0">
                  <c:v>3:01</c:v>
                </c:pt>
                <c:pt idx="1">
                  <c:v>5:01</c:v>
                </c:pt>
                <c:pt idx="2">
                  <c:v>10:01</c:v>
                </c:pt>
                <c:pt idx="3">
                  <c:v>hnojeno pouze digestátem</c:v>
                </c:pt>
                <c:pt idx="4">
                  <c:v>referenční plocha</c:v>
                </c:pt>
              </c:strCache>
            </c:strRef>
          </c:cat>
          <c:val>
            <c:numRef>
              <c:f>List1!$D$37:$H$37</c:f>
              <c:numCache>
                <c:formatCode>General</c:formatCode>
                <c:ptCount val="5"/>
                <c:pt idx="0">
                  <c:v>5.01</c:v>
                </c:pt>
                <c:pt idx="1">
                  <c:v>5.69</c:v>
                </c:pt>
                <c:pt idx="2">
                  <c:v>2.83</c:v>
                </c:pt>
                <c:pt idx="3">
                  <c:v>1.49</c:v>
                </c:pt>
                <c:pt idx="4">
                  <c:v>3.46</c:v>
                </c:pt>
              </c:numCache>
            </c:numRef>
          </c:val>
        </c:ser>
        <c:ser>
          <c:idx val="1"/>
          <c:order val="1"/>
          <c:tx>
            <c:strRef>
              <c:f>List1!$B$38:$C$38</c:f>
              <c:strCache>
                <c:ptCount val="2"/>
                <c:pt idx="0">
                  <c:v>N - dusičitanový</c:v>
                </c:pt>
                <c:pt idx="1">
                  <c:v>mg/kg sušiny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86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hade val="86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shade val="86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List1!$D$36:$H$36</c:f>
              <c:strCache>
                <c:ptCount val="5"/>
                <c:pt idx="0">
                  <c:v>3:01</c:v>
                </c:pt>
                <c:pt idx="1">
                  <c:v>5:01</c:v>
                </c:pt>
                <c:pt idx="2">
                  <c:v>10:01</c:v>
                </c:pt>
                <c:pt idx="3">
                  <c:v>hnojeno pouze digestátem</c:v>
                </c:pt>
                <c:pt idx="4">
                  <c:v>referenční plocha</c:v>
                </c:pt>
              </c:strCache>
            </c:strRef>
          </c:cat>
          <c:val>
            <c:numRef>
              <c:f>List1!$D$38:$H$38</c:f>
              <c:numCache>
                <c:formatCode>General</c:formatCode>
                <c:ptCount val="5"/>
                <c:pt idx="0">
                  <c:v>4.95</c:v>
                </c:pt>
                <c:pt idx="1">
                  <c:v>7.26</c:v>
                </c:pt>
                <c:pt idx="2">
                  <c:v>4.84</c:v>
                </c:pt>
                <c:pt idx="3">
                  <c:v>4.67</c:v>
                </c:pt>
                <c:pt idx="4">
                  <c:v>4.59</c:v>
                </c:pt>
              </c:numCache>
            </c:numRef>
          </c:val>
        </c:ser>
        <c:ser>
          <c:idx val="2"/>
          <c:order val="2"/>
          <c:tx>
            <c:strRef>
              <c:f>List1!$B$39:$C$39</c:f>
              <c:strCache>
                <c:ptCount val="2"/>
                <c:pt idx="0">
                  <c:v>N - minerální</c:v>
                </c:pt>
                <c:pt idx="1">
                  <c:v>mg/kg sušiny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86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tint val="86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tint val="86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List1!$D$36:$H$36</c:f>
              <c:strCache>
                <c:ptCount val="5"/>
                <c:pt idx="0">
                  <c:v>3:01</c:v>
                </c:pt>
                <c:pt idx="1">
                  <c:v>5:01</c:v>
                </c:pt>
                <c:pt idx="2">
                  <c:v>10:01</c:v>
                </c:pt>
                <c:pt idx="3">
                  <c:v>hnojeno pouze digestátem</c:v>
                </c:pt>
                <c:pt idx="4">
                  <c:v>referenční plocha</c:v>
                </c:pt>
              </c:strCache>
            </c:strRef>
          </c:cat>
          <c:val>
            <c:numRef>
              <c:f>List1!$D$39:$H$39</c:f>
              <c:numCache>
                <c:formatCode>General</c:formatCode>
                <c:ptCount val="5"/>
                <c:pt idx="0">
                  <c:v>9.9600000000000009</c:v>
                </c:pt>
                <c:pt idx="1">
                  <c:v>13</c:v>
                </c:pt>
                <c:pt idx="2">
                  <c:v>7.67</c:v>
                </c:pt>
                <c:pt idx="3">
                  <c:v>6.16</c:v>
                </c:pt>
                <c:pt idx="4">
                  <c:v>8.0500000000000007</c:v>
                </c:pt>
              </c:numCache>
            </c:numRef>
          </c:val>
        </c:ser>
        <c:ser>
          <c:idx val="3"/>
          <c:order val="3"/>
          <c:tx>
            <c:strRef>
              <c:f>List1!$B$40:$C$40</c:f>
              <c:strCache>
                <c:ptCount val="2"/>
                <c:pt idx="0">
                  <c:v>N celkový</c:v>
                </c:pt>
                <c:pt idx="1">
                  <c:v>% v sušině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58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tint val="58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tint val="58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List1!$D$36:$H$36</c:f>
              <c:strCache>
                <c:ptCount val="5"/>
                <c:pt idx="0">
                  <c:v>3:01</c:v>
                </c:pt>
                <c:pt idx="1">
                  <c:v>5:01</c:v>
                </c:pt>
                <c:pt idx="2">
                  <c:v>10:01</c:v>
                </c:pt>
                <c:pt idx="3">
                  <c:v>hnojeno pouze digestátem</c:v>
                </c:pt>
                <c:pt idx="4">
                  <c:v>referenční plocha</c:v>
                </c:pt>
              </c:strCache>
            </c:strRef>
          </c:cat>
          <c:val>
            <c:numRef>
              <c:f>List1!$D$40:$H$40</c:f>
              <c:numCache>
                <c:formatCode>General</c:formatCode>
                <c:ptCount val="5"/>
                <c:pt idx="0">
                  <c:v>0.13</c:v>
                </c:pt>
                <c:pt idx="1">
                  <c:v>0.14000000000000001</c:v>
                </c:pt>
                <c:pt idx="2">
                  <c:v>0.08</c:v>
                </c:pt>
                <c:pt idx="3">
                  <c:v>0.14000000000000001</c:v>
                </c:pt>
                <c:pt idx="4">
                  <c:v>0.14000000000000001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431044016"/>
        <c:axId val="431044408"/>
      </c:barChart>
      <c:catAx>
        <c:axId val="431044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31044408"/>
        <c:crosses val="autoZero"/>
        <c:auto val="1"/>
        <c:lblAlgn val="ctr"/>
        <c:lblOffset val="100"/>
        <c:noMultiLvlLbl val="0"/>
      </c:catAx>
      <c:valAx>
        <c:axId val="431044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31044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List1!$B$34:$C$34</c:f>
              <c:strCache>
                <c:ptCount val="2"/>
                <c:pt idx="0">
                  <c:v>organický uhlík</c:v>
                </c:pt>
                <c:pt idx="1">
                  <c:v>% v sušině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List1!$D$33:$H$33</c:f>
              <c:strCache>
                <c:ptCount val="5"/>
                <c:pt idx="0">
                  <c:v>3:01</c:v>
                </c:pt>
                <c:pt idx="1">
                  <c:v>5:01</c:v>
                </c:pt>
                <c:pt idx="2">
                  <c:v>10:01</c:v>
                </c:pt>
                <c:pt idx="3">
                  <c:v>hnojeno pouze digestátem</c:v>
                </c:pt>
                <c:pt idx="4">
                  <c:v>referenční plocha</c:v>
                </c:pt>
              </c:strCache>
            </c:strRef>
          </c:cat>
          <c:val>
            <c:numRef>
              <c:f>List1!$D$34:$H$34</c:f>
              <c:numCache>
                <c:formatCode>General</c:formatCode>
                <c:ptCount val="5"/>
                <c:pt idx="0">
                  <c:v>2.7</c:v>
                </c:pt>
                <c:pt idx="1">
                  <c:v>2.31</c:v>
                </c:pt>
                <c:pt idx="2">
                  <c:v>2.13</c:v>
                </c:pt>
                <c:pt idx="3">
                  <c:v>2.52</c:v>
                </c:pt>
                <c:pt idx="4">
                  <c:v>2.75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431045192"/>
        <c:axId val="431045584"/>
      </c:barChart>
      <c:catAx>
        <c:axId val="431045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31045584"/>
        <c:crosses val="autoZero"/>
        <c:auto val="1"/>
        <c:lblAlgn val="ctr"/>
        <c:lblOffset val="100"/>
        <c:noMultiLvlLbl val="0"/>
      </c:catAx>
      <c:valAx>
        <c:axId val="431045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31045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cs-CZ" sz="1200"/>
              <a:t>organický uhlík a celkový dusík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List1!$B$34:$C$34</c:f>
              <c:strCache>
                <c:ptCount val="2"/>
                <c:pt idx="0">
                  <c:v>organický uhlík</c:v>
                </c:pt>
                <c:pt idx="1">
                  <c:v>% v sušině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76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hade val="76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shade val="76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List1!$D$33:$H$33</c:f>
              <c:strCache>
                <c:ptCount val="5"/>
                <c:pt idx="0">
                  <c:v>3:01</c:v>
                </c:pt>
                <c:pt idx="1">
                  <c:v>5:01</c:v>
                </c:pt>
                <c:pt idx="2">
                  <c:v>10:01</c:v>
                </c:pt>
                <c:pt idx="3">
                  <c:v>hnojeno pouze digestátem</c:v>
                </c:pt>
                <c:pt idx="4">
                  <c:v>referenční plocha</c:v>
                </c:pt>
              </c:strCache>
            </c:strRef>
          </c:cat>
          <c:val>
            <c:numRef>
              <c:f>List1!$D$34:$H$34</c:f>
              <c:numCache>
                <c:formatCode>General</c:formatCode>
                <c:ptCount val="5"/>
                <c:pt idx="0">
                  <c:v>2.7</c:v>
                </c:pt>
                <c:pt idx="1">
                  <c:v>2.31</c:v>
                </c:pt>
                <c:pt idx="2">
                  <c:v>2.13</c:v>
                </c:pt>
                <c:pt idx="3">
                  <c:v>2.52</c:v>
                </c:pt>
                <c:pt idx="4">
                  <c:v>2.75</c:v>
                </c:pt>
              </c:numCache>
            </c:numRef>
          </c:val>
        </c:ser>
        <c:ser>
          <c:idx val="1"/>
          <c:order val="1"/>
          <c:tx>
            <c:strRef>
              <c:f>List1!$B$35:$C$35</c:f>
              <c:strCache>
                <c:ptCount val="2"/>
                <c:pt idx="0">
                  <c:v>N celkový</c:v>
                </c:pt>
                <c:pt idx="1">
                  <c:v>% v sušině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77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tint val="77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tint val="77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List1!$D$33:$H$33</c:f>
              <c:strCache>
                <c:ptCount val="5"/>
                <c:pt idx="0">
                  <c:v>3:01</c:v>
                </c:pt>
                <c:pt idx="1">
                  <c:v>5:01</c:v>
                </c:pt>
                <c:pt idx="2">
                  <c:v>10:01</c:v>
                </c:pt>
                <c:pt idx="3">
                  <c:v>hnojeno pouze digestátem</c:v>
                </c:pt>
                <c:pt idx="4">
                  <c:v>referenční plocha</c:v>
                </c:pt>
              </c:strCache>
            </c:strRef>
          </c:cat>
          <c:val>
            <c:numRef>
              <c:f>List1!$D$35:$H$35</c:f>
              <c:numCache>
                <c:formatCode>General</c:formatCode>
                <c:ptCount val="5"/>
                <c:pt idx="0">
                  <c:v>0.13</c:v>
                </c:pt>
                <c:pt idx="1">
                  <c:v>0.14000000000000001</c:v>
                </c:pt>
                <c:pt idx="2">
                  <c:v>0.08</c:v>
                </c:pt>
                <c:pt idx="3">
                  <c:v>0.14000000000000001</c:v>
                </c:pt>
                <c:pt idx="4">
                  <c:v>0.14000000000000001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554362128"/>
        <c:axId val="554361344"/>
      </c:barChart>
      <c:catAx>
        <c:axId val="554362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54361344"/>
        <c:crosses val="autoZero"/>
        <c:auto val="1"/>
        <c:lblAlgn val="ctr"/>
        <c:lblOffset val="100"/>
        <c:noMultiLvlLbl val="0"/>
      </c:catAx>
      <c:valAx>
        <c:axId val="554361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54362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List1!$B$22:$C$22</c:f>
              <c:strCache>
                <c:ptCount val="2"/>
                <c:pt idx="0">
                  <c:v>P – M III</c:v>
                </c:pt>
                <c:pt idx="1">
                  <c:v>mg/kg sušiny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List1!$D$21:$H$21</c:f>
              <c:strCache>
                <c:ptCount val="5"/>
                <c:pt idx="0">
                  <c:v>3:01</c:v>
                </c:pt>
                <c:pt idx="1">
                  <c:v>5:01</c:v>
                </c:pt>
                <c:pt idx="2">
                  <c:v>10:01</c:v>
                </c:pt>
                <c:pt idx="3">
                  <c:v>hnojeno pouze digestátem</c:v>
                </c:pt>
                <c:pt idx="4">
                  <c:v>referenční plocha</c:v>
                </c:pt>
              </c:strCache>
            </c:strRef>
          </c:cat>
          <c:val>
            <c:numRef>
              <c:f>List1!$D$22:$H$22</c:f>
              <c:numCache>
                <c:formatCode>General</c:formatCode>
                <c:ptCount val="5"/>
                <c:pt idx="0">
                  <c:v>78</c:v>
                </c:pt>
                <c:pt idx="1">
                  <c:v>85</c:v>
                </c:pt>
                <c:pt idx="2">
                  <c:v>70</c:v>
                </c:pt>
                <c:pt idx="3">
                  <c:v>85</c:v>
                </c:pt>
                <c:pt idx="4">
                  <c:v>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376376600"/>
        <c:axId val="376376992"/>
      </c:barChart>
      <c:catAx>
        <c:axId val="376376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76376992"/>
        <c:crosses val="autoZero"/>
        <c:auto val="1"/>
        <c:lblAlgn val="ctr"/>
        <c:lblOffset val="100"/>
        <c:noMultiLvlLbl val="0"/>
      </c:catAx>
      <c:valAx>
        <c:axId val="376376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76376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List1!$B$22:$C$22</c:f>
              <c:strCache>
                <c:ptCount val="2"/>
                <c:pt idx="0">
                  <c:v>P – M III</c:v>
                </c:pt>
                <c:pt idx="1">
                  <c:v>mg/kg sušiny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List1!$D$21:$H$21</c:f>
              <c:strCache>
                <c:ptCount val="5"/>
                <c:pt idx="0">
                  <c:v>3:01</c:v>
                </c:pt>
                <c:pt idx="1">
                  <c:v>5:01</c:v>
                </c:pt>
                <c:pt idx="2">
                  <c:v>10:01</c:v>
                </c:pt>
                <c:pt idx="3">
                  <c:v>hnojeno pouze digestátem</c:v>
                </c:pt>
                <c:pt idx="4">
                  <c:v>referenční plocha</c:v>
                </c:pt>
              </c:strCache>
            </c:strRef>
          </c:cat>
          <c:val>
            <c:numRef>
              <c:f>List1!$D$22:$H$22</c:f>
              <c:numCache>
                <c:formatCode>General</c:formatCode>
                <c:ptCount val="5"/>
                <c:pt idx="0">
                  <c:v>78</c:v>
                </c:pt>
                <c:pt idx="1">
                  <c:v>85</c:v>
                </c:pt>
                <c:pt idx="2">
                  <c:v>70</c:v>
                </c:pt>
                <c:pt idx="3">
                  <c:v>85</c:v>
                </c:pt>
                <c:pt idx="4">
                  <c:v>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431035000"/>
        <c:axId val="431035392"/>
      </c:barChart>
      <c:catAx>
        <c:axId val="431035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31035392"/>
        <c:crosses val="autoZero"/>
        <c:auto val="1"/>
        <c:lblAlgn val="ctr"/>
        <c:lblOffset val="100"/>
        <c:noMultiLvlLbl val="0"/>
      </c:catAx>
      <c:valAx>
        <c:axId val="431035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31035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List1!$B$16:$C$16</c:f>
              <c:strCache>
                <c:ptCount val="2"/>
                <c:pt idx="0">
                  <c:v>K – M III</c:v>
                </c:pt>
                <c:pt idx="1">
                  <c:v>mg/kg sušiny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List1!$D$15:$H$15</c:f>
              <c:strCache>
                <c:ptCount val="5"/>
                <c:pt idx="0">
                  <c:v>3:01</c:v>
                </c:pt>
                <c:pt idx="1">
                  <c:v>5:01</c:v>
                </c:pt>
                <c:pt idx="2">
                  <c:v>10:01</c:v>
                </c:pt>
                <c:pt idx="3">
                  <c:v>hnojeno pouze digestátem</c:v>
                </c:pt>
                <c:pt idx="4">
                  <c:v>referenční plocha</c:v>
                </c:pt>
              </c:strCache>
            </c:strRef>
          </c:cat>
          <c:val>
            <c:numRef>
              <c:f>List1!$D$16:$H$16</c:f>
              <c:numCache>
                <c:formatCode>General</c:formatCode>
                <c:ptCount val="5"/>
                <c:pt idx="0">
                  <c:v>217</c:v>
                </c:pt>
                <c:pt idx="1">
                  <c:v>237</c:v>
                </c:pt>
                <c:pt idx="2">
                  <c:v>184</c:v>
                </c:pt>
                <c:pt idx="3">
                  <c:v>219</c:v>
                </c:pt>
                <c:pt idx="4">
                  <c:v>234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373735648"/>
        <c:axId val="373728984"/>
      </c:barChart>
      <c:catAx>
        <c:axId val="373735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73728984"/>
        <c:crosses val="autoZero"/>
        <c:auto val="1"/>
        <c:lblAlgn val="ctr"/>
        <c:lblOffset val="100"/>
        <c:noMultiLvlLbl val="0"/>
      </c:catAx>
      <c:valAx>
        <c:axId val="373728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737356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0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8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9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5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7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9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6246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24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624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624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136C723-77D5-4520-AA8A-7CFC57CFF0B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624711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90" name="Picture 18" descr="secti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4438" y="1641475"/>
            <a:ext cx="5895975" cy="2349500"/>
          </a:xfrm>
        </p:spPr>
        <p:txBody>
          <a:bodyPr/>
          <a:lstStyle>
            <a:lvl1pPr>
              <a:defRPr sz="1800">
                <a:solidFill>
                  <a:srgbClr val="DFAF31"/>
                </a:solidFill>
              </a:defRPr>
            </a:lvl1pPr>
          </a:lstStyle>
          <a:p>
            <a:pPr lvl="0"/>
            <a:r>
              <a:rPr lang="cs-CZ" altLang="cs-CZ" noProof="0" smtClean="0"/>
              <a:t>Kliknutím lze upravit styl.</a:t>
            </a:r>
          </a:p>
        </p:txBody>
      </p:sp>
      <p:sp>
        <p:nvSpPr>
          <p:cNvPr id="3096" name="Rectangle 2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0" y="0"/>
            <a:ext cx="1328738" cy="1495425"/>
          </a:xfrm>
        </p:spPr>
        <p:txBody>
          <a:bodyPr/>
          <a:lstStyle>
            <a:lvl1pPr marL="0" indent="0" algn="r">
              <a:buFont typeface="Arial" panose="020B0604020202020204" pitchFamily="34" charset="0"/>
              <a:buNone/>
              <a:defRPr sz="16500" baseline="22000">
                <a:solidFill>
                  <a:srgbClr val="969696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cs-CZ" altLang="cs-CZ" noProof="0" smtClean="0"/>
              <a:t>Kliknutím lze upravit styl předlohy.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www.hgf.vsb.cz</a:t>
            </a:r>
          </a:p>
        </p:txBody>
      </p:sp>
    </p:spTree>
    <p:extLst>
      <p:ext uri="{BB962C8B-B14F-4D97-AF65-F5344CB8AC3E}">
        <p14:creationId xmlns:p14="http://schemas.microsoft.com/office/powerpoint/2010/main" val="3775694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6563" y="457200"/>
            <a:ext cx="2178050" cy="566896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50825" y="457200"/>
            <a:ext cx="6383338" cy="566896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www.hgf.vsb.cz</a:t>
            </a:r>
          </a:p>
        </p:txBody>
      </p:sp>
    </p:spTree>
    <p:extLst>
      <p:ext uri="{BB962C8B-B14F-4D97-AF65-F5344CB8AC3E}">
        <p14:creationId xmlns:p14="http://schemas.microsoft.com/office/powerpoint/2010/main" val="1785067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www.hgf.vsb.cz</a:t>
            </a:r>
          </a:p>
        </p:txBody>
      </p:sp>
    </p:spTree>
    <p:extLst>
      <p:ext uri="{BB962C8B-B14F-4D97-AF65-F5344CB8AC3E}">
        <p14:creationId xmlns:p14="http://schemas.microsoft.com/office/powerpoint/2010/main" val="2692181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www.hgf.vsb.cz</a:t>
            </a:r>
          </a:p>
        </p:txBody>
      </p:sp>
    </p:spTree>
    <p:extLst>
      <p:ext uri="{BB962C8B-B14F-4D97-AF65-F5344CB8AC3E}">
        <p14:creationId xmlns:p14="http://schemas.microsoft.com/office/powerpoint/2010/main" val="2040514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0825" y="1196975"/>
            <a:ext cx="4279900" cy="49291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83125" y="1196975"/>
            <a:ext cx="4281488" cy="49291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www.hgf.vsb.cz</a:t>
            </a:r>
          </a:p>
        </p:txBody>
      </p:sp>
    </p:spTree>
    <p:extLst>
      <p:ext uri="{BB962C8B-B14F-4D97-AF65-F5344CB8AC3E}">
        <p14:creationId xmlns:p14="http://schemas.microsoft.com/office/powerpoint/2010/main" val="2807504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www.hgf.vsb.cz</a:t>
            </a:r>
          </a:p>
        </p:txBody>
      </p:sp>
    </p:spTree>
    <p:extLst>
      <p:ext uri="{BB962C8B-B14F-4D97-AF65-F5344CB8AC3E}">
        <p14:creationId xmlns:p14="http://schemas.microsoft.com/office/powerpoint/2010/main" val="625687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www.hgf.vsb.cz</a:t>
            </a:r>
          </a:p>
        </p:txBody>
      </p:sp>
    </p:spTree>
    <p:extLst>
      <p:ext uri="{BB962C8B-B14F-4D97-AF65-F5344CB8AC3E}">
        <p14:creationId xmlns:p14="http://schemas.microsoft.com/office/powerpoint/2010/main" val="1590561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www.hgf.vsb.cz</a:t>
            </a:r>
          </a:p>
        </p:txBody>
      </p:sp>
    </p:spTree>
    <p:extLst>
      <p:ext uri="{BB962C8B-B14F-4D97-AF65-F5344CB8AC3E}">
        <p14:creationId xmlns:p14="http://schemas.microsoft.com/office/powerpoint/2010/main" val="2081097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www.hgf.vsb.cz</a:t>
            </a:r>
          </a:p>
        </p:txBody>
      </p:sp>
    </p:spTree>
    <p:extLst>
      <p:ext uri="{BB962C8B-B14F-4D97-AF65-F5344CB8AC3E}">
        <p14:creationId xmlns:p14="http://schemas.microsoft.com/office/powerpoint/2010/main" val="2052048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www.hgf.vsb.cz</a:t>
            </a:r>
          </a:p>
        </p:txBody>
      </p:sp>
    </p:spTree>
    <p:extLst>
      <p:ext uri="{BB962C8B-B14F-4D97-AF65-F5344CB8AC3E}">
        <p14:creationId xmlns:p14="http://schemas.microsoft.com/office/powerpoint/2010/main" val="3595002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corner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36775" cy="136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46138" y="457200"/>
            <a:ext cx="81184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196975"/>
            <a:ext cx="8713788" cy="4929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69013" y="63087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969696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cs-CZ" altLang="cs-CZ"/>
              <a:t>www.hgf.vsb.cz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kern="1200">
          <a:solidFill>
            <a:srgbClr val="00765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765D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765D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765D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765D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765D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765D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765D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765D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DFAF31"/>
        </a:buClr>
        <a:buSzPct val="80000"/>
        <a:buFont typeface="Arial" panose="020B0604020202020204" pitchFamily="34" charset="0"/>
        <a:buChar char="■"/>
        <a:defRPr sz="2200" kern="1200">
          <a:solidFill>
            <a:srgbClr val="5F5F5F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DFAF31"/>
        </a:buClr>
        <a:buSzPct val="80000"/>
        <a:buFont typeface="Arial" panose="020B0604020202020204" pitchFamily="34" charset="0"/>
        <a:buChar char="■"/>
        <a:defRPr sz="2200" kern="1200">
          <a:solidFill>
            <a:srgbClr val="5F5F5F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DFAF31"/>
        </a:buClr>
        <a:buSzPct val="80000"/>
        <a:buFont typeface="Arial" panose="020B0604020202020204" pitchFamily="34" charset="0"/>
        <a:buChar char="■"/>
        <a:defRPr sz="2000" kern="1200">
          <a:solidFill>
            <a:srgbClr val="5F5F5F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DFAF31"/>
        </a:buClr>
        <a:buSzPct val="80000"/>
        <a:buFont typeface="Arial" panose="020B0604020202020204" pitchFamily="34" charset="0"/>
        <a:buChar char="■"/>
        <a:defRPr sz="2000" kern="1200">
          <a:solidFill>
            <a:srgbClr val="5F5F5F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DFAF31"/>
        </a:buClr>
        <a:buSzPct val="80000"/>
        <a:buFont typeface="Arial" panose="020B0604020202020204" pitchFamily="34" charset="0"/>
        <a:buChar char="■"/>
        <a:defRPr sz="2000" kern="1200">
          <a:solidFill>
            <a:srgbClr val="5F5F5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16.xml"/><Relationship Id="rId4" Type="http://schemas.openxmlformats.org/officeDocument/2006/relationships/chart" Target="../charts/chart1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www.hgf.vsb.cz</a:t>
            </a:r>
          </a:p>
        </p:txBody>
      </p:sp>
      <p:pic>
        <p:nvPicPr>
          <p:cNvPr id="39940" name="Picture 4" descr="titl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943" name="Picture 7" descr="erb-hg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7092" y="5546080"/>
            <a:ext cx="845045" cy="977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2554288" y="309563"/>
            <a:ext cx="56991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cs-CZ" altLang="cs-CZ" sz="2000">
                <a:solidFill>
                  <a:schemeClr val="bg1"/>
                </a:solidFill>
              </a:rPr>
              <a:t>VŠB - Technická univerzita Ostrava</a:t>
            </a:r>
          </a:p>
          <a:p>
            <a:pPr algn="r"/>
            <a:r>
              <a:rPr lang="cs-CZ" altLang="cs-CZ" sz="2000">
                <a:solidFill>
                  <a:schemeClr val="bg1"/>
                </a:solidFill>
              </a:rPr>
              <a:t>Hornicko-geologická fakulta</a:t>
            </a:r>
          </a:p>
        </p:txBody>
      </p:sp>
      <p:sp>
        <p:nvSpPr>
          <p:cNvPr id="39945" name="Rectangle 9"/>
          <p:cNvSpPr>
            <a:spLocks noChangeArrowheads="1"/>
          </p:cNvSpPr>
          <p:nvPr/>
        </p:nvSpPr>
        <p:spPr bwMode="auto">
          <a:xfrm>
            <a:off x="8464550" y="433388"/>
            <a:ext cx="95250" cy="495300"/>
          </a:xfrm>
          <a:prstGeom prst="rect">
            <a:avLst/>
          </a:prstGeom>
          <a:solidFill>
            <a:srgbClr val="DFAF3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9947" name="Rectangle 11"/>
          <p:cNvSpPr>
            <a:spLocks noChangeArrowheads="1"/>
          </p:cNvSpPr>
          <p:nvPr/>
        </p:nvSpPr>
        <p:spPr bwMode="auto">
          <a:xfrm>
            <a:off x="2554287" y="6308725"/>
            <a:ext cx="6420197" cy="858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r>
              <a:rPr lang="cs-CZ" dirty="0"/>
              <a:t>Ing. Jana Kodymová, </a:t>
            </a:r>
            <a:r>
              <a:rPr lang="cs-CZ" dirty="0" smtClean="0"/>
              <a:t>Ph.D., prof</a:t>
            </a:r>
            <a:r>
              <a:rPr lang="cs-CZ" dirty="0"/>
              <a:t>. Dr. Ing. Miroslav </a:t>
            </a:r>
            <a:r>
              <a:rPr lang="cs-CZ" dirty="0" smtClean="0"/>
              <a:t>Kyncl,</a:t>
            </a:r>
          </a:p>
          <a:p>
            <a:r>
              <a:rPr lang="cs-CZ" dirty="0" smtClean="0"/>
              <a:t>Ing</a:t>
            </a:r>
            <a:r>
              <a:rPr lang="cs-CZ" dirty="0"/>
              <a:t>. Hana </a:t>
            </a:r>
            <a:r>
              <a:rPr lang="cs-CZ" dirty="0" err="1" smtClean="0"/>
              <a:t>Švehláková</a:t>
            </a:r>
            <a:r>
              <a:rPr lang="cs-CZ" dirty="0" smtClean="0"/>
              <a:t>, Ing</a:t>
            </a:r>
            <a:r>
              <a:rPr lang="cs-CZ" dirty="0"/>
              <a:t>. Magdaléna </a:t>
            </a:r>
            <a:r>
              <a:rPr lang="cs-CZ" dirty="0" smtClean="0"/>
              <a:t>Bártková</a:t>
            </a:r>
            <a:endParaRPr lang="cs-CZ" dirty="0"/>
          </a:p>
        </p:txBody>
      </p:sp>
      <p:sp>
        <p:nvSpPr>
          <p:cNvPr id="39950" name="Text Box 14"/>
          <p:cNvSpPr txBox="1">
            <a:spLocks noChangeArrowheads="1"/>
          </p:cNvSpPr>
          <p:nvPr/>
        </p:nvSpPr>
        <p:spPr bwMode="auto">
          <a:xfrm>
            <a:off x="4365848" y="3968005"/>
            <a:ext cx="4608637" cy="2154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sz="2300" dirty="0" smtClean="0">
                <a:solidFill>
                  <a:srgbClr val="00765D"/>
                </a:solidFill>
              </a:rPr>
              <a:t>Testování vlivu odpadu z anaerobní digesce (</a:t>
            </a:r>
            <a:r>
              <a:rPr lang="cs-CZ" sz="2300" dirty="0" err="1" smtClean="0">
                <a:solidFill>
                  <a:srgbClr val="00765D"/>
                </a:solidFill>
              </a:rPr>
              <a:t>digestátu</a:t>
            </a:r>
            <a:r>
              <a:rPr lang="cs-CZ" sz="2300" dirty="0" smtClean="0">
                <a:solidFill>
                  <a:srgbClr val="00765D"/>
                </a:solidFill>
              </a:rPr>
              <a:t>) obohaceného o organickou složku na kvalitu zemědělských půd</a:t>
            </a:r>
            <a:endParaRPr lang="cs-CZ" sz="2300" dirty="0">
              <a:solidFill>
                <a:srgbClr val="00765D"/>
              </a:solidFill>
            </a:endParaRPr>
          </a:p>
          <a:p>
            <a:pPr algn="r">
              <a:spcBef>
                <a:spcPct val="50000"/>
              </a:spcBef>
            </a:pPr>
            <a:endParaRPr lang="cs-CZ" altLang="cs-CZ" sz="3200" dirty="0">
              <a:solidFill>
                <a:srgbClr val="00765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www.hgf.vsb.cz</a:t>
            </a:r>
          </a:p>
        </p:txBody>
      </p:sp>
      <p:sp>
        <p:nvSpPr>
          <p:cNvPr id="43092" name="Rectangle 8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metodika</a:t>
            </a:r>
            <a:endParaRPr lang="cs-CZ" alt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846138" y="1772816"/>
            <a:ext cx="78303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2400" dirty="0" smtClean="0"/>
              <a:t>polní testování (rozloha 2 ha) </a:t>
            </a:r>
            <a:endParaRPr lang="cs-CZ" sz="2400" dirty="0"/>
          </a:p>
          <a:p>
            <a:pPr marL="285750" indent="-285750">
              <a:buFontTx/>
              <a:buChar char="-"/>
            </a:pPr>
            <a:endParaRPr lang="cs-CZ" sz="2400" dirty="0"/>
          </a:p>
          <a:p>
            <a:pPr marL="285750" indent="-285750">
              <a:buFontTx/>
              <a:buChar char="-"/>
            </a:pPr>
            <a:endParaRPr lang="cs-CZ" sz="2400" dirty="0" smtClean="0"/>
          </a:p>
          <a:p>
            <a:pPr marL="285750" indent="-285750">
              <a:buFontTx/>
              <a:buChar char="-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5227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www.hgf.vsb.cz</a:t>
            </a:r>
          </a:p>
        </p:txBody>
      </p:sp>
      <p:sp>
        <p:nvSpPr>
          <p:cNvPr id="43092" name="Rectangle 8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metodika</a:t>
            </a:r>
            <a:endParaRPr lang="cs-CZ" alt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846138" y="1772816"/>
            <a:ext cx="783031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2400" dirty="0" smtClean="0"/>
              <a:t>polní testování (rozloha 2 ha)</a:t>
            </a:r>
          </a:p>
          <a:p>
            <a:pPr marL="285750" indent="-285750">
              <a:buFontTx/>
              <a:buChar char="-"/>
            </a:pPr>
            <a:endParaRPr lang="cs-CZ" sz="2400" dirty="0"/>
          </a:p>
          <a:p>
            <a:pPr marL="285750" indent="-285750">
              <a:buFontTx/>
              <a:buChar char="-"/>
            </a:pPr>
            <a:r>
              <a:rPr lang="cs-CZ" sz="2400" dirty="0" smtClean="0"/>
              <a:t>tři poměrové směsi (3:1, 5:1 a 10:1)</a:t>
            </a:r>
            <a:endParaRPr lang="cs-CZ" sz="2400" dirty="0"/>
          </a:p>
          <a:p>
            <a:pPr marL="285750" indent="-285750">
              <a:buFontTx/>
              <a:buChar char="-"/>
            </a:pPr>
            <a:endParaRPr lang="cs-CZ" sz="2400" dirty="0"/>
          </a:p>
          <a:p>
            <a:pPr marL="285750" indent="-285750">
              <a:buFontTx/>
              <a:buChar char="-"/>
            </a:pPr>
            <a:endParaRPr lang="cs-CZ" sz="2400" dirty="0" smtClean="0"/>
          </a:p>
          <a:p>
            <a:pPr marL="285750" indent="-285750">
              <a:buFontTx/>
              <a:buChar char="-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5476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www.hgf.vsb.cz</a:t>
            </a:r>
          </a:p>
        </p:txBody>
      </p:sp>
      <p:sp>
        <p:nvSpPr>
          <p:cNvPr id="43092" name="Rectangle 8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metodika</a:t>
            </a:r>
            <a:endParaRPr lang="cs-CZ" alt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846138" y="1772816"/>
            <a:ext cx="78303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2400" dirty="0" smtClean="0"/>
              <a:t>polní testování (rozloha 2 ha)</a:t>
            </a:r>
          </a:p>
          <a:p>
            <a:pPr marL="285750" indent="-285750">
              <a:buFontTx/>
              <a:buChar char="-"/>
            </a:pPr>
            <a:endParaRPr lang="cs-CZ" sz="2400" dirty="0"/>
          </a:p>
          <a:p>
            <a:pPr marL="285750" indent="-285750">
              <a:buFontTx/>
              <a:buChar char="-"/>
            </a:pPr>
            <a:r>
              <a:rPr lang="cs-CZ" sz="2400" dirty="0" smtClean="0"/>
              <a:t>tři poměrové směsi (3:1, 5:1 a 10:1) + hnojení pouze </a:t>
            </a:r>
            <a:r>
              <a:rPr lang="cs-CZ" sz="2400" dirty="0" err="1" smtClean="0"/>
              <a:t>digestátem</a:t>
            </a:r>
            <a:endParaRPr lang="cs-CZ" sz="2400" dirty="0"/>
          </a:p>
          <a:p>
            <a:pPr marL="285750" indent="-285750">
              <a:buFontTx/>
              <a:buChar char="-"/>
            </a:pPr>
            <a:endParaRPr lang="cs-CZ" sz="2400" dirty="0"/>
          </a:p>
          <a:p>
            <a:pPr marL="285750" indent="-285750">
              <a:buFontTx/>
              <a:buChar char="-"/>
            </a:pPr>
            <a:endParaRPr lang="cs-CZ" sz="2400" dirty="0" smtClean="0"/>
          </a:p>
          <a:p>
            <a:pPr marL="285750" indent="-285750">
              <a:buFontTx/>
              <a:buChar char="-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3543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www.hgf.vsb.cz</a:t>
            </a:r>
          </a:p>
        </p:txBody>
      </p:sp>
      <p:sp>
        <p:nvSpPr>
          <p:cNvPr id="43092" name="Rectangle 8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metodika</a:t>
            </a:r>
            <a:endParaRPr lang="cs-CZ" alt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846138" y="1772816"/>
            <a:ext cx="783031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2400" dirty="0" smtClean="0"/>
              <a:t>polní testování (rozloha 2 ha)</a:t>
            </a:r>
          </a:p>
          <a:p>
            <a:pPr marL="285750" indent="-285750">
              <a:buFontTx/>
              <a:buChar char="-"/>
            </a:pPr>
            <a:endParaRPr lang="cs-CZ" sz="2400" dirty="0"/>
          </a:p>
          <a:p>
            <a:pPr marL="285750" indent="-285750">
              <a:buFontTx/>
              <a:buChar char="-"/>
            </a:pPr>
            <a:r>
              <a:rPr lang="cs-CZ" sz="2400" dirty="0" smtClean="0"/>
              <a:t>tři poměrové směsi (3:1, 5:1 a 10:1) + hnojení pouze </a:t>
            </a:r>
            <a:r>
              <a:rPr lang="cs-CZ" sz="2400" dirty="0" err="1" smtClean="0"/>
              <a:t>digestátem</a:t>
            </a:r>
            <a:r>
              <a:rPr lang="cs-CZ" sz="2400" dirty="0" smtClean="0"/>
              <a:t> + hnojení pouze standartními hnojivy</a:t>
            </a:r>
          </a:p>
          <a:p>
            <a:pPr marL="285750" indent="-285750">
              <a:buFontTx/>
              <a:buChar char="-"/>
            </a:pPr>
            <a:endParaRPr lang="cs-CZ" sz="2400" dirty="0"/>
          </a:p>
          <a:p>
            <a:pPr marL="285750" indent="-285750">
              <a:buFontTx/>
              <a:buChar char="-"/>
            </a:pPr>
            <a:endParaRPr lang="cs-CZ" sz="2400" dirty="0"/>
          </a:p>
          <a:p>
            <a:pPr marL="285750" indent="-285750">
              <a:buFontTx/>
              <a:buChar char="-"/>
            </a:pPr>
            <a:endParaRPr lang="cs-CZ" sz="2400" dirty="0" smtClean="0"/>
          </a:p>
          <a:p>
            <a:pPr marL="285750" indent="-285750">
              <a:buFontTx/>
              <a:buChar char="-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8133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www.hgf.vsb.cz</a:t>
            </a:r>
          </a:p>
        </p:txBody>
      </p:sp>
      <p:sp>
        <p:nvSpPr>
          <p:cNvPr id="43092" name="Rectangle 8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metodika</a:t>
            </a:r>
            <a:endParaRPr lang="cs-CZ" alt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846138" y="1772816"/>
            <a:ext cx="783031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2400" dirty="0" smtClean="0"/>
              <a:t>polní testování (rozloha 2 ha)</a:t>
            </a:r>
          </a:p>
          <a:p>
            <a:pPr marL="285750" indent="-285750">
              <a:buFontTx/>
              <a:buChar char="-"/>
            </a:pPr>
            <a:endParaRPr lang="cs-CZ" sz="2400" dirty="0"/>
          </a:p>
          <a:p>
            <a:pPr marL="285750" indent="-285750">
              <a:buFontTx/>
              <a:buChar char="-"/>
            </a:pPr>
            <a:r>
              <a:rPr lang="cs-CZ" sz="2400" dirty="0" smtClean="0"/>
              <a:t>tři poměrové směsi (3:1, 5:1 a 10:1) + hnojení pouze </a:t>
            </a:r>
            <a:r>
              <a:rPr lang="cs-CZ" sz="2400" dirty="0" err="1" smtClean="0"/>
              <a:t>digestátem</a:t>
            </a:r>
            <a:r>
              <a:rPr lang="cs-CZ" sz="2400" dirty="0" smtClean="0"/>
              <a:t> + hnojení pouze standartními hnojivy</a:t>
            </a:r>
          </a:p>
          <a:p>
            <a:pPr marL="285750" indent="-285750">
              <a:buFontTx/>
              <a:buChar char="-"/>
            </a:pPr>
            <a:endParaRPr lang="cs-CZ" sz="2400" dirty="0"/>
          </a:p>
          <a:p>
            <a:pPr marL="285750" indent="-285750">
              <a:buFontTx/>
              <a:buChar char="-"/>
            </a:pPr>
            <a:r>
              <a:rPr lang="cs-CZ" sz="2400" dirty="0"/>
              <a:t>c</a:t>
            </a:r>
            <a:r>
              <a:rPr lang="cs-CZ" sz="2400" dirty="0" smtClean="0"/>
              <a:t>íl:</a:t>
            </a:r>
          </a:p>
          <a:p>
            <a:pPr marL="742950" lvl="1" indent="-285750">
              <a:buFontTx/>
              <a:buChar char="-"/>
            </a:pPr>
            <a:r>
              <a:rPr lang="cs-CZ" sz="2400" dirty="0" smtClean="0"/>
              <a:t>zapravit </a:t>
            </a:r>
            <a:r>
              <a:rPr lang="cs-CZ" sz="2400" dirty="0"/>
              <a:t>do půdy společně s </a:t>
            </a:r>
            <a:r>
              <a:rPr lang="cs-CZ" sz="2400" dirty="0" err="1"/>
              <a:t>digestátem</a:t>
            </a:r>
            <a:r>
              <a:rPr lang="cs-CZ" sz="2400" dirty="0"/>
              <a:t> také organickou složku, která by alespoň částečně kompenzovala úbytky organické hmoty</a:t>
            </a:r>
          </a:p>
          <a:p>
            <a:pPr marL="285750" indent="-285750">
              <a:buFontTx/>
              <a:buChar char="-"/>
            </a:pPr>
            <a:endParaRPr lang="cs-CZ" sz="2400" dirty="0"/>
          </a:p>
          <a:p>
            <a:pPr marL="285750" indent="-285750">
              <a:buFontTx/>
              <a:buChar char="-"/>
            </a:pPr>
            <a:endParaRPr lang="cs-CZ" sz="2400" dirty="0" smtClean="0"/>
          </a:p>
          <a:p>
            <a:pPr marL="285750" indent="-285750">
              <a:buFontTx/>
              <a:buChar char="-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6415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1822450" y="2436813"/>
            <a:ext cx="54991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altLang="cs-CZ" sz="3200" dirty="0" smtClean="0">
                <a:solidFill>
                  <a:srgbClr val="00765D"/>
                </a:solidFill>
              </a:rPr>
              <a:t>výsledky</a:t>
            </a:r>
            <a:endParaRPr lang="cs-CZ" altLang="cs-CZ" sz="3200" dirty="0">
              <a:solidFill>
                <a:srgbClr val="00765D"/>
              </a:solidFill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0" y="0"/>
            <a:ext cx="1368425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r">
              <a:spcBef>
                <a:spcPct val="50000"/>
              </a:spcBef>
            </a:pPr>
            <a:r>
              <a:rPr lang="cs-CZ" altLang="cs-CZ" sz="24000" baseline="22000" dirty="0" smtClean="0">
                <a:solidFill>
                  <a:srgbClr val="B2B2B2"/>
                </a:solidFill>
                <a:latin typeface="Arial Narrow" panose="020B0606020202030204" pitchFamily="34" charset="0"/>
              </a:rPr>
              <a:t>3</a:t>
            </a:r>
            <a:endParaRPr lang="cs-CZ" altLang="cs-CZ" sz="24000" baseline="22000" dirty="0">
              <a:solidFill>
                <a:srgbClr val="B2B2B2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36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www.hgf.vsb.cz</a:t>
            </a:r>
          </a:p>
        </p:txBody>
      </p:sp>
      <p:sp>
        <p:nvSpPr>
          <p:cNvPr id="43092" name="Rectangle 8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výsledky</a:t>
            </a:r>
            <a:endParaRPr lang="cs-CZ" alt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846138" y="1772816"/>
            <a:ext cx="783031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2400" dirty="0" smtClean="0"/>
              <a:t>vzorky </a:t>
            </a:r>
            <a:r>
              <a:rPr lang="cs-CZ" sz="2400" dirty="0"/>
              <a:t>půdy byly odebírány před započetím pokusu (dne 15. 4. 2016) a následně byly odebrány z jednotlivých ploch dne 7. 9. 2016 těsně před </a:t>
            </a:r>
            <a:r>
              <a:rPr lang="cs-CZ" sz="2400" dirty="0" smtClean="0"/>
              <a:t>sklizní.</a:t>
            </a:r>
          </a:p>
          <a:p>
            <a:pPr marL="285750" indent="-285750">
              <a:buFontTx/>
              <a:buChar char="-"/>
            </a:pPr>
            <a:endParaRPr lang="cs-CZ" sz="2400" dirty="0"/>
          </a:p>
          <a:p>
            <a:pPr marL="285750" indent="-285750">
              <a:buFontTx/>
              <a:buChar char="-"/>
            </a:pPr>
            <a:r>
              <a:rPr lang="cs-CZ" sz="2400" dirty="0" smtClean="0"/>
              <a:t>analýzy </a:t>
            </a:r>
            <a:r>
              <a:rPr lang="cs-CZ" sz="2400" dirty="0"/>
              <a:t>půd byly provedeny v akreditované laboratoři. Proběhlo hodnocení vybraných rizikových prvků (podle ČSN EN ISO 12020 v případě Al a ČSN 757385 pro </a:t>
            </a:r>
            <a:r>
              <a:rPr lang="cs-CZ" sz="2400" dirty="0" err="1"/>
              <a:t>Fe</a:t>
            </a:r>
            <a:r>
              <a:rPr lang="cs-CZ" sz="2400" dirty="0"/>
              <a:t>) a živin v půdách a pH podle JPP – ÚKZÚZ, a byla stanovena celková sušina (podle ČSN EN 15934 a ČSN EN 15935).</a:t>
            </a:r>
            <a:endParaRPr lang="cs-CZ" sz="2400" dirty="0" smtClean="0"/>
          </a:p>
          <a:p>
            <a:pPr marL="285750" indent="-285750">
              <a:buFontTx/>
              <a:buChar char="-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941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www.hgf.vsb.cz</a:t>
            </a:r>
          </a:p>
        </p:txBody>
      </p:sp>
      <p:sp>
        <p:nvSpPr>
          <p:cNvPr id="43092" name="Rectangle 8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výsledky</a:t>
            </a:r>
            <a:endParaRPr lang="cs-CZ" alt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846138" y="1772816"/>
            <a:ext cx="7830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endParaRPr lang="cs-CZ" sz="2400" dirty="0"/>
          </a:p>
        </p:txBody>
      </p:sp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287540"/>
              </p:ext>
            </p:extLst>
          </p:nvPr>
        </p:nvGraphicFramePr>
        <p:xfrm>
          <a:off x="683568" y="1340768"/>
          <a:ext cx="5472608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9902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www.hgf.vsb.cz</a:t>
            </a:r>
          </a:p>
        </p:txBody>
      </p:sp>
      <p:sp>
        <p:nvSpPr>
          <p:cNvPr id="43092" name="Rectangle 8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výsledky</a:t>
            </a:r>
            <a:endParaRPr lang="cs-CZ" alt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846138" y="1772816"/>
            <a:ext cx="7830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endParaRPr lang="cs-CZ" sz="2400" dirty="0"/>
          </a:p>
        </p:txBody>
      </p:sp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287540"/>
              </p:ext>
            </p:extLst>
          </p:nvPr>
        </p:nvGraphicFramePr>
        <p:xfrm>
          <a:off x="683568" y="1340768"/>
          <a:ext cx="5472608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4255240"/>
              </p:ext>
            </p:extLst>
          </p:nvPr>
        </p:nvGraphicFramePr>
        <p:xfrm>
          <a:off x="4405948" y="3933056"/>
          <a:ext cx="4558665" cy="27222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654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www.hgf.vsb.cz</a:t>
            </a:r>
          </a:p>
        </p:txBody>
      </p:sp>
      <p:sp>
        <p:nvSpPr>
          <p:cNvPr id="43092" name="Rectangle 8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výsledky</a:t>
            </a:r>
            <a:endParaRPr lang="cs-CZ" alt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846138" y="1772816"/>
            <a:ext cx="7830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endParaRPr lang="cs-CZ" sz="2400" dirty="0"/>
          </a:p>
        </p:txBody>
      </p:sp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287540"/>
              </p:ext>
            </p:extLst>
          </p:nvPr>
        </p:nvGraphicFramePr>
        <p:xfrm>
          <a:off x="683568" y="1340768"/>
          <a:ext cx="5472608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4255240"/>
              </p:ext>
            </p:extLst>
          </p:nvPr>
        </p:nvGraphicFramePr>
        <p:xfrm>
          <a:off x="4405948" y="3933056"/>
          <a:ext cx="4558665" cy="27222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2936793"/>
              </p:ext>
            </p:extLst>
          </p:nvPr>
        </p:nvGraphicFramePr>
        <p:xfrm>
          <a:off x="467544" y="4509120"/>
          <a:ext cx="3600400" cy="2016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31096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1822450" y="2436813"/>
            <a:ext cx="5499100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altLang="cs-CZ" sz="3200" dirty="0">
                <a:solidFill>
                  <a:srgbClr val="00765D"/>
                </a:solidFill>
              </a:rPr>
              <a:t>p</a:t>
            </a:r>
            <a:r>
              <a:rPr lang="cs-CZ" altLang="cs-CZ" sz="3200" dirty="0" smtClean="0">
                <a:solidFill>
                  <a:srgbClr val="00765D"/>
                </a:solidFill>
              </a:rPr>
              <a:t>roč </a:t>
            </a:r>
            <a:r>
              <a:rPr lang="cs-CZ" altLang="cs-CZ" sz="3200" dirty="0">
                <a:solidFill>
                  <a:srgbClr val="00765D"/>
                </a:solidFill>
              </a:rPr>
              <a:t>se zabýváme tímto výzkumem?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0" y="0"/>
            <a:ext cx="1368425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r">
              <a:spcBef>
                <a:spcPct val="50000"/>
              </a:spcBef>
            </a:pPr>
            <a:r>
              <a:rPr lang="cs-CZ" altLang="cs-CZ" sz="24000" baseline="22000">
                <a:solidFill>
                  <a:srgbClr val="B2B2B2"/>
                </a:solidFill>
                <a:latin typeface="Arial Narrow" panose="020B0606020202030204" pitchFamily="34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www.hgf.vsb.cz</a:t>
            </a:r>
          </a:p>
        </p:txBody>
      </p:sp>
      <p:sp>
        <p:nvSpPr>
          <p:cNvPr id="43092" name="Rectangle 8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výsledky</a:t>
            </a:r>
            <a:endParaRPr lang="cs-CZ" alt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846138" y="1772816"/>
            <a:ext cx="7830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endParaRPr lang="cs-CZ" sz="2400" dirty="0"/>
          </a:p>
        </p:txBody>
      </p:sp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1666320"/>
              </p:ext>
            </p:extLst>
          </p:nvPr>
        </p:nvGraphicFramePr>
        <p:xfrm>
          <a:off x="540932" y="1501849"/>
          <a:ext cx="3815044" cy="2359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266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www.hgf.vsb.cz</a:t>
            </a:r>
          </a:p>
        </p:txBody>
      </p:sp>
      <p:sp>
        <p:nvSpPr>
          <p:cNvPr id="43092" name="Rectangle 8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výsledky</a:t>
            </a:r>
            <a:endParaRPr lang="cs-CZ" alt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846138" y="1772816"/>
            <a:ext cx="7830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endParaRPr lang="cs-CZ" sz="2400" dirty="0"/>
          </a:p>
        </p:txBody>
      </p:sp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6410974"/>
              </p:ext>
            </p:extLst>
          </p:nvPr>
        </p:nvGraphicFramePr>
        <p:xfrm>
          <a:off x="540932" y="1501849"/>
          <a:ext cx="3815044" cy="2359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2519146"/>
              </p:ext>
            </p:extLst>
          </p:nvPr>
        </p:nvGraphicFramePr>
        <p:xfrm>
          <a:off x="4761297" y="1528268"/>
          <a:ext cx="3915159" cy="23327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9806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www.hgf.vsb.cz</a:t>
            </a:r>
          </a:p>
        </p:txBody>
      </p:sp>
      <p:sp>
        <p:nvSpPr>
          <p:cNvPr id="43092" name="Rectangle 8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výsledky</a:t>
            </a:r>
            <a:endParaRPr lang="cs-CZ" alt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846138" y="1772816"/>
            <a:ext cx="7830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endParaRPr lang="cs-CZ" sz="2400" dirty="0"/>
          </a:p>
        </p:txBody>
      </p:sp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6410974"/>
              </p:ext>
            </p:extLst>
          </p:nvPr>
        </p:nvGraphicFramePr>
        <p:xfrm>
          <a:off x="540932" y="1501849"/>
          <a:ext cx="3815044" cy="2359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9557271"/>
              </p:ext>
            </p:extLst>
          </p:nvPr>
        </p:nvGraphicFramePr>
        <p:xfrm>
          <a:off x="4761297" y="1528268"/>
          <a:ext cx="3915159" cy="23327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07821"/>
              </p:ext>
            </p:extLst>
          </p:nvPr>
        </p:nvGraphicFramePr>
        <p:xfrm>
          <a:off x="414275" y="4105596"/>
          <a:ext cx="4068358" cy="24371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63353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www.hgf.vsb.cz</a:t>
            </a:r>
          </a:p>
        </p:txBody>
      </p:sp>
      <p:sp>
        <p:nvSpPr>
          <p:cNvPr id="43092" name="Rectangle 8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výsledky</a:t>
            </a:r>
            <a:endParaRPr lang="cs-CZ" alt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846138" y="1772816"/>
            <a:ext cx="7830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endParaRPr lang="cs-CZ" sz="2400" dirty="0"/>
          </a:p>
        </p:txBody>
      </p:sp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6410974"/>
              </p:ext>
            </p:extLst>
          </p:nvPr>
        </p:nvGraphicFramePr>
        <p:xfrm>
          <a:off x="540932" y="1501849"/>
          <a:ext cx="3815044" cy="2359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9557271"/>
              </p:ext>
            </p:extLst>
          </p:nvPr>
        </p:nvGraphicFramePr>
        <p:xfrm>
          <a:off x="4761297" y="1528268"/>
          <a:ext cx="3915159" cy="23327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2573651"/>
              </p:ext>
            </p:extLst>
          </p:nvPr>
        </p:nvGraphicFramePr>
        <p:xfrm>
          <a:off x="414275" y="4105596"/>
          <a:ext cx="4068358" cy="24371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Graf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9601016"/>
              </p:ext>
            </p:extLst>
          </p:nvPr>
        </p:nvGraphicFramePr>
        <p:xfrm>
          <a:off x="4721482" y="4189133"/>
          <a:ext cx="4211960" cy="2353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9695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www.hgf.vsb.cz</a:t>
            </a:r>
          </a:p>
        </p:txBody>
      </p:sp>
      <p:sp>
        <p:nvSpPr>
          <p:cNvPr id="43092" name="Rectangle 8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výsledky</a:t>
            </a:r>
            <a:endParaRPr lang="cs-CZ" alt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846138" y="1772816"/>
            <a:ext cx="7830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endParaRPr lang="cs-CZ" sz="2400" dirty="0"/>
          </a:p>
        </p:txBody>
      </p:sp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7537805"/>
              </p:ext>
            </p:extLst>
          </p:nvPr>
        </p:nvGraphicFramePr>
        <p:xfrm>
          <a:off x="611560" y="126876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8095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www.hgf.vsb.cz</a:t>
            </a:r>
          </a:p>
        </p:txBody>
      </p:sp>
      <p:sp>
        <p:nvSpPr>
          <p:cNvPr id="43092" name="Rectangle 8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výsledky</a:t>
            </a:r>
            <a:endParaRPr lang="cs-CZ" alt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846138" y="1772816"/>
            <a:ext cx="7830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endParaRPr lang="cs-CZ" sz="2400" dirty="0"/>
          </a:p>
        </p:txBody>
      </p:sp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8033891"/>
              </p:ext>
            </p:extLst>
          </p:nvPr>
        </p:nvGraphicFramePr>
        <p:xfrm>
          <a:off x="611560" y="126876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7363639"/>
              </p:ext>
            </p:extLst>
          </p:nvPr>
        </p:nvGraphicFramePr>
        <p:xfrm>
          <a:off x="4427984" y="3573016"/>
          <a:ext cx="4355976" cy="2679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3892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1822450" y="2436813"/>
            <a:ext cx="54991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altLang="cs-CZ" sz="3200" dirty="0" smtClean="0">
                <a:solidFill>
                  <a:srgbClr val="00765D"/>
                </a:solidFill>
              </a:rPr>
              <a:t>závěry</a:t>
            </a:r>
            <a:endParaRPr lang="cs-CZ" altLang="cs-CZ" sz="3200" dirty="0">
              <a:solidFill>
                <a:srgbClr val="00765D"/>
              </a:solidFill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0" y="0"/>
            <a:ext cx="1368425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r">
              <a:spcBef>
                <a:spcPct val="50000"/>
              </a:spcBef>
            </a:pPr>
            <a:r>
              <a:rPr lang="cs-CZ" altLang="cs-CZ" sz="24000" baseline="22000" dirty="0" smtClean="0">
                <a:solidFill>
                  <a:srgbClr val="B2B2B2"/>
                </a:solidFill>
                <a:latin typeface="Arial Narrow" panose="020B0606020202030204" pitchFamily="34" charset="0"/>
              </a:rPr>
              <a:t>4</a:t>
            </a:r>
            <a:endParaRPr lang="cs-CZ" altLang="cs-CZ" sz="24000" baseline="22000" dirty="0">
              <a:solidFill>
                <a:srgbClr val="B2B2B2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583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www.hgf.vsb.cz</a:t>
            </a:r>
          </a:p>
        </p:txBody>
      </p:sp>
      <p:sp>
        <p:nvSpPr>
          <p:cNvPr id="43092" name="Rectangle 8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závěr</a:t>
            </a:r>
            <a:endParaRPr lang="cs-CZ" altLang="cs-CZ" dirty="0"/>
          </a:p>
        </p:txBody>
      </p:sp>
      <p:sp>
        <p:nvSpPr>
          <p:cNvPr id="2" name="Obdélník 1"/>
          <p:cNvSpPr/>
          <p:nvPr/>
        </p:nvSpPr>
        <p:spPr>
          <a:xfrm>
            <a:off x="740236" y="1268760"/>
            <a:ext cx="77768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Tx/>
              <a:buChar char="-"/>
            </a:pPr>
            <a:r>
              <a:rPr lang="cs-CZ" sz="2400" dirty="0" smtClean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hnojivé směsi </a:t>
            </a:r>
            <a:r>
              <a:rPr lang="cs-CZ" sz="2400" dirty="0" err="1" smtClean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digestátu</a:t>
            </a:r>
            <a:r>
              <a:rPr lang="cs-CZ" sz="2400" dirty="0" smtClean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2400" dirty="0" err="1" smtClean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senáže</a:t>
            </a:r>
            <a:r>
              <a:rPr lang="cs-CZ" sz="2400" dirty="0" smtClean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osvědčily, </a:t>
            </a:r>
            <a:r>
              <a:rPr lang="cs-CZ" sz="2400" dirty="0"/>
              <a:t>protože půdy </a:t>
            </a:r>
            <a:r>
              <a:rPr lang="cs-CZ" sz="2400" dirty="0" err="1"/>
              <a:t>navzorkované</a:t>
            </a:r>
            <a:r>
              <a:rPr lang="cs-CZ" sz="2400" dirty="0"/>
              <a:t> na jednotlivých testovacích plochách vykazovaly vyšší koncentrace přístupných forem vybraných mikro- a </a:t>
            </a:r>
            <a:r>
              <a:rPr lang="cs-CZ" sz="2400" dirty="0" err="1"/>
              <a:t>makronutrientů</a:t>
            </a:r>
            <a:endParaRPr lang="cs-CZ" sz="2400" dirty="0" smtClean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endParaRPr lang="cs-CZ" sz="2400" dirty="0" smtClean="0">
              <a:latin typeface="+mn-lt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endParaRPr lang="cs-CZ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0825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www.hgf.vsb.cz</a:t>
            </a:r>
          </a:p>
        </p:txBody>
      </p:sp>
      <p:sp>
        <p:nvSpPr>
          <p:cNvPr id="43092" name="Rectangle 8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závěr</a:t>
            </a:r>
            <a:endParaRPr lang="cs-CZ" altLang="cs-CZ" dirty="0"/>
          </a:p>
        </p:txBody>
      </p:sp>
      <p:sp>
        <p:nvSpPr>
          <p:cNvPr id="2" name="Obdélník 1"/>
          <p:cNvSpPr/>
          <p:nvPr/>
        </p:nvSpPr>
        <p:spPr>
          <a:xfrm>
            <a:off x="740236" y="1268760"/>
            <a:ext cx="777686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Tx/>
              <a:buChar char="-"/>
            </a:pPr>
            <a:r>
              <a:rPr lang="cs-CZ" sz="2400" dirty="0" smtClean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hnojivé směsi </a:t>
            </a:r>
            <a:r>
              <a:rPr lang="cs-CZ" sz="2400" dirty="0" err="1" smtClean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digestátu</a:t>
            </a:r>
            <a:r>
              <a:rPr lang="cs-CZ" sz="2400" dirty="0" smtClean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2400" dirty="0" err="1" smtClean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senáže</a:t>
            </a:r>
            <a:r>
              <a:rPr lang="cs-CZ" sz="2400" dirty="0" smtClean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osvědčily, </a:t>
            </a:r>
            <a:r>
              <a:rPr lang="cs-CZ" sz="2400" dirty="0"/>
              <a:t>protože půdy </a:t>
            </a:r>
            <a:r>
              <a:rPr lang="cs-CZ" sz="2400" dirty="0" err="1"/>
              <a:t>navzorkované</a:t>
            </a:r>
            <a:r>
              <a:rPr lang="cs-CZ" sz="2400" dirty="0"/>
              <a:t> na jednotlivých testovacích plochách vykazovaly vyšší koncentrace přístupných forem vybraných mikro- a </a:t>
            </a:r>
            <a:r>
              <a:rPr lang="cs-CZ" sz="2400" dirty="0" err="1"/>
              <a:t>makronutrientů</a:t>
            </a:r>
            <a:endParaRPr lang="cs-CZ" sz="2400" dirty="0" smtClean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endParaRPr lang="cs-CZ" sz="2400" dirty="0" smtClean="0">
              <a:latin typeface="+mn-lt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 smtClean="0"/>
              <a:t>z</a:t>
            </a:r>
            <a:r>
              <a:rPr lang="cs-CZ" sz="2400" dirty="0"/>
              <a:t> hlediska zvýšení množství přístupných živin se ukázala vhodnou především směs o váhovém poměru </a:t>
            </a:r>
            <a:r>
              <a:rPr lang="cs-CZ" sz="2400" dirty="0" smtClean="0"/>
              <a:t>5:1, </a:t>
            </a:r>
            <a:r>
              <a:rPr lang="cs-CZ" sz="2400" dirty="0"/>
              <a:t>která vykazovala maximální </a:t>
            </a:r>
            <a:r>
              <a:rPr lang="cs-CZ" sz="2400" dirty="0" err="1" smtClean="0"/>
              <a:t>nárust</a:t>
            </a:r>
            <a:r>
              <a:rPr lang="cs-CZ" sz="2400" dirty="0" smtClean="0"/>
              <a:t> </a:t>
            </a:r>
            <a:r>
              <a:rPr lang="cs-CZ" sz="2400" dirty="0"/>
              <a:t>dusíku, fosforu, draslíku a železa ze všech testovaných směsí ve srovnání s </a:t>
            </a:r>
            <a:r>
              <a:rPr lang="cs-CZ" sz="2400" dirty="0" err="1"/>
              <a:t>digestátem</a:t>
            </a:r>
            <a:r>
              <a:rPr lang="cs-CZ" sz="2400" dirty="0"/>
              <a:t> i </a:t>
            </a:r>
            <a:r>
              <a:rPr lang="cs-CZ" sz="2400" dirty="0" err="1"/>
              <a:t>refereční</a:t>
            </a:r>
            <a:r>
              <a:rPr lang="cs-CZ" sz="2400" dirty="0"/>
              <a:t> </a:t>
            </a:r>
            <a:r>
              <a:rPr lang="cs-CZ" sz="2400" dirty="0" smtClean="0"/>
              <a:t>plochou</a:t>
            </a:r>
          </a:p>
          <a:p>
            <a:pPr marL="342900" indent="-342900">
              <a:buFontTx/>
              <a:buChar char="-"/>
            </a:pPr>
            <a:endParaRPr lang="cs-CZ" sz="2400" dirty="0">
              <a:latin typeface="+mn-lt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endParaRPr lang="cs-CZ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19911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www.hgf.vsb.cz</a:t>
            </a:r>
          </a:p>
        </p:txBody>
      </p:sp>
      <p:sp>
        <p:nvSpPr>
          <p:cNvPr id="43092" name="Rectangle 8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závěr</a:t>
            </a:r>
            <a:endParaRPr lang="cs-CZ" altLang="cs-CZ" dirty="0"/>
          </a:p>
        </p:txBody>
      </p:sp>
      <p:sp>
        <p:nvSpPr>
          <p:cNvPr id="2" name="Obdélník 1"/>
          <p:cNvSpPr/>
          <p:nvPr/>
        </p:nvSpPr>
        <p:spPr>
          <a:xfrm>
            <a:off x="740236" y="1268760"/>
            <a:ext cx="777686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Tx/>
              <a:buChar char="-"/>
            </a:pPr>
            <a:r>
              <a:rPr lang="cs-CZ" sz="2400" dirty="0" smtClean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hnojivé směsi </a:t>
            </a:r>
            <a:r>
              <a:rPr lang="cs-CZ" sz="2400" dirty="0" err="1" smtClean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digestátu</a:t>
            </a:r>
            <a:r>
              <a:rPr lang="cs-CZ" sz="2400" dirty="0" smtClean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2400" dirty="0" err="1" smtClean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senáže</a:t>
            </a:r>
            <a:r>
              <a:rPr lang="cs-CZ" sz="2400" dirty="0" smtClean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osvědčily, </a:t>
            </a:r>
            <a:r>
              <a:rPr lang="cs-CZ" sz="2400" dirty="0"/>
              <a:t>protože půdy </a:t>
            </a:r>
            <a:r>
              <a:rPr lang="cs-CZ" sz="2400" dirty="0" err="1"/>
              <a:t>navzorkované</a:t>
            </a:r>
            <a:r>
              <a:rPr lang="cs-CZ" sz="2400" dirty="0"/>
              <a:t> na jednotlivých testovacích plochách vykazovaly vyšší koncentrace přístupných forem vybraných mikro- a </a:t>
            </a:r>
            <a:r>
              <a:rPr lang="cs-CZ" sz="2400" dirty="0" err="1"/>
              <a:t>makronutrientů</a:t>
            </a:r>
            <a:endParaRPr lang="cs-CZ" sz="2400" dirty="0" smtClean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endParaRPr lang="cs-CZ" sz="2400" dirty="0" smtClean="0">
              <a:latin typeface="+mn-lt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 smtClean="0"/>
              <a:t>z</a:t>
            </a:r>
            <a:r>
              <a:rPr lang="cs-CZ" sz="2400" dirty="0"/>
              <a:t> hlediska zvýšení množství přístupných živin se ukázala vhodnou především směs o váhovém poměru </a:t>
            </a:r>
            <a:r>
              <a:rPr lang="cs-CZ" sz="2400" dirty="0" smtClean="0"/>
              <a:t>5:1, </a:t>
            </a:r>
            <a:r>
              <a:rPr lang="cs-CZ" sz="2400" dirty="0"/>
              <a:t>která vykazovala maximální </a:t>
            </a:r>
            <a:r>
              <a:rPr lang="cs-CZ" sz="2400" dirty="0" err="1" smtClean="0"/>
              <a:t>nárust</a:t>
            </a:r>
            <a:r>
              <a:rPr lang="cs-CZ" sz="2400" dirty="0" smtClean="0"/>
              <a:t> </a:t>
            </a:r>
            <a:r>
              <a:rPr lang="cs-CZ" sz="2400" dirty="0"/>
              <a:t>dusíku, fosforu, draslíku a železa ze všech testovaných směsí ve srovnání s </a:t>
            </a:r>
            <a:r>
              <a:rPr lang="cs-CZ" sz="2400" dirty="0" err="1"/>
              <a:t>digestátem</a:t>
            </a:r>
            <a:r>
              <a:rPr lang="cs-CZ" sz="2400" dirty="0"/>
              <a:t> i </a:t>
            </a:r>
            <a:r>
              <a:rPr lang="cs-CZ" sz="2400" dirty="0" err="1"/>
              <a:t>refereční</a:t>
            </a:r>
            <a:r>
              <a:rPr lang="cs-CZ" sz="2400" dirty="0"/>
              <a:t> </a:t>
            </a:r>
            <a:r>
              <a:rPr lang="cs-CZ" sz="2400" dirty="0" smtClean="0"/>
              <a:t>plochou</a:t>
            </a:r>
          </a:p>
          <a:p>
            <a:pPr marL="342900" indent="-342900">
              <a:buFontTx/>
              <a:buChar char="-"/>
            </a:pPr>
            <a:endParaRPr lang="cs-CZ" sz="2400" dirty="0">
              <a:latin typeface="+mn-lt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+mn-lt"/>
                <a:cs typeface="Times New Roman" panose="02020603050405020304" pitchFamily="18" charset="0"/>
              </a:rPr>
              <a:t>omezení</a:t>
            </a:r>
            <a:endParaRPr lang="cs-CZ" sz="2400" dirty="0">
              <a:latin typeface="+mn-lt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endParaRPr lang="cs-CZ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1176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www.hgf.vsb.cz</a:t>
            </a:r>
          </a:p>
        </p:txBody>
      </p:sp>
      <p:sp>
        <p:nvSpPr>
          <p:cNvPr id="43092" name="Rectangle 8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</a:t>
            </a:r>
            <a:r>
              <a:rPr lang="cs-CZ" altLang="cs-CZ" dirty="0" smtClean="0"/>
              <a:t>roč se zabýváme tímto výzkumem?</a:t>
            </a:r>
            <a:endParaRPr lang="cs-CZ" alt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846138" y="1772816"/>
            <a:ext cx="7830318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2400" dirty="0"/>
              <a:t>p</a:t>
            </a:r>
            <a:r>
              <a:rPr lang="cs-CZ" sz="2400" dirty="0" smtClean="0"/>
              <a:t>odpora výroby obnovitelné energie</a:t>
            </a:r>
          </a:p>
          <a:p>
            <a:pPr marL="285750" indent="-285750">
              <a:buFontTx/>
              <a:buChar char="-"/>
            </a:pPr>
            <a:endParaRPr lang="cs-CZ" dirty="0"/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pPr marL="285750" indent="-285750">
              <a:buFontTx/>
              <a:buChar char="-"/>
            </a:pPr>
            <a:endParaRPr lang="cs-CZ" dirty="0"/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pPr marL="285750" indent="-285750">
              <a:buFontTx/>
              <a:buChar char="-"/>
            </a:pPr>
            <a:endParaRPr lang="cs-CZ" dirty="0"/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pPr marL="285750" indent="-285750">
              <a:buFontTx/>
              <a:buChar char="-"/>
            </a:pPr>
            <a:endParaRPr lang="cs-CZ" dirty="0"/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pPr marL="285750" indent="-285750">
              <a:buFontTx/>
              <a:buChar char="-"/>
            </a:pPr>
            <a:endParaRPr lang="cs-CZ" dirty="0"/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pPr marL="285750" indent="-285750">
              <a:buFontTx/>
              <a:buChar char="-"/>
            </a:pPr>
            <a:endParaRPr lang="cs-CZ" dirty="0"/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pPr marL="285750" indent="-285750">
              <a:buFontTx/>
              <a:buChar char="-"/>
            </a:pPr>
            <a:endParaRPr lang="cs-CZ" dirty="0"/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pPr marL="285750" indent="-28575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52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1822450" y="2436813"/>
            <a:ext cx="54991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altLang="cs-CZ" sz="3200" dirty="0" smtClean="0">
                <a:solidFill>
                  <a:srgbClr val="00765D"/>
                </a:solidFill>
              </a:rPr>
              <a:t>Děkuji za pozornost</a:t>
            </a:r>
            <a:endParaRPr lang="cs-CZ" altLang="cs-CZ" sz="3200" dirty="0">
              <a:solidFill>
                <a:srgbClr val="00765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99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www.hgf.vsb.cz</a:t>
            </a:r>
          </a:p>
        </p:txBody>
      </p:sp>
      <p:sp>
        <p:nvSpPr>
          <p:cNvPr id="43092" name="Rectangle 8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</a:t>
            </a:r>
            <a:r>
              <a:rPr lang="cs-CZ" altLang="cs-CZ" dirty="0" smtClean="0"/>
              <a:t>roč se zabýváme tímto výzkumem?</a:t>
            </a:r>
            <a:endParaRPr lang="cs-CZ" alt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846138" y="1772816"/>
            <a:ext cx="783031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2400" dirty="0"/>
              <a:t>p</a:t>
            </a:r>
            <a:r>
              <a:rPr lang="cs-CZ" sz="2400" dirty="0" smtClean="0"/>
              <a:t>odpora výroby obnovitelné energie</a:t>
            </a:r>
          </a:p>
          <a:p>
            <a:pPr marL="285750" indent="-285750">
              <a:buFontTx/>
              <a:buChar char="-"/>
            </a:pPr>
            <a:endParaRPr lang="cs-CZ" sz="2400" dirty="0" smtClean="0"/>
          </a:p>
          <a:p>
            <a:pPr marL="285750" indent="-285750">
              <a:buFontTx/>
              <a:buChar char="-"/>
            </a:pPr>
            <a:r>
              <a:rPr lang="cs-CZ" sz="2400" dirty="0" smtClean="0"/>
              <a:t>výroba v bioplynových stanicích</a:t>
            </a:r>
          </a:p>
          <a:p>
            <a:pPr marL="285750" indent="-285750">
              <a:buFontTx/>
              <a:buChar char="-"/>
            </a:pPr>
            <a:endParaRPr lang="cs-CZ" sz="2400" dirty="0"/>
          </a:p>
          <a:p>
            <a:pPr marL="285750" indent="-285750">
              <a:buFontTx/>
              <a:buChar char="-"/>
            </a:pPr>
            <a:endParaRPr lang="cs-CZ" sz="2400" dirty="0"/>
          </a:p>
          <a:p>
            <a:pPr marL="285750" indent="-285750">
              <a:buFontTx/>
              <a:buChar char="-"/>
            </a:pPr>
            <a:endParaRPr lang="cs-CZ" sz="2400" dirty="0" smtClean="0"/>
          </a:p>
          <a:p>
            <a:pPr marL="285750" indent="-285750">
              <a:buFontTx/>
              <a:buChar char="-"/>
            </a:pPr>
            <a:endParaRPr lang="cs-CZ" sz="2400" dirty="0"/>
          </a:p>
          <a:p>
            <a:pPr marL="285750" indent="-285750">
              <a:buFontTx/>
              <a:buChar char="-"/>
            </a:pPr>
            <a:endParaRPr lang="cs-CZ" sz="2400" dirty="0" smtClean="0"/>
          </a:p>
          <a:p>
            <a:pPr marL="285750" indent="-285750">
              <a:buFontTx/>
              <a:buChar char="-"/>
            </a:pPr>
            <a:endParaRPr lang="cs-CZ" sz="2400" dirty="0"/>
          </a:p>
          <a:p>
            <a:pPr marL="285750" indent="-285750">
              <a:buFontTx/>
              <a:buChar char="-"/>
            </a:pPr>
            <a:endParaRPr lang="cs-CZ" sz="2400" dirty="0" smtClean="0"/>
          </a:p>
          <a:p>
            <a:pPr marL="285750" indent="-285750">
              <a:buFontTx/>
              <a:buChar char="-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28801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www.hgf.vsb.cz</a:t>
            </a:r>
          </a:p>
        </p:txBody>
      </p:sp>
      <p:sp>
        <p:nvSpPr>
          <p:cNvPr id="43092" name="Rectangle 8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proč se zabýváme tímto výzkumem?</a:t>
            </a:r>
            <a:endParaRPr lang="cs-CZ" alt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846138" y="1772816"/>
            <a:ext cx="783031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2400" dirty="0"/>
              <a:t>p</a:t>
            </a:r>
            <a:r>
              <a:rPr lang="cs-CZ" sz="2400" dirty="0" smtClean="0"/>
              <a:t>odpora výroby obnovitelné energie</a:t>
            </a:r>
          </a:p>
          <a:p>
            <a:pPr marL="285750" indent="-285750">
              <a:buFontTx/>
              <a:buChar char="-"/>
            </a:pPr>
            <a:endParaRPr lang="cs-CZ" sz="2400" dirty="0" smtClean="0"/>
          </a:p>
          <a:p>
            <a:pPr marL="285750" indent="-285750">
              <a:buFontTx/>
              <a:buChar char="-"/>
            </a:pPr>
            <a:r>
              <a:rPr lang="cs-CZ" sz="2400" dirty="0" smtClean="0"/>
              <a:t>výroba v bioplynových stanicích:</a:t>
            </a:r>
          </a:p>
          <a:p>
            <a:pPr marL="285750" indent="-285750">
              <a:buFontTx/>
              <a:buChar char="-"/>
            </a:pPr>
            <a:endParaRPr lang="cs-CZ" sz="2400" dirty="0" smtClean="0"/>
          </a:p>
          <a:p>
            <a:pPr marL="742950" lvl="1" indent="-285750">
              <a:buFontTx/>
              <a:buChar char="-"/>
            </a:pPr>
            <a:r>
              <a:rPr lang="cs-CZ" sz="2400" dirty="0"/>
              <a:t>průměrná bioplynová stanice o výkonu </a:t>
            </a:r>
            <a:r>
              <a:rPr lang="cs-CZ" sz="2400" dirty="0" smtClean="0"/>
              <a:t>1320 kWh/den </a:t>
            </a:r>
            <a:r>
              <a:rPr lang="cs-CZ" sz="2400" dirty="0"/>
              <a:t>(při výkonu 460 kWh ve formě elektrické energie a 860 kWh ve formě tepelné energie)</a:t>
            </a:r>
            <a:endParaRPr lang="cs-CZ" sz="2400" dirty="0" smtClean="0"/>
          </a:p>
          <a:p>
            <a:pPr marL="285750" indent="-285750">
              <a:buFontTx/>
              <a:buChar char="-"/>
            </a:pPr>
            <a:endParaRPr lang="cs-CZ" sz="2400" dirty="0"/>
          </a:p>
          <a:p>
            <a:pPr marL="285750" indent="-285750">
              <a:buFontTx/>
              <a:buChar char="-"/>
            </a:pPr>
            <a:endParaRPr lang="cs-CZ" sz="2400" dirty="0"/>
          </a:p>
          <a:p>
            <a:pPr marL="285750" indent="-285750">
              <a:buFontTx/>
              <a:buChar char="-"/>
            </a:pPr>
            <a:endParaRPr lang="cs-CZ" sz="2400" dirty="0" smtClean="0"/>
          </a:p>
          <a:p>
            <a:pPr marL="285750" indent="-285750">
              <a:buFontTx/>
              <a:buChar char="-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0621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www.hgf.vsb.cz</a:t>
            </a:r>
          </a:p>
        </p:txBody>
      </p:sp>
      <p:sp>
        <p:nvSpPr>
          <p:cNvPr id="43092" name="Rectangle 8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</a:t>
            </a:r>
            <a:r>
              <a:rPr lang="cs-CZ" altLang="cs-CZ" dirty="0" smtClean="0"/>
              <a:t>roč se zabýváme tímto výzkumem?</a:t>
            </a:r>
            <a:endParaRPr lang="cs-CZ" alt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846138" y="1772816"/>
            <a:ext cx="783031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2400" dirty="0"/>
              <a:t>p</a:t>
            </a:r>
            <a:r>
              <a:rPr lang="cs-CZ" sz="2400" dirty="0" smtClean="0"/>
              <a:t>odpora výroby obnovitelné energie</a:t>
            </a:r>
          </a:p>
          <a:p>
            <a:pPr marL="285750" indent="-285750">
              <a:buFontTx/>
              <a:buChar char="-"/>
            </a:pPr>
            <a:endParaRPr lang="cs-CZ" sz="2400" dirty="0" smtClean="0"/>
          </a:p>
          <a:p>
            <a:pPr marL="285750" indent="-285750">
              <a:buFontTx/>
              <a:buChar char="-"/>
            </a:pPr>
            <a:r>
              <a:rPr lang="cs-CZ" sz="2400" dirty="0" smtClean="0"/>
              <a:t>výroba v bioplynových stanicích:</a:t>
            </a:r>
          </a:p>
          <a:p>
            <a:pPr marL="285750" indent="-285750">
              <a:buFontTx/>
              <a:buChar char="-"/>
            </a:pPr>
            <a:endParaRPr lang="cs-CZ" sz="2400" dirty="0" smtClean="0"/>
          </a:p>
          <a:p>
            <a:pPr marL="742950" lvl="1" indent="-285750">
              <a:buFontTx/>
              <a:buChar char="-"/>
            </a:pPr>
            <a:r>
              <a:rPr lang="cs-CZ" sz="2400" dirty="0"/>
              <a:t>průměrná bioplynová stanice o výkonu </a:t>
            </a:r>
            <a:r>
              <a:rPr lang="cs-CZ" sz="2400" dirty="0" smtClean="0"/>
              <a:t>1320 kWh/den </a:t>
            </a:r>
            <a:r>
              <a:rPr lang="cs-CZ" sz="2400" dirty="0"/>
              <a:t>(při výkonu 460 kWh ve formě elektrické energie a 860 kWh ve formě tepelné energie</a:t>
            </a:r>
            <a:r>
              <a:rPr lang="cs-CZ" sz="2400" dirty="0" smtClean="0"/>
              <a:t>)</a:t>
            </a:r>
          </a:p>
          <a:p>
            <a:pPr lvl="1"/>
            <a:r>
              <a:rPr lang="cs-CZ" sz="2400" dirty="0"/>
              <a:t>	</a:t>
            </a:r>
            <a:r>
              <a:rPr lang="cs-CZ" sz="2400" dirty="0" smtClean="0"/>
              <a:t>= </a:t>
            </a:r>
            <a:r>
              <a:rPr lang="cs-CZ" sz="2400" dirty="0"/>
              <a:t>produkuje průměrně 19,8 t </a:t>
            </a:r>
            <a:r>
              <a:rPr lang="cs-CZ" sz="2400" dirty="0" err="1"/>
              <a:t>digestátu</a:t>
            </a:r>
            <a:r>
              <a:rPr lang="cs-CZ" sz="2400" dirty="0"/>
              <a:t>/den </a:t>
            </a:r>
            <a:endParaRPr lang="cs-CZ" sz="2400" dirty="0" smtClean="0"/>
          </a:p>
          <a:p>
            <a:pPr lvl="1"/>
            <a:endParaRPr lang="cs-CZ" sz="2400" dirty="0" smtClean="0"/>
          </a:p>
          <a:p>
            <a:pPr marL="285750" indent="-285750">
              <a:buFontTx/>
              <a:buChar char="-"/>
            </a:pPr>
            <a:endParaRPr lang="cs-CZ" sz="2400" dirty="0"/>
          </a:p>
          <a:p>
            <a:pPr marL="285750" indent="-285750">
              <a:buFontTx/>
              <a:buChar char="-"/>
            </a:pPr>
            <a:endParaRPr lang="cs-CZ" sz="2400" dirty="0"/>
          </a:p>
          <a:p>
            <a:pPr marL="285750" indent="-285750">
              <a:buFontTx/>
              <a:buChar char="-"/>
            </a:pPr>
            <a:endParaRPr lang="cs-CZ" sz="2400" dirty="0" smtClean="0"/>
          </a:p>
          <a:p>
            <a:pPr marL="285750" indent="-285750">
              <a:buFontTx/>
              <a:buChar char="-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0315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www.hgf.vsb.cz</a:t>
            </a:r>
          </a:p>
        </p:txBody>
      </p:sp>
      <p:sp>
        <p:nvSpPr>
          <p:cNvPr id="43092" name="Rectangle 8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</a:t>
            </a:r>
            <a:r>
              <a:rPr lang="cs-CZ" altLang="cs-CZ" dirty="0" smtClean="0"/>
              <a:t>roč se zabýváme tímto výzkumem?</a:t>
            </a:r>
            <a:endParaRPr lang="cs-CZ" alt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846138" y="1772816"/>
            <a:ext cx="783031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2400" dirty="0"/>
              <a:t>p</a:t>
            </a:r>
            <a:r>
              <a:rPr lang="cs-CZ" sz="2400" dirty="0" smtClean="0"/>
              <a:t>odpora výroby obnovitelné energie</a:t>
            </a:r>
          </a:p>
          <a:p>
            <a:pPr marL="285750" indent="-285750">
              <a:buFontTx/>
              <a:buChar char="-"/>
            </a:pPr>
            <a:endParaRPr lang="cs-CZ" sz="2400" dirty="0" smtClean="0"/>
          </a:p>
          <a:p>
            <a:pPr marL="285750" indent="-285750">
              <a:buFontTx/>
              <a:buChar char="-"/>
            </a:pPr>
            <a:r>
              <a:rPr lang="cs-CZ" sz="2400" dirty="0" smtClean="0"/>
              <a:t>výroba v bioplynových stanicích:</a:t>
            </a:r>
          </a:p>
          <a:p>
            <a:pPr marL="285750" indent="-285750">
              <a:buFontTx/>
              <a:buChar char="-"/>
            </a:pPr>
            <a:endParaRPr lang="cs-CZ" sz="2400" dirty="0" smtClean="0"/>
          </a:p>
          <a:p>
            <a:pPr marL="742950" lvl="1" indent="-285750">
              <a:buFontTx/>
              <a:buChar char="-"/>
            </a:pPr>
            <a:r>
              <a:rPr lang="cs-CZ" sz="2400" dirty="0"/>
              <a:t>průměrná bioplynová stanice o výkonu </a:t>
            </a:r>
            <a:r>
              <a:rPr lang="cs-CZ" sz="2400" dirty="0" smtClean="0"/>
              <a:t>1320 kWh/den </a:t>
            </a:r>
            <a:r>
              <a:rPr lang="cs-CZ" sz="2400" dirty="0"/>
              <a:t>(při výkonu 460 kWh ve formě elektrické energie a 860 kWh ve formě tepelné energie</a:t>
            </a:r>
            <a:r>
              <a:rPr lang="cs-CZ" sz="2400" dirty="0" smtClean="0"/>
              <a:t>)</a:t>
            </a:r>
          </a:p>
          <a:p>
            <a:pPr lvl="1"/>
            <a:r>
              <a:rPr lang="cs-CZ" sz="2400" dirty="0"/>
              <a:t>	</a:t>
            </a:r>
            <a:r>
              <a:rPr lang="cs-CZ" sz="2400" dirty="0" smtClean="0"/>
              <a:t>= </a:t>
            </a:r>
            <a:r>
              <a:rPr lang="cs-CZ" sz="2400" dirty="0"/>
              <a:t>produkuje průměrně 19,8 t </a:t>
            </a:r>
            <a:r>
              <a:rPr lang="cs-CZ" sz="2400" dirty="0" err="1"/>
              <a:t>digestátu</a:t>
            </a:r>
            <a:r>
              <a:rPr lang="cs-CZ" sz="2400" dirty="0"/>
              <a:t>/den </a:t>
            </a:r>
            <a:endParaRPr lang="cs-CZ" sz="2400" dirty="0" smtClean="0"/>
          </a:p>
          <a:p>
            <a:pPr lvl="1"/>
            <a:r>
              <a:rPr lang="cs-CZ" sz="2400" dirty="0" smtClean="0"/>
              <a:t>	  	    (</a:t>
            </a:r>
            <a:r>
              <a:rPr lang="cs-CZ" sz="2400" dirty="0"/>
              <a:t>7227 t </a:t>
            </a:r>
            <a:r>
              <a:rPr lang="cs-CZ" sz="2400" dirty="0" err="1" smtClean="0"/>
              <a:t>digestátu</a:t>
            </a:r>
            <a:r>
              <a:rPr lang="cs-CZ" sz="2400" dirty="0" smtClean="0"/>
              <a:t>/rok)</a:t>
            </a:r>
          </a:p>
          <a:p>
            <a:pPr marL="285750" indent="-285750">
              <a:buFontTx/>
              <a:buChar char="-"/>
            </a:pPr>
            <a:endParaRPr lang="cs-CZ" sz="2400" dirty="0"/>
          </a:p>
          <a:p>
            <a:pPr marL="285750" indent="-285750">
              <a:buFontTx/>
              <a:buChar char="-"/>
            </a:pPr>
            <a:endParaRPr lang="cs-CZ" sz="2400" dirty="0"/>
          </a:p>
          <a:p>
            <a:pPr marL="285750" indent="-285750">
              <a:buFontTx/>
              <a:buChar char="-"/>
            </a:pPr>
            <a:endParaRPr lang="cs-CZ" sz="2400" dirty="0" smtClean="0"/>
          </a:p>
          <a:p>
            <a:pPr marL="285750" indent="-285750">
              <a:buFontTx/>
              <a:buChar char="-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7676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www.hgf.vsb.cz</a:t>
            </a:r>
          </a:p>
        </p:txBody>
      </p:sp>
      <p:sp>
        <p:nvSpPr>
          <p:cNvPr id="43092" name="Rectangle 8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</a:t>
            </a:r>
            <a:r>
              <a:rPr lang="cs-CZ" altLang="cs-CZ" dirty="0" smtClean="0"/>
              <a:t>roč se zabýváme tímto výzkumem?</a:t>
            </a:r>
            <a:endParaRPr lang="cs-CZ" alt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2339752" y="2996952"/>
            <a:ext cx="78303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j</a:t>
            </a:r>
            <a:r>
              <a:rPr lang="cs-CZ" sz="2400" dirty="0" smtClean="0"/>
              <a:t>ak s tímto odpadem nakládat? </a:t>
            </a:r>
            <a:endParaRPr lang="cs-CZ" sz="2400" dirty="0"/>
          </a:p>
          <a:p>
            <a:pPr marL="285750" indent="-285750">
              <a:buFontTx/>
              <a:buChar char="-"/>
            </a:pPr>
            <a:endParaRPr lang="cs-CZ" sz="2400" dirty="0"/>
          </a:p>
          <a:p>
            <a:pPr marL="285750" indent="-285750">
              <a:buFontTx/>
              <a:buChar char="-"/>
            </a:pPr>
            <a:endParaRPr lang="cs-CZ" sz="2400" dirty="0" smtClean="0"/>
          </a:p>
          <a:p>
            <a:pPr marL="285750" indent="-285750">
              <a:buFontTx/>
              <a:buChar char="-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7938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1822450" y="2436813"/>
            <a:ext cx="54991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altLang="cs-CZ" sz="3200" dirty="0" smtClean="0">
                <a:solidFill>
                  <a:srgbClr val="00765D"/>
                </a:solidFill>
              </a:rPr>
              <a:t>metodika</a:t>
            </a:r>
            <a:endParaRPr lang="cs-CZ" altLang="cs-CZ" sz="3200" dirty="0">
              <a:solidFill>
                <a:srgbClr val="00765D"/>
              </a:solidFill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0" y="0"/>
            <a:ext cx="1368425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r">
              <a:spcBef>
                <a:spcPct val="50000"/>
              </a:spcBef>
            </a:pPr>
            <a:r>
              <a:rPr lang="cs-CZ" altLang="cs-CZ" sz="24000" baseline="22000" dirty="0" smtClean="0">
                <a:solidFill>
                  <a:srgbClr val="B2B2B2"/>
                </a:solidFill>
                <a:latin typeface="Arial Narrow" panose="020B0606020202030204" pitchFamily="34" charset="0"/>
              </a:rPr>
              <a:t>2</a:t>
            </a:r>
            <a:endParaRPr lang="cs-CZ" altLang="cs-CZ" sz="24000" baseline="22000" dirty="0">
              <a:solidFill>
                <a:srgbClr val="B2B2B2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88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tiv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Moti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prezentace_VŠB</Template>
  <TotalTime>111</TotalTime>
  <Words>534</Words>
  <Application>Microsoft Office PowerPoint</Application>
  <PresentationFormat>Předvádění na obrazovce (4:3)</PresentationFormat>
  <Paragraphs>163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3" baseType="lpstr">
      <vt:lpstr>Arial</vt:lpstr>
      <vt:lpstr>Arial Narrow</vt:lpstr>
      <vt:lpstr>Motiv Office</vt:lpstr>
      <vt:lpstr>Prezentace aplikace PowerPoint</vt:lpstr>
      <vt:lpstr>Prezentace aplikace PowerPoint</vt:lpstr>
      <vt:lpstr>proč se zabýváme tímto výzkumem?</vt:lpstr>
      <vt:lpstr>proč se zabýváme tímto výzkumem?</vt:lpstr>
      <vt:lpstr>proč se zabýváme tímto výzkumem?</vt:lpstr>
      <vt:lpstr>proč se zabýváme tímto výzkumem?</vt:lpstr>
      <vt:lpstr>proč se zabýváme tímto výzkumem?</vt:lpstr>
      <vt:lpstr>proč se zabýváme tímto výzkumem?</vt:lpstr>
      <vt:lpstr>Prezentace aplikace PowerPoint</vt:lpstr>
      <vt:lpstr>metodika</vt:lpstr>
      <vt:lpstr>metodika</vt:lpstr>
      <vt:lpstr>metodika</vt:lpstr>
      <vt:lpstr>metodika</vt:lpstr>
      <vt:lpstr>metodika</vt:lpstr>
      <vt:lpstr>Prezentace aplikace PowerPoint</vt:lpstr>
      <vt:lpstr>výsledky</vt:lpstr>
      <vt:lpstr>výsledky</vt:lpstr>
      <vt:lpstr>výsledky</vt:lpstr>
      <vt:lpstr>výsledky</vt:lpstr>
      <vt:lpstr>výsledky</vt:lpstr>
      <vt:lpstr>výsledky</vt:lpstr>
      <vt:lpstr>výsledky</vt:lpstr>
      <vt:lpstr>výsledky</vt:lpstr>
      <vt:lpstr>výsledky</vt:lpstr>
      <vt:lpstr>výsledky</vt:lpstr>
      <vt:lpstr>Prezentace aplikace PowerPoint</vt:lpstr>
      <vt:lpstr>závěr</vt:lpstr>
      <vt:lpstr>závěr</vt:lpstr>
      <vt:lpstr>závěr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Kodymová</dc:creator>
  <cp:lastModifiedBy>Jana Kodymová</cp:lastModifiedBy>
  <cp:revision>11</cp:revision>
  <dcterms:created xsi:type="dcterms:W3CDTF">2017-03-22T16:26:37Z</dcterms:created>
  <dcterms:modified xsi:type="dcterms:W3CDTF">2017-03-22T18:18:29Z</dcterms:modified>
</cp:coreProperties>
</file>