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63" r:id="rId10"/>
    <p:sldId id="261" r:id="rId11"/>
    <p:sldId id="273" r:id="rId12"/>
    <p:sldId id="274" r:id="rId13"/>
    <p:sldId id="275" r:id="rId14"/>
    <p:sldId id="288" r:id="rId15"/>
    <p:sldId id="264" r:id="rId16"/>
    <p:sldId id="276" r:id="rId17"/>
    <p:sldId id="278" r:id="rId18"/>
    <p:sldId id="279" r:id="rId19"/>
    <p:sldId id="289" r:id="rId20"/>
    <p:sldId id="280" r:id="rId21"/>
    <p:sldId id="281" r:id="rId22"/>
    <p:sldId id="282" r:id="rId23"/>
    <p:sldId id="283" r:id="rId24"/>
    <p:sldId id="284" r:id="rId25"/>
    <p:sldId id="285" r:id="rId26"/>
    <p:sldId id="265" r:id="rId27"/>
    <p:sldId id="260" r:id="rId28"/>
    <p:sldId id="286" r:id="rId29"/>
    <p:sldId id="287" r:id="rId30"/>
    <p:sldId id="266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69696"/>
    <a:srgbClr val="3CB299"/>
    <a:srgbClr val="3C3C3C"/>
    <a:srgbClr val="DFAF31"/>
    <a:srgbClr val="5F5F5F"/>
    <a:srgbClr val="007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Objects="1">
      <p:cViewPr varScale="1">
        <p:scale>
          <a:sx n="71" d="100"/>
          <a:sy n="71" d="100"/>
        </p:scale>
        <p:origin x="37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List1!$B$37:$C$37</c:f>
              <c:strCache>
                <c:ptCount val="2"/>
                <c:pt idx="0">
                  <c:v>N - amoniakální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List1!$D$37:$H$37</c:f>
              <c:numCache>
                <c:formatCode>General</c:formatCode>
                <c:ptCount val="5"/>
                <c:pt idx="0">
                  <c:v>5.01</c:v>
                </c:pt>
                <c:pt idx="1">
                  <c:v>5.69</c:v>
                </c:pt>
                <c:pt idx="2">
                  <c:v>2.83</c:v>
                </c:pt>
                <c:pt idx="3">
                  <c:v>1.49</c:v>
                </c:pt>
                <c:pt idx="4">
                  <c:v>3.46</c:v>
                </c:pt>
              </c:numCache>
            </c:numRef>
          </c:val>
        </c:ser>
        <c:ser>
          <c:idx val="1"/>
          <c:order val="1"/>
          <c:tx>
            <c:strRef>
              <c:f>List1!$B$38:$C$38</c:f>
              <c:strCache>
                <c:ptCount val="2"/>
                <c:pt idx="0">
                  <c:v>N - dusičitanový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List1!$D$38:$H$38</c:f>
              <c:numCache>
                <c:formatCode>General</c:formatCode>
                <c:ptCount val="5"/>
                <c:pt idx="0">
                  <c:v>4.95</c:v>
                </c:pt>
                <c:pt idx="1">
                  <c:v>7.26</c:v>
                </c:pt>
                <c:pt idx="2">
                  <c:v>4.84</c:v>
                </c:pt>
                <c:pt idx="3">
                  <c:v>4.67</c:v>
                </c:pt>
                <c:pt idx="4">
                  <c:v>4.59</c:v>
                </c:pt>
              </c:numCache>
            </c:numRef>
          </c:val>
        </c:ser>
        <c:ser>
          <c:idx val="2"/>
          <c:order val="2"/>
          <c:tx>
            <c:strRef>
              <c:f>List1!$B$39:$C$39</c:f>
              <c:strCache>
                <c:ptCount val="2"/>
                <c:pt idx="0">
                  <c:v>N - minerální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List1!$D$39:$H$39</c:f>
              <c:numCache>
                <c:formatCode>General</c:formatCode>
                <c:ptCount val="5"/>
                <c:pt idx="0">
                  <c:v>9.9600000000000009</c:v>
                </c:pt>
                <c:pt idx="1">
                  <c:v>13</c:v>
                </c:pt>
                <c:pt idx="2">
                  <c:v>7.67</c:v>
                </c:pt>
                <c:pt idx="3">
                  <c:v>6.16</c:v>
                </c:pt>
                <c:pt idx="4">
                  <c:v>8.0500000000000007</c:v>
                </c:pt>
              </c:numCache>
            </c:numRef>
          </c:val>
        </c:ser>
        <c:ser>
          <c:idx val="3"/>
          <c:order val="3"/>
          <c:tx>
            <c:strRef>
              <c:f>List1!$B$40:$C$40</c:f>
              <c:strCache>
                <c:ptCount val="2"/>
                <c:pt idx="0">
                  <c:v>N celkový</c:v>
                </c:pt>
                <c:pt idx="1">
                  <c:v>% v sušině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List1!$D$40:$H$40</c:f>
              <c:numCache>
                <c:formatCode>General</c:formatCode>
                <c:ptCount val="5"/>
                <c:pt idx="0">
                  <c:v>0.13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328432"/>
        <c:axId val="430331568"/>
      </c:barChart>
      <c:catAx>
        <c:axId val="43032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31568"/>
        <c:crosses val="autoZero"/>
        <c:auto val="1"/>
        <c:lblAlgn val="ctr"/>
        <c:lblOffset val="100"/>
        <c:noMultiLvlLbl val="0"/>
      </c:catAx>
      <c:valAx>
        <c:axId val="43033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2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List1!$B$22:$C$22</c:f>
              <c:strCache>
                <c:ptCount val="2"/>
                <c:pt idx="0">
                  <c:v>P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List1!$D$21:$H$21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List1!$D$22:$H$22</c:f>
              <c:numCache>
                <c:formatCode>General</c:formatCode>
                <c:ptCount val="5"/>
                <c:pt idx="0">
                  <c:v>78</c:v>
                </c:pt>
                <c:pt idx="1">
                  <c:v>85</c:v>
                </c:pt>
                <c:pt idx="2">
                  <c:v>70</c:v>
                </c:pt>
                <c:pt idx="3">
                  <c:v>85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4029192"/>
        <c:axId val="434029584"/>
      </c:barChart>
      <c:catAx>
        <c:axId val="43402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29584"/>
        <c:crosses val="autoZero"/>
        <c:auto val="1"/>
        <c:lblAlgn val="ctr"/>
        <c:lblOffset val="100"/>
        <c:noMultiLvlLbl val="0"/>
      </c:catAx>
      <c:valAx>
        <c:axId val="43402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29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List1!$B$16:$C$16</c:f>
              <c:strCache>
                <c:ptCount val="2"/>
                <c:pt idx="0">
                  <c:v>K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List1!$D$15:$H$15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List1!$D$16:$H$16</c:f>
              <c:numCache>
                <c:formatCode>General</c:formatCode>
                <c:ptCount val="5"/>
                <c:pt idx="0">
                  <c:v>217</c:v>
                </c:pt>
                <c:pt idx="1">
                  <c:v>237</c:v>
                </c:pt>
                <c:pt idx="2">
                  <c:v>184</c:v>
                </c:pt>
                <c:pt idx="3">
                  <c:v>219</c:v>
                </c:pt>
                <c:pt idx="4">
                  <c:v>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4026840"/>
        <c:axId val="434028800"/>
      </c:barChart>
      <c:catAx>
        <c:axId val="43402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28800"/>
        <c:crosses val="autoZero"/>
        <c:auto val="1"/>
        <c:lblAlgn val="ctr"/>
        <c:lblOffset val="100"/>
        <c:noMultiLvlLbl val="0"/>
      </c:catAx>
      <c:valAx>
        <c:axId val="43402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26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List1!$B$13:$C$13</c:f>
              <c:strCache>
                <c:ptCount val="2"/>
                <c:pt idx="0">
                  <c:v>Ca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List1!$D$12:$H$12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List1!$D$13:$H$13</c:f>
              <c:numCache>
                <c:formatCode>General</c:formatCode>
                <c:ptCount val="5"/>
                <c:pt idx="0">
                  <c:v>1342</c:v>
                </c:pt>
                <c:pt idx="1">
                  <c:v>1355</c:v>
                </c:pt>
                <c:pt idx="2">
                  <c:v>1465</c:v>
                </c:pt>
                <c:pt idx="3">
                  <c:v>1349</c:v>
                </c:pt>
                <c:pt idx="4">
                  <c:v>1402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3734864"/>
        <c:axId val="373727808"/>
      </c:barChart>
      <c:catAx>
        <c:axId val="37373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727808"/>
        <c:crosses val="autoZero"/>
        <c:auto val="1"/>
        <c:lblAlgn val="ctr"/>
        <c:lblOffset val="100"/>
        <c:noMultiLvlLbl val="0"/>
      </c:catAx>
      <c:valAx>
        <c:axId val="37372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73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List1!$B$22:$C$22</c:f>
              <c:strCache>
                <c:ptCount val="2"/>
                <c:pt idx="0">
                  <c:v>P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List1!$D$21:$H$21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List1!$D$22:$H$22</c:f>
              <c:numCache>
                <c:formatCode>General</c:formatCode>
                <c:ptCount val="5"/>
                <c:pt idx="0">
                  <c:v>78</c:v>
                </c:pt>
                <c:pt idx="1">
                  <c:v>85</c:v>
                </c:pt>
                <c:pt idx="2">
                  <c:v>70</c:v>
                </c:pt>
                <c:pt idx="3">
                  <c:v>85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323728"/>
        <c:axId val="430322552"/>
      </c:barChart>
      <c:catAx>
        <c:axId val="43032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22552"/>
        <c:crosses val="autoZero"/>
        <c:auto val="1"/>
        <c:lblAlgn val="ctr"/>
        <c:lblOffset val="100"/>
        <c:noMultiLvlLbl val="0"/>
      </c:catAx>
      <c:valAx>
        <c:axId val="43032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List1!$B$16:$C$16</c:f>
              <c:strCache>
                <c:ptCount val="2"/>
                <c:pt idx="0">
                  <c:v>K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List1!$D$15:$H$15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List1!$D$16:$H$16</c:f>
              <c:numCache>
                <c:formatCode>General</c:formatCode>
                <c:ptCount val="5"/>
                <c:pt idx="0">
                  <c:v>217</c:v>
                </c:pt>
                <c:pt idx="1">
                  <c:v>237</c:v>
                </c:pt>
                <c:pt idx="2">
                  <c:v>184</c:v>
                </c:pt>
                <c:pt idx="3">
                  <c:v>219</c:v>
                </c:pt>
                <c:pt idx="4">
                  <c:v>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324120"/>
        <c:axId val="430324904"/>
      </c:barChart>
      <c:catAx>
        <c:axId val="43032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24904"/>
        <c:crosses val="autoZero"/>
        <c:auto val="1"/>
        <c:lblAlgn val="ctr"/>
        <c:lblOffset val="100"/>
        <c:noMultiLvlLbl val="0"/>
      </c:catAx>
      <c:valAx>
        <c:axId val="43032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2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List1!$B$13:$C$13</c:f>
              <c:strCache>
                <c:ptCount val="2"/>
                <c:pt idx="0">
                  <c:v>Ca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List1!$D$12:$H$12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List1!$D$13:$H$13</c:f>
              <c:numCache>
                <c:formatCode>General</c:formatCode>
                <c:ptCount val="5"/>
                <c:pt idx="0">
                  <c:v>1342</c:v>
                </c:pt>
                <c:pt idx="1">
                  <c:v>1355</c:v>
                </c:pt>
                <c:pt idx="2">
                  <c:v>1465</c:v>
                </c:pt>
                <c:pt idx="3">
                  <c:v>1349</c:v>
                </c:pt>
                <c:pt idx="4">
                  <c:v>1402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336272"/>
        <c:axId val="430335880"/>
      </c:barChart>
      <c:catAx>
        <c:axId val="43033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35880"/>
        <c:crosses val="autoZero"/>
        <c:auto val="1"/>
        <c:lblAlgn val="ctr"/>
        <c:lblOffset val="100"/>
        <c:noMultiLvlLbl val="0"/>
      </c:catAx>
      <c:valAx>
        <c:axId val="430335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3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List1!$B$19:$C$19</c:f>
              <c:strCache>
                <c:ptCount val="2"/>
                <c:pt idx="0">
                  <c:v>Mg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List1!$D$18:$H$18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List1!$D$19:$H$19</c:f>
              <c:numCache>
                <c:formatCode>General</c:formatCode>
                <c:ptCount val="5"/>
                <c:pt idx="0">
                  <c:v>128</c:v>
                </c:pt>
                <c:pt idx="1">
                  <c:v>124</c:v>
                </c:pt>
                <c:pt idx="2">
                  <c:v>143</c:v>
                </c:pt>
                <c:pt idx="3">
                  <c:v>128</c:v>
                </c:pt>
                <c:pt idx="4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4024488"/>
        <c:axId val="434030368"/>
      </c:barChart>
      <c:catAx>
        <c:axId val="43402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30368"/>
        <c:crosses val="autoZero"/>
        <c:auto val="1"/>
        <c:lblAlgn val="ctr"/>
        <c:lblOffset val="100"/>
        <c:noMultiLvlLbl val="0"/>
      </c:catAx>
      <c:valAx>
        <c:axId val="43403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24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/>
              <a:t>Železo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List1!$B$8:$C$8</c:f>
              <c:strCache>
                <c:ptCount val="2"/>
                <c:pt idx="0">
                  <c:v>Fe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List1!$D$7:$H$7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List1!$D$8:$H$8</c:f>
              <c:numCache>
                <c:formatCode>General</c:formatCode>
                <c:ptCount val="5"/>
                <c:pt idx="0">
                  <c:v>18100</c:v>
                </c:pt>
                <c:pt idx="1">
                  <c:v>19000</c:v>
                </c:pt>
                <c:pt idx="2">
                  <c:v>18200</c:v>
                </c:pt>
                <c:pt idx="3">
                  <c:v>18100</c:v>
                </c:pt>
                <c:pt idx="4">
                  <c:v>17600</c:v>
                </c:pt>
              </c:numCache>
            </c:numRef>
          </c:val>
        </c:ser>
        <c:ser>
          <c:idx val="1"/>
          <c:order val="1"/>
          <c:tx>
            <c:strRef>
              <c:f>List1!$B$9:$C$9</c:f>
              <c:strCache>
                <c:ptCount val="2"/>
                <c:pt idx="0">
                  <c:v>Fe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List1!$D$7:$H$7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List1!$D$9:$H$9</c:f>
              <c:numCache>
                <c:formatCode>General</c:formatCode>
                <c:ptCount val="5"/>
                <c:pt idx="0">
                  <c:v>361</c:v>
                </c:pt>
                <c:pt idx="1">
                  <c:v>371</c:v>
                </c:pt>
                <c:pt idx="2">
                  <c:v>363</c:v>
                </c:pt>
                <c:pt idx="3">
                  <c:v>358</c:v>
                </c:pt>
                <c:pt idx="4">
                  <c:v>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2996784"/>
        <c:axId val="552999920"/>
      </c:barChart>
      <c:catAx>
        <c:axId val="55299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2999920"/>
        <c:crosses val="autoZero"/>
        <c:auto val="1"/>
        <c:lblAlgn val="ctr"/>
        <c:lblOffset val="100"/>
        <c:noMultiLvlLbl val="0"/>
      </c:catAx>
      <c:valAx>
        <c:axId val="55299992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299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/>
              <a:t>Železo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List1!$B$8:$C$8</c:f>
              <c:strCache>
                <c:ptCount val="2"/>
                <c:pt idx="0">
                  <c:v>Fe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List1!$D$7:$H$7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List1!$D$8:$H$8</c:f>
              <c:numCache>
                <c:formatCode>General</c:formatCode>
                <c:ptCount val="5"/>
                <c:pt idx="0">
                  <c:v>18100</c:v>
                </c:pt>
                <c:pt idx="1">
                  <c:v>19000</c:v>
                </c:pt>
                <c:pt idx="2">
                  <c:v>18200</c:v>
                </c:pt>
                <c:pt idx="3">
                  <c:v>18100</c:v>
                </c:pt>
                <c:pt idx="4">
                  <c:v>17600</c:v>
                </c:pt>
              </c:numCache>
            </c:numRef>
          </c:val>
        </c:ser>
        <c:ser>
          <c:idx val="1"/>
          <c:order val="1"/>
          <c:tx>
            <c:strRef>
              <c:f>List1!$B$9:$C$9</c:f>
              <c:strCache>
                <c:ptCount val="2"/>
                <c:pt idx="0">
                  <c:v>Fe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List1!$D$7:$H$7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List1!$D$9:$H$9</c:f>
              <c:numCache>
                <c:formatCode>General</c:formatCode>
                <c:ptCount val="5"/>
                <c:pt idx="0">
                  <c:v>361</c:v>
                </c:pt>
                <c:pt idx="1">
                  <c:v>371</c:v>
                </c:pt>
                <c:pt idx="2">
                  <c:v>363</c:v>
                </c:pt>
                <c:pt idx="3">
                  <c:v>358</c:v>
                </c:pt>
                <c:pt idx="4">
                  <c:v>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4027232"/>
        <c:axId val="434028408"/>
      </c:barChart>
      <c:catAx>
        <c:axId val="4340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28408"/>
        <c:crosses val="autoZero"/>
        <c:auto val="1"/>
        <c:lblAlgn val="ctr"/>
        <c:lblOffset val="100"/>
        <c:noMultiLvlLbl val="0"/>
      </c:catAx>
      <c:valAx>
        <c:axId val="43402840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02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/>
              <a:t>Hliník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List1!$B$4:$C$4</c:f>
              <c:strCache>
                <c:ptCount val="2"/>
                <c:pt idx="0">
                  <c:v>Al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List1!$D$3:$H$3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List1!$D$4:$H$4</c:f>
              <c:numCache>
                <c:formatCode>General</c:formatCode>
                <c:ptCount val="5"/>
                <c:pt idx="0">
                  <c:v>21400</c:v>
                </c:pt>
                <c:pt idx="1">
                  <c:v>22100</c:v>
                </c:pt>
                <c:pt idx="2">
                  <c:v>20400</c:v>
                </c:pt>
                <c:pt idx="3">
                  <c:v>22700</c:v>
                </c:pt>
                <c:pt idx="4">
                  <c:v>22500</c:v>
                </c:pt>
              </c:numCache>
            </c:numRef>
          </c:val>
        </c:ser>
        <c:ser>
          <c:idx val="1"/>
          <c:order val="1"/>
          <c:tx>
            <c:strRef>
              <c:f>List1!$B$5:$C$5</c:f>
              <c:strCache>
                <c:ptCount val="2"/>
                <c:pt idx="0">
                  <c:v>Al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List1!$D$3:$H$3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List1!$D$5:$H$5</c:f>
              <c:numCache>
                <c:formatCode>General</c:formatCode>
                <c:ptCount val="5"/>
                <c:pt idx="0">
                  <c:v>662</c:v>
                </c:pt>
                <c:pt idx="1">
                  <c:v>651</c:v>
                </c:pt>
                <c:pt idx="2">
                  <c:v>613</c:v>
                </c:pt>
                <c:pt idx="3">
                  <c:v>654</c:v>
                </c:pt>
                <c:pt idx="4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1040096"/>
        <c:axId val="431040488"/>
      </c:barChart>
      <c:catAx>
        <c:axId val="43104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40488"/>
        <c:crosses val="autoZero"/>
        <c:auto val="1"/>
        <c:lblAlgn val="ctr"/>
        <c:lblOffset val="100"/>
        <c:noMultiLvlLbl val="0"/>
      </c:catAx>
      <c:valAx>
        <c:axId val="43104048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4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List1!$B$37:$C$37</c:f>
              <c:strCache>
                <c:ptCount val="2"/>
                <c:pt idx="0">
                  <c:v>N - amoniakální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List1!$D$37:$H$37</c:f>
              <c:numCache>
                <c:formatCode>General</c:formatCode>
                <c:ptCount val="5"/>
                <c:pt idx="0">
                  <c:v>5.01</c:v>
                </c:pt>
                <c:pt idx="1">
                  <c:v>5.69</c:v>
                </c:pt>
                <c:pt idx="2">
                  <c:v>2.83</c:v>
                </c:pt>
                <c:pt idx="3">
                  <c:v>1.49</c:v>
                </c:pt>
                <c:pt idx="4">
                  <c:v>3.46</c:v>
                </c:pt>
              </c:numCache>
            </c:numRef>
          </c:val>
        </c:ser>
        <c:ser>
          <c:idx val="1"/>
          <c:order val="1"/>
          <c:tx>
            <c:strRef>
              <c:f>List1!$B$38:$C$38</c:f>
              <c:strCache>
                <c:ptCount val="2"/>
                <c:pt idx="0">
                  <c:v>N - dusičitanový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List1!$D$38:$H$38</c:f>
              <c:numCache>
                <c:formatCode>General</c:formatCode>
                <c:ptCount val="5"/>
                <c:pt idx="0">
                  <c:v>4.95</c:v>
                </c:pt>
                <c:pt idx="1">
                  <c:v>7.26</c:v>
                </c:pt>
                <c:pt idx="2">
                  <c:v>4.84</c:v>
                </c:pt>
                <c:pt idx="3">
                  <c:v>4.67</c:v>
                </c:pt>
                <c:pt idx="4">
                  <c:v>4.59</c:v>
                </c:pt>
              </c:numCache>
            </c:numRef>
          </c:val>
        </c:ser>
        <c:ser>
          <c:idx val="2"/>
          <c:order val="2"/>
          <c:tx>
            <c:strRef>
              <c:f>List1!$B$39:$C$39</c:f>
              <c:strCache>
                <c:ptCount val="2"/>
                <c:pt idx="0">
                  <c:v>N - minerální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List1!$D$39:$H$39</c:f>
              <c:numCache>
                <c:formatCode>General</c:formatCode>
                <c:ptCount val="5"/>
                <c:pt idx="0">
                  <c:v>9.9600000000000009</c:v>
                </c:pt>
                <c:pt idx="1">
                  <c:v>13</c:v>
                </c:pt>
                <c:pt idx="2">
                  <c:v>7.67</c:v>
                </c:pt>
                <c:pt idx="3">
                  <c:v>6.16</c:v>
                </c:pt>
                <c:pt idx="4">
                  <c:v>8.0500000000000007</c:v>
                </c:pt>
              </c:numCache>
            </c:numRef>
          </c:val>
        </c:ser>
        <c:ser>
          <c:idx val="3"/>
          <c:order val="3"/>
          <c:tx>
            <c:strRef>
              <c:f>List1!$B$40:$C$40</c:f>
              <c:strCache>
                <c:ptCount val="2"/>
                <c:pt idx="0">
                  <c:v>N celkový</c:v>
                </c:pt>
                <c:pt idx="1">
                  <c:v>% v sušině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List1!$D$40:$H$40</c:f>
              <c:numCache>
                <c:formatCode>General</c:formatCode>
                <c:ptCount val="5"/>
                <c:pt idx="0">
                  <c:v>0.13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322160"/>
        <c:axId val="430323336"/>
      </c:barChart>
      <c:catAx>
        <c:axId val="43032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23336"/>
        <c:crosses val="autoZero"/>
        <c:auto val="1"/>
        <c:lblAlgn val="ctr"/>
        <c:lblOffset val="100"/>
        <c:noMultiLvlLbl val="0"/>
      </c:catAx>
      <c:valAx>
        <c:axId val="43032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2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List1!$B$34:$C$34</c:f>
              <c:strCache>
                <c:ptCount val="2"/>
                <c:pt idx="0">
                  <c:v>organický uhlík</c:v>
                </c:pt>
                <c:pt idx="1">
                  <c:v>% v sušině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List1!$D$33:$H$33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List1!$D$34:$H$34</c:f>
              <c:numCache>
                <c:formatCode>General</c:formatCode>
                <c:ptCount val="5"/>
                <c:pt idx="0">
                  <c:v>2.7</c:v>
                </c:pt>
                <c:pt idx="1">
                  <c:v>2.31</c:v>
                </c:pt>
                <c:pt idx="2">
                  <c:v>2.13</c:v>
                </c:pt>
                <c:pt idx="3">
                  <c:v>2.52</c:v>
                </c:pt>
                <c:pt idx="4">
                  <c:v>2.75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330000"/>
        <c:axId val="430330392"/>
      </c:barChart>
      <c:catAx>
        <c:axId val="43033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30392"/>
        <c:crosses val="autoZero"/>
        <c:auto val="1"/>
        <c:lblAlgn val="ctr"/>
        <c:lblOffset val="100"/>
        <c:noMultiLvlLbl val="0"/>
      </c:catAx>
      <c:valAx>
        <c:axId val="43033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33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List1!$B$37:$C$37</c:f>
              <c:strCache>
                <c:ptCount val="2"/>
                <c:pt idx="0">
                  <c:v>N - amoniakální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List1!$D$37:$H$37</c:f>
              <c:numCache>
                <c:formatCode>General</c:formatCode>
                <c:ptCount val="5"/>
                <c:pt idx="0">
                  <c:v>5.01</c:v>
                </c:pt>
                <c:pt idx="1">
                  <c:v>5.69</c:v>
                </c:pt>
                <c:pt idx="2">
                  <c:v>2.83</c:v>
                </c:pt>
                <c:pt idx="3">
                  <c:v>1.49</c:v>
                </c:pt>
                <c:pt idx="4">
                  <c:v>3.46</c:v>
                </c:pt>
              </c:numCache>
            </c:numRef>
          </c:val>
        </c:ser>
        <c:ser>
          <c:idx val="1"/>
          <c:order val="1"/>
          <c:tx>
            <c:strRef>
              <c:f>List1!$B$38:$C$38</c:f>
              <c:strCache>
                <c:ptCount val="2"/>
                <c:pt idx="0">
                  <c:v>N - dusičitanový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List1!$D$38:$H$38</c:f>
              <c:numCache>
                <c:formatCode>General</c:formatCode>
                <c:ptCount val="5"/>
                <c:pt idx="0">
                  <c:v>4.95</c:v>
                </c:pt>
                <c:pt idx="1">
                  <c:v>7.26</c:v>
                </c:pt>
                <c:pt idx="2">
                  <c:v>4.84</c:v>
                </c:pt>
                <c:pt idx="3">
                  <c:v>4.67</c:v>
                </c:pt>
                <c:pt idx="4">
                  <c:v>4.59</c:v>
                </c:pt>
              </c:numCache>
            </c:numRef>
          </c:val>
        </c:ser>
        <c:ser>
          <c:idx val="2"/>
          <c:order val="2"/>
          <c:tx>
            <c:strRef>
              <c:f>List1!$B$39:$C$39</c:f>
              <c:strCache>
                <c:ptCount val="2"/>
                <c:pt idx="0">
                  <c:v>N - minerální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List1!$D$39:$H$39</c:f>
              <c:numCache>
                <c:formatCode>General</c:formatCode>
                <c:ptCount val="5"/>
                <c:pt idx="0">
                  <c:v>9.9600000000000009</c:v>
                </c:pt>
                <c:pt idx="1">
                  <c:v>13</c:v>
                </c:pt>
                <c:pt idx="2">
                  <c:v>7.67</c:v>
                </c:pt>
                <c:pt idx="3">
                  <c:v>6.16</c:v>
                </c:pt>
                <c:pt idx="4">
                  <c:v>8.0500000000000007</c:v>
                </c:pt>
              </c:numCache>
            </c:numRef>
          </c:val>
        </c:ser>
        <c:ser>
          <c:idx val="3"/>
          <c:order val="3"/>
          <c:tx>
            <c:strRef>
              <c:f>List1!$B$40:$C$40</c:f>
              <c:strCache>
                <c:ptCount val="2"/>
                <c:pt idx="0">
                  <c:v>N celkový</c:v>
                </c:pt>
                <c:pt idx="1">
                  <c:v>% v sušině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List1!$D$36:$H$36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List1!$D$40:$H$40</c:f>
              <c:numCache>
                <c:formatCode>General</c:formatCode>
                <c:ptCount val="5"/>
                <c:pt idx="0">
                  <c:v>0.13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1044016"/>
        <c:axId val="431044408"/>
      </c:barChart>
      <c:catAx>
        <c:axId val="43104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44408"/>
        <c:crosses val="autoZero"/>
        <c:auto val="1"/>
        <c:lblAlgn val="ctr"/>
        <c:lblOffset val="100"/>
        <c:noMultiLvlLbl val="0"/>
      </c:catAx>
      <c:valAx>
        <c:axId val="431044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4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List1!$B$34:$C$34</c:f>
              <c:strCache>
                <c:ptCount val="2"/>
                <c:pt idx="0">
                  <c:v>organický uhlík</c:v>
                </c:pt>
                <c:pt idx="1">
                  <c:v>% v sušině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List1!$D$33:$H$33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List1!$D$34:$H$34</c:f>
              <c:numCache>
                <c:formatCode>General</c:formatCode>
                <c:ptCount val="5"/>
                <c:pt idx="0">
                  <c:v>2.7</c:v>
                </c:pt>
                <c:pt idx="1">
                  <c:v>2.31</c:v>
                </c:pt>
                <c:pt idx="2">
                  <c:v>2.13</c:v>
                </c:pt>
                <c:pt idx="3">
                  <c:v>2.52</c:v>
                </c:pt>
                <c:pt idx="4">
                  <c:v>2.75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1045192"/>
        <c:axId val="431045584"/>
      </c:barChart>
      <c:catAx>
        <c:axId val="43104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45584"/>
        <c:crosses val="autoZero"/>
        <c:auto val="1"/>
        <c:lblAlgn val="ctr"/>
        <c:lblOffset val="100"/>
        <c:noMultiLvlLbl val="0"/>
      </c:catAx>
      <c:valAx>
        <c:axId val="43104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45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/>
              <a:t>organický uhlík a celkový dusík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List1!$B$34:$C$34</c:f>
              <c:strCache>
                <c:ptCount val="2"/>
                <c:pt idx="0">
                  <c:v>organický uhlík</c:v>
                </c:pt>
                <c:pt idx="1">
                  <c:v>% v sušině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List1!$D$33:$H$33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List1!$D$34:$H$34</c:f>
              <c:numCache>
                <c:formatCode>General</c:formatCode>
                <c:ptCount val="5"/>
                <c:pt idx="0">
                  <c:v>2.7</c:v>
                </c:pt>
                <c:pt idx="1">
                  <c:v>2.31</c:v>
                </c:pt>
                <c:pt idx="2">
                  <c:v>2.13</c:v>
                </c:pt>
                <c:pt idx="3">
                  <c:v>2.52</c:v>
                </c:pt>
                <c:pt idx="4">
                  <c:v>2.75</c:v>
                </c:pt>
              </c:numCache>
            </c:numRef>
          </c:val>
        </c:ser>
        <c:ser>
          <c:idx val="1"/>
          <c:order val="1"/>
          <c:tx>
            <c:strRef>
              <c:f>List1!$B$35:$C$35</c:f>
              <c:strCache>
                <c:ptCount val="2"/>
                <c:pt idx="0">
                  <c:v>N celkový</c:v>
                </c:pt>
                <c:pt idx="1">
                  <c:v>% v sušině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List1!$D$33:$H$33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List1!$D$35:$H$35</c:f>
              <c:numCache>
                <c:formatCode>General</c:formatCode>
                <c:ptCount val="5"/>
                <c:pt idx="0">
                  <c:v>0.13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4362128"/>
        <c:axId val="554361344"/>
      </c:barChart>
      <c:catAx>
        <c:axId val="55436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4361344"/>
        <c:crosses val="autoZero"/>
        <c:auto val="1"/>
        <c:lblAlgn val="ctr"/>
        <c:lblOffset val="100"/>
        <c:noMultiLvlLbl val="0"/>
      </c:catAx>
      <c:valAx>
        <c:axId val="55436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436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List1!$B$22:$C$22</c:f>
              <c:strCache>
                <c:ptCount val="2"/>
                <c:pt idx="0">
                  <c:v>P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List1!$D$21:$H$21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List1!$D$22:$H$22</c:f>
              <c:numCache>
                <c:formatCode>General</c:formatCode>
                <c:ptCount val="5"/>
                <c:pt idx="0">
                  <c:v>78</c:v>
                </c:pt>
                <c:pt idx="1">
                  <c:v>85</c:v>
                </c:pt>
                <c:pt idx="2">
                  <c:v>70</c:v>
                </c:pt>
                <c:pt idx="3">
                  <c:v>85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6376600"/>
        <c:axId val="376376992"/>
      </c:barChart>
      <c:catAx>
        <c:axId val="37637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6376992"/>
        <c:crosses val="autoZero"/>
        <c:auto val="1"/>
        <c:lblAlgn val="ctr"/>
        <c:lblOffset val="100"/>
        <c:noMultiLvlLbl val="0"/>
      </c:catAx>
      <c:valAx>
        <c:axId val="37637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6376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List1!$B$22:$C$22</c:f>
              <c:strCache>
                <c:ptCount val="2"/>
                <c:pt idx="0">
                  <c:v>P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List1!$D$21:$H$21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List1!$D$22:$H$22</c:f>
              <c:numCache>
                <c:formatCode>General</c:formatCode>
                <c:ptCount val="5"/>
                <c:pt idx="0">
                  <c:v>78</c:v>
                </c:pt>
                <c:pt idx="1">
                  <c:v>85</c:v>
                </c:pt>
                <c:pt idx="2">
                  <c:v>70</c:v>
                </c:pt>
                <c:pt idx="3">
                  <c:v>85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1035000"/>
        <c:axId val="431035392"/>
      </c:barChart>
      <c:catAx>
        <c:axId val="43103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35392"/>
        <c:crosses val="autoZero"/>
        <c:auto val="1"/>
        <c:lblAlgn val="ctr"/>
        <c:lblOffset val="100"/>
        <c:noMultiLvlLbl val="0"/>
      </c:catAx>
      <c:valAx>
        <c:axId val="43103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035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List1!$B$16:$C$16</c:f>
              <c:strCache>
                <c:ptCount val="2"/>
                <c:pt idx="0">
                  <c:v>K – M III</c:v>
                </c:pt>
                <c:pt idx="1">
                  <c:v>mg/kg sušiny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List1!$D$15:$H$15</c:f>
              <c:strCache>
                <c:ptCount val="5"/>
                <c:pt idx="0">
                  <c:v>3:01</c:v>
                </c:pt>
                <c:pt idx="1">
                  <c:v>5:01</c:v>
                </c:pt>
                <c:pt idx="2">
                  <c:v>10:01</c:v>
                </c:pt>
                <c:pt idx="3">
                  <c:v>hnojeno pouze digestátem</c:v>
                </c:pt>
                <c:pt idx="4">
                  <c:v>referenční plocha</c:v>
                </c:pt>
              </c:strCache>
            </c:strRef>
          </c:cat>
          <c:val>
            <c:numRef>
              <c:f>List1!$D$16:$H$16</c:f>
              <c:numCache>
                <c:formatCode>General</c:formatCode>
                <c:ptCount val="5"/>
                <c:pt idx="0">
                  <c:v>217</c:v>
                </c:pt>
                <c:pt idx="1">
                  <c:v>237</c:v>
                </c:pt>
                <c:pt idx="2">
                  <c:v>184</c:v>
                </c:pt>
                <c:pt idx="3">
                  <c:v>219</c:v>
                </c:pt>
                <c:pt idx="4">
                  <c:v>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3735648"/>
        <c:axId val="373728984"/>
      </c:barChart>
      <c:catAx>
        <c:axId val="37373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728984"/>
        <c:crosses val="autoZero"/>
        <c:auto val="1"/>
        <c:lblAlgn val="ctr"/>
        <c:lblOffset val="100"/>
        <c:noMultiLvlLbl val="0"/>
      </c:catAx>
      <c:valAx>
        <c:axId val="373728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73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624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36C723-77D5-4520-AA8A-7CFC57CFF0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2471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se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641475"/>
            <a:ext cx="5895975" cy="2349500"/>
          </a:xfrm>
        </p:spPr>
        <p:txBody>
          <a:bodyPr/>
          <a:lstStyle>
            <a:lvl1pPr>
              <a:defRPr sz="1800">
                <a:solidFill>
                  <a:srgbClr val="DFAF31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1328738" cy="1495425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500" baseline="22000">
                <a:solidFill>
                  <a:srgbClr val="969696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377569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6563" y="457200"/>
            <a:ext cx="2178050" cy="56689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457200"/>
            <a:ext cx="6383338" cy="56689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178506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269218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204051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79900" cy="49291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4281488" cy="49291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280750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62568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159056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208109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205204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val="35950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orn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67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6138" y="457200"/>
            <a:ext cx="8118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713788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9013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969696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cs-CZ" altLang="cs-CZ"/>
              <a:t>www.hgf.vsb.cz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765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panose="020B0604020202020204" pitchFamily="34" charset="0"/>
        <a:buChar char="■"/>
        <a:defRPr sz="22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panose="020B0604020202020204" pitchFamily="34" charset="0"/>
        <a:buChar char="■"/>
        <a:defRPr sz="22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panose="020B0604020202020204" pitchFamily="34" charset="0"/>
        <a:buChar char="■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panose="020B0604020202020204" pitchFamily="34" charset="0"/>
        <a:buChar char="■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panose="020B0604020202020204" pitchFamily="34" charset="0"/>
        <a:buChar char="■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pic>
        <p:nvPicPr>
          <p:cNvPr id="39940" name="Picture 4" descr="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3" name="Picture 7" descr="erb-hg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92" y="5546080"/>
            <a:ext cx="845045" cy="97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554288" y="309563"/>
            <a:ext cx="5699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altLang="cs-CZ" sz="2000">
                <a:solidFill>
                  <a:schemeClr val="bg1"/>
                </a:solidFill>
              </a:rPr>
              <a:t>VŠB - Technická univerzita Ostrava</a:t>
            </a:r>
          </a:p>
          <a:p>
            <a:pPr algn="r"/>
            <a:r>
              <a:rPr lang="cs-CZ" altLang="cs-CZ" sz="2000">
                <a:solidFill>
                  <a:schemeClr val="bg1"/>
                </a:solidFill>
              </a:rPr>
              <a:t>Hornicko-geologická fakulta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8464550" y="433388"/>
            <a:ext cx="95250" cy="495300"/>
          </a:xfrm>
          <a:prstGeom prst="rect">
            <a:avLst/>
          </a:prstGeom>
          <a:solidFill>
            <a:srgbClr val="DFAF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2554287" y="6308725"/>
            <a:ext cx="6420197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cs-CZ" dirty="0"/>
              <a:t>Ing. Jana Kodymová, </a:t>
            </a:r>
            <a:r>
              <a:rPr lang="cs-CZ" dirty="0" smtClean="0"/>
              <a:t>Ph.D., prof</a:t>
            </a:r>
            <a:r>
              <a:rPr lang="cs-CZ" dirty="0"/>
              <a:t>. Dr. Ing. Miroslav </a:t>
            </a:r>
            <a:r>
              <a:rPr lang="cs-CZ" dirty="0" smtClean="0"/>
              <a:t>Kyncl,</a:t>
            </a:r>
          </a:p>
          <a:p>
            <a:r>
              <a:rPr lang="cs-CZ" dirty="0" smtClean="0"/>
              <a:t>Ing</a:t>
            </a:r>
            <a:r>
              <a:rPr lang="cs-CZ" dirty="0"/>
              <a:t>. Hana </a:t>
            </a:r>
            <a:r>
              <a:rPr lang="cs-CZ" dirty="0" err="1" smtClean="0"/>
              <a:t>Švehláková</a:t>
            </a:r>
            <a:r>
              <a:rPr lang="cs-CZ" dirty="0" smtClean="0"/>
              <a:t>, Ing</a:t>
            </a:r>
            <a:r>
              <a:rPr lang="cs-CZ" dirty="0"/>
              <a:t>. Magdaléna </a:t>
            </a:r>
            <a:r>
              <a:rPr lang="cs-CZ" dirty="0" smtClean="0"/>
              <a:t>Bártková</a:t>
            </a:r>
            <a:endParaRPr lang="cs-CZ" dirty="0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365848" y="3968005"/>
            <a:ext cx="460863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2300" dirty="0" smtClean="0">
                <a:solidFill>
                  <a:srgbClr val="00765D"/>
                </a:solidFill>
              </a:rPr>
              <a:t>Testování vlivu odpadu z anaerobní digesce (</a:t>
            </a:r>
            <a:r>
              <a:rPr lang="cs-CZ" sz="2300" dirty="0" err="1" smtClean="0">
                <a:solidFill>
                  <a:srgbClr val="00765D"/>
                </a:solidFill>
              </a:rPr>
              <a:t>digestátu</a:t>
            </a:r>
            <a:r>
              <a:rPr lang="cs-CZ" sz="2300" dirty="0" smtClean="0">
                <a:solidFill>
                  <a:srgbClr val="00765D"/>
                </a:solidFill>
              </a:rPr>
              <a:t>) obohaceného o organickou složku na kvalitu zemědělských půd</a:t>
            </a:r>
            <a:endParaRPr lang="cs-CZ" sz="2300" dirty="0">
              <a:solidFill>
                <a:srgbClr val="00765D"/>
              </a:solidFill>
            </a:endParaRPr>
          </a:p>
          <a:p>
            <a:pPr algn="r">
              <a:spcBef>
                <a:spcPct val="50000"/>
              </a:spcBef>
            </a:pPr>
            <a:endParaRPr lang="cs-CZ" altLang="cs-CZ" sz="3200" dirty="0">
              <a:solidFill>
                <a:srgbClr val="0076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metodika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polní testování (rozloha 2 ha) </a:t>
            </a: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2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metodika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polní testování (rozloha 2 ha)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tři poměrové směsi (3:1, 5:1 a 10:1)</a:t>
            </a: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47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metodika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polní testování (rozloha 2 ha)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tři poměrové směsi (3:1, 5:1 a 10:1) + hnojení pouze </a:t>
            </a:r>
            <a:r>
              <a:rPr lang="cs-CZ" sz="2400" dirty="0" err="1" smtClean="0"/>
              <a:t>digestátem</a:t>
            </a: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54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metodika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polní testování (rozloha 2 ha)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tři poměrové směsi (3:1, 5:1 a 10:1) + hnojení pouze </a:t>
            </a:r>
            <a:r>
              <a:rPr lang="cs-CZ" sz="2400" dirty="0" err="1" smtClean="0"/>
              <a:t>digestátem</a:t>
            </a:r>
            <a:r>
              <a:rPr lang="cs-CZ" sz="2400" dirty="0" smtClean="0"/>
              <a:t> + hnojení pouze standartními hnojivy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13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metodika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polní testování (rozloha 2 ha)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tři poměrové směsi (3:1, 5:1 a 10:1) + hnojení pouze </a:t>
            </a:r>
            <a:r>
              <a:rPr lang="cs-CZ" sz="2400" dirty="0" err="1" smtClean="0"/>
              <a:t>digestátem</a:t>
            </a:r>
            <a:r>
              <a:rPr lang="cs-CZ" sz="2400" dirty="0" smtClean="0"/>
              <a:t> + hnojení pouze standartními hnojivy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/>
              <a:t>c</a:t>
            </a:r>
            <a:r>
              <a:rPr lang="cs-CZ" sz="2400" dirty="0" smtClean="0"/>
              <a:t>íl:</a:t>
            </a:r>
          </a:p>
          <a:p>
            <a:pPr marL="742950" lvl="1" indent="-285750">
              <a:buFontTx/>
              <a:buChar char="-"/>
            </a:pPr>
            <a:r>
              <a:rPr lang="cs-CZ" sz="2400" dirty="0" smtClean="0"/>
              <a:t>zapravit </a:t>
            </a:r>
            <a:r>
              <a:rPr lang="cs-CZ" sz="2400" dirty="0"/>
              <a:t>do půdy společně s </a:t>
            </a:r>
            <a:r>
              <a:rPr lang="cs-CZ" sz="2400" dirty="0" err="1"/>
              <a:t>digestátem</a:t>
            </a:r>
            <a:r>
              <a:rPr lang="cs-CZ" sz="2400" dirty="0"/>
              <a:t> také organickou složku, která by alespoň částečně kompenzovala úbytky organické hmoty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41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22450" y="2436813"/>
            <a:ext cx="54991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 dirty="0" smtClean="0">
                <a:solidFill>
                  <a:srgbClr val="00765D"/>
                </a:solidFill>
              </a:rPr>
              <a:t>výsledky</a:t>
            </a:r>
            <a:endParaRPr lang="cs-CZ" altLang="cs-CZ" sz="3200" dirty="0">
              <a:solidFill>
                <a:srgbClr val="00765D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0"/>
            <a:ext cx="13684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cs-CZ" altLang="cs-CZ" sz="24000" baseline="22000" dirty="0" smtClean="0">
                <a:solidFill>
                  <a:srgbClr val="B2B2B2"/>
                </a:solidFill>
                <a:latin typeface="Arial Narrow" panose="020B0606020202030204" pitchFamily="34" charset="0"/>
              </a:rPr>
              <a:t>3</a:t>
            </a:r>
            <a:endParaRPr lang="cs-CZ" altLang="cs-CZ" sz="24000" baseline="22000" dirty="0">
              <a:solidFill>
                <a:srgbClr val="B2B2B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vzorky </a:t>
            </a:r>
            <a:r>
              <a:rPr lang="cs-CZ" sz="2400" dirty="0"/>
              <a:t>půdy byly odebírány před započetím pokusu (dne 15. 4. 2016) a následně byly odebrány z jednotlivých ploch dne 7. 9. 2016 těsně před </a:t>
            </a:r>
            <a:r>
              <a:rPr lang="cs-CZ" sz="2400" dirty="0" smtClean="0"/>
              <a:t>sklizní.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analýzy </a:t>
            </a:r>
            <a:r>
              <a:rPr lang="cs-CZ" sz="2400" dirty="0"/>
              <a:t>půd byly provedeny v akreditované laboratoři. Proběhlo hodnocení vybraných rizikových prvků (podle ČSN EN ISO 12020 v případě Al a ČSN 757385 pro </a:t>
            </a:r>
            <a:r>
              <a:rPr lang="cs-CZ" sz="2400" dirty="0" err="1"/>
              <a:t>Fe</a:t>
            </a:r>
            <a:r>
              <a:rPr lang="cs-CZ" sz="2400" dirty="0"/>
              <a:t>) a živin v půdách a pH podle JPP – ÚKZÚZ, a byla stanovena celková sušina (podle ČSN EN 15934 a ČSN EN 15935).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4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87540"/>
              </p:ext>
            </p:extLst>
          </p:nvPr>
        </p:nvGraphicFramePr>
        <p:xfrm>
          <a:off x="683568" y="1340768"/>
          <a:ext cx="54726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0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87540"/>
              </p:ext>
            </p:extLst>
          </p:nvPr>
        </p:nvGraphicFramePr>
        <p:xfrm>
          <a:off x="683568" y="1340768"/>
          <a:ext cx="54726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255240"/>
              </p:ext>
            </p:extLst>
          </p:nvPr>
        </p:nvGraphicFramePr>
        <p:xfrm>
          <a:off x="4405948" y="3933056"/>
          <a:ext cx="4558665" cy="2722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5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87540"/>
              </p:ext>
            </p:extLst>
          </p:nvPr>
        </p:nvGraphicFramePr>
        <p:xfrm>
          <a:off x="683568" y="1340768"/>
          <a:ext cx="54726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255240"/>
              </p:ext>
            </p:extLst>
          </p:nvPr>
        </p:nvGraphicFramePr>
        <p:xfrm>
          <a:off x="4405948" y="3933056"/>
          <a:ext cx="4558665" cy="2722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936793"/>
              </p:ext>
            </p:extLst>
          </p:nvPr>
        </p:nvGraphicFramePr>
        <p:xfrm>
          <a:off x="467544" y="4509120"/>
          <a:ext cx="36004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10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22450" y="2436813"/>
            <a:ext cx="54991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 dirty="0">
                <a:solidFill>
                  <a:srgbClr val="00765D"/>
                </a:solidFill>
              </a:rPr>
              <a:t>p</a:t>
            </a:r>
            <a:r>
              <a:rPr lang="cs-CZ" altLang="cs-CZ" sz="3200" dirty="0" smtClean="0">
                <a:solidFill>
                  <a:srgbClr val="00765D"/>
                </a:solidFill>
              </a:rPr>
              <a:t>roč </a:t>
            </a:r>
            <a:r>
              <a:rPr lang="cs-CZ" altLang="cs-CZ" sz="3200" dirty="0">
                <a:solidFill>
                  <a:srgbClr val="00765D"/>
                </a:solidFill>
              </a:rPr>
              <a:t>se zabýváme tímto výzkumem?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0"/>
            <a:ext cx="13684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cs-CZ" altLang="cs-CZ" sz="24000" baseline="22000">
                <a:solidFill>
                  <a:srgbClr val="B2B2B2"/>
                </a:solidFill>
                <a:latin typeface="Arial Narrow" panose="020B060602020203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666320"/>
              </p:ext>
            </p:extLst>
          </p:nvPr>
        </p:nvGraphicFramePr>
        <p:xfrm>
          <a:off x="540932" y="1501849"/>
          <a:ext cx="3815044" cy="235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410974"/>
              </p:ext>
            </p:extLst>
          </p:nvPr>
        </p:nvGraphicFramePr>
        <p:xfrm>
          <a:off x="540932" y="1501849"/>
          <a:ext cx="3815044" cy="235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519146"/>
              </p:ext>
            </p:extLst>
          </p:nvPr>
        </p:nvGraphicFramePr>
        <p:xfrm>
          <a:off x="4761297" y="1528268"/>
          <a:ext cx="3915159" cy="233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80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410974"/>
              </p:ext>
            </p:extLst>
          </p:nvPr>
        </p:nvGraphicFramePr>
        <p:xfrm>
          <a:off x="540932" y="1501849"/>
          <a:ext cx="3815044" cy="235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557271"/>
              </p:ext>
            </p:extLst>
          </p:nvPr>
        </p:nvGraphicFramePr>
        <p:xfrm>
          <a:off x="4761297" y="1528268"/>
          <a:ext cx="3915159" cy="233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821"/>
              </p:ext>
            </p:extLst>
          </p:nvPr>
        </p:nvGraphicFramePr>
        <p:xfrm>
          <a:off x="414275" y="4105596"/>
          <a:ext cx="4068358" cy="243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35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410974"/>
              </p:ext>
            </p:extLst>
          </p:nvPr>
        </p:nvGraphicFramePr>
        <p:xfrm>
          <a:off x="540932" y="1501849"/>
          <a:ext cx="3815044" cy="235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557271"/>
              </p:ext>
            </p:extLst>
          </p:nvPr>
        </p:nvGraphicFramePr>
        <p:xfrm>
          <a:off x="4761297" y="1528268"/>
          <a:ext cx="3915159" cy="233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573651"/>
              </p:ext>
            </p:extLst>
          </p:nvPr>
        </p:nvGraphicFramePr>
        <p:xfrm>
          <a:off x="414275" y="4105596"/>
          <a:ext cx="4068358" cy="243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601016"/>
              </p:ext>
            </p:extLst>
          </p:nvPr>
        </p:nvGraphicFramePr>
        <p:xfrm>
          <a:off x="4721482" y="4189133"/>
          <a:ext cx="4211960" cy="235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69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537805"/>
              </p:ext>
            </p:extLst>
          </p:nvPr>
        </p:nvGraphicFramePr>
        <p:xfrm>
          <a:off x="611560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9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</a:t>
            </a: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6138" y="1772816"/>
            <a:ext cx="783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4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033891"/>
              </p:ext>
            </p:extLst>
          </p:nvPr>
        </p:nvGraphicFramePr>
        <p:xfrm>
          <a:off x="611560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363639"/>
              </p:ext>
            </p:extLst>
          </p:nvPr>
        </p:nvGraphicFramePr>
        <p:xfrm>
          <a:off x="4427984" y="3573016"/>
          <a:ext cx="4355976" cy="2679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89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22450" y="2436813"/>
            <a:ext cx="54991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 dirty="0" smtClean="0">
                <a:solidFill>
                  <a:srgbClr val="00765D"/>
                </a:solidFill>
              </a:rPr>
              <a:t>závěry</a:t>
            </a:r>
            <a:endParaRPr lang="cs-CZ" altLang="cs-CZ" sz="3200" dirty="0">
              <a:solidFill>
                <a:srgbClr val="00765D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0"/>
            <a:ext cx="13684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cs-CZ" altLang="cs-CZ" sz="24000" baseline="22000" dirty="0" smtClean="0">
                <a:solidFill>
                  <a:srgbClr val="B2B2B2"/>
                </a:solidFill>
                <a:latin typeface="Arial Narrow" panose="020B0606020202030204" pitchFamily="34" charset="0"/>
              </a:rPr>
              <a:t>4</a:t>
            </a:r>
            <a:endParaRPr lang="cs-CZ" altLang="cs-CZ" sz="24000" baseline="22000" dirty="0">
              <a:solidFill>
                <a:srgbClr val="B2B2B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závěr</a:t>
            </a:r>
            <a:endParaRPr lang="cs-CZ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740236" y="1268760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hnojivé směsi </a:t>
            </a:r>
            <a:r>
              <a:rPr lang="cs-CZ" sz="24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digestátu</a:t>
            </a: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senáže</a:t>
            </a: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osvědčily, </a:t>
            </a:r>
            <a:r>
              <a:rPr lang="cs-CZ" sz="2400" dirty="0"/>
              <a:t>protože půdy </a:t>
            </a:r>
            <a:r>
              <a:rPr lang="cs-CZ" sz="2400" dirty="0" err="1"/>
              <a:t>navzorkované</a:t>
            </a:r>
            <a:r>
              <a:rPr lang="cs-CZ" sz="2400" dirty="0"/>
              <a:t> na jednotlivých testovacích plochách vykazovaly vyšší koncentrace přístupných forem vybraných mikro- a </a:t>
            </a:r>
            <a:r>
              <a:rPr lang="cs-CZ" sz="2400" dirty="0" err="1"/>
              <a:t>makronutrientů</a:t>
            </a:r>
            <a:endParaRPr lang="cs-CZ" sz="2400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 smtClean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82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závěr</a:t>
            </a:r>
            <a:endParaRPr lang="cs-CZ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740236" y="1268760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hnojivé směsi </a:t>
            </a:r>
            <a:r>
              <a:rPr lang="cs-CZ" sz="24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digestátu</a:t>
            </a: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senáže</a:t>
            </a: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osvědčily, </a:t>
            </a:r>
            <a:r>
              <a:rPr lang="cs-CZ" sz="2400" dirty="0"/>
              <a:t>protože půdy </a:t>
            </a:r>
            <a:r>
              <a:rPr lang="cs-CZ" sz="2400" dirty="0" err="1"/>
              <a:t>navzorkované</a:t>
            </a:r>
            <a:r>
              <a:rPr lang="cs-CZ" sz="2400" dirty="0"/>
              <a:t> na jednotlivých testovacích plochách vykazovaly vyšší koncentrace přístupných forem vybraných mikro- a </a:t>
            </a:r>
            <a:r>
              <a:rPr lang="cs-CZ" sz="2400" dirty="0" err="1"/>
              <a:t>makronutrientů</a:t>
            </a:r>
            <a:endParaRPr lang="cs-CZ" sz="2400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 smtClean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/>
              <a:t>z</a:t>
            </a:r>
            <a:r>
              <a:rPr lang="cs-CZ" sz="2400" dirty="0"/>
              <a:t> hlediska zvýšení množství přístupných živin se ukázala vhodnou především směs o váhovém poměru </a:t>
            </a:r>
            <a:r>
              <a:rPr lang="cs-CZ" sz="2400" dirty="0" smtClean="0"/>
              <a:t>5:1, </a:t>
            </a:r>
            <a:r>
              <a:rPr lang="cs-CZ" sz="2400" dirty="0"/>
              <a:t>která vykazovala maximální </a:t>
            </a:r>
            <a:r>
              <a:rPr lang="cs-CZ" sz="2400" dirty="0" err="1" smtClean="0"/>
              <a:t>nárust</a:t>
            </a:r>
            <a:r>
              <a:rPr lang="cs-CZ" sz="2400" dirty="0" smtClean="0"/>
              <a:t> </a:t>
            </a:r>
            <a:r>
              <a:rPr lang="cs-CZ" sz="2400" dirty="0"/>
              <a:t>dusíku, fosforu, draslíku a železa ze všech testovaných směsí ve srovnání s </a:t>
            </a:r>
            <a:r>
              <a:rPr lang="cs-CZ" sz="2400" dirty="0" err="1"/>
              <a:t>digestátem</a:t>
            </a:r>
            <a:r>
              <a:rPr lang="cs-CZ" sz="2400" dirty="0"/>
              <a:t> i </a:t>
            </a:r>
            <a:r>
              <a:rPr lang="cs-CZ" sz="2400" dirty="0" err="1"/>
              <a:t>refereční</a:t>
            </a:r>
            <a:r>
              <a:rPr lang="cs-CZ" sz="2400" dirty="0"/>
              <a:t> </a:t>
            </a:r>
            <a:r>
              <a:rPr lang="cs-CZ" sz="2400" dirty="0" smtClean="0"/>
              <a:t>plochou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99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závěr</a:t>
            </a:r>
            <a:endParaRPr lang="cs-CZ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740236" y="1268760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hnojivé směsi </a:t>
            </a:r>
            <a:r>
              <a:rPr lang="cs-CZ" sz="24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digestátu</a:t>
            </a: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senáže</a:t>
            </a:r>
            <a:r>
              <a:rPr lang="cs-CZ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osvědčily, </a:t>
            </a:r>
            <a:r>
              <a:rPr lang="cs-CZ" sz="2400" dirty="0"/>
              <a:t>protože půdy </a:t>
            </a:r>
            <a:r>
              <a:rPr lang="cs-CZ" sz="2400" dirty="0" err="1"/>
              <a:t>navzorkované</a:t>
            </a:r>
            <a:r>
              <a:rPr lang="cs-CZ" sz="2400" dirty="0"/>
              <a:t> na jednotlivých testovacích plochách vykazovaly vyšší koncentrace přístupných forem vybraných mikro- a </a:t>
            </a:r>
            <a:r>
              <a:rPr lang="cs-CZ" sz="2400" dirty="0" err="1"/>
              <a:t>makronutrientů</a:t>
            </a:r>
            <a:endParaRPr lang="cs-CZ" sz="2400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 smtClean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/>
              <a:t>z</a:t>
            </a:r>
            <a:r>
              <a:rPr lang="cs-CZ" sz="2400" dirty="0"/>
              <a:t> hlediska zvýšení množství přístupných živin se ukázala vhodnou především směs o váhovém poměru </a:t>
            </a:r>
            <a:r>
              <a:rPr lang="cs-CZ" sz="2400" dirty="0" smtClean="0"/>
              <a:t>5:1, </a:t>
            </a:r>
            <a:r>
              <a:rPr lang="cs-CZ" sz="2400" dirty="0"/>
              <a:t>která vykazovala maximální </a:t>
            </a:r>
            <a:r>
              <a:rPr lang="cs-CZ" sz="2400" dirty="0" err="1" smtClean="0"/>
              <a:t>nárust</a:t>
            </a:r>
            <a:r>
              <a:rPr lang="cs-CZ" sz="2400" dirty="0" smtClean="0"/>
              <a:t> </a:t>
            </a:r>
            <a:r>
              <a:rPr lang="cs-CZ" sz="2400" dirty="0"/>
              <a:t>dusíku, fosforu, draslíku a železa ze všech testovaných směsí ve srovnání s </a:t>
            </a:r>
            <a:r>
              <a:rPr lang="cs-CZ" sz="2400" dirty="0" err="1"/>
              <a:t>digestátem</a:t>
            </a:r>
            <a:r>
              <a:rPr lang="cs-CZ" sz="2400" dirty="0"/>
              <a:t> i </a:t>
            </a:r>
            <a:r>
              <a:rPr lang="cs-CZ" sz="2400" dirty="0" err="1"/>
              <a:t>refereční</a:t>
            </a:r>
            <a:r>
              <a:rPr lang="cs-CZ" sz="2400" dirty="0"/>
              <a:t> </a:t>
            </a:r>
            <a:r>
              <a:rPr lang="cs-CZ" sz="2400" dirty="0" smtClean="0"/>
              <a:t>plochou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+mn-lt"/>
                <a:cs typeface="Times New Roman" panose="02020603050405020304" pitchFamily="18" charset="0"/>
              </a:rPr>
              <a:t>omezení</a:t>
            </a:r>
            <a:endParaRPr lang="cs-CZ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17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roč se zabýváme tímto výzkumem?</a:t>
            </a:r>
            <a:endParaRPr lang="cs-CZ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46138" y="1772816"/>
            <a:ext cx="783031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odpora výroby obnovitelné energie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22450" y="2436813"/>
            <a:ext cx="54991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 dirty="0" smtClean="0">
                <a:solidFill>
                  <a:srgbClr val="00765D"/>
                </a:solidFill>
              </a:rPr>
              <a:t>Děkuji za pozornost</a:t>
            </a:r>
            <a:endParaRPr lang="cs-CZ" altLang="cs-CZ" sz="3200" dirty="0">
              <a:solidFill>
                <a:srgbClr val="0076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roč se zabýváme tímto výzkumem?</a:t>
            </a:r>
            <a:endParaRPr lang="cs-CZ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46138" y="1772816"/>
            <a:ext cx="7830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odpora výroby obnovitelné energie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výroba v bioplynových stanicích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88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proč se zabýváme tímto výzkumem?</a:t>
            </a:r>
            <a:endParaRPr lang="cs-CZ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46138" y="1772816"/>
            <a:ext cx="7830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odpora výroby obnovitelné energie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výroba v bioplynových stanicích: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742950" lvl="1" indent="-285750">
              <a:buFontTx/>
              <a:buChar char="-"/>
            </a:pPr>
            <a:r>
              <a:rPr lang="cs-CZ" sz="2400" dirty="0"/>
              <a:t>průměrná bioplynová stanice o výkonu </a:t>
            </a:r>
            <a:r>
              <a:rPr lang="cs-CZ" sz="2400" dirty="0" smtClean="0"/>
              <a:t>1320 kWh/den </a:t>
            </a:r>
            <a:r>
              <a:rPr lang="cs-CZ" sz="2400" dirty="0"/>
              <a:t>(při výkonu 460 kWh ve formě elektrické energie a 860 kWh ve formě tepelné energie)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62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roč se zabýváme tímto výzkumem?</a:t>
            </a:r>
            <a:endParaRPr lang="cs-CZ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46138" y="1772816"/>
            <a:ext cx="78303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odpora výroby obnovitelné energie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výroba v bioplynových stanicích: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742950" lvl="1" indent="-285750">
              <a:buFontTx/>
              <a:buChar char="-"/>
            </a:pPr>
            <a:r>
              <a:rPr lang="cs-CZ" sz="2400" dirty="0"/>
              <a:t>průměrná bioplynová stanice o výkonu </a:t>
            </a:r>
            <a:r>
              <a:rPr lang="cs-CZ" sz="2400" dirty="0" smtClean="0"/>
              <a:t>1320 kWh/den </a:t>
            </a:r>
            <a:r>
              <a:rPr lang="cs-CZ" sz="2400" dirty="0"/>
              <a:t>(při výkonu 460 kWh ve formě elektrické energie a 860 kWh ve formě tepelné energie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/>
              <a:t>	</a:t>
            </a:r>
            <a:r>
              <a:rPr lang="cs-CZ" sz="2400" dirty="0" smtClean="0"/>
              <a:t>= </a:t>
            </a:r>
            <a:r>
              <a:rPr lang="cs-CZ" sz="2400" dirty="0"/>
              <a:t>produkuje průměrně 19,8 t </a:t>
            </a:r>
            <a:r>
              <a:rPr lang="cs-CZ" sz="2400" dirty="0" err="1"/>
              <a:t>digestátu</a:t>
            </a:r>
            <a:r>
              <a:rPr lang="cs-CZ" sz="2400" dirty="0"/>
              <a:t>/den 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31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roč se zabýváme tímto výzkumem?</a:t>
            </a:r>
            <a:endParaRPr lang="cs-CZ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46138" y="1772816"/>
            <a:ext cx="78303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odpora výroby obnovitelné energie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výroba v bioplynových stanicích: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742950" lvl="1" indent="-285750">
              <a:buFontTx/>
              <a:buChar char="-"/>
            </a:pPr>
            <a:r>
              <a:rPr lang="cs-CZ" sz="2400" dirty="0"/>
              <a:t>průměrná bioplynová stanice o výkonu </a:t>
            </a:r>
            <a:r>
              <a:rPr lang="cs-CZ" sz="2400" dirty="0" smtClean="0"/>
              <a:t>1320 kWh/den </a:t>
            </a:r>
            <a:r>
              <a:rPr lang="cs-CZ" sz="2400" dirty="0"/>
              <a:t>(při výkonu 460 kWh ve formě elektrické energie a 860 kWh ve formě tepelné energie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/>
              <a:t>	</a:t>
            </a:r>
            <a:r>
              <a:rPr lang="cs-CZ" sz="2400" dirty="0" smtClean="0"/>
              <a:t>= </a:t>
            </a:r>
            <a:r>
              <a:rPr lang="cs-CZ" sz="2400" dirty="0"/>
              <a:t>produkuje průměrně 19,8 t </a:t>
            </a:r>
            <a:r>
              <a:rPr lang="cs-CZ" sz="2400" dirty="0" err="1"/>
              <a:t>digestátu</a:t>
            </a:r>
            <a:r>
              <a:rPr lang="cs-CZ" sz="2400" dirty="0"/>
              <a:t>/den </a:t>
            </a:r>
            <a:endParaRPr lang="cs-CZ" sz="2400" dirty="0" smtClean="0"/>
          </a:p>
          <a:p>
            <a:pPr lvl="1"/>
            <a:r>
              <a:rPr lang="cs-CZ" sz="2400" dirty="0" smtClean="0"/>
              <a:t>	  	    (</a:t>
            </a:r>
            <a:r>
              <a:rPr lang="cs-CZ" sz="2400" dirty="0"/>
              <a:t>7227 t </a:t>
            </a:r>
            <a:r>
              <a:rPr lang="cs-CZ" sz="2400" dirty="0" err="1" smtClean="0"/>
              <a:t>digestátu</a:t>
            </a:r>
            <a:r>
              <a:rPr lang="cs-CZ" sz="2400" dirty="0" smtClean="0"/>
              <a:t>/rok)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67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www.hgf.vsb.cz</a:t>
            </a:r>
          </a:p>
        </p:txBody>
      </p:sp>
      <p:sp>
        <p:nvSpPr>
          <p:cNvPr id="43092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roč se zabýváme tímto výzkumem?</a:t>
            </a:r>
            <a:endParaRPr lang="cs-CZ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39752" y="2996952"/>
            <a:ext cx="78303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</a:t>
            </a:r>
            <a:r>
              <a:rPr lang="cs-CZ" sz="2400" dirty="0" smtClean="0"/>
              <a:t>ak s tímto odpadem nakládat? </a:t>
            </a: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93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22450" y="2436813"/>
            <a:ext cx="54991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 dirty="0" smtClean="0">
                <a:solidFill>
                  <a:srgbClr val="00765D"/>
                </a:solidFill>
              </a:rPr>
              <a:t>metodika</a:t>
            </a:r>
            <a:endParaRPr lang="cs-CZ" altLang="cs-CZ" sz="3200" dirty="0">
              <a:solidFill>
                <a:srgbClr val="00765D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0"/>
            <a:ext cx="13684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cs-CZ" altLang="cs-CZ" sz="24000" baseline="22000" dirty="0" smtClean="0">
                <a:solidFill>
                  <a:srgbClr val="B2B2B2"/>
                </a:solidFill>
                <a:latin typeface="Arial Narrow" panose="020B0606020202030204" pitchFamily="34" charset="0"/>
              </a:rPr>
              <a:t>2</a:t>
            </a:r>
            <a:endParaRPr lang="cs-CZ" altLang="cs-CZ" sz="24000" baseline="22000" dirty="0">
              <a:solidFill>
                <a:srgbClr val="B2B2B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prezentace_VŠB</Template>
  <TotalTime>111</TotalTime>
  <Words>534</Words>
  <Application>Microsoft Office PowerPoint</Application>
  <PresentationFormat>Předvádění na obrazovce (4:3)</PresentationFormat>
  <Paragraphs>163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Arial Narrow</vt:lpstr>
      <vt:lpstr>Motiv Office</vt:lpstr>
      <vt:lpstr>Prezentace aplikace PowerPoint</vt:lpstr>
      <vt:lpstr>Prezentace aplikace PowerPoint</vt:lpstr>
      <vt:lpstr>proč se zabýváme tímto výzkumem?</vt:lpstr>
      <vt:lpstr>proč se zabýváme tímto výzkumem?</vt:lpstr>
      <vt:lpstr>proč se zabýváme tímto výzkumem?</vt:lpstr>
      <vt:lpstr>proč se zabýváme tímto výzkumem?</vt:lpstr>
      <vt:lpstr>proč se zabýváme tímto výzkumem?</vt:lpstr>
      <vt:lpstr>proč se zabýváme tímto výzkumem?</vt:lpstr>
      <vt:lpstr>Prezentace aplikace PowerPoint</vt:lpstr>
      <vt:lpstr>metodika</vt:lpstr>
      <vt:lpstr>metodika</vt:lpstr>
      <vt:lpstr>metodika</vt:lpstr>
      <vt:lpstr>metodika</vt:lpstr>
      <vt:lpstr>metodika</vt:lpstr>
      <vt:lpstr>Prezentace aplikace PowerPoint</vt:lpstr>
      <vt:lpstr>výsledky</vt:lpstr>
      <vt:lpstr>výsledky</vt:lpstr>
      <vt:lpstr>výsledky</vt:lpstr>
      <vt:lpstr>výsledky</vt:lpstr>
      <vt:lpstr>výsledky</vt:lpstr>
      <vt:lpstr>výsledky</vt:lpstr>
      <vt:lpstr>výsledky</vt:lpstr>
      <vt:lpstr>výsledky</vt:lpstr>
      <vt:lpstr>výsledky</vt:lpstr>
      <vt:lpstr>výsledky</vt:lpstr>
      <vt:lpstr>Prezentace aplikace PowerPoint</vt:lpstr>
      <vt:lpstr>závěr</vt:lpstr>
      <vt:lpstr>závěr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Kodymová</dc:creator>
  <cp:lastModifiedBy>Jana Kodymová</cp:lastModifiedBy>
  <cp:revision>11</cp:revision>
  <dcterms:created xsi:type="dcterms:W3CDTF">2017-03-22T16:26:37Z</dcterms:created>
  <dcterms:modified xsi:type="dcterms:W3CDTF">2017-03-22T18:18:29Z</dcterms:modified>
</cp:coreProperties>
</file>