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62" r:id="rId3"/>
    <p:sldId id="261" r:id="rId4"/>
    <p:sldId id="257" r:id="rId5"/>
    <p:sldId id="336" r:id="rId6"/>
    <p:sldId id="281" r:id="rId7"/>
    <p:sldId id="287" r:id="rId8"/>
    <p:sldId id="289" r:id="rId9"/>
    <p:sldId id="295" r:id="rId10"/>
    <p:sldId id="296" r:id="rId11"/>
    <p:sldId id="303" r:id="rId12"/>
    <p:sldId id="309" r:id="rId13"/>
    <p:sldId id="310" r:id="rId14"/>
    <p:sldId id="311" r:id="rId15"/>
    <p:sldId id="312" r:id="rId16"/>
    <p:sldId id="333" r:id="rId17"/>
    <p:sldId id="330" r:id="rId18"/>
    <p:sldId id="331" r:id="rId19"/>
    <p:sldId id="332" r:id="rId20"/>
    <p:sldId id="334" r:id="rId21"/>
    <p:sldId id="335" r:id="rId22"/>
    <p:sldId id="277" r:id="rId23"/>
    <p:sldId id="279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73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>
      <p:cViewPr varScale="1">
        <p:scale>
          <a:sx n="74" d="100"/>
          <a:sy n="74" d="100"/>
        </p:scale>
        <p:origin x="29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D25D0-5772-4A2B-8BC1-A12834BE7D60}" type="datetimeFigureOut">
              <a:rPr lang="cs-CZ" smtClean="0"/>
              <a:pPr/>
              <a:t>22.03.2017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B1784-4C6B-4DEC-A659-57AFFDA3F3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003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8596" y="2071678"/>
            <a:ext cx="6143668" cy="11430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8596" y="3214686"/>
            <a:ext cx="6143668" cy="857255"/>
          </a:xfr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buNone/>
              <a:defRPr lang="cs-CZ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28596" y="5143512"/>
            <a:ext cx="6143668" cy="276999"/>
          </a:xfrm>
          <a:noFill/>
        </p:spPr>
        <p:txBody>
          <a:bodyPr wrap="square" tIns="0" bIns="0" rtlCol="0">
            <a:spAutoFit/>
          </a:bodyPr>
          <a:lstStyle>
            <a:lvl1pPr marL="0" algn="l" defTabSz="914400" rtl="0" eaLnBrk="1" latinLnBrk="0" hangingPunct="1">
              <a:buNone/>
              <a:defRPr lang="cs-CZ" sz="180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defRPr lang="cs-CZ" sz="18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lang="cs-CZ" sz="18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lang="cs-CZ" sz="18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lang="cs-CZ" sz="1800" kern="1200" dirty="0" err="1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Jm</a:t>
            </a:r>
            <a:r>
              <a:rPr lang="cs-CZ" dirty="0" err="1" smtClean="0">
                <a:solidFill>
                  <a:schemeClr val="bg1">
                    <a:lumMod val="85000"/>
                  </a:schemeClr>
                </a:solidFill>
              </a:rPr>
              <a:t>éno</a:t>
            </a:r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 Příjmení</a:t>
            </a:r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428596" y="5429269"/>
            <a:ext cx="6143668" cy="276999"/>
          </a:xfrm>
          <a:noFill/>
        </p:spPr>
        <p:txBody>
          <a:bodyPr wrap="square" tIns="0" bIns="0" rtlCol="0">
            <a:spAutoFit/>
          </a:bodyPr>
          <a:lstStyle>
            <a:lvl1pPr marL="0" algn="l" defTabSz="914400" rtl="0" eaLnBrk="1" latinLnBrk="0" hangingPunct="1">
              <a:buNone/>
              <a:defRPr lang="cs-CZ" sz="1800" kern="1200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defRPr lang="cs-CZ" sz="18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lang="cs-CZ" sz="18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lang="cs-CZ" sz="18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lang="cs-CZ" sz="1800" kern="1200" dirty="0" err="1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</a:t>
            </a:r>
            <a:r>
              <a:rPr lang="cs-CZ" dirty="0" err="1" smtClean="0">
                <a:solidFill>
                  <a:schemeClr val="bg1">
                    <a:lumMod val="85000"/>
                  </a:schemeClr>
                </a:solidFill>
              </a:rPr>
              <a:t>ázev</a:t>
            </a:r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 akce</a:t>
            </a:r>
          </a:p>
        </p:txBody>
      </p:sp>
      <p:sp>
        <p:nvSpPr>
          <p:cNvPr id="12" name="Zástupný symbol pro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428596" y="5715026"/>
            <a:ext cx="6143668" cy="276999"/>
          </a:xfrm>
          <a:noFill/>
        </p:spPr>
        <p:txBody>
          <a:bodyPr wrap="square" tIns="0" bIns="0" rtlCol="0">
            <a:spAutoFit/>
          </a:bodyPr>
          <a:lstStyle>
            <a:lvl1pPr marL="0" algn="l" defTabSz="914400" rtl="0" eaLnBrk="1" latinLnBrk="0" hangingPunct="1">
              <a:buNone/>
              <a:defRPr lang="cs-CZ" sz="1800" kern="1200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defRPr lang="cs-CZ" sz="18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lang="cs-CZ" sz="18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lang="cs-CZ" sz="18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lang="cs-CZ" sz="1800" kern="1200" dirty="0" err="1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DD.MM.RRRR</a:t>
            </a:r>
          </a:p>
        </p:txBody>
      </p:sp>
      <p:sp>
        <p:nvSpPr>
          <p:cNvPr id="5" name="DocumentMarking.CMark"/>
          <p:cNvSpPr txBox="1"/>
          <p:nvPr userDrawn="1"/>
        </p:nvSpPr>
        <p:spPr>
          <a:xfrm>
            <a:off x="4358481" y="6629400"/>
            <a:ext cx="427038" cy="22860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900" i="1" smtClean="0">
                <a:solidFill>
                  <a:srgbClr val="000000"/>
                </a:solidFill>
                <a:latin typeface="Verdana" panose="020B0604030504040204" pitchFamily="34" charset="0"/>
              </a:rPr>
              <a:t>Interní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, obsah + AEC sloupe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6143668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2800" kern="1200" dirty="0">
                <a:solidFill>
                  <a:srgbClr val="6773B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500174"/>
            <a:ext cx="6143668" cy="4786346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000" indent="-342000" algn="l" defTabSz="914400" rtl="0" eaLnBrk="1" latinLnBrk="0" hangingPunct="1">
              <a:spcBef>
                <a:spcPts val="432"/>
              </a:spcBef>
              <a:buFont typeface="Wingdings" pitchFamily="2" charset="2"/>
              <a:buChar char="§"/>
              <a:defRPr lang="cs-CZ" sz="1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20000" indent="-342900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cs-CZ" sz="1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42900" indent="-342900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8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42900" indent="-342900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5720" y="6357958"/>
            <a:ext cx="5214974" cy="365125"/>
          </a:xfrm>
        </p:spPr>
        <p:txBody>
          <a:bodyPr/>
          <a:lstStyle/>
          <a:p>
            <a:pPr algn="l"/>
            <a:r>
              <a:rPr lang="cs-CZ" dirty="0" smtClean="0"/>
              <a:t>DD.MM.RRRR  Název akce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5572132" y="6357958"/>
            <a:ext cx="847716" cy="365125"/>
          </a:xfrm>
        </p:spPr>
        <p:txBody>
          <a:bodyPr/>
          <a:lstStyle/>
          <a:p>
            <a:fld id="{A0A7B678-505C-45B4-AEC8-A2AB30247217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 descr="navrh_2010_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09742" y="0"/>
            <a:ext cx="2634258" cy="6858000"/>
          </a:xfrm>
          <a:prstGeom prst="rect">
            <a:avLst/>
          </a:prstGeom>
        </p:spPr>
      </p:pic>
      <p:sp>
        <p:nvSpPr>
          <p:cNvPr id="7" name="DocumentMarking.CMark"/>
          <p:cNvSpPr txBox="1"/>
          <p:nvPr userDrawn="1"/>
        </p:nvSpPr>
        <p:spPr>
          <a:xfrm>
            <a:off x="4358481" y="6629400"/>
            <a:ext cx="427038" cy="22860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900" i="1" smtClean="0">
                <a:solidFill>
                  <a:srgbClr val="000000"/>
                </a:solidFill>
                <a:latin typeface="Verdana" panose="020B0604030504040204" pitchFamily="34" charset="0"/>
              </a:rPr>
              <a:t>Interní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, obsah + Office sloupe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6143668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2800" kern="1200" dirty="0">
                <a:solidFill>
                  <a:srgbClr val="6773B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500174"/>
            <a:ext cx="6143668" cy="4786346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000" indent="-342000" algn="l" defTabSz="914400" rtl="0" eaLnBrk="1" latinLnBrk="0" hangingPunct="1">
              <a:spcBef>
                <a:spcPts val="432"/>
              </a:spcBef>
              <a:buFont typeface="Wingdings" pitchFamily="2" charset="2"/>
              <a:buChar char="§"/>
              <a:defRPr lang="cs-CZ" sz="1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20000" indent="-342900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cs-CZ" sz="1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42900" indent="-342900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8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42900" indent="-342900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5720" y="6357958"/>
            <a:ext cx="5214974" cy="365125"/>
          </a:xfrm>
        </p:spPr>
        <p:txBody>
          <a:bodyPr/>
          <a:lstStyle/>
          <a:p>
            <a:pPr algn="l"/>
            <a:r>
              <a:rPr lang="cs-CZ" dirty="0" smtClean="0"/>
              <a:t>DD.MM.RRRR  Název akce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5572132" y="6357958"/>
            <a:ext cx="847716" cy="365125"/>
          </a:xfrm>
        </p:spPr>
        <p:txBody>
          <a:bodyPr/>
          <a:lstStyle/>
          <a:p>
            <a:fld id="{A0A7B678-505C-45B4-AEC8-A2AB30247217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Obrázek 8" descr="picture_spielber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72265" y="-1"/>
            <a:ext cx="2571736" cy="6869707"/>
          </a:xfrm>
          <a:prstGeom prst="rect">
            <a:avLst/>
          </a:prstGeom>
        </p:spPr>
      </p:pic>
      <p:sp>
        <p:nvSpPr>
          <p:cNvPr id="7" name="DocumentMarking.CMark"/>
          <p:cNvSpPr txBox="1"/>
          <p:nvPr userDrawn="1"/>
        </p:nvSpPr>
        <p:spPr>
          <a:xfrm>
            <a:off x="4358481" y="6629400"/>
            <a:ext cx="427038" cy="22860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900" i="1" smtClean="0">
                <a:solidFill>
                  <a:srgbClr val="000000"/>
                </a:solidFill>
                <a:latin typeface="Verdana" panose="020B0604030504040204" pitchFamily="34" charset="0"/>
              </a:rPr>
              <a:t>Interní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+ sloupec komentář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6143668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2800" kern="1200" dirty="0">
                <a:solidFill>
                  <a:srgbClr val="6773B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500174"/>
            <a:ext cx="6143668" cy="4786346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000" indent="-342000" algn="l" defTabSz="914400" rtl="0" eaLnBrk="1" latinLnBrk="0" hangingPunct="1">
              <a:spcBef>
                <a:spcPts val="432"/>
              </a:spcBef>
              <a:buFont typeface="Wingdings" pitchFamily="2" charset="2"/>
              <a:buChar char="§"/>
              <a:defRPr lang="cs-CZ" sz="1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20000" indent="-342900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cs-CZ" sz="1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42900" indent="-342900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8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42900" indent="-342900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5720" y="6357958"/>
            <a:ext cx="5214974" cy="365125"/>
          </a:xfrm>
        </p:spPr>
        <p:txBody>
          <a:bodyPr/>
          <a:lstStyle/>
          <a:p>
            <a:pPr algn="l"/>
            <a:r>
              <a:rPr lang="cs-CZ" dirty="0" smtClean="0"/>
              <a:t>DD.MM.RRRR  Název akce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5572132" y="6357958"/>
            <a:ext cx="847716" cy="365125"/>
          </a:xfrm>
        </p:spPr>
        <p:txBody>
          <a:bodyPr/>
          <a:lstStyle/>
          <a:p>
            <a:fld id="{A0A7B678-505C-45B4-AEC8-A2AB30247217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Přímá spojovací čára 7"/>
          <p:cNvCxnSpPr/>
          <p:nvPr userDrawn="1"/>
        </p:nvCxnSpPr>
        <p:spPr>
          <a:xfrm rot="5400000">
            <a:off x="3428992" y="3429000"/>
            <a:ext cx="6429420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786578" y="3117644"/>
            <a:ext cx="2214562" cy="600164"/>
          </a:xfrm>
        </p:spPr>
        <p:txBody>
          <a:bodyPr wrap="square" anchor="ctr">
            <a:spAutoFit/>
          </a:bodyPr>
          <a:lstStyle>
            <a:lvl1pPr marL="0" algn="l" defTabSz="914400" rtl="0" eaLnBrk="1" latinLnBrk="0" hangingPunct="1">
              <a:buNone/>
              <a:defRPr lang="cs-CZ" sz="11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defRPr lang="cs-CZ" sz="11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lang="cs-CZ" sz="11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lang="cs-CZ" sz="11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lang="cs-CZ" sz="11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cs-CZ" sz="1100" dirty="0" smtClean="0">
                <a:solidFill>
                  <a:schemeClr val="bg1">
                    <a:lumMod val="65000"/>
                  </a:schemeClr>
                </a:solidFill>
              </a:rPr>
              <a:t>Prostor pro případné </a:t>
            </a:r>
            <a:r>
              <a:rPr lang="cs-CZ" sz="1100" dirty="0" err="1" smtClean="0">
                <a:solidFill>
                  <a:schemeClr val="bg1">
                    <a:lumMod val="65000"/>
                  </a:schemeClr>
                </a:solidFill>
              </a:rPr>
              <a:t>dovysvětlení</a:t>
            </a:r>
            <a:r>
              <a:rPr lang="cs-CZ" sz="1100" dirty="0" smtClean="0">
                <a:solidFill>
                  <a:schemeClr val="bg1">
                    <a:lumMod val="65000"/>
                  </a:schemeClr>
                </a:solidFill>
              </a:rPr>
              <a:t> prezentované </a:t>
            </a:r>
            <a:r>
              <a:rPr lang="cs-CZ" sz="1100" dirty="0" err="1" smtClean="0">
                <a:solidFill>
                  <a:schemeClr val="bg1">
                    <a:lumMod val="65000"/>
                  </a:schemeClr>
                </a:solidFill>
              </a:rPr>
              <a:t>idee</a:t>
            </a:r>
            <a:r>
              <a:rPr lang="cs-CZ" sz="1100" dirty="0" smtClean="0">
                <a:solidFill>
                  <a:schemeClr val="bg1">
                    <a:lumMod val="65000"/>
                  </a:schemeClr>
                </a:solidFill>
              </a:rPr>
              <a:t> nebo pro ukázku produktů společnosti </a:t>
            </a:r>
            <a:endParaRPr lang="en-US" sz="11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DocumentMarking.CMark"/>
          <p:cNvSpPr txBox="1"/>
          <p:nvPr userDrawn="1"/>
        </p:nvSpPr>
        <p:spPr>
          <a:xfrm>
            <a:off x="4358481" y="6629400"/>
            <a:ext cx="427038" cy="22860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900" i="1" smtClean="0">
                <a:solidFill>
                  <a:srgbClr val="000000"/>
                </a:solidFill>
                <a:latin typeface="Verdana" panose="020B0604030504040204" pitchFamily="34" charset="0"/>
              </a:rPr>
              <a:t>Interní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fotograf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143932" cy="868346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2800" kern="1200" dirty="0">
                <a:solidFill>
                  <a:srgbClr val="6773B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28596" y="6357958"/>
            <a:ext cx="7143800" cy="365125"/>
          </a:xfrm>
        </p:spPr>
        <p:txBody>
          <a:bodyPr/>
          <a:lstStyle/>
          <a:p>
            <a:pPr algn="l"/>
            <a:r>
              <a:rPr lang="cs-CZ" dirty="0" smtClean="0"/>
              <a:t>DD.MM.RRRR  Název akce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724812" y="6357958"/>
            <a:ext cx="847716" cy="365125"/>
          </a:xfrm>
        </p:spPr>
        <p:txBody>
          <a:bodyPr/>
          <a:lstStyle/>
          <a:p>
            <a:fld id="{A0A7B678-505C-45B4-AEC8-A2AB30247217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Obrázek 8" descr="gra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5966" y="1214422"/>
            <a:ext cx="8128000" cy="5080000"/>
          </a:xfrm>
          <a:prstGeom prst="rect">
            <a:avLst/>
          </a:prstGeom>
        </p:spPr>
      </p:pic>
      <p:sp>
        <p:nvSpPr>
          <p:cNvPr id="4" name="DocumentMarking.CMark"/>
          <p:cNvSpPr txBox="1"/>
          <p:nvPr userDrawn="1"/>
        </p:nvSpPr>
        <p:spPr>
          <a:xfrm>
            <a:off x="4358481" y="6629400"/>
            <a:ext cx="427038" cy="22860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900" i="1" smtClean="0">
                <a:solidFill>
                  <a:srgbClr val="000000"/>
                </a:solidFill>
                <a:latin typeface="Verdana" panose="020B0604030504040204" pitchFamily="34" charset="0"/>
              </a:rPr>
              <a:t>Interní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5572132" y="6357958"/>
            <a:ext cx="847716" cy="365125"/>
          </a:xfrm>
        </p:spPr>
        <p:txBody>
          <a:bodyPr/>
          <a:lstStyle/>
          <a:p>
            <a:fld id="{A0A7B678-505C-45B4-AEC8-A2AB30247217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Obrázek 8" descr="AE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28794" y="500042"/>
            <a:ext cx="1571636" cy="595023"/>
          </a:xfrm>
          <a:prstGeom prst="rect">
            <a:avLst/>
          </a:prstGeom>
        </p:spPr>
      </p:pic>
      <p:sp>
        <p:nvSpPr>
          <p:cNvPr id="10" name="TextovéPole 9"/>
          <p:cNvSpPr txBox="1"/>
          <p:nvPr userDrawn="1"/>
        </p:nvSpPr>
        <p:spPr>
          <a:xfrm>
            <a:off x="357158" y="1285860"/>
            <a:ext cx="523220" cy="49292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2200" b="1" spc="1300" dirty="0" smtClean="0">
                <a:solidFill>
                  <a:srgbClr val="6773B6"/>
                </a:solidFill>
              </a:rPr>
              <a:t>DATA SECURITY</a:t>
            </a:r>
            <a:endParaRPr lang="cs-CZ" sz="2200" b="1" spc="1300" dirty="0">
              <a:solidFill>
                <a:srgbClr val="6773B6"/>
              </a:solidFill>
            </a:endParaRPr>
          </a:p>
        </p:txBody>
      </p:sp>
      <p:sp>
        <p:nvSpPr>
          <p:cNvPr id="11" name="Zástupný symbol pro obsah 8"/>
          <p:cNvSpPr txBox="1">
            <a:spLocks/>
          </p:cNvSpPr>
          <p:nvPr userDrawn="1"/>
        </p:nvSpPr>
        <p:spPr>
          <a:xfrm>
            <a:off x="1857356" y="3071810"/>
            <a:ext cx="6786610" cy="32147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None/>
            </a:pPr>
            <a:endParaRPr lang="cs-CZ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AEC,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spol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. s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r.o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· </a:t>
            </a:r>
            <a:r>
              <a:rPr lang="cs-CZ" sz="1600" dirty="0" err="1" smtClean="0">
                <a:solidFill>
                  <a:schemeClr val="bg1">
                    <a:lumMod val="50000"/>
                  </a:schemeClr>
                </a:solidFill>
              </a:rPr>
              <a:t>Spielberk</a:t>
            </a: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 Office Centre</a:t>
            </a:r>
          </a:p>
          <a:p>
            <a:pPr>
              <a:buNone/>
            </a:pP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Holandsk</a:t>
            </a: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á 878/2 · 639 00 Brno · </a:t>
            </a:r>
            <a:r>
              <a:rPr lang="cs-CZ" sz="1600" dirty="0" err="1" smtClean="0">
                <a:solidFill>
                  <a:schemeClr val="bg1">
                    <a:lumMod val="50000"/>
                  </a:schemeClr>
                </a:solidFill>
              </a:rPr>
              <a:t>Czech</a:t>
            </a: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dirty="0" err="1" smtClean="0">
                <a:solidFill>
                  <a:schemeClr val="bg1">
                    <a:lumMod val="50000"/>
                  </a:schemeClr>
                </a:solidFill>
              </a:rPr>
              <a:t>Republic</a:t>
            </a:r>
            <a:endParaRPr lang="cs-CZ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cs-CZ" sz="1600" dirty="0" err="1" smtClean="0">
                <a:solidFill>
                  <a:schemeClr val="bg1">
                    <a:lumMod val="50000"/>
                  </a:schemeClr>
                </a:solidFill>
              </a:rPr>
              <a:t>Phone</a:t>
            </a: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: +420 541 235 466 · Fax: +420 541 235 038</a:t>
            </a:r>
          </a:p>
          <a:p>
            <a:pPr marL="342900" indent="-342900">
              <a:spcBef>
                <a:spcPct val="20000"/>
              </a:spcBef>
            </a:pPr>
            <a:endParaRPr lang="cs-CZ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cs-CZ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AEC,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spol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. s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r.o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· </a:t>
            </a:r>
            <a:r>
              <a:rPr lang="cs-CZ" sz="1600" dirty="0" err="1" smtClean="0">
                <a:solidFill>
                  <a:schemeClr val="bg1">
                    <a:lumMod val="50000"/>
                  </a:schemeClr>
                </a:solidFill>
              </a:rPr>
              <a:t>European</a:t>
            </a: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 Business Center</a:t>
            </a:r>
          </a:p>
          <a:p>
            <a:pPr marL="342900" indent="-342900">
              <a:spcBef>
                <a:spcPct val="20000"/>
              </a:spcBef>
            </a:pP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Dukelských hrdinů 34 · 170 00 Praha 7 · </a:t>
            </a:r>
            <a:r>
              <a:rPr lang="cs-CZ" sz="1600" dirty="0" err="1" smtClean="0">
                <a:solidFill>
                  <a:schemeClr val="bg1">
                    <a:lumMod val="50000"/>
                  </a:schemeClr>
                </a:solidFill>
              </a:rPr>
              <a:t>Czech</a:t>
            </a: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dirty="0" err="1" smtClean="0">
                <a:solidFill>
                  <a:schemeClr val="bg1">
                    <a:lumMod val="50000"/>
                  </a:schemeClr>
                </a:solidFill>
              </a:rPr>
              <a:t>Republic</a:t>
            </a:r>
            <a:endParaRPr lang="cs-CZ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cs-CZ" sz="1600" dirty="0" err="1" smtClean="0">
                <a:solidFill>
                  <a:schemeClr val="bg1">
                    <a:lumMod val="50000"/>
                  </a:schemeClr>
                </a:solidFill>
              </a:rPr>
              <a:t>Phone</a:t>
            </a: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: +420 267 311 402 · Fax: +420 266 177 155</a:t>
            </a:r>
          </a:p>
          <a:p>
            <a:pPr marL="342900" indent="-342900">
              <a:spcBef>
                <a:spcPct val="20000"/>
              </a:spcBef>
            </a:pPr>
            <a:endParaRPr lang="cs-CZ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cs-CZ" sz="2000" b="1" dirty="0" smtClean="0">
              <a:solidFill>
                <a:srgbClr val="6773B6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cs-CZ" sz="2000" b="1" dirty="0" smtClean="0">
                <a:solidFill>
                  <a:srgbClr val="6773B6"/>
                </a:solidFill>
              </a:rPr>
              <a:t>www.</a:t>
            </a:r>
            <a:r>
              <a:rPr lang="cs-CZ" sz="2000" b="1" dirty="0" err="1" smtClean="0">
                <a:solidFill>
                  <a:srgbClr val="6773B6"/>
                </a:solidFill>
              </a:rPr>
              <a:t>aec.cz</a:t>
            </a:r>
            <a:endParaRPr lang="cs-CZ" sz="2000" dirty="0" smtClean="0">
              <a:solidFill>
                <a:srgbClr val="6773B6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cs-CZ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ástupný symbol pro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1857356" y="2357430"/>
            <a:ext cx="6143668" cy="369332"/>
          </a:xfrm>
          <a:noFill/>
        </p:spPr>
        <p:txBody>
          <a:bodyPr wrap="square" tIns="0" bIns="0" rtlCol="0">
            <a:spAutoFit/>
          </a:bodyPr>
          <a:lstStyle>
            <a:lvl1pPr marL="0" algn="l" defTabSz="914400" rtl="0" eaLnBrk="1" latinLnBrk="0" hangingPunct="1">
              <a:buNone/>
              <a:defRPr lang="cs-CZ" sz="2400" b="1" kern="1200" dirty="0" smtClean="0">
                <a:solidFill>
                  <a:srgbClr val="6773B6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defRPr lang="cs-CZ" sz="18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lang="cs-CZ" sz="18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lang="cs-CZ" sz="18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lang="cs-CZ" sz="1800" kern="1200" dirty="0" err="1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en-US" sz="2400" b="1" dirty="0" err="1" smtClean="0">
                <a:solidFill>
                  <a:srgbClr val="6773B6"/>
                </a:solidFill>
              </a:rPr>
              <a:t>Jm</a:t>
            </a:r>
            <a:r>
              <a:rPr lang="cs-CZ" sz="2400" b="1" dirty="0" err="1" smtClean="0">
                <a:solidFill>
                  <a:srgbClr val="6773B6"/>
                </a:solidFill>
              </a:rPr>
              <a:t>éno</a:t>
            </a:r>
            <a:r>
              <a:rPr lang="cs-CZ" sz="2400" b="1" dirty="0" smtClean="0">
                <a:solidFill>
                  <a:srgbClr val="6773B6"/>
                </a:solidFill>
              </a:rPr>
              <a:t> Příjmení</a:t>
            </a:r>
          </a:p>
        </p:txBody>
      </p:sp>
      <p:sp>
        <p:nvSpPr>
          <p:cNvPr id="16" name="Zástupný symbol pro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1857356" y="2714620"/>
            <a:ext cx="6143668" cy="246221"/>
          </a:xfrm>
          <a:noFill/>
        </p:spPr>
        <p:txBody>
          <a:bodyPr wrap="square" tIns="0" bIns="0" rtlCol="0">
            <a:spAutoFit/>
          </a:bodyPr>
          <a:lstStyle>
            <a:lvl1pPr marL="0" algn="l" defTabSz="914400" rtl="0" eaLnBrk="1" latinLnBrk="0" hangingPunct="1">
              <a:buNone/>
              <a:defRPr lang="cs-CZ" sz="2400" b="1" kern="1200" dirty="0" smtClean="0">
                <a:solidFill>
                  <a:srgbClr val="6773B6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defRPr lang="cs-CZ" sz="18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lang="cs-CZ" sz="18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lang="cs-CZ" sz="18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lang="cs-CZ" sz="1800" kern="1200" dirty="0" err="1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en-US" sz="1600" dirty="0" smtClean="0">
                <a:solidFill>
                  <a:srgbClr val="6773B6"/>
                </a:solidFill>
              </a:rPr>
              <a:t>j</a:t>
            </a:r>
            <a:r>
              <a:rPr lang="cs-CZ" sz="1600" dirty="0" err="1" smtClean="0">
                <a:solidFill>
                  <a:srgbClr val="6773B6"/>
                </a:solidFill>
              </a:rPr>
              <a:t>meno.prijmeni</a:t>
            </a:r>
            <a:r>
              <a:rPr lang="en-US" sz="1600" dirty="0" smtClean="0">
                <a:solidFill>
                  <a:srgbClr val="6773B6"/>
                </a:solidFill>
              </a:rPr>
              <a:t>@</a:t>
            </a:r>
            <a:r>
              <a:rPr lang="en-US" sz="1600" dirty="0" err="1" smtClean="0">
                <a:solidFill>
                  <a:srgbClr val="6773B6"/>
                </a:solidFill>
              </a:rPr>
              <a:t>aec.cz</a:t>
            </a:r>
            <a:endParaRPr lang="cs-CZ" sz="1600" dirty="0" smtClean="0">
              <a:solidFill>
                <a:srgbClr val="6773B6"/>
              </a:solidFill>
            </a:endParaRPr>
          </a:p>
        </p:txBody>
      </p:sp>
      <p:sp>
        <p:nvSpPr>
          <p:cNvPr id="3" name="DocumentMarking.CMark"/>
          <p:cNvSpPr txBox="1"/>
          <p:nvPr userDrawn="1"/>
        </p:nvSpPr>
        <p:spPr>
          <a:xfrm>
            <a:off x="4358481" y="6629400"/>
            <a:ext cx="427038" cy="22860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900" i="1" smtClean="0">
                <a:solidFill>
                  <a:srgbClr val="000000"/>
                </a:solidFill>
                <a:latin typeface="Verdana" panose="020B0604030504040204" pitchFamily="34" charset="0"/>
              </a:rPr>
              <a:t>Interní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 userDrawn="1">
            <p:ph type="title"/>
          </p:nvPr>
        </p:nvSpPr>
        <p:spPr>
          <a:xfrm>
            <a:off x="214282" y="2786058"/>
            <a:ext cx="6786610" cy="1143000"/>
          </a:xfrm>
        </p:spPr>
        <p:txBody>
          <a:bodyPr>
            <a:normAutofit fontScale="90000"/>
          </a:bodyPr>
          <a:lstStyle/>
          <a:p>
            <a:r>
              <a:rPr lang="cs-CZ" sz="3300" smtClean="0">
                <a:solidFill>
                  <a:schemeClr val="bg1"/>
                </a:solidFill>
              </a:rPr>
              <a:t>Kliknutím lze upravit styl.</a:t>
            </a:r>
            <a:endParaRPr lang="cs-CZ" sz="27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28596" y="5143512"/>
            <a:ext cx="6143668" cy="276999"/>
          </a:xfrm>
          <a:noFill/>
        </p:spPr>
        <p:txBody>
          <a:bodyPr wrap="square" tIns="0" bIns="0" rtlCol="0">
            <a:spAutoFit/>
          </a:bodyPr>
          <a:lstStyle>
            <a:lvl1pPr marL="0" algn="ctr" defTabSz="914400" rtl="0" eaLnBrk="1" latinLnBrk="0" hangingPunct="1">
              <a:buNone/>
              <a:defRPr lang="cs-CZ" sz="180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defRPr lang="cs-CZ" sz="18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lang="cs-CZ" sz="18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lang="cs-CZ" sz="18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lang="cs-CZ" sz="1800" kern="1200" dirty="0" err="1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Jm</a:t>
            </a:r>
            <a:r>
              <a:rPr lang="cs-CZ" dirty="0" err="1" smtClean="0">
                <a:solidFill>
                  <a:schemeClr val="bg1">
                    <a:lumMod val="85000"/>
                  </a:schemeClr>
                </a:solidFill>
              </a:rPr>
              <a:t>éno</a:t>
            </a:r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 Příjmení</a:t>
            </a:r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428596" y="5429269"/>
            <a:ext cx="6143668" cy="276999"/>
          </a:xfrm>
          <a:noFill/>
        </p:spPr>
        <p:txBody>
          <a:bodyPr wrap="square" tIns="0" bIns="0" rtlCol="0">
            <a:spAutoFit/>
          </a:bodyPr>
          <a:lstStyle>
            <a:lvl1pPr marL="0" algn="ctr" defTabSz="914400" rtl="0" eaLnBrk="1" latinLnBrk="0" hangingPunct="1">
              <a:buNone/>
              <a:defRPr lang="cs-CZ" sz="1800" kern="1200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defRPr lang="cs-CZ" sz="18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lang="cs-CZ" sz="18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lang="cs-CZ" sz="18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lang="cs-CZ" sz="1800" kern="1200" dirty="0" err="1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email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@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aec.cz</a:t>
            </a:r>
            <a:endParaRPr lang="cs-CZ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DocumentMarking.CMark"/>
          <p:cNvSpPr txBox="1"/>
          <p:nvPr userDrawn="1"/>
        </p:nvSpPr>
        <p:spPr>
          <a:xfrm>
            <a:off x="4358481" y="6629400"/>
            <a:ext cx="427038" cy="22860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900" i="1" smtClean="0">
                <a:solidFill>
                  <a:srgbClr val="000000"/>
                </a:solidFill>
                <a:latin typeface="Verdana" panose="020B0604030504040204" pitchFamily="34" charset="0"/>
              </a:rPr>
              <a:t>Interní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980727"/>
            <a:ext cx="5486400" cy="37468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20. </a:t>
            </a:r>
            <a:r>
              <a:rPr lang="en-US" dirty="0" err="1" smtClean="0"/>
              <a:t>října</a:t>
            </a:r>
            <a:r>
              <a:rPr lang="cs-CZ" dirty="0" smtClean="0"/>
              <a:t> 201</a:t>
            </a:r>
            <a:r>
              <a:rPr lang="en-US" dirty="0" smtClean="0"/>
              <a:t>6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517E6-ABED-4798-94D2-B5519F7627A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DocumentMarking.CMark"/>
          <p:cNvSpPr txBox="1"/>
          <p:nvPr userDrawn="1"/>
        </p:nvSpPr>
        <p:spPr>
          <a:xfrm>
            <a:off x="4358481" y="6629400"/>
            <a:ext cx="427038" cy="22860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900" i="1" smtClean="0">
                <a:solidFill>
                  <a:srgbClr val="000000"/>
                </a:solidFill>
                <a:latin typeface="Verdana" panose="020B0604030504040204" pitchFamily="34" charset="0"/>
              </a:rPr>
              <a:t>Interní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80000" algn="l"/>
              </a:tabLst>
              <a:defRPr/>
            </a:pPr>
            <a:r>
              <a:rPr lang="cs-CZ" sz="60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6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DD.MM.RRRR  Název akce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7B678-505C-45B4-AEC8-A2AB302472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ocumentMarking.CMark0"/>
          <p:cNvSpPr txBox="1"/>
          <p:nvPr userDrawn="1"/>
        </p:nvSpPr>
        <p:spPr>
          <a:xfrm>
            <a:off x="8716962" y="6629400"/>
            <a:ext cx="427038" cy="228600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marL="0" algn="l" defTabSz="914400" rtl="0" eaLnBrk="1" latinLnBrk="0" hangingPunct="1">
              <a:buFontTx/>
              <a:buNone/>
              <a:tabLst>
                <a:tab pos="1080000" algn="l"/>
              </a:tabLst>
            </a:pPr>
            <a:r>
              <a:rPr lang="cs-CZ" sz="900" b="0" i="1" smtClean="0">
                <a:solidFill>
                  <a:srgbClr val="000000"/>
                </a:solidFill>
                <a:latin typeface="Verdana" panose="020B0604030504040204" pitchFamily="34" charset="0"/>
              </a:rPr>
              <a:t>Interní</a:t>
            </a:r>
          </a:p>
          <a:p>
            <a:pPr marL="0" algn="l" defTabSz="914400" rtl="0" eaLnBrk="1" latinLnBrk="0" hangingPunct="1">
              <a:buFontTx/>
              <a:buNone/>
              <a:tabLst>
                <a:tab pos="1080000" algn="l"/>
              </a:tabLst>
            </a:pPr>
            <a:r>
              <a:rPr lang="cs-CZ" sz="600" b="0" i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cs-CZ" sz="600" b="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Co nikdo neví, jako by se </a:t>
            </a:r>
            <a:r>
              <a:rPr lang="pl-PL" dirty="0" smtClean="0"/>
              <a:t>nedělo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8596" y="3214686"/>
            <a:ext cx="6143668" cy="461665"/>
          </a:xfrm>
        </p:spPr>
        <p:txBody>
          <a:bodyPr/>
          <a:lstStyle/>
          <a:p>
            <a:r>
              <a:rPr lang="cs-CZ" dirty="0"/>
              <a:t>Celé válečnictví stojí na </a:t>
            </a:r>
            <a:r>
              <a:rPr lang="cs-CZ" dirty="0" smtClean="0"/>
              <a:t>podvodech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Marian Němec, BA(Hons)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>
          <a:xfrm>
            <a:off x="428596" y="5429269"/>
            <a:ext cx="6591676" cy="276999"/>
          </a:xfrm>
        </p:spPr>
        <p:txBody>
          <a:bodyPr/>
          <a:lstStyle/>
          <a:p>
            <a:r>
              <a:rPr lang="cs-CZ" b="1" dirty="0" smtClean="0"/>
              <a:t>APROCHEM 2017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23.3.2017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85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 txBox="1">
            <a:spLocks/>
          </p:cNvSpPr>
          <p:nvPr/>
        </p:nvSpPr>
        <p:spPr>
          <a:xfrm>
            <a:off x="500063" y="214313"/>
            <a:ext cx="6072187" cy="10715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000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Metody sociálního inženýrství</a:t>
            </a:r>
          </a:p>
        </p:txBody>
      </p:sp>
      <p:pic>
        <p:nvPicPr>
          <p:cNvPr id="22532" name="Obrázek 5" descr="navrh_2010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0"/>
            <a:ext cx="2633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357188" y="1357313"/>
            <a:ext cx="600075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2873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2873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90513" indent="-290513">
              <a:tabLst>
                <a:tab pos="2873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747713" indent="-290513">
              <a:tabLst>
                <a:tab pos="2873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2873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873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873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873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873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cs-CZ" altLang="cs-CZ" b="1" dirty="0"/>
              <a:t>Využití technických pomůcek</a:t>
            </a:r>
            <a:br>
              <a:rPr lang="cs-CZ" altLang="cs-CZ" b="1" dirty="0"/>
            </a:br>
            <a:r>
              <a:rPr lang="en-GB" altLang="cs-CZ" dirty="0"/>
              <a:t> </a:t>
            </a:r>
            <a:r>
              <a:rPr lang="en-GB" altLang="cs-CZ" dirty="0" err="1"/>
              <a:t>velmi</a:t>
            </a:r>
            <a:r>
              <a:rPr lang="en-GB" altLang="cs-CZ" dirty="0"/>
              <a:t> </a:t>
            </a:r>
            <a:r>
              <a:rPr lang="en-GB" altLang="cs-CZ" dirty="0" err="1"/>
              <a:t>efektivní</a:t>
            </a:r>
            <a:r>
              <a:rPr lang="en-GB" altLang="cs-CZ" dirty="0"/>
              <a:t> - </a:t>
            </a:r>
            <a:r>
              <a:rPr lang="en-GB" altLang="cs-CZ" dirty="0" err="1"/>
              <a:t>málo</a:t>
            </a:r>
            <a:r>
              <a:rPr lang="en-GB" altLang="cs-CZ" dirty="0"/>
              <a:t> </a:t>
            </a:r>
            <a:r>
              <a:rPr lang="en-GB" altLang="cs-CZ" dirty="0" err="1"/>
              <a:t>pracné</a:t>
            </a:r>
            <a:r>
              <a:rPr lang="en-GB" altLang="cs-CZ" dirty="0"/>
              <a:t>, </a:t>
            </a:r>
            <a:r>
              <a:rPr lang="en-GB" altLang="cs-CZ" dirty="0" err="1"/>
              <a:t>minimální</a:t>
            </a:r>
            <a:r>
              <a:rPr lang="en-GB" altLang="cs-CZ" dirty="0"/>
              <a:t> </a:t>
            </a:r>
            <a:r>
              <a:rPr lang="en-GB" altLang="cs-CZ" dirty="0" err="1"/>
              <a:t>riziko</a:t>
            </a:r>
            <a:endParaRPr lang="en-GB" altLang="cs-CZ" dirty="0"/>
          </a:p>
          <a:p>
            <a:pPr lvl="2">
              <a:lnSpc>
                <a:spcPct val="101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b="1" dirty="0"/>
              <a:t>Podstrčení CD</a:t>
            </a:r>
          </a:p>
          <a:p>
            <a:pPr lvl="3">
              <a:lnSpc>
                <a:spcPct val="101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dirty="0"/>
              <a:t>známá metoda, minimální účinnost</a:t>
            </a:r>
          </a:p>
          <a:p>
            <a:pPr lvl="3">
              <a:lnSpc>
                <a:spcPct val="101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dirty="0"/>
              <a:t>vyzývavá etiketa</a:t>
            </a:r>
            <a:endParaRPr lang="en-GB" altLang="cs-CZ" dirty="0"/>
          </a:p>
          <a:p>
            <a:pPr lvl="2">
              <a:lnSpc>
                <a:spcPct val="101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b="1" dirty="0"/>
              <a:t>Podstrčení USB tokenu</a:t>
            </a:r>
          </a:p>
          <a:p>
            <a:pPr lvl="3">
              <a:lnSpc>
                <a:spcPct val="101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dirty="0"/>
              <a:t>efektivní</a:t>
            </a:r>
            <a:endParaRPr lang="en-GB" altLang="cs-CZ" dirty="0"/>
          </a:p>
          <a:p>
            <a:pPr lvl="2">
              <a:lnSpc>
                <a:spcPct val="101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b="1" dirty="0" smtClean="0"/>
              <a:t>E-mail - malware</a:t>
            </a:r>
            <a:endParaRPr lang="cs-CZ" altLang="cs-CZ" b="1" dirty="0"/>
          </a:p>
          <a:p>
            <a:pPr lvl="3">
              <a:lnSpc>
                <a:spcPct val="101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cs-CZ" dirty="0"/>
              <a:t>t</a:t>
            </a:r>
            <a:r>
              <a:rPr lang="cs-CZ" altLang="cs-CZ" dirty="0" err="1"/>
              <a:t>rojanizace</a:t>
            </a:r>
            <a:endParaRPr lang="cs-CZ" altLang="cs-CZ" dirty="0"/>
          </a:p>
          <a:p>
            <a:pPr lvl="3">
              <a:lnSpc>
                <a:spcPct val="101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cs-CZ" dirty="0"/>
              <a:t>p</a:t>
            </a:r>
            <a:r>
              <a:rPr lang="cs-CZ" altLang="cs-CZ" dirty="0" err="1"/>
              <a:t>hishing</a:t>
            </a:r>
            <a:r>
              <a:rPr lang="cs-CZ" altLang="cs-CZ" dirty="0"/>
              <a:t> </a:t>
            </a:r>
            <a:r>
              <a:rPr lang="en-US" altLang="cs-CZ" dirty="0"/>
              <a:t>&amp; pharming</a:t>
            </a:r>
          </a:p>
          <a:p>
            <a:pPr lvl="3">
              <a:lnSpc>
                <a:spcPct val="101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cs-CZ" dirty="0" err="1" smtClean="0"/>
              <a:t>Keylogger</a:t>
            </a:r>
            <a:endParaRPr lang="cs-CZ" altLang="cs-CZ" dirty="0" smtClean="0"/>
          </a:p>
          <a:p>
            <a:pPr lvl="3">
              <a:lnSpc>
                <a:spcPct val="101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dirty="0" smtClean="0"/>
              <a:t>atd.</a:t>
            </a:r>
            <a:endParaRPr lang="cs-CZ" altLang="cs-CZ" dirty="0"/>
          </a:p>
        </p:txBody>
      </p:sp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3929063"/>
            <a:ext cx="1800225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85750" y="6357938"/>
            <a:ext cx="61436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23.3.2017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APROCHEM 2017</a:t>
            </a:r>
            <a:endParaRPr lang="cs-CZ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496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 txBox="1">
            <a:spLocks/>
          </p:cNvSpPr>
          <p:nvPr/>
        </p:nvSpPr>
        <p:spPr>
          <a:xfrm>
            <a:off x="500063" y="214313"/>
            <a:ext cx="6072187" cy="10715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000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Nabízení odměny - Motivace</a:t>
            </a:r>
          </a:p>
        </p:txBody>
      </p:sp>
      <p:pic>
        <p:nvPicPr>
          <p:cNvPr id="29700" name="Obrázek 5" descr="navrh_2010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0"/>
            <a:ext cx="2633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57188" y="1357313"/>
            <a:ext cx="6000750" cy="4664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0" lvl="2" fontAlgn="auto">
              <a:lnSpc>
                <a:spcPct val="101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/>
            </a:pPr>
            <a:r>
              <a:rPr lang="en-GB" dirty="0" err="1">
                <a:latin typeface="+mn-lt"/>
              </a:rPr>
              <a:t>Nikdo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nedělá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nic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zadarmo</a:t>
            </a:r>
            <a:r>
              <a:rPr lang="en-GB" dirty="0">
                <a:latin typeface="+mn-lt"/>
              </a:rPr>
              <a:t>, </a:t>
            </a:r>
            <a:r>
              <a:rPr lang="en-GB" dirty="0" err="1">
                <a:latin typeface="+mn-lt"/>
              </a:rPr>
              <a:t>každý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člověk</a:t>
            </a:r>
            <a:r>
              <a:rPr lang="en-GB" dirty="0">
                <a:latin typeface="+mn-lt"/>
              </a:rPr>
              <a:t>, </a:t>
            </a:r>
            <a:r>
              <a:rPr lang="en-GB" dirty="0" err="1">
                <a:latin typeface="+mn-lt"/>
              </a:rPr>
              <a:t>když</a:t>
            </a:r>
            <a:r>
              <a:rPr lang="en-GB" dirty="0">
                <a:latin typeface="+mn-lt"/>
              </a:rPr>
              <a:t> je </a:t>
            </a:r>
            <a:r>
              <a:rPr lang="en-GB" dirty="0" err="1">
                <a:latin typeface="+mn-lt"/>
              </a:rPr>
              <a:t>dostatečně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motivován</a:t>
            </a:r>
            <a:r>
              <a:rPr lang="en-GB" dirty="0">
                <a:latin typeface="+mn-lt"/>
              </a:rPr>
              <a:t>, </a:t>
            </a:r>
            <a:r>
              <a:rPr lang="en-GB" dirty="0" err="1">
                <a:latin typeface="+mn-lt"/>
              </a:rPr>
              <a:t>udělá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cokoli</a:t>
            </a:r>
            <a:r>
              <a:rPr lang="en-GB" dirty="0">
                <a:latin typeface="+mn-lt"/>
              </a:rPr>
              <a:t>...</a:t>
            </a:r>
            <a:endParaRPr lang="cs-CZ" dirty="0">
              <a:latin typeface="+mn-lt"/>
            </a:endParaRPr>
          </a:p>
          <a:p>
            <a:pPr marL="0" lvl="2" fontAlgn="auto">
              <a:lnSpc>
                <a:spcPct val="101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/>
            </a:pPr>
            <a:r>
              <a:rPr lang="cs-CZ" b="1" dirty="0">
                <a:latin typeface="+mn-lt"/>
              </a:rPr>
              <a:t>Př.:</a:t>
            </a:r>
            <a:endParaRPr lang="en-GB" b="1" dirty="0">
              <a:latin typeface="+mn-lt"/>
            </a:endParaRPr>
          </a:p>
          <a:p>
            <a:pPr marL="290513" lvl="2" indent="-290513" fontAlgn="auto">
              <a:lnSpc>
                <a:spcPct val="101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/>
            </a:pPr>
            <a:r>
              <a:rPr lang="en-GB" dirty="0" err="1">
                <a:latin typeface="+mn-lt"/>
              </a:rPr>
              <a:t>Za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vyplnění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formuláře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zašleme</a:t>
            </a:r>
            <a:r>
              <a:rPr lang="en-GB" dirty="0">
                <a:latin typeface="+mn-lt"/>
              </a:rPr>
              <a:t> CD, USB </a:t>
            </a:r>
            <a:r>
              <a:rPr lang="en-GB" dirty="0" err="1">
                <a:latin typeface="+mn-lt"/>
              </a:rPr>
              <a:t>zdarma</a:t>
            </a:r>
            <a:r>
              <a:rPr lang="en-GB" dirty="0">
                <a:latin typeface="+mn-lt"/>
              </a:rPr>
              <a:t> </a:t>
            </a:r>
            <a:endParaRPr lang="cs-CZ" dirty="0">
              <a:latin typeface="+mn-lt"/>
            </a:endParaRPr>
          </a:p>
          <a:p>
            <a:pPr marL="290513" lvl="2" indent="-290513" fontAlgn="auto">
              <a:lnSpc>
                <a:spcPct val="101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/>
            </a:pPr>
            <a:r>
              <a:rPr lang="en-GB" dirty="0" err="1">
                <a:latin typeface="+mn-lt"/>
              </a:rPr>
              <a:t>Za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účast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na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projektu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získáte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prémie</a:t>
            </a:r>
            <a:endParaRPr lang="en-GB" dirty="0">
              <a:latin typeface="+mn-lt"/>
            </a:endParaRPr>
          </a:p>
          <a:p>
            <a:pPr marL="290513" lvl="2" indent="-290513" fontAlgn="auto">
              <a:lnSpc>
                <a:spcPct val="101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/>
            </a:pPr>
            <a:r>
              <a:rPr lang="en-GB" dirty="0" err="1">
                <a:latin typeface="+mn-lt"/>
              </a:rPr>
              <a:t>Budete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mít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něco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první</a:t>
            </a:r>
            <a:endParaRPr lang="en-GB" dirty="0">
              <a:latin typeface="+mn-lt"/>
            </a:endParaRPr>
          </a:p>
          <a:p>
            <a:pPr marL="290513" lvl="2" indent="-290513" fontAlgn="auto">
              <a:lnSpc>
                <a:spcPct val="101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/>
            </a:pPr>
            <a:r>
              <a:rPr lang="en-GB" dirty="0" err="1">
                <a:latin typeface="+mn-lt"/>
              </a:rPr>
              <a:t>Dostanete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slevu</a:t>
            </a:r>
            <a:r>
              <a:rPr lang="en-GB" dirty="0">
                <a:latin typeface="+mn-lt"/>
              </a:rPr>
              <a:t>, </a:t>
            </a:r>
            <a:r>
              <a:rPr lang="en-GB" dirty="0" err="1">
                <a:latin typeface="+mn-lt"/>
              </a:rPr>
              <a:t>přístup</a:t>
            </a:r>
            <a:r>
              <a:rPr lang="en-GB" dirty="0">
                <a:latin typeface="+mn-lt"/>
              </a:rPr>
              <a:t>, ...</a:t>
            </a:r>
          </a:p>
        </p:txBody>
      </p:sp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071938"/>
            <a:ext cx="31432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85750" y="6357938"/>
            <a:ext cx="61436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23.3.2017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APROCHEM 2017</a:t>
            </a:r>
            <a:endParaRPr lang="cs-CZ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092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 txBox="1">
            <a:spLocks/>
          </p:cNvSpPr>
          <p:nvPr/>
        </p:nvSpPr>
        <p:spPr>
          <a:xfrm>
            <a:off x="500063" y="214313"/>
            <a:ext cx="6072187" cy="10715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000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Moderní technické postupy</a:t>
            </a:r>
          </a:p>
        </p:txBody>
      </p:sp>
      <p:pic>
        <p:nvPicPr>
          <p:cNvPr id="35845" name="Obrázek 8" descr="gra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50938"/>
            <a:ext cx="6178878" cy="38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85750" y="6357938"/>
            <a:ext cx="61436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23.3.2017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APROCHEM 2017</a:t>
            </a:r>
            <a:endParaRPr lang="cs-CZ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659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 txBox="1">
            <a:spLocks/>
          </p:cNvSpPr>
          <p:nvPr/>
        </p:nvSpPr>
        <p:spPr>
          <a:xfrm>
            <a:off x="500063" y="214313"/>
            <a:ext cx="6072187" cy="10715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000" dirty="0" err="1">
                <a:solidFill>
                  <a:srgbClr val="6773B6"/>
                </a:solidFill>
                <a:latin typeface="+mn-lt"/>
              </a:rPr>
              <a:t>Malware</a:t>
            </a:r>
            <a:endParaRPr lang="cs-CZ" sz="3000" dirty="0">
              <a:solidFill>
                <a:srgbClr val="6773B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6868" name="Obrázek 5" descr="navrh_2010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0"/>
            <a:ext cx="2633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Obrázek 6" descr="malwa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3000375"/>
            <a:ext cx="4200525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57188" y="1357313"/>
            <a:ext cx="6000750" cy="4664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0" lvl="2" fontAlgn="auto">
              <a:lnSpc>
                <a:spcPct val="101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/>
            </a:pPr>
            <a:r>
              <a:rPr lang="cs-CZ" dirty="0">
                <a:latin typeface="+mn-lt"/>
              </a:rPr>
              <a:t>Nasazení efektivních způsobů šíření a maskování</a:t>
            </a:r>
            <a:endParaRPr lang="en-US" dirty="0">
              <a:latin typeface="+mn-lt"/>
            </a:endParaRPr>
          </a:p>
          <a:p>
            <a:pPr marL="290513" lvl="2" indent="-290513" fontAlgn="auto">
              <a:lnSpc>
                <a:spcPct val="101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/>
            </a:pPr>
            <a:r>
              <a:rPr lang="cs-CZ" dirty="0">
                <a:latin typeface="+mn-lt"/>
              </a:rPr>
              <a:t>“Agresivní“</a:t>
            </a:r>
            <a:r>
              <a:rPr lang="en-US" dirty="0">
                <a:latin typeface="+mn-lt"/>
              </a:rPr>
              <a:t> web</a:t>
            </a:r>
            <a:r>
              <a:rPr lang="cs-CZ" dirty="0">
                <a:latin typeface="+mn-lt"/>
              </a:rPr>
              <a:t> </a:t>
            </a:r>
          </a:p>
          <a:p>
            <a:pPr marL="290513" lvl="2" indent="-290513" fontAlgn="auto">
              <a:lnSpc>
                <a:spcPct val="101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/>
            </a:pPr>
            <a:r>
              <a:rPr lang="cs-CZ" dirty="0">
                <a:latin typeface="+mn-lt"/>
              </a:rPr>
              <a:t>Infikovaná multimedia  (</a:t>
            </a:r>
            <a:r>
              <a:rPr lang="cs-CZ" dirty="0" err="1">
                <a:latin typeface="+mn-lt"/>
              </a:rPr>
              <a:t>adobe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reader</a:t>
            </a:r>
            <a:r>
              <a:rPr lang="cs-CZ" dirty="0">
                <a:latin typeface="+mn-lt"/>
              </a:rPr>
              <a:t>, </a:t>
            </a:r>
            <a:r>
              <a:rPr lang="cs-CZ" dirty="0" err="1">
                <a:latin typeface="+mn-lt"/>
              </a:rPr>
              <a:t>realplayer</a:t>
            </a:r>
            <a:r>
              <a:rPr lang="cs-CZ" dirty="0">
                <a:latin typeface="+mn-lt"/>
              </a:rPr>
              <a:t>, </a:t>
            </a:r>
            <a:r>
              <a:rPr lang="cs-CZ" dirty="0" err="1">
                <a:latin typeface="+mn-lt"/>
              </a:rPr>
              <a:t>quicktime</a:t>
            </a:r>
            <a:r>
              <a:rPr lang="cs-CZ" dirty="0">
                <a:latin typeface="+mn-lt"/>
              </a:rPr>
              <a:t>, …) </a:t>
            </a:r>
          </a:p>
          <a:p>
            <a:pPr marL="290513" lvl="2" indent="-290513" fontAlgn="auto">
              <a:lnSpc>
                <a:spcPct val="101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/>
            </a:pPr>
            <a:r>
              <a:rPr lang="cs-CZ" dirty="0">
                <a:latin typeface="+mn-lt"/>
              </a:rPr>
              <a:t>Opětovné šíření </a:t>
            </a:r>
          </a:p>
          <a:p>
            <a:pPr marL="290513" lvl="2" indent="-290513" fontAlgn="auto">
              <a:lnSpc>
                <a:spcPct val="101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/>
            </a:pPr>
            <a:r>
              <a:rPr lang="cs-CZ" dirty="0">
                <a:latin typeface="+mn-lt"/>
              </a:rPr>
              <a:t>Moderní </a:t>
            </a:r>
            <a:r>
              <a:rPr lang="cs-CZ" dirty="0" err="1">
                <a:latin typeface="+mn-lt"/>
              </a:rPr>
              <a:t>malware</a:t>
            </a:r>
            <a:r>
              <a:rPr lang="cs-CZ" dirty="0">
                <a:latin typeface="+mn-lt"/>
              </a:rPr>
              <a:t> - </a:t>
            </a:r>
            <a:r>
              <a:rPr lang="cs-CZ" dirty="0" err="1">
                <a:latin typeface="+mn-lt"/>
              </a:rPr>
              <a:t>conficker</a:t>
            </a:r>
            <a:endParaRPr lang="en-GB" dirty="0"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85750" y="6357938"/>
            <a:ext cx="61436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23.3.2017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APROCHEM 2017</a:t>
            </a:r>
            <a:endParaRPr lang="cs-CZ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337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 txBox="1">
            <a:spLocks/>
          </p:cNvSpPr>
          <p:nvPr/>
        </p:nvSpPr>
        <p:spPr>
          <a:xfrm>
            <a:off x="500063" y="214313"/>
            <a:ext cx="6072187" cy="10715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000" dirty="0">
                <a:solidFill>
                  <a:srgbClr val="6773B6"/>
                </a:solidFill>
                <a:latin typeface="+mn-lt"/>
              </a:rPr>
              <a:t>Agresivní web</a:t>
            </a:r>
            <a:endParaRPr lang="cs-CZ" sz="3000" dirty="0">
              <a:solidFill>
                <a:srgbClr val="6773B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7892" name="Obrázek 5" descr="navrh_2010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0"/>
            <a:ext cx="2633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57188" y="1357313"/>
            <a:ext cx="6000750" cy="4664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0" lvl="2" fontAlgn="auto">
              <a:lnSpc>
                <a:spcPct val="101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/>
            </a:pPr>
            <a:r>
              <a:rPr lang="cs-CZ" dirty="0">
                <a:latin typeface="+mn-lt"/>
              </a:rPr>
              <a:t>Rychle se rozvíjející způsob šíření infekce </a:t>
            </a:r>
          </a:p>
          <a:p>
            <a:pPr marL="290513" lvl="2" indent="-290513" fontAlgn="auto">
              <a:lnSpc>
                <a:spcPct val="101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/>
            </a:pPr>
            <a:r>
              <a:rPr lang="cs-CZ" dirty="0">
                <a:latin typeface="+mn-lt"/>
              </a:rPr>
              <a:t>Webová aplikace obsahuje kód zneužívající chybu webového prohlížeče (</a:t>
            </a:r>
            <a:r>
              <a:rPr lang="cs-CZ" dirty="0" err="1">
                <a:latin typeface="+mn-lt"/>
              </a:rPr>
              <a:t>exploit</a:t>
            </a:r>
            <a:r>
              <a:rPr lang="cs-CZ" dirty="0">
                <a:latin typeface="+mn-lt"/>
              </a:rPr>
              <a:t>)</a:t>
            </a:r>
          </a:p>
          <a:p>
            <a:pPr marL="290513" lvl="2" indent="-290513" fontAlgn="auto">
              <a:lnSpc>
                <a:spcPct val="101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/>
            </a:pPr>
            <a:r>
              <a:rPr lang="cs-CZ" dirty="0">
                <a:latin typeface="+mn-lt"/>
              </a:rPr>
              <a:t>Injektován </a:t>
            </a:r>
            <a:r>
              <a:rPr lang="cs-CZ" dirty="0" err="1">
                <a:latin typeface="+mn-lt"/>
              </a:rPr>
              <a:t>downloader</a:t>
            </a:r>
            <a:r>
              <a:rPr lang="cs-CZ" dirty="0">
                <a:latin typeface="+mn-lt"/>
              </a:rPr>
              <a:t>, </a:t>
            </a:r>
            <a:r>
              <a:rPr lang="cs-CZ" dirty="0" err="1">
                <a:latin typeface="+mn-lt"/>
              </a:rPr>
              <a:t>trojan</a:t>
            </a:r>
            <a:r>
              <a:rPr lang="cs-CZ" dirty="0">
                <a:latin typeface="+mn-lt"/>
              </a:rPr>
              <a:t>, …</a:t>
            </a:r>
          </a:p>
          <a:p>
            <a:pPr marL="290513" lvl="2" indent="-290513" fontAlgn="auto">
              <a:lnSpc>
                <a:spcPct val="101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/>
            </a:pPr>
            <a:r>
              <a:rPr lang="cs-CZ" dirty="0">
                <a:latin typeface="+mn-lt"/>
              </a:rPr>
              <a:t>Začleněno do </a:t>
            </a:r>
            <a:r>
              <a:rPr lang="cs-CZ" dirty="0" err="1">
                <a:latin typeface="+mn-lt"/>
              </a:rPr>
              <a:t>botnetu</a:t>
            </a:r>
            <a:endParaRPr lang="cs-CZ" dirty="0">
              <a:latin typeface="+mn-lt"/>
            </a:endParaRPr>
          </a:p>
          <a:p>
            <a:pPr marL="290513" lvl="2" indent="-290513" fontAlgn="auto">
              <a:lnSpc>
                <a:spcPct val="101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/>
            </a:pPr>
            <a:r>
              <a:rPr lang="cs-CZ" dirty="0">
                <a:latin typeface="+mn-lt"/>
              </a:rPr>
              <a:t>Specializované využití na konkrétní osoby 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85750" y="6357938"/>
            <a:ext cx="61436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23.3.2017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APROCHEM 2017</a:t>
            </a:r>
            <a:endParaRPr lang="cs-CZ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645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 txBox="1">
            <a:spLocks/>
          </p:cNvSpPr>
          <p:nvPr/>
        </p:nvSpPr>
        <p:spPr>
          <a:xfrm>
            <a:off x="500063" y="214313"/>
            <a:ext cx="6072187" cy="10715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000" dirty="0">
                <a:solidFill>
                  <a:srgbClr val="6773B6"/>
                </a:solidFill>
                <a:latin typeface="+mn-lt"/>
              </a:rPr>
              <a:t>Infikovaná multimédia</a:t>
            </a:r>
            <a:endParaRPr lang="cs-CZ" sz="3000" dirty="0">
              <a:solidFill>
                <a:srgbClr val="6773B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8916" name="Obrázek 5" descr="navrh_2010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0"/>
            <a:ext cx="2633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Obrázek 6" descr="snehu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781300"/>
            <a:ext cx="280035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57188" y="1357313"/>
            <a:ext cx="6000750" cy="4664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0" lvl="2" fontAlgn="auto">
              <a:lnSpc>
                <a:spcPct val="101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/>
            </a:pPr>
            <a:r>
              <a:rPr lang="cs-CZ" dirty="0">
                <a:latin typeface="+mn-lt"/>
              </a:rPr>
              <a:t>Největší hrozba současnosti </a:t>
            </a:r>
          </a:p>
          <a:p>
            <a:pPr marL="290513" lvl="2" indent="-290513" fontAlgn="auto">
              <a:lnSpc>
                <a:spcPct val="101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/>
            </a:pPr>
            <a:r>
              <a:rPr lang="cs-CZ" dirty="0">
                <a:latin typeface="+mn-lt"/>
              </a:rPr>
              <a:t>Ubývá zranitelností operačního systému (09-001)</a:t>
            </a:r>
          </a:p>
          <a:p>
            <a:pPr marL="290513" lvl="2" indent="-290513" fontAlgn="auto">
              <a:lnSpc>
                <a:spcPct val="101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/>
            </a:pPr>
            <a:r>
              <a:rPr lang="cs-CZ" dirty="0">
                <a:latin typeface="+mn-lt"/>
              </a:rPr>
              <a:t>Přibývá zranitelností v prohlížečích, přehrávačích, …</a:t>
            </a:r>
          </a:p>
          <a:p>
            <a:pPr marL="290513" lvl="2" indent="-290513" fontAlgn="auto">
              <a:lnSpc>
                <a:spcPct val="101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/>
            </a:pPr>
            <a:r>
              <a:rPr lang="cs-CZ" dirty="0" err="1">
                <a:latin typeface="+mn-lt"/>
              </a:rPr>
              <a:t>pdf</a:t>
            </a:r>
            <a:r>
              <a:rPr lang="cs-CZ" dirty="0">
                <a:latin typeface="+mn-lt"/>
              </a:rPr>
              <a:t>, </a:t>
            </a:r>
            <a:r>
              <a:rPr lang="cs-CZ" dirty="0" err="1">
                <a:latin typeface="+mn-lt"/>
              </a:rPr>
              <a:t>mov</a:t>
            </a:r>
            <a:r>
              <a:rPr lang="cs-CZ" dirty="0">
                <a:latin typeface="+mn-lt"/>
              </a:rPr>
              <a:t>, </a:t>
            </a:r>
            <a:r>
              <a:rPr lang="cs-CZ" dirty="0" err="1">
                <a:latin typeface="+mn-lt"/>
              </a:rPr>
              <a:t>avi</a:t>
            </a:r>
            <a:r>
              <a:rPr lang="cs-CZ" dirty="0">
                <a:latin typeface="+mn-lt"/>
              </a:rPr>
              <a:t>, </a:t>
            </a:r>
            <a:r>
              <a:rPr lang="cs-CZ" dirty="0" err="1">
                <a:latin typeface="+mn-lt"/>
              </a:rPr>
              <a:t>jpg</a:t>
            </a:r>
            <a:r>
              <a:rPr lang="cs-CZ" dirty="0">
                <a:latin typeface="+mn-lt"/>
              </a:rPr>
              <a:t>, mp3, </a:t>
            </a:r>
            <a:r>
              <a:rPr lang="cs-CZ" dirty="0" err="1">
                <a:latin typeface="+mn-lt"/>
              </a:rPr>
              <a:t>swf</a:t>
            </a:r>
            <a:r>
              <a:rPr lang="cs-CZ" dirty="0">
                <a:latin typeface="+mn-lt"/>
              </a:rPr>
              <a:t>, </a:t>
            </a:r>
            <a:r>
              <a:rPr lang="cs-CZ" dirty="0" err="1">
                <a:latin typeface="+mn-lt"/>
              </a:rPr>
              <a:t>mpg</a:t>
            </a:r>
            <a:r>
              <a:rPr lang="cs-CZ" dirty="0">
                <a:latin typeface="+mn-lt"/>
              </a:rPr>
              <a:t>, ….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85750" y="6357938"/>
            <a:ext cx="61436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23.3.2017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APROCHEM 2017</a:t>
            </a:r>
            <a:endParaRPr lang="cs-CZ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087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Socialing</a:t>
            </a:r>
            <a:r>
              <a:rPr lang="cs-CZ" dirty="0" smtClean="0"/>
              <a:t> v praxi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12776"/>
            <a:ext cx="6552728" cy="483903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85750" y="6357938"/>
            <a:ext cx="61436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23.3.2017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APROCHEM 2017</a:t>
            </a:r>
            <a:endParaRPr lang="cs-CZ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445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 txBox="1">
            <a:spLocks/>
          </p:cNvSpPr>
          <p:nvPr/>
        </p:nvSpPr>
        <p:spPr>
          <a:xfrm>
            <a:off x="500063" y="214313"/>
            <a:ext cx="6072187" cy="10715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000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Obrana je obtížná, ale je reálná</a:t>
            </a:r>
          </a:p>
        </p:txBody>
      </p:sp>
      <p:pic>
        <p:nvPicPr>
          <p:cNvPr id="57349" name="Obrázek 8" descr="gra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52" y="1285875"/>
            <a:ext cx="6139647" cy="38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85750" y="6357938"/>
            <a:ext cx="61436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23.3.2017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APROCHEM 2017</a:t>
            </a:r>
            <a:endParaRPr lang="cs-CZ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081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/>
          <p:cNvSpPr txBox="1">
            <a:spLocks/>
          </p:cNvSpPr>
          <p:nvPr/>
        </p:nvSpPr>
        <p:spPr bwMode="auto">
          <a:xfrm>
            <a:off x="500063" y="214313"/>
            <a:ext cx="6072187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sz="3000">
                <a:solidFill>
                  <a:srgbClr val="6773B6"/>
                </a:solidFill>
              </a:rPr>
              <a:t>Obrana</a:t>
            </a:r>
          </a:p>
        </p:txBody>
      </p:sp>
      <p:pic>
        <p:nvPicPr>
          <p:cNvPr id="58372" name="Obrázek 5" descr="navrh_2010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0"/>
            <a:ext cx="2633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Obrázek 7" descr="obrana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714625"/>
            <a:ext cx="4724400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357188" y="1357313"/>
            <a:ext cx="600075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90513"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3">
              <a:lnSpc>
                <a:spcPct val="101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cs-CZ" dirty="0" err="1"/>
              <a:t>Technologická</a:t>
            </a:r>
            <a:r>
              <a:rPr lang="en-GB" altLang="cs-CZ" dirty="0"/>
              <a:t> </a:t>
            </a:r>
            <a:r>
              <a:rPr lang="en-GB" altLang="cs-CZ" dirty="0" err="1"/>
              <a:t>zabezpečení</a:t>
            </a:r>
            <a:endParaRPr lang="en-GB" altLang="cs-CZ" dirty="0"/>
          </a:p>
          <a:p>
            <a:pPr marL="0" lvl="3">
              <a:lnSpc>
                <a:spcPct val="101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cs-CZ" dirty="0" err="1"/>
              <a:t>Zkušenosti</a:t>
            </a:r>
            <a:endParaRPr lang="en-GB" altLang="cs-CZ" dirty="0"/>
          </a:p>
          <a:p>
            <a:pPr marL="0" lvl="3">
              <a:lnSpc>
                <a:spcPct val="101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cs-CZ" dirty="0" err="1"/>
              <a:t>Školení</a:t>
            </a:r>
            <a:r>
              <a:rPr lang="en-GB" altLang="cs-CZ" dirty="0"/>
              <a:t> </a:t>
            </a:r>
          </a:p>
          <a:p>
            <a:pPr marL="0" lvl="3">
              <a:lnSpc>
                <a:spcPct val="101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cs-CZ" dirty="0" err="1"/>
              <a:t>Definice</a:t>
            </a:r>
            <a:r>
              <a:rPr lang="en-GB" altLang="cs-CZ" dirty="0"/>
              <a:t> </a:t>
            </a:r>
            <a:r>
              <a:rPr lang="en-GB" altLang="cs-CZ" dirty="0" err="1"/>
              <a:t>procedur</a:t>
            </a:r>
            <a:endParaRPr lang="en-GB" alt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85750" y="6357938"/>
            <a:ext cx="61436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23.3.2017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APROCHEM 2017</a:t>
            </a:r>
            <a:endParaRPr lang="cs-CZ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148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/>
          <p:cNvSpPr txBox="1">
            <a:spLocks/>
          </p:cNvSpPr>
          <p:nvPr/>
        </p:nvSpPr>
        <p:spPr bwMode="auto">
          <a:xfrm>
            <a:off x="500063" y="214313"/>
            <a:ext cx="6072187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sz="3000" dirty="0">
                <a:solidFill>
                  <a:srgbClr val="6773B6"/>
                </a:solidFill>
              </a:rPr>
              <a:t>Obrana – ověření </a:t>
            </a:r>
            <a:r>
              <a:rPr lang="cs-CZ" altLang="cs-CZ" sz="3000" dirty="0" smtClean="0">
                <a:solidFill>
                  <a:srgbClr val="6773B6"/>
                </a:solidFill>
              </a:rPr>
              <a:t>informací</a:t>
            </a:r>
            <a:endParaRPr lang="cs-CZ" altLang="cs-CZ" sz="3000" dirty="0">
              <a:solidFill>
                <a:srgbClr val="6773B6"/>
              </a:solidFill>
            </a:endParaRPr>
          </a:p>
        </p:txBody>
      </p:sp>
      <p:pic>
        <p:nvPicPr>
          <p:cNvPr id="59396" name="Obrázek 5" descr="navrh_2010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0"/>
            <a:ext cx="2633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6"/>
          <p:cNvSpPr>
            <a:spLocks noChangeArrowheads="1"/>
          </p:cNvSpPr>
          <p:nvPr/>
        </p:nvSpPr>
        <p:spPr bwMode="auto">
          <a:xfrm>
            <a:off x="357188" y="1357313"/>
            <a:ext cx="600075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90513"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3">
              <a:lnSpc>
                <a:spcPct val="101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cs-CZ" dirty="0" err="1"/>
              <a:t>Identifikace</a:t>
            </a:r>
            <a:r>
              <a:rPr lang="en-GB" altLang="cs-CZ" dirty="0"/>
              <a:t> </a:t>
            </a:r>
            <a:r>
              <a:rPr lang="en-GB" altLang="cs-CZ" dirty="0" err="1"/>
              <a:t>volajícího</a:t>
            </a:r>
            <a:r>
              <a:rPr lang="en-GB" altLang="cs-CZ" dirty="0"/>
              <a:t> – </a:t>
            </a:r>
            <a:r>
              <a:rPr lang="en-GB" altLang="cs-CZ" dirty="0" err="1"/>
              <a:t>není</a:t>
            </a:r>
            <a:r>
              <a:rPr lang="en-GB" altLang="cs-CZ" dirty="0"/>
              <a:t> 100%</a:t>
            </a:r>
          </a:p>
          <a:p>
            <a:pPr marL="0" lvl="3">
              <a:lnSpc>
                <a:spcPct val="101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cs-CZ" dirty="0" err="1"/>
              <a:t>Zpětné</a:t>
            </a:r>
            <a:r>
              <a:rPr lang="en-GB" altLang="cs-CZ" dirty="0"/>
              <a:t> </a:t>
            </a:r>
            <a:r>
              <a:rPr lang="en-GB" altLang="cs-CZ" dirty="0" err="1"/>
              <a:t>volání</a:t>
            </a:r>
            <a:endParaRPr lang="en-GB" altLang="cs-CZ" dirty="0"/>
          </a:p>
          <a:p>
            <a:pPr marL="0" lvl="3">
              <a:lnSpc>
                <a:spcPct val="101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cs-CZ" dirty="0" err="1"/>
              <a:t>Záruka</a:t>
            </a:r>
            <a:r>
              <a:rPr lang="en-GB" altLang="cs-CZ" dirty="0"/>
              <a:t> </a:t>
            </a:r>
            <a:r>
              <a:rPr lang="en-GB" altLang="cs-CZ" dirty="0" err="1"/>
              <a:t>třetí</a:t>
            </a:r>
            <a:r>
              <a:rPr lang="en-GB" altLang="cs-CZ" dirty="0"/>
              <a:t> </a:t>
            </a:r>
            <a:r>
              <a:rPr lang="en-GB" altLang="cs-CZ" dirty="0" err="1"/>
              <a:t>osoby</a:t>
            </a:r>
            <a:endParaRPr lang="en-GB" altLang="cs-CZ" dirty="0"/>
          </a:p>
          <a:p>
            <a:pPr marL="0" lvl="3">
              <a:lnSpc>
                <a:spcPct val="101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cs-CZ" dirty="0" err="1"/>
              <a:t>Společná</a:t>
            </a:r>
            <a:r>
              <a:rPr lang="en-GB" altLang="cs-CZ" dirty="0"/>
              <a:t> </a:t>
            </a:r>
            <a:r>
              <a:rPr lang="en-GB" altLang="cs-CZ" dirty="0" err="1"/>
              <a:t>tajemství</a:t>
            </a:r>
            <a:endParaRPr lang="en-GB" altLang="cs-CZ" dirty="0"/>
          </a:p>
          <a:p>
            <a:pPr marL="0" lvl="3">
              <a:lnSpc>
                <a:spcPct val="101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cs-CZ" dirty="0" err="1"/>
              <a:t>Nadřízený</a:t>
            </a:r>
            <a:r>
              <a:rPr lang="en-GB" altLang="cs-CZ" dirty="0"/>
              <a:t> </a:t>
            </a:r>
            <a:r>
              <a:rPr lang="en-GB" altLang="cs-CZ" dirty="0" err="1"/>
              <a:t>volajícího</a:t>
            </a:r>
            <a:endParaRPr lang="en-GB" altLang="cs-CZ" dirty="0"/>
          </a:p>
          <a:p>
            <a:pPr marL="0" lvl="3">
              <a:lnSpc>
                <a:spcPct val="101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cs-CZ" dirty="0" err="1"/>
              <a:t>Bezpečný</a:t>
            </a:r>
            <a:r>
              <a:rPr lang="en-GB" altLang="cs-CZ" dirty="0"/>
              <a:t> e-mail</a:t>
            </a:r>
          </a:p>
          <a:p>
            <a:pPr marL="0" lvl="3">
              <a:lnSpc>
                <a:spcPct val="101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cs-CZ" dirty="0" err="1"/>
              <a:t>Identifikace</a:t>
            </a:r>
            <a:r>
              <a:rPr lang="en-GB" altLang="cs-CZ" dirty="0"/>
              <a:t> </a:t>
            </a:r>
            <a:r>
              <a:rPr lang="en-GB" altLang="cs-CZ" dirty="0" err="1"/>
              <a:t>hlasu</a:t>
            </a:r>
            <a:endParaRPr lang="en-GB" altLang="cs-CZ" dirty="0"/>
          </a:p>
          <a:p>
            <a:pPr marL="0" lvl="3">
              <a:lnSpc>
                <a:spcPct val="101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cs-CZ" dirty="0" err="1"/>
              <a:t>Dynamická</a:t>
            </a:r>
            <a:r>
              <a:rPr lang="en-GB" altLang="cs-CZ" dirty="0"/>
              <a:t> </a:t>
            </a:r>
            <a:r>
              <a:rPr lang="en-GB" altLang="cs-CZ" dirty="0" err="1"/>
              <a:t>hesla</a:t>
            </a:r>
            <a:endParaRPr lang="en-GB" altLang="cs-CZ" dirty="0"/>
          </a:p>
          <a:p>
            <a:pPr marL="0" lvl="3">
              <a:lnSpc>
                <a:spcPct val="101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cs-CZ" dirty="0" err="1"/>
              <a:t>Osoba</a:t>
            </a:r>
            <a:r>
              <a:rPr lang="en-GB" altLang="cs-CZ" dirty="0"/>
              <a:t> s </a:t>
            </a:r>
            <a:r>
              <a:rPr lang="en-GB" altLang="cs-CZ" dirty="0" err="1" smtClean="0"/>
              <a:t>identifikátorem</a:t>
            </a:r>
            <a:endParaRPr lang="cs-CZ" altLang="cs-CZ" dirty="0" smtClean="0"/>
          </a:p>
          <a:p>
            <a:pPr marL="0" lvl="3">
              <a:lnSpc>
                <a:spcPct val="101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dirty="0" smtClean="0"/>
              <a:t>Kontrola informace z dalšího zdroje</a:t>
            </a:r>
            <a:endParaRPr lang="en-GB" alt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5750" y="6357938"/>
            <a:ext cx="61436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23.3.2017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APROCHEM 2017</a:t>
            </a:r>
            <a:endParaRPr lang="cs-CZ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560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6773B6"/>
                </a:solidFill>
              </a:rPr>
              <a:t>Poznám vůbec dneska, že jsem pod útokem?</a:t>
            </a:r>
            <a:endParaRPr lang="en-US" dirty="0">
              <a:solidFill>
                <a:srgbClr val="6773B6"/>
              </a:solidFill>
            </a:endParaRPr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24" b="122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 smtClean="0"/>
          </a:p>
          <a:p>
            <a:pPr algn="ctr"/>
            <a:r>
              <a:rPr lang="cs-CZ" dirty="0" smtClean="0"/>
              <a:t>Odpověď: záleží na tom jak a proč je útok veden a co proto děláte…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285750" y="6357938"/>
            <a:ext cx="61436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23.3.2017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APROCHEM 2017</a:t>
            </a:r>
            <a:endParaRPr lang="cs-CZ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440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/>
          <p:cNvSpPr txBox="1">
            <a:spLocks/>
          </p:cNvSpPr>
          <p:nvPr/>
        </p:nvSpPr>
        <p:spPr bwMode="auto">
          <a:xfrm>
            <a:off x="500063" y="214313"/>
            <a:ext cx="6072187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sz="3000" dirty="0" smtClean="0">
                <a:solidFill>
                  <a:srgbClr val="6773B6"/>
                </a:solidFill>
              </a:rPr>
              <a:t>Budoucí hrozby a výzvy</a:t>
            </a:r>
            <a:endParaRPr lang="cs-CZ" altLang="cs-CZ" sz="3000" dirty="0">
              <a:solidFill>
                <a:srgbClr val="6773B6"/>
              </a:solidFill>
            </a:endParaRPr>
          </a:p>
        </p:txBody>
      </p:sp>
      <p:pic>
        <p:nvPicPr>
          <p:cNvPr id="59396" name="Obrázek 5" descr="navrh_2010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0"/>
            <a:ext cx="2633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6"/>
          <p:cNvSpPr>
            <a:spLocks noChangeArrowheads="1"/>
          </p:cNvSpPr>
          <p:nvPr/>
        </p:nvSpPr>
        <p:spPr bwMode="auto">
          <a:xfrm>
            <a:off x="357188" y="1357313"/>
            <a:ext cx="600075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90513"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3">
              <a:lnSpc>
                <a:spcPct val="101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dirty="0" smtClean="0"/>
              <a:t>Vzrůstající </a:t>
            </a:r>
            <a:r>
              <a:rPr lang="cs-CZ" altLang="cs-CZ" dirty="0" err="1" smtClean="0"/>
              <a:t>interkonektivita</a:t>
            </a:r>
            <a:r>
              <a:rPr lang="cs-CZ" altLang="cs-CZ" dirty="0" smtClean="0"/>
              <a:t> prostředí  a služeb</a:t>
            </a:r>
          </a:p>
          <a:p>
            <a:pPr marL="0" lvl="3">
              <a:lnSpc>
                <a:spcPct val="101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dirty="0" smtClean="0"/>
              <a:t>Smart </a:t>
            </a:r>
            <a:r>
              <a:rPr lang="cs-CZ" altLang="cs-CZ" dirty="0" err="1" smtClean="0"/>
              <a:t>Cities</a:t>
            </a:r>
            <a:endParaRPr lang="cs-CZ" altLang="cs-CZ" dirty="0" smtClean="0"/>
          </a:p>
          <a:p>
            <a:pPr marL="0" lvl="3">
              <a:lnSpc>
                <a:spcPct val="101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dirty="0" smtClean="0"/>
              <a:t>Internet věcí</a:t>
            </a:r>
          </a:p>
          <a:p>
            <a:pPr marL="0" lvl="3">
              <a:lnSpc>
                <a:spcPct val="101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dirty="0" smtClean="0"/>
              <a:t>Legislativní opatření</a:t>
            </a:r>
            <a:r>
              <a:rPr lang="cs-CZ" altLang="cs-CZ" dirty="0"/>
              <a:t> </a:t>
            </a:r>
            <a:endParaRPr lang="cs-CZ" altLang="cs-CZ" dirty="0" smtClean="0"/>
          </a:p>
          <a:p>
            <a:pPr marL="685800" lvl="4">
              <a:lnSpc>
                <a:spcPct val="101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dirty="0" err="1" smtClean="0"/>
              <a:t>Kyber</a:t>
            </a:r>
            <a:r>
              <a:rPr lang="cs-CZ" altLang="cs-CZ" dirty="0" smtClean="0"/>
              <a:t> bezpečnost</a:t>
            </a:r>
          </a:p>
          <a:p>
            <a:pPr marL="685800" lvl="4">
              <a:lnSpc>
                <a:spcPct val="101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dirty="0" smtClean="0"/>
              <a:t>GDPR</a:t>
            </a:r>
          </a:p>
          <a:p>
            <a:pPr marL="685800" lvl="4">
              <a:lnSpc>
                <a:spcPct val="101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dirty="0" smtClean="0"/>
              <a:t>Elektronická identita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85750" y="6357938"/>
            <a:ext cx="61436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23.3.2017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APROCHEM 2017</a:t>
            </a:r>
            <a:endParaRPr lang="cs-CZ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988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/>
          <p:cNvSpPr txBox="1">
            <a:spLocks/>
          </p:cNvSpPr>
          <p:nvPr/>
        </p:nvSpPr>
        <p:spPr bwMode="auto">
          <a:xfrm>
            <a:off x="500063" y="214313"/>
            <a:ext cx="6072187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sz="3000" dirty="0" smtClean="0">
                <a:solidFill>
                  <a:srgbClr val="6773B6"/>
                </a:solidFill>
              </a:rPr>
              <a:t>Zodpovědnost a připravenost</a:t>
            </a:r>
            <a:endParaRPr lang="cs-CZ" altLang="cs-CZ" sz="3000" dirty="0">
              <a:solidFill>
                <a:srgbClr val="6773B6"/>
              </a:solidFill>
            </a:endParaRPr>
          </a:p>
        </p:txBody>
      </p:sp>
      <p:pic>
        <p:nvPicPr>
          <p:cNvPr id="59396" name="Obrázek 5" descr="navrh_2010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0"/>
            <a:ext cx="2633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6"/>
          <p:cNvSpPr>
            <a:spLocks noChangeArrowheads="1"/>
          </p:cNvSpPr>
          <p:nvPr/>
        </p:nvSpPr>
        <p:spPr bwMode="auto">
          <a:xfrm>
            <a:off x="357188" y="1357313"/>
            <a:ext cx="600075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90513"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3">
              <a:lnSpc>
                <a:spcPct val="101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dirty="0" smtClean="0"/>
              <a:t>Nepodceňovat bezpečnost informací a IT</a:t>
            </a:r>
          </a:p>
          <a:p>
            <a:pPr marL="0" lvl="3">
              <a:lnSpc>
                <a:spcPct val="101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dirty="0" smtClean="0"/>
              <a:t>Prevence je nákladná, ale vždy levnější než řešení problému</a:t>
            </a:r>
          </a:p>
          <a:p>
            <a:pPr marL="0" lvl="3">
              <a:lnSpc>
                <a:spcPct val="101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dirty="0" smtClean="0"/>
              <a:t>Pracovat s technologiemi i lidmi</a:t>
            </a:r>
          </a:p>
          <a:p>
            <a:pPr marL="0" lvl="3" indent="0">
              <a:lnSpc>
                <a:spcPct val="101000"/>
              </a:lnSpc>
              <a:spcAft>
                <a:spcPts val="1200"/>
              </a:spcAft>
              <a:buClr>
                <a:schemeClr val="tx1"/>
              </a:buClr>
              <a:buSzPct val="100000"/>
            </a:pPr>
            <a:endParaRPr lang="cs-CZ" alt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285750" y="6357938"/>
            <a:ext cx="61436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23.3.2017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APROCHEM 2017</a:t>
            </a:r>
            <a:endParaRPr lang="cs-CZ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Picture 2" descr="https://alienvault.cdn.rackfoundry.net/images/made/images/uploads/resource-icons/ogWebcast-Cryptolocker_600_339_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996952"/>
            <a:ext cx="5004048" cy="282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26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1"/>
            <a:ext cx="5819479" cy="609788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285750" y="6357938"/>
            <a:ext cx="61436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23.3.2017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APROCHEM 2017</a:t>
            </a:r>
            <a:endParaRPr lang="cs-CZ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918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Marian Němec, BA(Hons)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>
          <a:xfrm>
            <a:off x="428596" y="5429269"/>
            <a:ext cx="6143668" cy="276999"/>
          </a:xfrm>
        </p:spPr>
        <p:txBody>
          <a:bodyPr/>
          <a:lstStyle/>
          <a:p>
            <a:r>
              <a:rPr lang="cs-CZ" dirty="0" smtClean="0"/>
              <a:t>marian.nemec@aec.cz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5750" y="6357938"/>
            <a:ext cx="61436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 smtClean="0">
                <a:solidFill>
                  <a:schemeClr val="bg1"/>
                </a:solidFill>
                <a:latin typeface="+mn-lt"/>
              </a:rPr>
              <a:t>3.11.2016 KBM 2016</a:t>
            </a:r>
            <a:endParaRPr lang="cs-CZ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481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Bezpečnostní realita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31.9% </a:t>
            </a:r>
            <a:r>
              <a:rPr lang="cs-CZ" dirty="0" smtClean="0">
                <a:solidFill>
                  <a:schemeClr val="tx1"/>
                </a:solidFill>
              </a:rPr>
              <a:t>uživatelů </a:t>
            </a:r>
            <a:r>
              <a:rPr lang="cs-CZ" dirty="0">
                <a:solidFill>
                  <a:schemeClr val="tx1"/>
                </a:solidFill>
              </a:rPr>
              <a:t>cílem útoku </a:t>
            </a:r>
            <a:r>
              <a:rPr lang="cs-CZ" dirty="0" err="1">
                <a:solidFill>
                  <a:schemeClr val="tx1"/>
                </a:solidFill>
              </a:rPr>
              <a:t>Malware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r>
              <a:rPr lang="cs-CZ" dirty="0">
                <a:solidFill>
                  <a:schemeClr val="tx1"/>
                </a:solidFill>
              </a:rPr>
              <a:t>758,044,650 online útoků </a:t>
            </a:r>
          </a:p>
          <a:p>
            <a:r>
              <a:rPr lang="cs-CZ" dirty="0">
                <a:solidFill>
                  <a:schemeClr val="tx1"/>
                </a:solidFill>
              </a:rPr>
              <a:t>261,774,932 webových stránek obsahujících škodlivý kód.</a:t>
            </a:r>
          </a:p>
          <a:p>
            <a:r>
              <a:rPr lang="cs-CZ" dirty="0">
                <a:solidFill>
                  <a:schemeClr val="tx1"/>
                </a:solidFill>
              </a:rPr>
              <a:t>1,445,434 uživatelů bylo cílem </a:t>
            </a:r>
            <a:r>
              <a:rPr lang="cs-CZ" dirty="0" err="1">
                <a:solidFill>
                  <a:schemeClr val="tx1"/>
                </a:solidFill>
              </a:rPr>
              <a:t>ransomware</a:t>
            </a:r>
            <a:r>
              <a:rPr lang="cs-CZ" dirty="0">
                <a:solidFill>
                  <a:schemeClr val="tx1"/>
                </a:solidFill>
              </a:rPr>
              <a:t> útočníků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85750" y="6357938"/>
            <a:ext cx="61436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23.3.2017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APROCHEM 2017</a:t>
            </a:r>
            <a:endParaRPr lang="cs-CZ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58231"/>
            <a:ext cx="9180512" cy="622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2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Dva příklady aktuálních hrozeb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APT – </a:t>
            </a:r>
            <a:r>
              <a:rPr lang="cs-CZ" dirty="0" err="1" smtClean="0"/>
              <a:t>advanced</a:t>
            </a:r>
            <a:r>
              <a:rPr lang="cs-CZ" dirty="0" smtClean="0"/>
              <a:t> </a:t>
            </a:r>
            <a:r>
              <a:rPr lang="cs-CZ" dirty="0" err="1" smtClean="0"/>
              <a:t>persistent</a:t>
            </a:r>
            <a:r>
              <a:rPr lang="cs-CZ" dirty="0" smtClean="0"/>
              <a:t> </a:t>
            </a:r>
            <a:r>
              <a:rPr lang="cs-CZ" dirty="0" err="1" smtClean="0"/>
              <a:t>threat</a:t>
            </a:r>
            <a:endParaRPr lang="cs-CZ" dirty="0" smtClean="0"/>
          </a:p>
          <a:p>
            <a:r>
              <a:rPr lang="cs-CZ" dirty="0" err="1" smtClean="0"/>
              <a:t>Ransomware</a:t>
            </a:r>
            <a:endParaRPr lang="en-US" dirty="0"/>
          </a:p>
        </p:txBody>
      </p:sp>
      <p:pic>
        <p:nvPicPr>
          <p:cNvPr id="2050" name="Picture 2" descr="http://sp-guard.azurewebsites.net/wp-content/uploads/2013/07/KillChain-final-r1-1024x5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6120680" cy="338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85750" y="6357938"/>
            <a:ext cx="61436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23.3.2017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APROCHEM 2017</a:t>
            </a:r>
            <a:endParaRPr lang="cs-CZ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913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argetintegration.com/knowledgement/wp-content/uploads/2015/12/Steps-to-pre-plan-ERP-Implem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91435"/>
            <a:ext cx="3073723" cy="246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Suma sumáru</a:t>
            </a:r>
            <a:r>
              <a:rPr lang="cs-CZ" dirty="0"/>
              <a:t>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Máme dnes implementovaného v síti kde co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Antiviry, </a:t>
            </a:r>
            <a:r>
              <a:rPr lang="cs-CZ" dirty="0" err="1" smtClean="0">
                <a:solidFill>
                  <a:schemeClr val="tx1"/>
                </a:solidFill>
              </a:rPr>
              <a:t>antispamy</a:t>
            </a:r>
            <a:r>
              <a:rPr lang="cs-CZ" dirty="0" smtClean="0">
                <a:solidFill>
                  <a:schemeClr val="tx1"/>
                </a:solidFill>
              </a:rPr>
              <a:t>, IDS/I</a:t>
            </a:r>
            <a:r>
              <a:rPr lang="en-US" dirty="0" smtClean="0">
                <a:solidFill>
                  <a:schemeClr val="tx1"/>
                </a:solidFill>
              </a:rPr>
              <a:t>PS</a:t>
            </a:r>
            <a:r>
              <a:rPr lang="cs-CZ" dirty="0" smtClean="0">
                <a:solidFill>
                  <a:schemeClr val="tx1"/>
                </a:solidFill>
              </a:rPr>
              <a:t> systémy, URL filtraci, aplikační kontrolu</a:t>
            </a:r>
            <a:r>
              <a:rPr lang="en-US" dirty="0" smtClean="0">
                <a:solidFill>
                  <a:schemeClr val="tx1"/>
                </a:solidFill>
              </a:rPr>
              <a:t> a </a:t>
            </a:r>
            <a:r>
              <a:rPr lang="cs-CZ" dirty="0" smtClean="0">
                <a:solidFill>
                  <a:schemeClr val="tx1"/>
                </a:solidFill>
              </a:rPr>
              <a:t>další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Umíme zálohovat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Umíme korelovat události v SIEM</a:t>
            </a:r>
            <a:r>
              <a:rPr lang="cs-CZ" baseline="0" dirty="0" smtClean="0">
                <a:solidFill>
                  <a:schemeClr val="tx1"/>
                </a:solidFill>
              </a:rPr>
              <a:t> řešeních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Máme DLP, MDM a </a:t>
            </a:r>
            <a:r>
              <a:rPr lang="en-US" dirty="0" smtClean="0">
                <a:solidFill>
                  <a:schemeClr val="tx1"/>
                </a:solidFill>
              </a:rPr>
              <a:t>Device control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Přesto k útokům stále dochází..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85750" y="6357938"/>
            <a:ext cx="61436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23.3.2017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APROCHEM 2017</a:t>
            </a:r>
            <a:endParaRPr lang="cs-CZ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21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 txBox="1">
            <a:spLocks/>
          </p:cNvSpPr>
          <p:nvPr/>
        </p:nvSpPr>
        <p:spPr>
          <a:xfrm>
            <a:off x="500063" y="214313"/>
            <a:ext cx="6072187" cy="10715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000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Sociální inženýrství - princip</a:t>
            </a: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179388" y="1357313"/>
            <a:ext cx="6249987" cy="4664075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6800" rIns="90000" bIns="46800"/>
          <a:lstStyle>
            <a:lvl1pPr marL="290513" indent="-290513"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90513"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01000"/>
              </a:lnSpc>
              <a:spcBef>
                <a:spcPct val="20000"/>
              </a:spcBef>
              <a:spcAft>
                <a:spcPts val="238"/>
              </a:spcAft>
              <a:buClr>
                <a:schemeClr val="tx1"/>
              </a:buClr>
              <a:buSzPct val="100000"/>
            </a:pPr>
            <a:r>
              <a:rPr lang="cs-CZ" altLang="cs-CZ" dirty="0">
                <a:latin typeface="+mn-lt"/>
              </a:rPr>
              <a:t>Označení skupiny metod, které jsou využívány v rámci celé řady počítačových útoků.</a:t>
            </a:r>
          </a:p>
          <a:p>
            <a:pPr marL="342900" indent="-342900">
              <a:lnSpc>
                <a:spcPct val="101000"/>
              </a:lnSpc>
              <a:spcBef>
                <a:spcPct val="20000"/>
              </a:spcBef>
              <a:spcAft>
                <a:spcPts val="238"/>
              </a:spcAft>
              <a:buClr>
                <a:schemeClr val="tx1"/>
              </a:buClr>
              <a:buSzPct val="100000"/>
            </a:pPr>
            <a:endParaRPr lang="cs-CZ" altLang="cs-CZ" sz="800" dirty="0">
              <a:latin typeface="+mn-lt"/>
            </a:endParaRPr>
          </a:p>
          <a:p>
            <a:pPr marL="0" indent="0">
              <a:lnSpc>
                <a:spcPct val="101000"/>
              </a:lnSpc>
              <a:spcBef>
                <a:spcPct val="20000"/>
              </a:spcBef>
              <a:spcAft>
                <a:spcPts val="238"/>
              </a:spcAft>
              <a:buClr>
                <a:schemeClr val="tx1"/>
              </a:buClr>
              <a:buSzPct val="100000"/>
            </a:pPr>
            <a:r>
              <a:rPr lang="cs-CZ" altLang="cs-CZ" dirty="0">
                <a:latin typeface="+mn-lt"/>
              </a:rPr>
              <a:t>Člověk = uživatel = nejslabší článek </a:t>
            </a:r>
            <a:r>
              <a:rPr lang="cs-CZ" altLang="cs-CZ" dirty="0" smtClean="0">
                <a:latin typeface="+mn-lt"/>
              </a:rPr>
              <a:t>systému.</a:t>
            </a:r>
          </a:p>
          <a:p>
            <a:pPr marL="0" indent="0">
              <a:lnSpc>
                <a:spcPct val="101000"/>
              </a:lnSpc>
              <a:spcBef>
                <a:spcPct val="20000"/>
              </a:spcBef>
              <a:spcAft>
                <a:spcPts val="238"/>
              </a:spcAft>
              <a:buClr>
                <a:schemeClr val="tx1"/>
              </a:buClr>
              <a:buSzPct val="100000"/>
            </a:pPr>
            <a:r>
              <a:rPr lang="cs-CZ" altLang="cs-CZ" dirty="0" smtClean="0">
                <a:latin typeface="+mn-lt"/>
              </a:rPr>
              <a:t>Cílem </a:t>
            </a:r>
            <a:r>
              <a:rPr lang="cs-CZ" altLang="cs-CZ" dirty="0">
                <a:latin typeface="+mn-lt"/>
              </a:rPr>
              <a:t>je přinutit </a:t>
            </a:r>
            <a:r>
              <a:rPr lang="cs-CZ" altLang="cs-CZ" dirty="0" smtClean="0">
                <a:latin typeface="+mn-lt"/>
              </a:rPr>
              <a:t>uživatele:</a:t>
            </a:r>
          </a:p>
          <a:p>
            <a:pPr marL="285750" indent="-285750">
              <a:lnSpc>
                <a:spcPct val="101000"/>
              </a:lnSpc>
              <a:spcBef>
                <a:spcPct val="20000"/>
              </a:spcBef>
              <a:spcAft>
                <a:spcPts val="238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dirty="0" smtClean="0">
                <a:latin typeface="+mn-lt"/>
              </a:rPr>
              <a:t>sdělit </a:t>
            </a:r>
            <a:r>
              <a:rPr lang="cs-CZ" altLang="cs-CZ" dirty="0">
                <a:latin typeface="+mn-lt"/>
              </a:rPr>
              <a:t>určitou informaci (jméno, kontakt, heslo, …) </a:t>
            </a:r>
            <a:endParaRPr lang="cs-CZ" altLang="cs-CZ" dirty="0" smtClean="0">
              <a:latin typeface="+mn-lt"/>
            </a:endParaRPr>
          </a:p>
          <a:p>
            <a:pPr marL="285750" indent="-285750">
              <a:lnSpc>
                <a:spcPct val="101000"/>
              </a:lnSpc>
              <a:spcBef>
                <a:spcPct val="20000"/>
              </a:spcBef>
              <a:spcAft>
                <a:spcPts val="238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dirty="0" smtClean="0">
                <a:latin typeface="+mn-lt"/>
              </a:rPr>
              <a:t>vykonat </a:t>
            </a:r>
            <a:r>
              <a:rPr lang="cs-CZ" altLang="cs-CZ" dirty="0">
                <a:latin typeface="+mn-lt"/>
              </a:rPr>
              <a:t>určitou činnost (zpráva, potvrdit </a:t>
            </a:r>
            <a:r>
              <a:rPr lang="cs-CZ" altLang="cs-CZ" dirty="0">
                <a:latin typeface="+mn-lt"/>
              </a:rPr>
              <a:t>info</a:t>
            </a:r>
            <a:r>
              <a:rPr lang="cs-CZ" altLang="cs-CZ" dirty="0">
                <a:latin typeface="+mn-lt"/>
              </a:rPr>
              <a:t>, spustit proces ) </a:t>
            </a:r>
            <a:endParaRPr lang="cs-CZ" altLang="cs-CZ" dirty="0" smtClean="0">
              <a:latin typeface="+mn-lt"/>
            </a:endParaRPr>
          </a:p>
          <a:p>
            <a:pPr marL="285750" indent="-285750">
              <a:lnSpc>
                <a:spcPct val="101000"/>
              </a:lnSpc>
              <a:spcBef>
                <a:spcPct val="20000"/>
              </a:spcBef>
              <a:spcAft>
                <a:spcPts val="238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dirty="0" smtClean="0">
                <a:latin typeface="+mn-lt"/>
              </a:rPr>
              <a:t>zneužití </a:t>
            </a:r>
            <a:r>
              <a:rPr lang="cs-CZ" altLang="cs-CZ" dirty="0">
                <a:latin typeface="+mn-lt"/>
              </a:rPr>
              <a:t>rutinní činnosti (</a:t>
            </a:r>
            <a:r>
              <a:rPr lang="cs-CZ" altLang="cs-CZ" dirty="0" err="1">
                <a:latin typeface="+mn-lt"/>
              </a:rPr>
              <a:t>multimedia</a:t>
            </a:r>
            <a:r>
              <a:rPr lang="cs-CZ" altLang="cs-CZ" dirty="0">
                <a:latin typeface="+mn-lt"/>
              </a:rPr>
              <a:t>, web)</a:t>
            </a:r>
          </a:p>
          <a:p>
            <a:pPr marL="342900" indent="-342900">
              <a:lnSpc>
                <a:spcPct val="101000"/>
              </a:lnSpc>
              <a:spcBef>
                <a:spcPct val="20000"/>
              </a:spcBef>
              <a:spcAft>
                <a:spcPts val="238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endParaRPr lang="cs-CZ" altLang="cs-CZ" sz="800" dirty="0">
              <a:latin typeface="+mn-lt"/>
            </a:endParaRPr>
          </a:p>
          <a:p>
            <a:pPr marL="342900" indent="-342900">
              <a:lnSpc>
                <a:spcPct val="101000"/>
              </a:lnSpc>
              <a:spcBef>
                <a:spcPct val="20000"/>
              </a:spcBef>
              <a:spcAft>
                <a:spcPts val="238"/>
              </a:spcAft>
              <a:buClr>
                <a:schemeClr val="tx1"/>
              </a:buClr>
              <a:buSzPct val="100000"/>
            </a:pPr>
            <a:r>
              <a:rPr lang="cs-CZ" altLang="cs-CZ" dirty="0">
                <a:latin typeface="+mn-lt"/>
              </a:rPr>
              <a:t>Útočník kombinuje celou řadu faktorů: stres, nebezpečí, </a:t>
            </a:r>
            <a:r>
              <a:rPr lang="cs-CZ" altLang="cs-CZ" dirty="0" smtClean="0">
                <a:latin typeface="+mn-lt"/>
              </a:rPr>
              <a:t>změna</a:t>
            </a:r>
          </a:p>
          <a:p>
            <a:pPr marL="342900" indent="-342900">
              <a:lnSpc>
                <a:spcPct val="101000"/>
              </a:lnSpc>
              <a:spcBef>
                <a:spcPct val="20000"/>
              </a:spcBef>
              <a:spcAft>
                <a:spcPts val="238"/>
              </a:spcAft>
              <a:buClr>
                <a:schemeClr val="tx1"/>
              </a:buClr>
              <a:buSzPct val="100000"/>
            </a:pPr>
            <a:r>
              <a:rPr lang="cs-CZ" altLang="cs-CZ" dirty="0" smtClean="0">
                <a:latin typeface="+mn-lt"/>
              </a:rPr>
              <a:t>identity</a:t>
            </a:r>
            <a:r>
              <a:rPr lang="cs-CZ" altLang="cs-CZ" dirty="0">
                <a:latin typeface="+mn-lt"/>
              </a:rPr>
              <a:t>, důvěryhodná nebo lákavá činnost, tajemství</a:t>
            </a:r>
            <a:r>
              <a:rPr lang="cs-CZ" altLang="cs-CZ" dirty="0" smtClean="0">
                <a:latin typeface="+mn-lt"/>
              </a:rPr>
              <a:t>…</a:t>
            </a:r>
          </a:p>
          <a:p>
            <a:pPr marL="342900" indent="-342900">
              <a:lnSpc>
                <a:spcPct val="101000"/>
              </a:lnSpc>
              <a:spcBef>
                <a:spcPct val="20000"/>
              </a:spcBef>
              <a:spcAft>
                <a:spcPts val="238"/>
              </a:spcAft>
              <a:buClr>
                <a:schemeClr val="tx1"/>
              </a:buClr>
              <a:buSzPct val="100000"/>
            </a:pPr>
            <a:endParaRPr lang="cs-CZ" altLang="cs-CZ" sz="800" dirty="0">
              <a:latin typeface="+mn-lt"/>
            </a:endParaRPr>
          </a:p>
          <a:p>
            <a:pPr marL="342900" indent="-342900">
              <a:lnSpc>
                <a:spcPct val="101000"/>
              </a:lnSpc>
              <a:spcBef>
                <a:spcPct val="20000"/>
              </a:spcBef>
              <a:spcAft>
                <a:spcPts val="238"/>
              </a:spcAft>
              <a:buClr>
                <a:schemeClr val="tx1"/>
              </a:buClr>
              <a:buSzPct val="100000"/>
            </a:pPr>
            <a:r>
              <a:rPr lang="cs-CZ" altLang="cs-CZ" dirty="0" smtClean="0">
                <a:latin typeface="+mn-lt"/>
              </a:rPr>
              <a:t>Příklady </a:t>
            </a:r>
            <a:r>
              <a:rPr lang="cs-CZ" altLang="cs-CZ" dirty="0">
                <a:latin typeface="+mn-lt"/>
              </a:rPr>
              <a:t>použití: </a:t>
            </a:r>
            <a:r>
              <a:rPr lang="cs-CZ" altLang="cs-CZ" dirty="0">
                <a:latin typeface="+mn-lt"/>
              </a:rPr>
              <a:t>malware</a:t>
            </a:r>
            <a:r>
              <a:rPr lang="cs-CZ" altLang="cs-CZ" dirty="0">
                <a:latin typeface="+mn-lt"/>
              </a:rPr>
              <a:t>, e-mail, hackerské útoky, prohlížení </a:t>
            </a:r>
            <a:endParaRPr lang="cs-CZ" altLang="cs-CZ" dirty="0" smtClean="0">
              <a:latin typeface="+mn-lt"/>
            </a:endParaRPr>
          </a:p>
          <a:p>
            <a:pPr marL="342900" indent="-342900">
              <a:lnSpc>
                <a:spcPct val="101000"/>
              </a:lnSpc>
              <a:spcBef>
                <a:spcPct val="20000"/>
              </a:spcBef>
              <a:spcAft>
                <a:spcPts val="238"/>
              </a:spcAft>
              <a:buClr>
                <a:schemeClr val="tx1"/>
              </a:buClr>
              <a:buSzPct val="100000"/>
            </a:pPr>
            <a:r>
              <a:rPr lang="cs-CZ" altLang="cs-CZ" dirty="0" smtClean="0">
                <a:latin typeface="+mn-lt"/>
              </a:rPr>
              <a:t>internetu</a:t>
            </a:r>
            <a:r>
              <a:rPr lang="en-GB" altLang="cs-CZ" dirty="0">
                <a:latin typeface="+mn-lt"/>
              </a:rPr>
              <a:t>, …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85750" y="6357938"/>
            <a:ext cx="61436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23.3.2017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APROCHEM 2017</a:t>
            </a:r>
            <a:endParaRPr lang="cs-CZ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974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 txBox="1">
            <a:spLocks/>
          </p:cNvSpPr>
          <p:nvPr/>
        </p:nvSpPr>
        <p:spPr>
          <a:xfrm>
            <a:off x="500063" y="214313"/>
            <a:ext cx="6072187" cy="10715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000" dirty="0" err="1">
                <a:solidFill>
                  <a:srgbClr val="6773B6"/>
                </a:solidFill>
                <a:latin typeface="+mj-lt"/>
                <a:ea typeface="+mj-ea"/>
                <a:cs typeface="+mj-cs"/>
              </a:rPr>
              <a:t>Kevin</a:t>
            </a:r>
            <a:r>
              <a:rPr lang="cs-CZ" sz="3000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3000" dirty="0" err="1">
                <a:solidFill>
                  <a:srgbClr val="6773B6"/>
                </a:solidFill>
                <a:latin typeface="+mj-lt"/>
                <a:ea typeface="+mj-ea"/>
                <a:cs typeface="+mj-cs"/>
              </a:rPr>
              <a:t>Mitnick</a:t>
            </a:r>
            <a:r>
              <a:rPr lang="cs-CZ" sz="3000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 – „Největší hacker“</a:t>
            </a: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285750" y="1357313"/>
            <a:ext cx="85725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90513" indent="-290513"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8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cs-CZ" b="1" dirty="0"/>
              <a:t>1982</a:t>
            </a:r>
            <a:r>
              <a:rPr lang="en-GB" altLang="cs-CZ" dirty="0"/>
              <a:t>  </a:t>
            </a:r>
            <a:r>
              <a:rPr lang="en-GB" altLang="cs-CZ" dirty="0" err="1"/>
              <a:t>neautorizované</a:t>
            </a:r>
            <a:r>
              <a:rPr lang="en-GB" altLang="cs-CZ" dirty="0"/>
              <a:t> </a:t>
            </a:r>
            <a:r>
              <a:rPr lang="en-GB" altLang="cs-CZ" dirty="0" err="1"/>
              <a:t>použití</a:t>
            </a:r>
            <a:r>
              <a:rPr lang="en-GB" altLang="cs-CZ" dirty="0"/>
              <a:t> </a:t>
            </a:r>
            <a:r>
              <a:rPr lang="en-GB" altLang="cs-CZ" dirty="0" err="1"/>
              <a:t>počítačů</a:t>
            </a:r>
            <a:r>
              <a:rPr lang="en-GB" altLang="cs-CZ" dirty="0"/>
              <a:t>   </a:t>
            </a:r>
            <a:r>
              <a:rPr lang="en-GB" altLang="cs-CZ" b="1" dirty="0"/>
              <a:t>6 </a:t>
            </a:r>
            <a:r>
              <a:rPr lang="en-GB" altLang="cs-CZ" b="1" dirty="0" err="1"/>
              <a:t>měsíců</a:t>
            </a:r>
            <a:r>
              <a:rPr lang="en-GB" altLang="cs-CZ" b="1" dirty="0"/>
              <a:t> </a:t>
            </a:r>
            <a:r>
              <a:rPr lang="en-GB" altLang="cs-CZ" b="1" dirty="0" err="1"/>
              <a:t>vazby</a:t>
            </a:r>
            <a:endParaRPr lang="en-GB" altLang="cs-CZ" b="1" dirty="0"/>
          </a:p>
          <a:p>
            <a:pPr>
              <a:spcAft>
                <a:spcPts val="18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cs-CZ" b="1" dirty="0"/>
              <a:t>1987</a:t>
            </a:r>
            <a:r>
              <a:rPr lang="en-GB" altLang="cs-CZ" dirty="0"/>
              <a:t>  </a:t>
            </a:r>
            <a:r>
              <a:rPr lang="en-GB" altLang="cs-CZ" dirty="0" err="1"/>
              <a:t>vloupáni</a:t>
            </a:r>
            <a:r>
              <a:rPr lang="en-GB" altLang="cs-CZ" dirty="0"/>
              <a:t> do ADC    </a:t>
            </a:r>
            <a:r>
              <a:rPr lang="en-GB" altLang="cs-CZ" b="1" dirty="0"/>
              <a:t>36 </a:t>
            </a:r>
            <a:r>
              <a:rPr lang="en-GB" altLang="cs-CZ" b="1" dirty="0" err="1"/>
              <a:t>měsíců</a:t>
            </a:r>
            <a:r>
              <a:rPr lang="en-GB" altLang="cs-CZ" b="1" dirty="0"/>
              <a:t> </a:t>
            </a:r>
            <a:r>
              <a:rPr lang="en-GB" altLang="cs-CZ" b="1" dirty="0" err="1"/>
              <a:t>dohled</a:t>
            </a:r>
            <a:endParaRPr lang="en-GB" altLang="cs-CZ" b="1" dirty="0"/>
          </a:p>
          <a:p>
            <a:pPr>
              <a:spcAft>
                <a:spcPts val="18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cs-CZ" b="1" dirty="0"/>
              <a:t>1989</a:t>
            </a:r>
            <a:r>
              <a:rPr lang="en-GB" altLang="cs-CZ" dirty="0"/>
              <a:t>  </a:t>
            </a:r>
            <a:r>
              <a:rPr lang="en-GB" altLang="cs-CZ" dirty="0" err="1"/>
              <a:t>Vloupání</a:t>
            </a:r>
            <a:r>
              <a:rPr lang="en-GB" altLang="cs-CZ" dirty="0"/>
              <a:t>     </a:t>
            </a:r>
            <a:r>
              <a:rPr lang="en-GB" altLang="cs-CZ" b="1" dirty="0"/>
              <a:t>12 </a:t>
            </a:r>
            <a:r>
              <a:rPr lang="en-GB" altLang="cs-CZ" b="1" dirty="0" err="1"/>
              <a:t>měsíců</a:t>
            </a:r>
            <a:r>
              <a:rPr lang="en-GB" altLang="cs-CZ" b="1" dirty="0"/>
              <a:t> </a:t>
            </a:r>
            <a:r>
              <a:rPr lang="en-GB" altLang="cs-CZ" b="1" dirty="0" err="1"/>
              <a:t>vězení</a:t>
            </a:r>
            <a:r>
              <a:rPr lang="en-GB" altLang="cs-CZ" b="1" dirty="0"/>
              <a:t>  z </a:t>
            </a:r>
            <a:r>
              <a:rPr lang="en-GB" altLang="cs-CZ" b="1" dirty="0" err="1"/>
              <a:t>toho</a:t>
            </a:r>
            <a:r>
              <a:rPr lang="en-GB" altLang="cs-CZ" b="1" dirty="0"/>
              <a:t> 6 </a:t>
            </a:r>
            <a:r>
              <a:rPr lang="en-GB" altLang="cs-CZ" b="1" dirty="0" err="1"/>
              <a:t>měsíců</a:t>
            </a:r>
            <a:r>
              <a:rPr lang="en-GB" altLang="cs-CZ" b="1" dirty="0"/>
              <a:t> </a:t>
            </a:r>
            <a:r>
              <a:rPr lang="en-GB" altLang="cs-CZ" b="1" dirty="0" err="1"/>
              <a:t>léčby</a:t>
            </a:r>
            <a:endParaRPr lang="en-GB" altLang="cs-CZ" b="1" dirty="0"/>
          </a:p>
          <a:p>
            <a:pPr>
              <a:spcAft>
                <a:spcPts val="18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cs-CZ" b="1" dirty="0"/>
              <a:t>Nokia, Novell, Motorola, Fujitsu, NEC </a:t>
            </a:r>
          </a:p>
          <a:p>
            <a:pPr>
              <a:spcAft>
                <a:spcPts val="18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cs-CZ" b="1" dirty="0"/>
              <a:t>1995</a:t>
            </a:r>
            <a:r>
              <a:rPr lang="en-GB" altLang="cs-CZ" dirty="0"/>
              <a:t> </a:t>
            </a:r>
            <a:r>
              <a:rPr lang="en-GB" altLang="cs-CZ" dirty="0" err="1"/>
              <a:t>ilegálně</a:t>
            </a:r>
            <a:r>
              <a:rPr lang="en-GB" altLang="cs-CZ" dirty="0"/>
              <a:t> </a:t>
            </a:r>
            <a:r>
              <a:rPr lang="en-GB" altLang="cs-CZ" dirty="0" err="1"/>
              <a:t>upravený</a:t>
            </a:r>
            <a:r>
              <a:rPr lang="en-GB" altLang="cs-CZ" dirty="0"/>
              <a:t> HW a SW    </a:t>
            </a:r>
            <a:r>
              <a:rPr lang="en-GB" altLang="cs-CZ" b="1" dirty="0"/>
              <a:t>8 + 14 </a:t>
            </a:r>
            <a:r>
              <a:rPr lang="en-GB" altLang="cs-CZ" b="1" dirty="0" err="1"/>
              <a:t>měsíců</a:t>
            </a:r>
            <a:r>
              <a:rPr lang="en-GB" altLang="cs-CZ" b="1" dirty="0"/>
              <a:t> </a:t>
            </a:r>
            <a:r>
              <a:rPr lang="en-GB" altLang="cs-CZ" b="1" dirty="0" err="1"/>
              <a:t>vazby</a:t>
            </a:r>
            <a:r>
              <a:rPr lang="en-GB" altLang="cs-CZ" dirty="0"/>
              <a:t> </a:t>
            </a:r>
          </a:p>
          <a:p>
            <a:pPr>
              <a:spcAft>
                <a:spcPts val="18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cs-CZ" b="1" dirty="0"/>
              <a:t>1997</a:t>
            </a:r>
            <a:r>
              <a:rPr lang="en-GB" altLang="cs-CZ" dirty="0"/>
              <a:t> </a:t>
            </a:r>
            <a:r>
              <a:rPr lang="en-GB" altLang="cs-CZ" dirty="0" err="1"/>
              <a:t>zákaz</a:t>
            </a:r>
            <a:r>
              <a:rPr lang="en-GB" altLang="cs-CZ" dirty="0"/>
              <a:t> </a:t>
            </a:r>
            <a:r>
              <a:rPr lang="en-GB" altLang="cs-CZ" dirty="0" err="1"/>
              <a:t>používání</a:t>
            </a:r>
            <a:r>
              <a:rPr lang="en-GB" altLang="cs-CZ" dirty="0"/>
              <a:t>  PC a </a:t>
            </a:r>
            <a:r>
              <a:rPr lang="en-GB" altLang="cs-CZ" dirty="0" err="1"/>
              <a:t>mobilů</a:t>
            </a:r>
            <a:r>
              <a:rPr lang="en-GB" altLang="cs-CZ" dirty="0"/>
              <a:t>  </a:t>
            </a:r>
            <a:r>
              <a:rPr lang="en-GB" altLang="cs-CZ" b="1" dirty="0"/>
              <a:t>36 </a:t>
            </a:r>
            <a:r>
              <a:rPr lang="en-GB" altLang="cs-CZ" b="1" dirty="0" err="1"/>
              <a:t>měsíců</a:t>
            </a:r>
            <a:r>
              <a:rPr lang="en-GB" altLang="cs-CZ" b="1" dirty="0"/>
              <a:t> </a:t>
            </a:r>
          </a:p>
          <a:p>
            <a:pPr>
              <a:spcAft>
                <a:spcPts val="18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cs-CZ" b="1" dirty="0"/>
              <a:t>1999</a:t>
            </a:r>
            <a:r>
              <a:rPr lang="en-GB" altLang="cs-CZ" dirty="0"/>
              <a:t> 46 </a:t>
            </a:r>
            <a:r>
              <a:rPr lang="en-GB" altLang="cs-CZ" dirty="0" err="1"/>
              <a:t>měsíců</a:t>
            </a:r>
            <a:r>
              <a:rPr lang="en-GB" altLang="cs-CZ" dirty="0"/>
              <a:t> </a:t>
            </a:r>
            <a:r>
              <a:rPr lang="en-GB" altLang="cs-CZ" dirty="0" err="1"/>
              <a:t>vězení</a:t>
            </a:r>
            <a:r>
              <a:rPr lang="en-GB" altLang="cs-CZ" dirty="0"/>
              <a:t> </a:t>
            </a:r>
            <a:r>
              <a:rPr lang="en-GB" altLang="cs-CZ" dirty="0" err="1"/>
              <a:t>po</a:t>
            </a:r>
            <a:r>
              <a:rPr lang="en-GB" altLang="cs-CZ" dirty="0"/>
              <a:t> 6 </a:t>
            </a:r>
            <a:r>
              <a:rPr lang="en-GB" altLang="cs-CZ" dirty="0" err="1"/>
              <a:t>měsících</a:t>
            </a:r>
            <a:r>
              <a:rPr lang="en-GB" altLang="cs-CZ" dirty="0"/>
              <a:t> </a:t>
            </a:r>
            <a:r>
              <a:rPr lang="en-GB" altLang="cs-CZ" dirty="0" err="1"/>
              <a:t>propuštěn</a:t>
            </a:r>
            <a:r>
              <a:rPr lang="en-GB" altLang="cs-CZ" dirty="0"/>
              <a:t> </a:t>
            </a:r>
            <a:endParaRPr lang="cs-CZ" altLang="cs-CZ" dirty="0"/>
          </a:p>
          <a:p>
            <a:pPr algn="ctr">
              <a:spcAft>
                <a:spcPts val="1800"/>
              </a:spcAft>
              <a:buClr>
                <a:schemeClr val="tx1"/>
              </a:buClr>
              <a:buSzPct val="100000"/>
            </a:pPr>
            <a:endParaRPr lang="cs-CZ" altLang="cs-CZ" dirty="0"/>
          </a:p>
          <a:p>
            <a:pPr algn="ctr">
              <a:spcAft>
                <a:spcPts val="1800"/>
              </a:spcAft>
              <a:buClr>
                <a:schemeClr val="tx1"/>
              </a:buClr>
              <a:buSzPct val="100000"/>
            </a:pPr>
            <a:r>
              <a:rPr lang="cs-CZ" altLang="cs-CZ" dirty="0"/>
              <a:t>Celkem </a:t>
            </a:r>
            <a:r>
              <a:rPr lang="cs-CZ" altLang="cs-CZ" b="1" dirty="0"/>
              <a:t>68</a:t>
            </a:r>
            <a:r>
              <a:rPr lang="en-GB" altLang="cs-CZ" b="1" dirty="0"/>
              <a:t> </a:t>
            </a:r>
            <a:r>
              <a:rPr lang="en-GB" altLang="cs-CZ" b="1" dirty="0" err="1"/>
              <a:t>měsíců</a:t>
            </a:r>
            <a:r>
              <a:rPr lang="cs-CZ" altLang="cs-CZ" b="1" dirty="0"/>
              <a:t> vazby</a:t>
            </a:r>
            <a:r>
              <a:rPr lang="en-GB" altLang="cs-CZ" b="1" dirty="0"/>
              <a:t> </a:t>
            </a:r>
            <a:endParaRPr lang="cs-CZ" altLang="cs-CZ" dirty="0"/>
          </a:p>
        </p:txBody>
      </p:sp>
      <p:pic>
        <p:nvPicPr>
          <p:cNvPr id="13317" name="Obrázek 9" descr="AE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357938"/>
            <a:ext cx="7112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Obrázek 5" descr="kevin_mitnick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3"/>
            <a:ext cx="280898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85750" y="6357938"/>
            <a:ext cx="61436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23.3.2017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APROCHEM 2017</a:t>
            </a:r>
            <a:endParaRPr lang="cs-CZ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971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 txBox="1">
            <a:spLocks/>
          </p:cNvSpPr>
          <p:nvPr/>
        </p:nvSpPr>
        <p:spPr>
          <a:xfrm>
            <a:off x="500063" y="214313"/>
            <a:ext cx="6072187" cy="10715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000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Technika Sociálního inženýrství</a:t>
            </a:r>
          </a:p>
        </p:txBody>
      </p:sp>
      <p:pic>
        <p:nvPicPr>
          <p:cNvPr id="15364" name="Obrázek 5" descr="navrh_2010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0"/>
            <a:ext cx="2633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57188" y="1357313"/>
            <a:ext cx="6000750" cy="4664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2873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 err="1">
                <a:latin typeface="+mn-lt"/>
              </a:rPr>
              <a:t>Všechny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sociotechnické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útoky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mají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stejnou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osnovu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scénáře</a:t>
            </a:r>
            <a:r>
              <a:rPr lang="en-GB" dirty="0">
                <a:latin typeface="+mn-lt"/>
              </a:rPr>
              <a:t>.</a:t>
            </a:r>
          </a:p>
          <a:p>
            <a:pPr marL="290513" indent="-290513" fontAlgn="auto">
              <a:lnSpc>
                <a:spcPct val="101000"/>
              </a:lnSpc>
              <a:spcBef>
                <a:spcPts val="0"/>
              </a:spcBef>
              <a:spcAft>
                <a:spcPts val="238"/>
              </a:spcAft>
              <a:buClr>
                <a:schemeClr val="tx1"/>
              </a:buClr>
              <a:buSzPct val="100000"/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/>
            </a:pPr>
            <a:endParaRPr lang="cs-CZ" b="1" dirty="0">
              <a:solidFill>
                <a:srgbClr val="000000"/>
              </a:solidFill>
              <a:latin typeface="+mn-lt"/>
            </a:endParaRPr>
          </a:p>
          <a:p>
            <a:pPr marL="290513" indent="-290513" fontAlgn="auto">
              <a:lnSpc>
                <a:spcPct val="101000"/>
              </a:lnSpc>
              <a:spcBef>
                <a:spcPts val="0"/>
              </a:spcBef>
              <a:spcAft>
                <a:spcPts val="238"/>
              </a:spcAft>
              <a:buClr>
                <a:schemeClr val="tx1"/>
              </a:buClr>
              <a:buSzPct val="100000"/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/>
            </a:pPr>
            <a:endParaRPr lang="cs-CZ" b="1" dirty="0">
              <a:solidFill>
                <a:srgbClr val="000000"/>
              </a:solidFill>
              <a:latin typeface="+mn-lt"/>
            </a:endParaRPr>
          </a:p>
          <a:p>
            <a:pPr marL="290513" indent="-290513" fontAlgn="auto">
              <a:lnSpc>
                <a:spcPct val="101000"/>
              </a:lnSpc>
              <a:spcBef>
                <a:spcPts val="0"/>
              </a:spcBef>
              <a:spcAft>
                <a:spcPts val="238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/>
            </a:pPr>
            <a:r>
              <a:rPr lang="en-GB" b="1" dirty="0">
                <a:latin typeface="+mn-lt"/>
              </a:rPr>
              <a:t>Průzkum</a:t>
            </a:r>
            <a:endParaRPr lang="cs-CZ" b="1" dirty="0">
              <a:latin typeface="+mn-lt"/>
            </a:endParaRPr>
          </a:p>
          <a:p>
            <a:pPr marL="290513" indent="-290513" fontAlgn="auto">
              <a:lnSpc>
                <a:spcPct val="101000"/>
              </a:lnSpc>
              <a:spcBef>
                <a:spcPts val="0"/>
              </a:spcBef>
              <a:spcAft>
                <a:spcPts val="238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/>
            </a:pPr>
            <a:endParaRPr lang="en-GB" b="1" dirty="0">
              <a:latin typeface="+mn-lt"/>
            </a:endParaRPr>
          </a:p>
          <a:p>
            <a:pPr marL="290513" indent="-290513" fontAlgn="auto">
              <a:lnSpc>
                <a:spcPct val="101000"/>
              </a:lnSpc>
              <a:spcBef>
                <a:spcPts val="0"/>
              </a:spcBef>
              <a:spcAft>
                <a:spcPts val="238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/>
            </a:pPr>
            <a:r>
              <a:rPr lang="en-GB" b="1" dirty="0" err="1">
                <a:latin typeface="+mn-lt"/>
              </a:rPr>
              <a:t>Budování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vztahu</a:t>
            </a:r>
            <a:r>
              <a:rPr lang="en-GB" b="1" dirty="0">
                <a:latin typeface="+mn-lt"/>
              </a:rPr>
              <a:t> a </a:t>
            </a:r>
            <a:r>
              <a:rPr lang="en-GB" b="1" dirty="0" err="1">
                <a:latin typeface="+mn-lt"/>
              </a:rPr>
              <a:t>důvěry</a:t>
            </a:r>
            <a:endParaRPr lang="cs-CZ" b="1" dirty="0">
              <a:latin typeface="+mn-lt"/>
            </a:endParaRPr>
          </a:p>
          <a:p>
            <a:pPr marL="290513" indent="-290513" fontAlgn="auto">
              <a:lnSpc>
                <a:spcPct val="101000"/>
              </a:lnSpc>
              <a:spcBef>
                <a:spcPts val="0"/>
              </a:spcBef>
              <a:spcAft>
                <a:spcPts val="238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/>
            </a:pPr>
            <a:endParaRPr lang="en-GB" b="1" dirty="0">
              <a:latin typeface="+mn-lt"/>
            </a:endParaRPr>
          </a:p>
          <a:p>
            <a:pPr marL="290513" indent="-290513" fontAlgn="auto">
              <a:lnSpc>
                <a:spcPct val="101000"/>
              </a:lnSpc>
              <a:spcBef>
                <a:spcPts val="0"/>
              </a:spcBef>
              <a:spcAft>
                <a:spcPts val="238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/>
            </a:pPr>
            <a:r>
              <a:rPr lang="en-GB" b="1" dirty="0" err="1">
                <a:latin typeface="+mn-lt"/>
              </a:rPr>
              <a:t>Využití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důvěry</a:t>
            </a:r>
            <a:endParaRPr lang="cs-CZ" b="1" dirty="0">
              <a:latin typeface="+mn-lt"/>
            </a:endParaRPr>
          </a:p>
          <a:p>
            <a:pPr marL="290513" indent="-290513" fontAlgn="auto">
              <a:lnSpc>
                <a:spcPct val="101000"/>
              </a:lnSpc>
              <a:spcBef>
                <a:spcPts val="0"/>
              </a:spcBef>
              <a:spcAft>
                <a:spcPts val="238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/>
            </a:pPr>
            <a:endParaRPr lang="en-GB" b="1" dirty="0">
              <a:latin typeface="+mn-lt"/>
            </a:endParaRPr>
          </a:p>
          <a:p>
            <a:pPr marL="290513" indent="-290513" fontAlgn="auto">
              <a:lnSpc>
                <a:spcPct val="101000"/>
              </a:lnSpc>
              <a:spcBef>
                <a:spcPts val="0"/>
              </a:spcBef>
              <a:spcAft>
                <a:spcPts val="238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tabLst>
                <a:tab pos="290513" algn="l"/>
                <a:tab pos="738188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</a:tabLst>
              <a:defRPr/>
            </a:pPr>
            <a:r>
              <a:rPr lang="en-GB" b="1" dirty="0" err="1">
                <a:latin typeface="+mn-lt"/>
              </a:rPr>
              <a:t>Využití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informace</a:t>
            </a:r>
            <a:endParaRPr lang="en-GB" b="1" dirty="0">
              <a:latin typeface="+mn-lt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286125"/>
            <a:ext cx="2633663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85750" y="6357938"/>
            <a:ext cx="61436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23.3.2017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APROCHEM 2017</a:t>
            </a:r>
            <a:endParaRPr lang="cs-CZ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2588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 txBox="1">
            <a:spLocks/>
          </p:cNvSpPr>
          <p:nvPr/>
        </p:nvSpPr>
        <p:spPr>
          <a:xfrm>
            <a:off x="500063" y="214313"/>
            <a:ext cx="6072187" cy="10715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000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Metody sociálního inženýrství</a:t>
            </a:r>
          </a:p>
        </p:txBody>
      </p:sp>
      <p:pic>
        <p:nvPicPr>
          <p:cNvPr id="21508" name="Obrázek 5" descr="navrh_2010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0"/>
            <a:ext cx="2633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357188" y="1357313"/>
            <a:ext cx="600075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2873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2873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90513" indent="-290513">
              <a:tabLst>
                <a:tab pos="2873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2873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2873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873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873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873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87338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cs-CZ" altLang="cs-CZ" b="1"/>
              <a:t>Úspěch útoku závisí na</a:t>
            </a:r>
            <a:endParaRPr lang="en-GB" altLang="cs-CZ" b="1"/>
          </a:p>
          <a:p>
            <a:pPr lvl="2">
              <a:lnSpc>
                <a:spcPct val="101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/>
              <a:t>Scénáři útoku</a:t>
            </a:r>
            <a:endParaRPr lang="en-GB" altLang="cs-CZ"/>
          </a:p>
          <a:p>
            <a:pPr lvl="2">
              <a:lnSpc>
                <a:spcPct val="101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b="1">
                <a:solidFill>
                  <a:srgbClr val="6773B6"/>
                </a:solidFill>
              </a:rPr>
              <a:t>Zvolené metodě</a:t>
            </a:r>
            <a:endParaRPr lang="en-GB" altLang="cs-CZ" b="1">
              <a:solidFill>
                <a:srgbClr val="6773B6"/>
              </a:solidFill>
            </a:endParaRPr>
          </a:p>
          <a:p>
            <a:pPr lvl="2">
              <a:lnSpc>
                <a:spcPct val="101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 b="1"/>
              <a:t>Stupni sofistikovanosti</a:t>
            </a:r>
          </a:p>
          <a:p>
            <a:pPr lvl="2">
              <a:lnSpc>
                <a:spcPct val="101000"/>
              </a:lnSpc>
              <a:spcAft>
                <a:spcPts val="1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altLang="cs-CZ"/>
              <a:t>Schopnostech sociotechnika</a:t>
            </a:r>
            <a:endParaRPr lang="en-GB" altLang="cs-CZ"/>
          </a:p>
        </p:txBody>
      </p:sp>
      <p:sp>
        <p:nvSpPr>
          <p:cNvPr id="6" name="TextovéPole 5"/>
          <p:cNvSpPr txBox="1"/>
          <p:nvPr/>
        </p:nvSpPr>
        <p:spPr>
          <a:xfrm>
            <a:off x="285750" y="6357938"/>
            <a:ext cx="614362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23.3.2017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APROCHEM 2017</a:t>
            </a:r>
            <a:endParaRPr lang="cs-CZ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56927"/>
            <a:ext cx="8717863" cy="490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32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blona_2010_v4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BM_2016_AEC" id="{D496005F-F795-4B73-8C46-A66547AA9180}" vid="{A0046664-48AE-46AF-8890-C10ACE8704E8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KBM_2016_AEC</Template>
  <TotalTime>634</TotalTime>
  <Words>647</Words>
  <Application>Microsoft Office PowerPoint</Application>
  <PresentationFormat>Předvádění na obrazovce (4:3)</PresentationFormat>
  <Paragraphs>156</Paragraphs>
  <Slides>23</Slides>
  <Notes>0</Notes>
  <HiddenSlides>3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Verdana</vt:lpstr>
      <vt:lpstr>Wingdings</vt:lpstr>
      <vt:lpstr>sablona_2010_v4</vt:lpstr>
      <vt:lpstr>Co nikdo neví, jako by se nedělo</vt:lpstr>
      <vt:lpstr>Poznám vůbec dneska, že jsem pod útokem?</vt:lpstr>
      <vt:lpstr>Bezpečnostní realita</vt:lpstr>
      <vt:lpstr>Dva příklady aktuálních hrozeb</vt:lpstr>
      <vt:lpstr>Suma sumárum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Socialing v praxi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>Cleverlance Enterprise Solutions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nikdo neví, jako by se nedělo</dc:title>
  <dc:creator>Marian Němec</dc:creator>
  <cp:lastModifiedBy>Marian Němec</cp:lastModifiedBy>
  <cp:revision>10</cp:revision>
  <dcterms:created xsi:type="dcterms:W3CDTF">2017-03-22T20:28:31Z</dcterms:created>
  <dcterms:modified xsi:type="dcterms:W3CDTF">2017-03-23T07:02:58Z</dcterms:modified>
  <cp:category>Interní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ec-DocumentTagging.ClassificationMark.P00">
    <vt:lpwstr>&lt;ClassificationMark xmlns:xsd="http://www.w3.org/2001/XMLSchema" xmlns:xsi="http://www.w3.org/2001/XMLSchema-instance" margin="NaN" class="C1" owner="Marian Němec" position="BottomRight" marginX="0" marginY="0" classifiedOn="2017-03-22T22:16:00.18322</vt:lpwstr>
  </property>
  <property fmtid="{D5CDD505-2E9C-101B-9397-08002B2CF9AE}" pid="3" name="aec-DocumentTagging.ClassificationMark.P01">
    <vt:lpwstr>83+01:00" showPrintedBy="false" showPrintDate="false" language="cs" ApplicationVersion="Microsoft PowerPoint, 15.0" addinVersion="5.7.6.1" template="AEC"&gt;&lt;previousMark margin="NaN" class="C1" owner="Marian Němec" position="BottomMiddle" marginX="0" m</vt:lpwstr>
  </property>
  <property fmtid="{D5CDD505-2E9C-101B-9397-08002B2CF9AE}" pid="4" name="aec-DocumentTagging.ClassificationMark.P02">
    <vt:lpwstr>arginY="0" classifiedOn="2016-10-18T14:22:15.5541409+02:00" showPrintedBy="false" showPrintDate="false" language="cs" ApplicationVersion="Microsoft PowerPoint, 15.0" addinVersion="5.7.6.1" template="AEC"&gt;&lt;history bulk="false" class="Interní" code="C1</vt:lpwstr>
  </property>
  <property fmtid="{D5CDD505-2E9C-101B-9397-08002B2CF9AE}" pid="5" name="aec-DocumentTagging.ClassificationMark">
    <vt:lpwstr>￼PARTS:5</vt:lpwstr>
  </property>
  <property fmtid="{D5CDD505-2E9C-101B-9397-08002B2CF9AE}" pid="6" name="aec-DocumentClasification">
    <vt:lpwstr>Interní</vt:lpwstr>
  </property>
  <property fmtid="{D5CDD505-2E9C-101B-9397-08002B2CF9AE}" pid="7" name="aec-DLP">
    <vt:lpwstr>aec-DLP:TAG_SEC_C1</vt:lpwstr>
  </property>
  <property fmtid="{D5CDD505-2E9C-101B-9397-08002B2CF9AE}" pid="8" name="aec-DocumentTagging.ClassificationMark.P03">
    <vt:lpwstr>" user="Marian Němec" date="2016-10-18T14:22:15.7141377+02:00" /&gt;&lt;recipients /&gt;&lt;documentOwners /&gt;&lt;/previousMark&gt;&lt;history bulk="false" class="Interní" code="C1" user="Marian Němec" date="2016-10-18T14:22:15.7141377+02:00" /&gt;&lt;recipients /&gt;&lt;documentOwne</vt:lpwstr>
  </property>
  <property fmtid="{D5CDD505-2E9C-101B-9397-08002B2CF9AE}" pid="9" name="aec-DocumentTagging.ClassificationMark.P04">
    <vt:lpwstr>rs /&gt;&lt;/ClassificationMark&gt;</vt:lpwstr>
  </property>
</Properties>
</file>