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67" r:id="rId2"/>
    <p:sldId id="268" r:id="rId3"/>
    <p:sldId id="288" r:id="rId4"/>
    <p:sldId id="290" r:id="rId5"/>
    <p:sldId id="293" r:id="rId6"/>
    <p:sldId id="295" r:id="rId7"/>
    <p:sldId id="296" r:id="rId8"/>
    <p:sldId id="297" r:id="rId9"/>
    <p:sldId id="298" r:id="rId10"/>
    <p:sldId id="301" r:id="rId11"/>
    <p:sldId id="300" r:id="rId12"/>
  </p:sldIdLst>
  <p:sldSz cx="13004800" cy="9753600"/>
  <p:notesSz cx="6805613" cy="9944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71573" autoAdjust="0"/>
  </p:normalViewPr>
  <p:slideViewPr>
    <p:cSldViewPr>
      <p:cViewPr varScale="1">
        <p:scale>
          <a:sx n="53" d="100"/>
          <a:sy n="53" d="100"/>
        </p:scale>
        <p:origin x="2021" y="47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762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762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21.3.2017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338"/>
            <a:ext cx="2949841" cy="496171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183" y="9446338"/>
            <a:ext cx="2949841" cy="496171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762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183" y="0"/>
            <a:ext cx="2949841" cy="497762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21.3.2017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6" rIns="91412" bIns="45706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412" tIns="45706" rIns="91412" bIns="45706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338"/>
            <a:ext cx="2949841" cy="496171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183" y="9446338"/>
            <a:ext cx="2949841" cy="496171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260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6179" indent="-286179">
              <a:buFont typeface="Arial" panose="020B0604020202020204" pitchFamily="34" charset="0"/>
              <a:buChar char="•"/>
            </a:pPr>
            <a:r>
              <a:rPr lang="cs-CZ" sz="1000" dirty="0"/>
              <a:t>Metodický dokument s pokyny pro zainteresované strany ve změně vlastnického práva u nebezpečných zařízení: </a:t>
            </a:r>
          </a:p>
          <a:p>
            <a:pPr marL="2117722" lvl="4" indent="-286179">
              <a:buFont typeface="Wingdings" panose="05000000000000000000" pitchFamily="2" charset="2"/>
              <a:buChar char="Ø"/>
            </a:pPr>
            <a:r>
              <a:rPr lang="cs-CZ" sz="1000" dirty="0"/>
              <a:t>zaměřený na kupující, prodávající a regulátory;</a:t>
            </a:r>
          </a:p>
          <a:p>
            <a:pPr marL="2117722" lvl="4" indent="-286179">
              <a:buFont typeface="Wingdings" panose="05000000000000000000" pitchFamily="2" charset="2"/>
              <a:buChar char="Ø"/>
            </a:pPr>
            <a:r>
              <a:rPr lang="cs-CZ" sz="1000" dirty="0"/>
              <a:t>zaměřený na zvyšování informovanosti na úrovni vedení společnosti o rizikových otázkách procesní bezpečnosti, které by se mohly vyskytnout během změny vlastnictví; </a:t>
            </a:r>
          </a:p>
          <a:p>
            <a:pPr marL="2117722" lvl="4" indent="-286179">
              <a:buFont typeface="Wingdings" panose="05000000000000000000" pitchFamily="2" charset="2"/>
              <a:buChar char="Ø"/>
            </a:pPr>
            <a:r>
              <a:rPr lang="cs-CZ" sz="1000" dirty="0"/>
              <a:t>s popisem hlavních rizikových faktorů při změně vlastnictví; </a:t>
            </a:r>
          </a:p>
          <a:p>
            <a:pPr marL="2117722" lvl="4" indent="-286179">
              <a:buFont typeface="Wingdings" panose="05000000000000000000" pitchFamily="2" charset="2"/>
              <a:buChar char="Ø"/>
            </a:pPr>
            <a:r>
              <a:rPr lang="cs-CZ" sz="1000" dirty="0"/>
              <a:t>včetně hypotetického příkladu správně provedené změny vlastnictví a správného procesu </a:t>
            </a:r>
            <a:r>
              <a:rPr lang="cs-CZ" sz="1000" dirty="0" err="1"/>
              <a:t>due</a:t>
            </a:r>
            <a:r>
              <a:rPr lang="cs-CZ" sz="1000" dirty="0"/>
              <a:t> diligence;</a:t>
            </a:r>
          </a:p>
          <a:p>
            <a:pPr marL="286179" indent="-286179">
              <a:buFont typeface="Arial" panose="020B0604020202020204" pitchFamily="34" charset="0"/>
              <a:buChar char="•"/>
            </a:pPr>
            <a:r>
              <a:rPr lang="cs-CZ" sz="1000" dirty="0"/>
              <a:t>Dodatečná analýza úlohy regulačních orgánů při změnách vlastnictví v jednotlivých zemích, jakož i možný vývoj metodik pro tyto regulační orgány;</a:t>
            </a:r>
          </a:p>
          <a:p>
            <a:pPr marL="286179" indent="-286179">
              <a:buFont typeface="Arial" panose="020B0604020202020204" pitchFamily="34" charset="0"/>
              <a:buChar char="•"/>
            </a:pPr>
            <a:r>
              <a:rPr lang="cs-CZ" sz="1000" dirty="0"/>
              <a:t>Dodatek k dokumentu OECD „Hlavní zásady v prevenci chemických havárií, připravenost a reakce“ určený změně vlastnictví v případě nebezpečných zařízení.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049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261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/>
              <a:t>Organizace pro hospodářskou spolupráci a rozvoj (OECD) je mezivládní organizace, v níž se setkávají zástupci 34 průmyslových zemí i Evropské Unie za účelem koordinovat a harmonizovat hospodářskou politiku, diskutovat o otázkách společného zájmu, a hledat společný postup při řešení mezinárodních problémů. Většinu činností provádí více než 200 specializovaných výborů a pracovních skupin složených z delegátů členských zemí. Výborům a pracovním skupinám slouží sekretariát OECD; je organizován na ředitelství a jednotlivé divize. </a:t>
            </a:r>
          </a:p>
          <a:p>
            <a:r>
              <a:rPr lang="cs-CZ" sz="1000" dirty="0"/>
              <a:t>Divize Životní prostředí, zdraví a bezpečnost působí a vydává zdarma dokumenty v deseti oblastech. 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Testování a posuzování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Správná laboratorní praxe a kontrola dodržování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Pesticidy a biocidy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Řízení rizik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Harmonizace regulačního dohledu v oblasti biotechnologií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Bezpečnost nových potravin a krmiv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Chemické havárie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Registry úniků a přenosu znečišťujících látek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Dokumenty emisních scénářů 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Bezpečnost vyráběných </a:t>
            </a:r>
            <a:r>
              <a:rPr lang="cs-CZ" sz="1000" dirty="0" err="1"/>
              <a:t>nanomateriálů</a:t>
            </a:r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596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/>
              <a:t>Činnosti týkající se správy a řízení společností v oblasti bezpečnosti procesů provádí pracovní skupina pro chemické havárie (WGCA). </a:t>
            </a:r>
          </a:p>
          <a:p>
            <a:endParaRPr lang="cs-CZ" sz="1000" dirty="0"/>
          </a:p>
          <a:p>
            <a:r>
              <a:rPr lang="cs-CZ" sz="1000" dirty="0"/>
              <a:t>Program Chemické havárie působí ve třech oblastech: 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vypracování společných zásad a metodiky prevence chemických havárií, připravenosti a reakce; 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analyzování otázek společného zájmu a doporučení pro osvědčené postupy správné praxe; 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usnadnění sdílení informací a zkušeností mezi zeměmi OECD a třetími zeměmi. </a:t>
            </a:r>
          </a:p>
          <a:p>
            <a:endParaRPr lang="cs-CZ" sz="1000" dirty="0"/>
          </a:p>
          <a:p>
            <a:r>
              <a:rPr lang="cs-CZ" sz="1000" dirty="0"/>
              <a:t>Program pomáhá orgánům veřejné správy, průmyslu, práce a dalším stranám v prevenci chemických havárií a odpovídající odezvě pokud k nim dojde.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23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b="1" i="1" dirty="0"/>
              <a:t>Klíčové dokumenty</a:t>
            </a:r>
            <a:endParaRPr lang="cs-CZ" sz="1000" dirty="0"/>
          </a:p>
          <a:p>
            <a:r>
              <a:rPr lang="cs-CZ" sz="1000" i="1" dirty="0" err="1"/>
              <a:t>Guiding</a:t>
            </a:r>
            <a:r>
              <a:rPr lang="cs-CZ" sz="1000" i="1" dirty="0"/>
              <a:t> </a:t>
            </a:r>
            <a:r>
              <a:rPr lang="cs-CZ" sz="1000" i="1" dirty="0" err="1"/>
              <a:t>Principles</a:t>
            </a:r>
            <a:r>
              <a:rPr lang="cs-CZ" sz="1000" i="1" dirty="0"/>
              <a:t> </a:t>
            </a:r>
            <a:r>
              <a:rPr lang="cs-CZ" sz="1000" i="1" dirty="0" err="1"/>
              <a:t>for</a:t>
            </a:r>
            <a:r>
              <a:rPr lang="cs-CZ" sz="1000" i="1" dirty="0"/>
              <a:t> </a:t>
            </a:r>
            <a:r>
              <a:rPr lang="cs-CZ" sz="1000" i="1" dirty="0" err="1"/>
              <a:t>Chemical</a:t>
            </a:r>
            <a:r>
              <a:rPr lang="cs-CZ" sz="1000" i="1" dirty="0"/>
              <a:t> </a:t>
            </a:r>
            <a:r>
              <a:rPr lang="cs-CZ" sz="1000" i="1" dirty="0" err="1"/>
              <a:t>Accident</a:t>
            </a:r>
            <a:r>
              <a:rPr lang="cs-CZ" sz="1000" i="1" dirty="0"/>
              <a:t> </a:t>
            </a:r>
            <a:r>
              <a:rPr lang="cs-CZ" sz="1000" i="1" dirty="0" err="1"/>
              <a:t>Prevention</a:t>
            </a:r>
            <a:r>
              <a:rPr lang="cs-CZ" sz="1000" i="1" dirty="0"/>
              <a:t>, </a:t>
            </a:r>
            <a:r>
              <a:rPr lang="cs-CZ" sz="1000" i="1" dirty="0" err="1"/>
              <a:t>Preparedness</a:t>
            </a:r>
            <a:r>
              <a:rPr lang="cs-CZ" sz="1000" i="1" dirty="0"/>
              <a:t> and Response</a:t>
            </a:r>
            <a:endParaRPr lang="cs-CZ" sz="1000" dirty="0"/>
          </a:p>
          <a:p>
            <a:r>
              <a:rPr lang="cs-CZ" sz="1000" i="1" dirty="0"/>
              <a:t>(Hlavní zásady pro prevenci chemických havárií, připravenost a reakci)</a:t>
            </a:r>
            <a:endParaRPr lang="cs-CZ" sz="1000" dirty="0"/>
          </a:p>
          <a:p>
            <a:r>
              <a:rPr lang="cs-CZ" sz="1000" dirty="0"/>
              <a:t>Příručka stanoví hlavní zásady pro bezpečné plánování, výstavbu, správu, provoz a přezkoumání výkonů v oblasti bezpečnosti nebezpečných provozů/zařízení, a jelikož k nehodám může dojít, také ke zmírnění nepříznivých následků prostřednictvím efektivního územního plánování a havarijní připravenosti a reakce.</a:t>
            </a:r>
          </a:p>
          <a:p>
            <a:r>
              <a:rPr lang="cs-CZ" sz="1000" i="1" dirty="0" err="1"/>
              <a:t>Guidance</a:t>
            </a:r>
            <a:r>
              <a:rPr lang="cs-CZ" sz="1000" i="1" dirty="0"/>
              <a:t> on </a:t>
            </a:r>
            <a:r>
              <a:rPr lang="cs-CZ" sz="1000" i="1" dirty="0" err="1"/>
              <a:t>Safety</a:t>
            </a:r>
            <a:r>
              <a:rPr lang="cs-CZ" sz="1000" i="1" dirty="0"/>
              <a:t> Performance </a:t>
            </a:r>
            <a:r>
              <a:rPr lang="cs-CZ" sz="1000" i="1" dirty="0" err="1"/>
              <a:t>Indicators</a:t>
            </a:r>
            <a:endParaRPr lang="cs-CZ" sz="1000" dirty="0"/>
          </a:p>
          <a:p>
            <a:r>
              <a:rPr lang="cs-CZ" sz="1000" i="1" dirty="0"/>
              <a:t>(Návod pro stanovení ukazatelů výkonnosti v oblasti bezpečnosti)</a:t>
            </a:r>
            <a:endParaRPr lang="cs-CZ" sz="1000" dirty="0"/>
          </a:p>
          <a:p>
            <a:r>
              <a:rPr lang="cs-CZ" sz="1000" dirty="0"/>
              <a:t>Příručka pro průmysl, správní úřady, obce a další dotčené subjekty pro vytváření indikátorů výkonu bezpečnosti vztahujících se k prevenci, havarijní připravenosti a zásahům při chemických haváriích </a:t>
            </a:r>
            <a:br>
              <a:rPr lang="cs-CZ" sz="1000" dirty="0"/>
            </a:br>
            <a:r>
              <a:rPr lang="cs-CZ" sz="1000" dirty="0"/>
              <a:t>a k posouzení, zda opatření pro zlepšení bezpečnosti plní své cíle; pomáhá stanovit a naplnit priority </a:t>
            </a:r>
            <a:br>
              <a:rPr lang="cs-CZ" sz="1000" dirty="0"/>
            </a:br>
            <a:r>
              <a:rPr lang="cs-CZ" sz="1000" dirty="0"/>
              <a:t>v této oblasti.</a:t>
            </a:r>
          </a:p>
          <a:p>
            <a:r>
              <a:rPr lang="cs-CZ" sz="1000" i="1" dirty="0" err="1"/>
              <a:t>Corporate</a:t>
            </a:r>
            <a:r>
              <a:rPr lang="cs-CZ" sz="1000" i="1" dirty="0"/>
              <a:t> </a:t>
            </a:r>
            <a:r>
              <a:rPr lang="cs-CZ" sz="1000" i="1" dirty="0" err="1"/>
              <a:t>governance</a:t>
            </a:r>
            <a:r>
              <a:rPr lang="cs-CZ" sz="1000" i="1" dirty="0"/>
              <a:t> </a:t>
            </a:r>
            <a:r>
              <a:rPr lang="cs-CZ" sz="1000" i="1" dirty="0" err="1"/>
              <a:t>for</a:t>
            </a:r>
            <a:r>
              <a:rPr lang="cs-CZ" sz="1000" i="1" dirty="0"/>
              <a:t> </a:t>
            </a:r>
            <a:r>
              <a:rPr lang="cs-CZ" sz="1000" i="1" dirty="0" err="1"/>
              <a:t>process</a:t>
            </a:r>
            <a:r>
              <a:rPr lang="cs-CZ" sz="1000" i="1" dirty="0"/>
              <a:t> </a:t>
            </a:r>
            <a:r>
              <a:rPr lang="cs-CZ" sz="1000" i="1" dirty="0" err="1"/>
              <a:t>safety</a:t>
            </a:r>
            <a:r>
              <a:rPr lang="cs-CZ" sz="1000" i="1" dirty="0"/>
              <a:t>: </a:t>
            </a:r>
            <a:r>
              <a:rPr lang="cs-CZ" sz="1000" i="1" dirty="0" err="1"/>
              <a:t>Guidance</a:t>
            </a:r>
            <a:r>
              <a:rPr lang="cs-CZ" sz="1000" i="1" dirty="0"/>
              <a:t> </a:t>
            </a:r>
            <a:r>
              <a:rPr lang="cs-CZ" sz="1000" i="1" dirty="0" err="1"/>
              <a:t>for</a:t>
            </a:r>
            <a:r>
              <a:rPr lang="cs-CZ" sz="1000" i="1" dirty="0"/>
              <a:t> senior </a:t>
            </a:r>
            <a:r>
              <a:rPr lang="cs-CZ" sz="1000" i="1" dirty="0" err="1"/>
              <a:t>leaders</a:t>
            </a:r>
            <a:r>
              <a:rPr lang="cs-CZ" sz="1000" i="1" dirty="0"/>
              <a:t> in </a:t>
            </a:r>
            <a:r>
              <a:rPr lang="cs-CZ" sz="1000" i="1" dirty="0" err="1"/>
              <a:t>high</a:t>
            </a:r>
            <a:r>
              <a:rPr lang="cs-CZ" sz="1000" i="1" dirty="0"/>
              <a:t> hazard </a:t>
            </a:r>
            <a:r>
              <a:rPr lang="cs-CZ" sz="1000" i="1" dirty="0" err="1"/>
              <a:t>industries</a:t>
            </a:r>
            <a:endParaRPr lang="cs-CZ" sz="1000" dirty="0"/>
          </a:p>
          <a:p>
            <a:r>
              <a:rPr lang="cs-CZ" sz="1000" i="1" dirty="0"/>
              <a:t>(Správa a řízení společnosti v procesní bezpečnosti - Příručka pro vedoucí pracovníky ve vysoce nebezpečných průmyslových odvětvích)</a:t>
            </a:r>
            <a:endParaRPr lang="cs-CZ" sz="1000" dirty="0"/>
          </a:p>
          <a:p>
            <a:r>
              <a:rPr lang="cs-CZ" sz="1000" dirty="0"/>
              <a:t>Příručka uvádí "správnou praxi" pro manažery, kteří mají pravomoc ovlivňovat směr a kulturu svých organizací. Obsahuje návody k identifikaci základních prvků správy a řízení společnosti v procesní bezpečnosti, které jsou kompatibilní se zásadami pro prevenci chemických havárií, připravenosti a reakce a návody k vývoji ukazatelů výkonnosti v oblasti bezpečnosti. </a:t>
            </a:r>
          </a:p>
          <a:p>
            <a:r>
              <a:rPr lang="cs-CZ" sz="1000" dirty="0"/>
              <a:t>Cílem tohoto dokumentu je zlepšit porozumění vrcholového vedení problematice řízení procesní bezpečnosti.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624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b="1" dirty="0"/>
              <a:t>Zařízení s nebezpečnými látkami a změna vlastnictví</a:t>
            </a:r>
          </a:p>
          <a:p>
            <a:endParaRPr lang="cs-CZ" sz="1000" dirty="0"/>
          </a:p>
          <a:p>
            <a:r>
              <a:rPr lang="cs-CZ" sz="1000" dirty="0"/>
              <a:t>Pracovní skupina OECD pro chemické havárie (WGCA) uspořádala mimořádné zasedání na téma "Zařízení s nebezpečnými látkami a změna vlastnictví " v Paříži dne 23. října 2014. Zasedání mělo za cíl rozvíjet hlubší poznání o potenciálních bezpečnostních dopadech změny vlastnictví zařízení s nebezpečnými látkami.</a:t>
            </a:r>
          </a:p>
          <a:p>
            <a:r>
              <a:rPr lang="cs-CZ" sz="1000" dirty="0"/>
              <a:t>Rizika z technologických procesů jsou ovlivňována mnoha vnitřními a vnějšími faktory působícími přímo i sekundárně. </a:t>
            </a:r>
          </a:p>
          <a:p>
            <a:r>
              <a:rPr lang="cs-CZ" sz="1000" dirty="0"/>
              <a:t>V analýze rizik jsou primárně uvažovány hlavní přímo působící faktory, jako je vliv lidského činitele. </a:t>
            </a:r>
          </a:p>
          <a:p>
            <a:r>
              <a:rPr lang="cs-CZ" sz="1000" dirty="0"/>
              <a:t>V souvislosti s jeho působením lze identifikovat faktor vlivu změny vlastnictví, který potenciálně ovlivňuje klíčové prvky řízení bezpečnosti a může vést k pozitivní nebo negativní změně v řízení rizik. </a:t>
            </a:r>
          </a:p>
          <a:p>
            <a:r>
              <a:rPr lang="cs-CZ" sz="1000" dirty="0"/>
              <a:t>Změna vlastnictví může vést k akumulaci velkých změn v krátkém časovém období, s účinky, které by mohly být viditelné v krátkodobém i dlouhodobém horizontu. </a:t>
            </a:r>
          </a:p>
          <a:p>
            <a:pPr defTabSz="915772">
              <a:defRPr/>
            </a:pPr>
            <a:r>
              <a:rPr lang="cs-CZ" sz="1000" dirty="0"/>
              <a:t>Historie nástupnické společnosti - její kultury bezpečnosti, velikost, růst, zkušenosti, </a:t>
            </a:r>
            <a:r>
              <a:rPr lang="cs-CZ" sz="1000" dirty="0" err="1"/>
              <a:t>core</a:t>
            </a:r>
            <a:r>
              <a:rPr lang="cs-CZ" sz="1000" dirty="0"/>
              <a:t> business, důvod pro pořízení - bude mít vliv na různém stupni řízení bezpečnosti procesů cílového zařízení.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367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/>
              <a:t>Byla identifikována řada specifických faktorů v řízení rizik technologických procesů při změně vlastnictví provozu/zařízení s nebezpečnými látkami:</a:t>
            </a:r>
          </a:p>
          <a:p>
            <a:pPr marL="171707" indent="-171707" defTabSz="915772">
              <a:buFont typeface="Arial" panose="020B0604020202020204" pitchFamily="34" charset="0"/>
              <a:buChar char="•"/>
            </a:pPr>
            <a:r>
              <a:rPr lang="cs-CZ" sz="1000" dirty="0"/>
              <a:t>důvod k prodeji / akvizici provozu a typ převzetí: může mít velký vliv na změny míry rizika;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zanedbání přenosu kritických poznatků k novým vlastníkům a zvláště ztráta klíčových zaměstnanců, závazků, znalostí a zkušeností - ztráta firemní paměti;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omezené znalosti, schopnosti a zdroje nového provozovatele k řízení provozu/zařízení;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nedostatek zkušeností nových majitelů v řízení rizik chemických procesů a nedocenění nebezpečí a nutnosti řízení bezpečnosti procesu a celkového řízení rizik;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nedostatek kontinuity a potenciální nestabilita vytvořená transakcí - stabilita a minimalizace změn mohou omezit bezprostřední vlivy na riziko;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nedostatek zaměření zůstávajícího provozního personálu na řízení rizik před, během a po změně vlastnictví z důvodu změn a obav o vlastní budoucnost a pracovní podmínky;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špatný stav provozu: zařízení nebylo udržováno, jsou neúplné kontrolní a zkušební záznamy; existují problémy spojené se stárnutím zařízení a nedostatkem pozornosti nových majitelů řízení integrity;</a:t>
            </a:r>
          </a:p>
          <a:p>
            <a:pPr marL="171707" indent="-171707">
              <a:buFont typeface="Arial" panose="020B0604020202020204" pitchFamily="34" charset="0"/>
              <a:buChar char="•"/>
            </a:pPr>
            <a:r>
              <a:rPr lang="cs-CZ" sz="1000" dirty="0"/>
              <a:t>neefektivní </a:t>
            </a:r>
            <a:r>
              <a:rPr lang="cs-CZ" sz="1000" dirty="0" err="1"/>
              <a:t>due</a:t>
            </a:r>
            <a:r>
              <a:rPr lang="cs-CZ" sz="1000" dirty="0"/>
              <a:t> diligence (např. omezené vyšetřování bezpečnosti procesu): </a:t>
            </a:r>
            <a:r>
              <a:rPr lang="cs-CZ" sz="1000" dirty="0" err="1"/>
              <a:t>due</a:t>
            </a:r>
            <a:r>
              <a:rPr lang="cs-CZ" sz="1000" dirty="0"/>
              <a:t> diligence je kritický zdroj informací během změny vlastnictví; avšak </a:t>
            </a:r>
            <a:r>
              <a:rPr lang="cs-CZ" sz="1000" dirty="0" err="1"/>
              <a:t>due</a:t>
            </a:r>
            <a:r>
              <a:rPr lang="cs-CZ" sz="1000" dirty="0"/>
              <a:t> diligence mohou být provedeny nesystematicky, obvykle se zaměřují především na finanční aspekty a málo na požadavky bezpečnosti procesů.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499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r>
              <a:rPr lang="cs-CZ" sz="1000" dirty="0"/>
              <a:t>Ve světle těchto zjištění je klíčovým prvkem, který může usnadnit přechod z jednoho vlastníka na druhého, vytvoření jasné definice množiny základních informací, znalostí a dovedností potřebných pro bezpečné řízení. </a:t>
            </a:r>
          </a:p>
          <a:p>
            <a:pPr defTabSz="915772">
              <a:defRPr/>
            </a:pPr>
            <a:r>
              <a:rPr lang="cs-CZ" sz="1000" dirty="0"/>
              <a:t>Údaje o počtech zaměstnanců, procesů a zdrojů mohou být snadno přenášeny z jednoho vlastníka na druhého, avšak analýza rizik obvykle sama o sobě nepostačuje k dobrému popisu procesů a zdrojů potřebných pro bezpečné řízení. </a:t>
            </a:r>
          </a:p>
          <a:p>
            <a:pPr defTabSz="915772">
              <a:defRPr/>
            </a:pPr>
            <a:r>
              <a:rPr lang="cs-CZ" sz="1000" dirty="0"/>
              <a:t>Nehody nebo problémy v důsledku změny vlastnictví vznikají hlavně kvůli nedostatku povědomí o bezpečnostních rizicích procesů cílového zařízení ze strany nabyvatele, nikoli kvůli nedostatku ochoty investovat do řádného chodu provozu. </a:t>
            </a:r>
          </a:p>
          <a:p>
            <a:pPr defTabSz="915772">
              <a:defRPr/>
            </a:pPr>
            <a:r>
              <a:rPr lang="cs-CZ" sz="1000" dirty="0"/>
              <a:t>Riziko má potenciál zvýšit se v případě, že nabyvatel má velmi malou nebo žádnou zkušenost s řízením bezpečnosti procesů a když důvod pro akvizici je v zásadě finanční (např. </a:t>
            </a:r>
            <a:r>
              <a:rPr lang="cs-CZ" sz="1000" dirty="0" err="1"/>
              <a:t>private</a:t>
            </a:r>
            <a:r>
              <a:rPr lang="cs-CZ" sz="1000" dirty="0"/>
              <a:t> </a:t>
            </a:r>
            <a:r>
              <a:rPr lang="cs-CZ" sz="1000" dirty="0" err="1"/>
              <a:t>equity</a:t>
            </a:r>
            <a:r>
              <a:rPr lang="cs-CZ" sz="1000" dirty="0"/>
              <a:t> investiční zprostředkovatelé).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109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r>
              <a:rPr lang="cs-CZ" sz="1000" dirty="0"/>
              <a:t>Obecně platí, že regulační systémy se zdají být více reaktivní než proaktivní, tedy hodnotící nového majitele až po akvizici. </a:t>
            </a:r>
          </a:p>
          <a:p>
            <a:pPr defTabSz="915772">
              <a:defRPr/>
            </a:pPr>
            <a:r>
              <a:rPr lang="cs-CZ" sz="1000" dirty="0"/>
              <a:t>Metodiky a návody mohou být klíčovými nástroji k řešení otázek spojených s řízením procesní bezpečnosti v průběhu organizačních změn. </a:t>
            </a:r>
          </a:p>
          <a:p>
            <a:pPr defTabSz="915772">
              <a:defRPr/>
            </a:pPr>
            <a:r>
              <a:rPr lang="cs-CZ" sz="1000" dirty="0"/>
              <a:t>Obecně lze však říci, že metodika připravená ze strany veřejných orgánů nezachází do podrobnější informace o možných bezpečnostních rizicích spojených se změnou vlastnictví. </a:t>
            </a:r>
          </a:p>
          <a:p>
            <a:pPr defTabSz="915772">
              <a:defRPr/>
            </a:pPr>
            <a:r>
              <a:rPr lang="cs-CZ" sz="1000" dirty="0"/>
              <a:t>Tvorba metodických dokumentů, které jsou přístupné zúčastněným stranám zapojeným do změny vlastnictví, jakož i vyšším vedoucím a manažerským týmům zapojených do těchto typů transakcí, se zdá být důležitým krokem vpřed. Mohou zvyšovat povědomí a informovanost o investování do postupů a strategií pro udržení bezpečnosti při změně vlastnictví.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439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/>
              <a:t>Zvláštní zasedání pracovní skupiny OECD pro chemické havárie dospělo k závěru, že navrhne vytvoření dalších metodických dokumentů, které by mohly přispět k podpoře bezpečné změny vlastnictví u nebezpečných zařízení. </a:t>
            </a:r>
          </a:p>
          <a:p>
            <a:pPr marL="286179" indent="-286179">
              <a:buFont typeface="Arial" panose="020B0604020202020204" pitchFamily="34" charset="0"/>
              <a:buChar char="•"/>
            </a:pPr>
            <a:r>
              <a:rPr lang="cs-CZ" sz="1000" dirty="0"/>
              <a:t>"Šablona transparentnosti", která by zajistila větší otevřenost při převodu vlastnictví. Tato šablona by mohl poskytnout seznam rizik, nebezpečí, operací a informací o integritě provozu, který by měl být připraven vlastníky provozu a dán k dispozici potenciálním novým majitelům a dalším zainteresovaným stranám;</a:t>
            </a:r>
          </a:p>
          <a:p>
            <a:pPr marL="286179" indent="-286179">
              <a:buFont typeface="Arial" panose="020B0604020202020204" pitchFamily="34" charset="0"/>
              <a:buChar char="•"/>
            </a:pPr>
            <a:r>
              <a:rPr lang="cs-CZ" sz="1000" dirty="0"/>
              <a:t>Vypracování souboru otázek týkajících se řízení bezpečnosti nebezpečných zařízení / procesů, který může být použit ve standardním dotazníku </a:t>
            </a:r>
            <a:r>
              <a:rPr lang="cs-CZ" sz="1000" dirty="0" err="1"/>
              <a:t>due</a:t>
            </a:r>
            <a:r>
              <a:rPr lang="cs-CZ" sz="1000" dirty="0"/>
              <a:t> diligence; </a:t>
            </a:r>
          </a:p>
          <a:p>
            <a:pPr marL="286179" indent="-286179">
              <a:buFont typeface="Arial" panose="020B0604020202020204" pitchFamily="34" charset="0"/>
              <a:buChar char="•"/>
            </a:pPr>
            <a:r>
              <a:rPr lang="cs-CZ" sz="1000" dirty="0"/>
              <a:t>Vypracování průvodce dobré praxe k provedení </a:t>
            </a:r>
            <a:r>
              <a:rPr lang="cs-CZ" sz="1000" dirty="0" err="1"/>
              <a:t>due</a:t>
            </a:r>
            <a:r>
              <a:rPr lang="cs-CZ" sz="1000" dirty="0"/>
              <a:t> diligence - hloubkové analýzy – u vysoce nebezpečných zařízení;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63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720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>
                <a:sym typeface="Myriad Pro" charset="0"/>
              </a:rPr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smtClean="0">
                <a:sym typeface="Myriad Pro" charset="0"/>
              </a:rPr>
              <a:t>Druhá úroveň</a:t>
            </a:r>
          </a:p>
          <a:p>
            <a:pPr lvl="2"/>
            <a:r>
              <a:rPr lang="cs-CZ" altLang="cs-CZ" smtClean="0">
                <a:sym typeface="Myriad Pro" charset="0"/>
              </a:rPr>
              <a:t>Třetí úroveň</a:t>
            </a:r>
          </a:p>
          <a:p>
            <a:pPr lvl="3"/>
            <a:r>
              <a:rPr lang="cs-CZ" altLang="cs-CZ" smtClean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smtClean="0">
                <a:sym typeface="Myriad Pro" charset="0"/>
              </a:rPr>
              <a:t>Pátá úroveň</a:t>
            </a:r>
            <a:endParaRPr lang="en-US" altLang="cs-CZ" smtClean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>
                <a:sym typeface="Myriad Pro Bold Cond" charset="0"/>
              </a:rPr>
              <a:t>Kliknutím lze upravit styl.</a:t>
            </a:r>
            <a:endParaRPr lang="en-US" altLang="cs-CZ" smtClean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q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altLang="cs-CZ" sz="4800" dirty="0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70000" y="1564432"/>
            <a:ext cx="10464800" cy="6481018"/>
          </a:xfrm>
        </p:spPr>
        <p:txBody>
          <a:bodyPr/>
          <a:lstStyle/>
          <a:p>
            <a:pPr marL="0" indent="0" algn="ctr">
              <a:buNone/>
            </a:pPr>
            <a:endParaRPr lang="cs-CZ" sz="6600" b="1" dirty="0" smtClean="0"/>
          </a:p>
          <a:p>
            <a:pPr marL="0" indent="0" algn="ctr">
              <a:buNone/>
            </a:pPr>
            <a:r>
              <a:rPr lang="cs-CZ" sz="6600" b="1" dirty="0" smtClean="0"/>
              <a:t>Specifické </a:t>
            </a:r>
            <a:r>
              <a:rPr lang="cs-CZ" sz="6600" b="1" dirty="0"/>
              <a:t>faktory </a:t>
            </a:r>
            <a:r>
              <a:rPr lang="cs-CZ" sz="6600" b="1" dirty="0" smtClean="0"/>
              <a:t/>
            </a:r>
            <a:br>
              <a:rPr lang="cs-CZ" sz="6600" b="1" dirty="0" smtClean="0"/>
            </a:br>
            <a:r>
              <a:rPr lang="cs-CZ" sz="6600" b="1" dirty="0" smtClean="0"/>
              <a:t>v </a:t>
            </a:r>
            <a:r>
              <a:rPr lang="cs-CZ" sz="6600" b="1" dirty="0"/>
              <a:t>řízení rizik technologických procesů</a:t>
            </a:r>
            <a:endParaRPr lang="cs-CZ" sz="6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45816" y="844352"/>
            <a:ext cx="10464800" cy="1008236"/>
          </a:xfrm>
        </p:spPr>
        <p:txBody>
          <a:bodyPr anchor="ctr"/>
          <a:lstStyle/>
          <a:p>
            <a:pPr algn="ctr"/>
            <a:r>
              <a:rPr lang="cs-CZ" sz="2800" b="1" dirty="0"/>
              <a:t>Specifické faktory v řízení rizik technologických </a:t>
            </a:r>
            <a:r>
              <a:rPr lang="cs-CZ" sz="2800" b="1" dirty="0" smtClean="0"/>
              <a:t>procesů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245816" y="1996480"/>
            <a:ext cx="10464800" cy="5760938"/>
          </a:xfrm>
        </p:spPr>
        <p:txBody>
          <a:bodyPr/>
          <a:lstStyle/>
          <a:p>
            <a:pPr lvl="0" eaLnBrk="0" hangingPunct="0">
              <a:spcAft>
                <a:spcPts val="1200"/>
              </a:spcAft>
            </a:pPr>
            <a:r>
              <a:rPr lang="cs-CZ" sz="2200" dirty="0" smtClean="0"/>
              <a:t>Metodický </a:t>
            </a:r>
            <a:r>
              <a:rPr lang="cs-CZ" sz="2200" dirty="0"/>
              <a:t>dokument s pokyny pro zainteresované strany ve změně vlastnického práva u nebezpečných zařízení: </a:t>
            </a:r>
          </a:p>
          <a:p>
            <a:pPr lvl="4" eaLnBrk="0" hangingPunct="0">
              <a:spcAft>
                <a:spcPts val="1200"/>
              </a:spcAft>
            </a:pPr>
            <a:r>
              <a:rPr lang="cs-CZ" sz="2200" dirty="0"/>
              <a:t>zaměřený na kupující, prodávající a regulátory;</a:t>
            </a:r>
          </a:p>
          <a:p>
            <a:pPr lvl="4" eaLnBrk="0" hangingPunct="0">
              <a:spcAft>
                <a:spcPts val="1200"/>
              </a:spcAft>
            </a:pPr>
            <a:r>
              <a:rPr lang="cs-CZ" sz="2200" dirty="0"/>
              <a:t>zaměřený na zvyšování informovanosti na úrovni vedení společnosti o rizikových otázkách procesní bezpečnosti, které by se mohly vyskytnout během změny vlastnictví; </a:t>
            </a:r>
          </a:p>
          <a:p>
            <a:pPr lvl="4" eaLnBrk="0" hangingPunct="0">
              <a:spcAft>
                <a:spcPts val="1200"/>
              </a:spcAft>
            </a:pPr>
            <a:r>
              <a:rPr lang="cs-CZ" sz="2200" dirty="0"/>
              <a:t>s popisem hlavních rizikových faktorů při změně vlastnictví; </a:t>
            </a:r>
          </a:p>
          <a:p>
            <a:pPr lvl="4" eaLnBrk="0" hangingPunct="0">
              <a:spcAft>
                <a:spcPts val="1200"/>
              </a:spcAft>
            </a:pPr>
            <a:r>
              <a:rPr lang="cs-CZ" sz="2200" dirty="0"/>
              <a:t>včetně hypotetického příkladu správně provedené změny vlastnictví a správného procesu </a:t>
            </a:r>
            <a:r>
              <a:rPr lang="cs-CZ" sz="2200" dirty="0" err="1"/>
              <a:t>due</a:t>
            </a:r>
            <a:r>
              <a:rPr lang="cs-CZ" sz="2200" dirty="0"/>
              <a:t> diligence;</a:t>
            </a:r>
          </a:p>
          <a:p>
            <a:pPr lvl="0" eaLnBrk="0" hangingPunct="0">
              <a:spcAft>
                <a:spcPts val="1200"/>
              </a:spcAft>
            </a:pPr>
            <a:r>
              <a:rPr lang="cs-CZ" sz="2200" dirty="0"/>
              <a:t>Dodatečná analýza úlohy regulačních orgánů při změnách vlastnictví v jednotlivých zemích, jakož i možný vývoj metodik pro tyto regulační orgány;</a:t>
            </a:r>
          </a:p>
          <a:p>
            <a:pPr lvl="0" eaLnBrk="0" hangingPunct="0">
              <a:spcAft>
                <a:spcPts val="1200"/>
              </a:spcAft>
            </a:pPr>
            <a:r>
              <a:rPr lang="cs-CZ" sz="2200" dirty="0"/>
              <a:t>Dodatek k dokumentu OECD „Hlavní zásady v prevenci chemických havárií, připravenost a reakce“ určený změně vlastnictví v případě nebezpečných zařízení.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767452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317824" y="1492424"/>
            <a:ext cx="10464800" cy="5760938"/>
          </a:xfrm>
        </p:spPr>
        <p:txBody>
          <a:bodyPr/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endParaRPr lang="cs-CZ" sz="9600" b="1" dirty="0"/>
          </a:p>
          <a:p>
            <a:pPr marL="0" indent="0" algn="ctr">
              <a:buNone/>
            </a:pPr>
            <a:r>
              <a:rPr lang="cs-CZ" sz="5400" b="1" dirty="0" smtClean="0"/>
              <a:t>Děkuji za pozornost!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11032274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1245816" y="844352"/>
            <a:ext cx="10464800" cy="1008236"/>
          </a:xfrm>
        </p:spPr>
        <p:txBody>
          <a:bodyPr anchor="ctr"/>
          <a:lstStyle/>
          <a:p>
            <a:pPr algn="ctr"/>
            <a:r>
              <a:rPr lang="cs-CZ" sz="2800" b="1" dirty="0"/>
              <a:t>Specifické faktory v řízení rizik technologických </a:t>
            </a:r>
            <a:r>
              <a:rPr lang="cs-CZ" sz="2800" b="1" dirty="0" smtClean="0"/>
              <a:t>procesů</a:t>
            </a:r>
            <a:endParaRPr lang="cs-CZ" sz="28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389832" y="1852588"/>
            <a:ext cx="10320784" cy="6336580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cs-CZ" sz="2200" b="1" dirty="0"/>
              <a:t>Organizace pro hospodářskou spolupráci a rozvoj (OECD</a:t>
            </a:r>
            <a:r>
              <a:rPr lang="cs-CZ" sz="2200" b="1" dirty="0" smtClean="0"/>
              <a:t>)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cs-CZ" sz="2200" dirty="0" smtClean="0"/>
              <a:t>Mezivládní organizace 34 </a:t>
            </a:r>
            <a:r>
              <a:rPr lang="cs-CZ" sz="2200" dirty="0"/>
              <a:t>průmyslových zemí </a:t>
            </a:r>
            <a:r>
              <a:rPr lang="cs-CZ" sz="2200" dirty="0" smtClean="0"/>
              <a:t>a </a:t>
            </a:r>
            <a:r>
              <a:rPr lang="cs-CZ" sz="2200" dirty="0"/>
              <a:t>Evropské </a:t>
            </a:r>
            <a:r>
              <a:rPr lang="cs-CZ" sz="2200" dirty="0" smtClean="0"/>
              <a:t>Unie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Koordinace </a:t>
            </a:r>
            <a:r>
              <a:rPr lang="cs-CZ" sz="2200" dirty="0"/>
              <a:t>a </a:t>
            </a:r>
            <a:r>
              <a:rPr lang="cs-CZ" sz="2200" dirty="0" smtClean="0"/>
              <a:t>harmonizace hospodářských politik, řešení </a:t>
            </a:r>
            <a:r>
              <a:rPr lang="cs-CZ" sz="2200" dirty="0"/>
              <a:t>mezinárodních </a:t>
            </a:r>
            <a:r>
              <a:rPr lang="cs-CZ" sz="2200" dirty="0" smtClean="0"/>
              <a:t>projektů 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2200" dirty="0"/>
              <a:t>200 specializovaných výborů a pracovních skupin </a:t>
            </a:r>
          </a:p>
          <a:p>
            <a:r>
              <a:rPr lang="cs-CZ" sz="2200" dirty="0" smtClean="0"/>
              <a:t>Sekretariát OECD - ředitelství </a:t>
            </a:r>
            <a:r>
              <a:rPr lang="cs-CZ" sz="2200" dirty="0"/>
              <a:t>a jednotlivé </a:t>
            </a:r>
            <a:r>
              <a:rPr lang="cs-CZ" sz="2200" dirty="0" smtClean="0"/>
              <a:t>divize</a:t>
            </a:r>
            <a:endParaRPr lang="cs-CZ" sz="2200" dirty="0"/>
          </a:p>
          <a:p>
            <a:pPr>
              <a:spcBef>
                <a:spcPts val="300"/>
              </a:spcBef>
            </a:pPr>
            <a:r>
              <a:rPr lang="cs-CZ" sz="2200" dirty="0" smtClean="0"/>
              <a:t>Divize </a:t>
            </a:r>
            <a:r>
              <a:rPr lang="cs-CZ" sz="2200" b="1" dirty="0"/>
              <a:t>Životní prostředí, zdraví a </a:t>
            </a:r>
            <a:r>
              <a:rPr lang="cs-CZ" sz="2200" b="1" dirty="0" smtClean="0"/>
              <a:t>bezpečnost </a:t>
            </a:r>
            <a:r>
              <a:rPr lang="cs-CZ" sz="2200" dirty="0" smtClean="0"/>
              <a:t>– dílčí programy:</a:t>
            </a:r>
            <a:endParaRPr lang="cs-CZ" sz="2200" dirty="0"/>
          </a:p>
          <a:p>
            <a:pPr marL="1081088" lvl="0" indent="-541338" eaLnBrk="0" hangingPunct="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cs-CZ" sz="2200" dirty="0"/>
              <a:t>Testování a posuzování</a:t>
            </a:r>
          </a:p>
          <a:p>
            <a:pPr marL="1081088" lvl="0" indent="-541338" eaLnBrk="0" hangingPunct="0">
              <a:buFont typeface="Wingdings" panose="05000000000000000000" pitchFamily="2" charset="2"/>
              <a:buChar char="Ø"/>
            </a:pPr>
            <a:r>
              <a:rPr lang="cs-CZ" sz="2200" dirty="0"/>
              <a:t>Správná laboratorní praxe a kontrola dodržování</a:t>
            </a:r>
          </a:p>
          <a:p>
            <a:pPr marL="1081088" lvl="0" indent="-541338" eaLnBrk="0" hangingPunct="0">
              <a:buFont typeface="Wingdings" panose="05000000000000000000" pitchFamily="2" charset="2"/>
              <a:buChar char="Ø"/>
            </a:pPr>
            <a:r>
              <a:rPr lang="cs-CZ" sz="2200" dirty="0"/>
              <a:t>Pesticidy a biocidy</a:t>
            </a:r>
          </a:p>
          <a:p>
            <a:pPr marL="1081088" lvl="0" indent="-541338" eaLnBrk="0" hangingPunct="0">
              <a:buFont typeface="Wingdings" panose="05000000000000000000" pitchFamily="2" charset="2"/>
              <a:buChar char="Ø"/>
            </a:pPr>
            <a:r>
              <a:rPr lang="cs-CZ" sz="2200" dirty="0"/>
              <a:t>Řízení rizik</a:t>
            </a:r>
          </a:p>
          <a:p>
            <a:pPr marL="1081088" lvl="0" indent="-541338" eaLnBrk="0" hangingPunct="0">
              <a:buFont typeface="Wingdings" panose="05000000000000000000" pitchFamily="2" charset="2"/>
              <a:buChar char="Ø"/>
            </a:pPr>
            <a:r>
              <a:rPr lang="cs-CZ" sz="2200" dirty="0"/>
              <a:t>Harmonizace regulačního dohledu v oblasti biotechnologií</a:t>
            </a:r>
          </a:p>
          <a:p>
            <a:pPr marL="1081088" lvl="0" indent="-541338" eaLnBrk="0" hangingPunct="0">
              <a:buFont typeface="Wingdings" panose="05000000000000000000" pitchFamily="2" charset="2"/>
              <a:buChar char="Ø"/>
            </a:pPr>
            <a:r>
              <a:rPr lang="cs-CZ" sz="2200" dirty="0"/>
              <a:t>Bezpečnost nových potravin a krmiv</a:t>
            </a:r>
          </a:p>
          <a:p>
            <a:pPr marL="1081088" lvl="0" indent="-541338" eaLnBrk="0" hangingPunct="0">
              <a:buFont typeface="Wingdings" panose="05000000000000000000" pitchFamily="2" charset="2"/>
              <a:buChar char="Ø"/>
            </a:pPr>
            <a:r>
              <a:rPr lang="cs-CZ" sz="2200" dirty="0"/>
              <a:t>Chemické havárie</a:t>
            </a:r>
          </a:p>
          <a:p>
            <a:pPr marL="1081088" lvl="0" indent="-541338" eaLnBrk="0" hangingPunct="0">
              <a:buFont typeface="Wingdings" panose="05000000000000000000" pitchFamily="2" charset="2"/>
              <a:buChar char="Ø"/>
            </a:pPr>
            <a:r>
              <a:rPr lang="cs-CZ" sz="2200" dirty="0"/>
              <a:t>Registry úniků a přenosu znečišťujících látek</a:t>
            </a:r>
          </a:p>
          <a:p>
            <a:pPr marL="1081088" lvl="0" indent="-541338" eaLnBrk="0" hangingPunct="0">
              <a:buFont typeface="Wingdings" panose="05000000000000000000" pitchFamily="2" charset="2"/>
              <a:buChar char="Ø"/>
            </a:pPr>
            <a:r>
              <a:rPr lang="cs-CZ" sz="2200" dirty="0"/>
              <a:t>Dokumenty emisních scénářů </a:t>
            </a:r>
          </a:p>
          <a:p>
            <a:pPr marL="1081088" lvl="0" indent="-541338" eaLnBrk="0" hangingPunct="0">
              <a:buFont typeface="Wingdings" panose="05000000000000000000" pitchFamily="2" charset="2"/>
              <a:buChar char="Ø"/>
            </a:pPr>
            <a:r>
              <a:rPr lang="cs-CZ" sz="2200" dirty="0"/>
              <a:t>Bezpečnost vyráběných </a:t>
            </a:r>
            <a:r>
              <a:rPr lang="cs-CZ" sz="2200" dirty="0" err="1"/>
              <a:t>nanomateriálů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0349959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45816" y="844352"/>
            <a:ext cx="10464800" cy="1008236"/>
          </a:xfrm>
        </p:spPr>
        <p:txBody>
          <a:bodyPr anchor="ctr"/>
          <a:lstStyle/>
          <a:p>
            <a:pPr algn="ctr"/>
            <a:r>
              <a:rPr lang="cs-CZ" sz="2800" b="1" dirty="0"/>
              <a:t>Specifické faktory v řízení rizik technologických </a:t>
            </a:r>
            <a:r>
              <a:rPr lang="cs-CZ" sz="2800" b="1" dirty="0" smtClean="0"/>
              <a:t>procesů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605856" y="2356520"/>
            <a:ext cx="10104760" cy="5472608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Program Chemické </a:t>
            </a:r>
            <a:r>
              <a:rPr lang="cs-CZ" sz="2400" b="1" dirty="0" smtClean="0"/>
              <a:t>havárie</a:t>
            </a:r>
          </a:p>
          <a:p>
            <a:pPr marL="0" indent="0" algn="ctr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dirty="0" smtClean="0"/>
              <a:t>Činnosti </a:t>
            </a:r>
            <a:r>
              <a:rPr lang="cs-CZ" sz="2400" dirty="0"/>
              <a:t>týkající se správy a řízení společností v oblasti bezpečnosti procesů provádí pracovní skupina pro chemické havárie (WGCA). 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Program </a:t>
            </a:r>
            <a:r>
              <a:rPr lang="cs-CZ" sz="2400" dirty="0"/>
              <a:t>Chemické havárie působí ve třech oblastech: 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lvl="0" eaLnBrk="0" hangingPunct="0"/>
            <a:r>
              <a:rPr lang="cs-CZ" sz="2400" dirty="0"/>
              <a:t>vypracování společných zásad a metodiky prevence chemických havárií, připravenosti a reakce; </a:t>
            </a:r>
          </a:p>
          <a:p>
            <a:pPr lvl="0" eaLnBrk="0" hangingPunct="0"/>
            <a:r>
              <a:rPr lang="cs-CZ" sz="2400" dirty="0"/>
              <a:t>analyzování otázek společného zájmu a doporučení pro osvědčené postupy správné praxe; </a:t>
            </a:r>
          </a:p>
          <a:p>
            <a:pPr lvl="0" eaLnBrk="0" hangingPunct="0"/>
            <a:r>
              <a:rPr lang="cs-CZ" sz="2400" dirty="0"/>
              <a:t>usnadnění sdílení informací a zkušeností mezi zeměmi OECD a třetími zeměmi. </a:t>
            </a:r>
          </a:p>
        </p:txBody>
      </p:sp>
    </p:spTree>
    <p:extLst>
      <p:ext uri="{BB962C8B-B14F-4D97-AF65-F5344CB8AC3E}">
        <p14:creationId xmlns:p14="http://schemas.microsoft.com/office/powerpoint/2010/main" val="11633856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45816" y="844352"/>
            <a:ext cx="10464800" cy="1008236"/>
          </a:xfrm>
        </p:spPr>
        <p:txBody>
          <a:bodyPr anchor="ctr"/>
          <a:lstStyle/>
          <a:p>
            <a:pPr algn="ctr"/>
            <a:r>
              <a:rPr lang="cs-CZ" sz="2800" b="1" dirty="0"/>
              <a:t>Specifické faktory v řízení rizik technologických </a:t>
            </a:r>
            <a:r>
              <a:rPr lang="cs-CZ" sz="2800" b="1" dirty="0" smtClean="0"/>
              <a:t>procesů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317824" y="2284512"/>
            <a:ext cx="10392792" cy="5760938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Klíčové dokumenty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/>
              <a:t>Guiding</a:t>
            </a:r>
            <a:r>
              <a:rPr lang="cs-CZ" sz="2400" dirty="0"/>
              <a:t> </a:t>
            </a:r>
            <a:r>
              <a:rPr lang="cs-CZ" sz="2400" dirty="0" err="1"/>
              <a:t>Principles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Chemical</a:t>
            </a:r>
            <a:r>
              <a:rPr lang="cs-CZ" sz="2400" dirty="0"/>
              <a:t> </a:t>
            </a:r>
            <a:r>
              <a:rPr lang="cs-CZ" sz="2400" dirty="0" err="1"/>
              <a:t>Accident</a:t>
            </a:r>
            <a:r>
              <a:rPr lang="cs-CZ" sz="2400" dirty="0"/>
              <a:t> </a:t>
            </a:r>
            <a:r>
              <a:rPr lang="cs-CZ" sz="2400" dirty="0" err="1"/>
              <a:t>Prevention</a:t>
            </a:r>
            <a:r>
              <a:rPr lang="cs-CZ" sz="2400" dirty="0"/>
              <a:t>, </a:t>
            </a:r>
            <a:r>
              <a:rPr lang="cs-CZ" sz="2400" dirty="0" err="1"/>
              <a:t>Preparedness</a:t>
            </a:r>
            <a:r>
              <a:rPr lang="cs-CZ" sz="2400" dirty="0"/>
              <a:t> and Response</a:t>
            </a:r>
          </a:p>
          <a:p>
            <a:pPr marL="540000" indent="0">
              <a:buNone/>
            </a:pPr>
            <a:r>
              <a:rPr lang="cs-CZ" sz="2400" dirty="0" smtClean="0"/>
              <a:t>(Hlavní </a:t>
            </a:r>
            <a:r>
              <a:rPr lang="cs-CZ" sz="2400" dirty="0"/>
              <a:t>zásady pro prevenci chemických havárií, připravenost a </a:t>
            </a:r>
            <a:r>
              <a:rPr lang="cs-CZ" sz="2400" dirty="0" smtClean="0"/>
              <a:t>reakci)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/>
              <a:t>Guidance</a:t>
            </a:r>
            <a:r>
              <a:rPr lang="cs-CZ" sz="2400" dirty="0"/>
              <a:t> on </a:t>
            </a:r>
            <a:r>
              <a:rPr lang="cs-CZ" sz="2400" dirty="0" err="1"/>
              <a:t>Safety</a:t>
            </a:r>
            <a:r>
              <a:rPr lang="cs-CZ" sz="2400" dirty="0"/>
              <a:t> Performance </a:t>
            </a:r>
            <a:r>
              <a:rPr lang="cs-CZ" sz="2400" dirty="0" err="1"/>
              <a:t>Indicators</a:t>
            </a:r>
            <a:endParaRPr lang="cs-CZ" sz="2400" dirty="0"/>
          </a:p>
          <a:p>
            <a:pPr marL="540000" indent="0">
              <a:buNone/>
            </a:pPr>
            <a:r>
              <a:rPr lang="cs-CZ" sz="2400" dirty="0"/>
              <a:t>(Návod pro stanovení ukazatelů výkonnosti v oblasti bezpečnosti)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/>
              <a:t>Corporate</a:t>
            </a:r>
            <a:r>
              <a:rPr lang="cs-CZ" sz="2400" dirty="0"/>
              <a:t> </a:t>
            </a:r>
            <a:r>
              <a:rPr lang="cs-CZ" sz="2400" dirty="0" err="1"/>
              <a:t>governance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process</a:t>
            </a:r>
            <a:r>
              <a:rPr lang="cs-CZ" sz="2400" dirty="0"/>
              <a:t> </a:t>
            </a:r>
            <a:r>
              <a:rPr lang="cs-CZ" sz="2400" dirty="0" err="1"/>
              <a:t>safety</a:t>
            </a:r>
            <a:r>
              <a:rPr lang="cs-CZ" sz="2400" dirty="0"/>
              <a:t>: </a:t>
            </a:r>
            <a:r>
              <a:rPr lang="cs-CZ" sz="2400" dirty="0" err="1"/>
              <a:t>Guidance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senior </a:t>
            </a:r>
            <a:r>
              <a:rPr lang="cs-CZ" sz="2400" dirty="0" err="1"/>
              <a:t>leaders</a:t>
            </a:r>
            <a:r>
              <a:rPr lang="cs-CZ" sz="2400" dirty="0"/>
              <a:t> in </a:t>
            </a:r>
            <a:r>
              <a:rPr lang="cs-CZ" sz="2400" dirty="0" err="1"/>
              <a:t>high</a:t>
            </a:r>
            <a:r>
              <a:rPr lang="cs-CZ" sz="2400" dirty="0"/>
              <a:t> hazard </a:t>
            </a:r>
            <a:r>
              <a:rPr lang="cs-CZ" sz="2400" dirty="0" err="1"/>
              <a:t>industries</a:t>
            </a:r>
            <a:endParaRPr lang="cs-CZ" sz="2400" dirty="0"/>
          </a:p>
          <a:p>
            <a:pPr marL="540000" indent="0">
              <a:buNone/>
            </a:pPr>
            <a:r>
              <a:rPr lang="cs-CZ" sz="2400" dirty="0"/>
              <a:t>(Správa a řízení společnosti v procesní bezpečnosti </a:t>
            </a:r>
            <a:r>
              <a:rPr lang="cs-CZ" sz="2400" dirty="0" smtClean="0"/>
              <a:t>– Příručka pro </a:t>
            </a:r>
            <a:r>
              <a:rPr lang="cs-CZ" sz="2400" dirty="0"/>
              <a:t>vedoucí pracovníky ve vysoce nebezpečných průmyslových odvětvích)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32274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45816" y="844352"/>
            <a:ext cx="10464800" cy="1008236"/>
          </a:xfrm>
        </p:spPr>
        <p:txBody>
          <a:bodyPr anchor="ctr"/>
          <a:lstStyle/>
          <a:p>
            <a:pPr algn="ctr"/>
            <a:r>
              <a:rPr lang="cs-CZ" sz="2800" b="1" dirty="0"/>
              <a:t>Specifické faktory v řízení rizik technologických </a:t>
            </a:r>
            <a:r>
              <a:rPr lang="cs-CZ" sz="2800" b="1" dirty="0" smtClean="0"/>
              <a:t>procesů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270000" y="1852588"/>
            <a:ext cx="10464800" cy="619286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Zařízení s nebezpečnými látkami a změna </a:t>
            </a:r>
            <a:r>
              <a:rPr lang="cs-CZ" sz="2400" b="1" dirty="0" smtClean="0"/>
              <a:t>vlastnictví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</a:p>
          <a:p>
            <a:r>
              <a:rPr lang="cs-CZ" sz="2400" dirty="0" smtClean="0"/>
              <a:t>Rizika </a:t>
            </a:r>
            <a:r>
              <a:rPr lang="cs-CZ" sz="2400" dirty="0"/>
              <a:t>z technologických procesů jsou ovlivňována mnoha vnitřními a vnějšími faktory působícími přímo </a:t>
            </a:r>
            <a:r>
              <a:rPr lang="cs-CZ" sz="2400" dirty="0" smtClean="0"/>
              <a:t>i </a:t>
            </a:r>
            <a:r>
              <a:rPr lang="cs-CZ" sz="2400" dirty="0"/>
              <a:t>sekundárně. </a:t>
            </a:r>
          </a:p>
          <a:p>
            <a:r>
              <a:rPr lang="cs-CZ" sz="2400" dirty="0"/>
              <a:t>V analýze rizik jsou primárně uvažovány hlavní přímo působící faktory, jako je vliv lidského činitele. </a:t>
            </a:r>
          </a:p>
          <a:p>
            <a:r>
              <a:rPr lang="cs-CZ" sz="2400" dirty="0"/>
              <a:t>V souvislosti s jeho působením lze identifikovat faktor vlivu změny vlastnictví, který potenciálně ovlivňuje klíčové prvky řízení bezpečnosti a může vést k pozitivní nebo negativní změně v řízení rizik. </a:t>
            </a:r>
          </a:p>
          <a:p>
            <a:r>
              <a:rPr lang="cs-CZ" sz="2400" dirty="0"/>
              <a:t>Změna vlastnictví může vést k akumulaci velkých změn v krátkém časovém období, s účinky, které by mohly být viditelné v krátkodobém i dlouhodobém horizontu. </a:t>
            </a:r>
            <a:endParaRPr lang="cs-CZ" sz="2400" dirty="0" smtClean="0"/>
          </a:p>
          <a:p>
            <a:r>
              <a:rPr lang="cs-CZ" sz="2400" dirty="0"/>
              <a:t>Historie nástupnické společnosti - její kultury bezpečnosti, velikost, růst, zkušenosti, </a:t>
            </a:r>
            <a:r>
              <a:rPr lang="cs-CZ" sz="2400" dirty="0" err="1"/>
              <a:t>core</a:t>
            </a:r>
            <a:r>
              <a:rPr lang="cs-CZ" sz="2400" dirty="0"/>
              <a:t> business, důvod pro pořízení - bude mít vliv na různém stupni řízení bezpečnosti procesů cílového zařízení.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32274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45816" y="844352"/>
            <a:ext cx="10464800" cy="1008236"/>
          </a:xfrm>
        </p:spPr>
        <p:txBody>
          <a:bodyPr anchor="ctr"/>
          <a:lstStyle/>
          <a:p>
            <a:pPr algn="ctr"/>
            <a:r>
              <a:rPr lang="cs-CZ" sz="2800" b="1" dirty="0"/>
              <a:t>Specifické faktory v řízení rizik technologických </a:t>
            </a:r>
            <a:r>
              <a:rPr lang="cs-CZ" sz="2800" b="1" dirty="0" smtClean="0"/>
              <a:t>procesů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261943" y="1924472"/>
            <a:ext cx="10464800" cy="576093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cs-CZ" sz="2000" dirty="0" smtClean="0"/>
              <a:t>Identifikované specifické faktory </a:t>
            </a:r>
            <a:r>
              <a:rPr lang="cs-CZ" sz="2000" dirty="0"/>
              <a:t>v řízení rizik technologických procesů při změně vlastnictví provozu/zařízení s nebezpečnými látkami:</a:t>
            </a:r>
          </a:p>
          <a:p>
            <a:pPr lvl="0" eaLnBrk="0" hangingPunct="0"/>
            <a:r>
              <a:rPr lang="cs-CZ" sz="2000" dirty="0"/>
              <a:t>důvod k prodeji / akvizici provozu a typ </a:t>
            </a:r>
            <a:r>
              <a:rPr lang="cs-CZ" sz="2000" dirty="0" smtClean="0"/>
              <a:t>převzetí;</a:t>
            </a:r>
            <a:endParaRPr lang="cs-CZ" sz="2000" dirty="0"/>
          </a:p>
          <a:p>
            <a:pPr lvl="0" eaLnBrk="0" hangingPunct="0"/>
            <a:r>
              <a:rPr lang="cs-CZ" sz="2000" dirty="0"/>
              <a:t>zanedbání přenosu kritických poznatků k novým vlastníkům </a:t>
            </a:r>
            <a:r>
              <a:rPr lang="cs-CZ" sz="2000" dirty="0" smtClean="0"/>
              <a:t>- ztráta </a:t>
            </a:r>
            <a:r>
              <a:rPr lang="cs-CZ" sz="2000" dirty="0"/>
              <a:t>klíčových zaměstnanců, závazků, znalostí a zkušeností - ztráta firemní paměti;</a:t>
            </a:r>
          </a:p>
          <a:p>
            <a:pPr lvl="0" eaLnBrk="0" hangingPunct="0"/>
            <a:r>
              <a:rPr lang="cs-CZ" sz="2000" dirty="0"/>
              <a:t>omezené znalosti, schopnosti a zdroje nového provozovatele k řízení provozu/zařízení;</a:t>
            </a:r>
          </a:p>
          <a:p>
            <a:pPr lvl="0" eaLnBrk="0" hangingPunct="0"/>
            <a:r>
              <a:rPr lang="cs-CZ" sz="2000" dirty="0"/>
              <a:t>nedostatek zkušeností nových majitelů v řízení rizik chemických procesů a nedocenění nebezpečí a nutnosti řízení bezpečnosti procesu a celkového řízení rizik;</a:t>
            </a:r>
          </a:p>
          <a:p>
            <a:pPr lvl="0" eaLnBrk="0" hangingPunct="0"/>
            <a:r>
              <a:rPr lang="cs-CZ" sz="2000" dirty="0"/>
              <a:t>nedostatek kontinuity a potenciální nestabilita vytvořená transakcí - stabilita a minimalizace změn mohou omezit bezprostřední vlivy na riziko;</a:t>
            </a:r>
          </a:p>
          <a:p>
            <a:pPr lvl="0" eaLnBrk="0" hangingPunct="0"/>
            <a:r>
              <a:rPr lang="cs-CZ" sz="2000" dirty="0"/>
              <a:t>nedostatek zaměření zůstávajícího provozního personálu na řízení rizik před, během a po změně vlastnictví z důvodu změn a obav o vlastní budoucnost a pracovní podmínky;</a:t>
            </a:r>
          </a:p>
          <a:p>
            <a:pPr lvl="0" eaLnBrk="0" hangingPunct="0"/>
            <a:r>
              <a:rPr lang="cs-CZ" sz="2000" dirty="0"/>
              <a:t>špatný stav provozu: zařízení nebylo udržováno, </a:t>
            </a:r>
            <a:r>
              <a:rPr lang="cs-CZ" sz="2000" dirty="0" smtClean="0"/>
              <a:t>neúplné </a:t>
            </a:r>
            <a:r>
              <a:rPr lang="cs-CZ" sz="2000" dirty="0"/>
              <a:t>kontrolní a zkušební </a:t>
            </a:r>
            <a:r>
              <a:rPr lang="cs-CZ" sz="2000" dirty="0" smtClean="0"/>
              <a:t>záznamy;</a:t>
            </a:r>
          </a:p>
          <a:p>
            <a:pPr lvl="0" eaLnBrk="0" hangingPunct="0"/>
            <a:r>
              <a:rPr lang="cs-CZ" sz="2000" dirty="0" smtClean="0"/>
              <a:t>problémy </a:t>
            </a:r>
            <a:r>
              <a:rPr lang="cs-CZ" sz="2000" dirty="0"/>
              <a:t>spojené se stárnutím zařízení a nedostatkem </a:t>
            </a:r>
            <a:r>
              <a:rPr lang="cs-CZ" sz="2000" dirty="0" smtClean="0"/>
              <a:t>zaměření nových </a:t>
            </a:r>
            <a:r>
              <a:rPr lang="cs-CZ" sz="2000" dirty="0"/>
              <a:t>majitelů </a:t>
            </a:r>
            <a:r>
              <a:rPr lang="cs-CZ" sz="2000" dirty="0" smtClean="0"/>
              <a:t>na řízení </a:t>
            </a:r>
            <a:r>
              <a:rPr lang="cs-CZ" sz="2000" dirty="0"/>
              <a:t>integrity;</a:t>
            </a:r>
          </a:p>
          <a:p>
            <a:pPr lvl="0" eaLnBrk="0" hangingPunct="0"/>
            <a:r>
              <a:rPr lang="cs-CZ" sz="2000" dirty="0"/>
              <a:t>neefektivní </a:t>
            </a:r>
            <a:r>
              <a:rPr lang="cs-CZ" sz="2000" dirty="0" err="1"/>
              <a:t>due</a:t>
            </a:r>
            <a:r>
              <a:rPr lang="cs-CZ" sz="2000" dirty="0"/>
              <a:t> </a:t>
            </a:r>
            <a:r>
              <a:rPr lang="cs-CZ" sz="2000" dirty="0" smtClean="0"/>
              <a:t>diligence, např</a:t>
            </a:r>
            <a:r>
              <a:rPr lang="cs-CZ" sz="2000" dirty="0"/>
              <a:t>. omezené vyšetřování bezpečnosti </a:t>
            </a:r>
            <a:r>
              <a:rPr lang="cs-CZ" sz="2000" dirty="0" smtClean="0"/>
              <a:t>procesu.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032274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45816" y="844352"/>
            <a:ext cx="10464800" cy="1008236"/>
          </a:xfrm>
        </p:spPr>
        <p:txBody>
          <a:bodyPr anchor="ctr"/>
          <a:lstStyle/>
          <a:p>
            <a:pPr algn="ctr"/>
            <a:r>
              <a:rPr lang="cs-CZ" sz="2800" b="1" dirty="0"/>
              <a:t>Specifické faktory v řízení rizik technologických </a:t>
            </a:r>
            <a:r>
              <a:rPr lang="cs-CZ" sz="2800" b="1" dirty="0" smtClean="0"/>
              <a:t>procesů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317824" y="1996480"/>
            <a:ext cx="10392792" cy="5688632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cs-CZ" sz="2200" b="1" dirty="0" smtClean="0"/>
              <a:t>Poznatky a opatření</a:t>
            </a:r>
          </a:p>
          <a:p>
            <a:pPr marL="0" indent="0">
              <a:spcAft>
                <a:spcPts val="600"/>
              </a:spcAft>
              <a:buNone/>
            </a:pPr>
            <a:endParaRPr lang="cs-CZ" sz="1200" dirty="0" smtClean="0"/>
          </a:p>
          <a:p>
            <a:pPr>
              <a:spcAft>
                <a:spcPts val="600"/>
              </a:spcAft>
            </a:pPr>
            <a:r>
              <a:rPr lang="cs-CZ" sz="2200" dirty="0" smtClean="0"/>
              <a:t>Vytvoření </a:t>
            </a:r>
            <a:r>
              <a:rPr lang="cs-CZ" sz="2200" dirty="0"/>
              <a:t>jasné definice množiny základních informací, znalostí a dovedností potřebných pro bezpečné řízení - </a:t>
            </a:r>
            <a:r>
              <a:rPr lang="cs-CZ" sz="2200" dirty="0" smtClean="0"/>
              <a:t>klíčový prvek, </a:t>
            </a:r>
            <a:r>
              <a:rPr lang="cs-CZ" sz="2200" dirty="0"/>
              <a:t>který může usnadnit přechod z jednoho vlastníka na </a:t>
            </a:r>
            <a:r>
              <a:rPr lang="cs-CZ" sz="2200" dirty="0" smtClean="0"/>
              <a:t>druhého. </a:t>
            </a:r>
          </a:p>
          <a:p>
            <a:pPr>
              <a:spcAft>
                <a:spcPts val="600"/>
              </a:spcAft>
            </a:pPr>
            <a:r>
              <a:rPr lang="cs-CZ" sz="2200" dirty="0" smtClean="0"/>
              <a:t>Údaje </a:t>
            </a:r>
            <a:r>
              <a:rPr lang="cs-CZ" sz="2200" dirty="0"/>
              <a:t>o počtech zaměstnanců, procesů a zdrojů mohou být snadno přenášeny </a:t>
            </a:r>
            <a:r>
              <a:rPr lang="cs-CZ" sz="2200" dirty="0" smtClean="0"/>
              <a:t>z </a:t>
            </a:r>
            <a:r>
              <a:rPr lang="cs-CZ" sz="2200" dirty="0"/>
              <a:t>jednoho vlastníka na druhého, avšak analýza rizik obvykle sama o sobě nepostačuje </a:t>
            </a:r>
            <a:r>
              <a:rPr lang="cs-CZ" sz="2200" dirty="0" smtClean="0"/>
              <a:t>k </a:t>
            </a:r>
            <a:r>
              <a:rPr lang="cs-CZ" sz="2200" dirty="0"/>
              <a:t>dobrému popisu procesů a zdrojů potřebných pro bezpečné řízení.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cs-CZ" sz="2200" dirty="0" smtClean="0"/>
              <a:t>Nehody </a:t>
            </a:r>
            <a:r>
              <a:rPr lang="cs-CZ" sz="2200" dirty="0"/>
              <a:t>nebo problémy </a:t>
            </a:r>
            <a:r>
              <a:rPr lang="cs-CZ" sz="2200" dirty="0" smtClean="0"/>
              <a:t>v </a:t>
            </a:r>
            <a:r>
              <a:rPr lang="cs-CZ" sz="2200" dirty="0"/>
              <a:t>důsledku změny vlastnictví vznikají hlavně kvůli nedostatku povědomí o bezpečnostních rizicích procesů cílového zařízení ze strany nabyvatele, nikoli kvůli nedostatku ochoty investovat do řádného chodu provozu.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cs-CZ" sz="2200" dirty="0" smtClean="0"/>
              <a:t>Riziko </a:t>
            </a:r>
            <a:r>
              <a:rPr lang="cs-CZ" sz="2200" dirty="0"/>
              <a:t>má potenciál zvýšit se v případě, že nabyvatel má velmi malou nebo žádnou zkušenost s řízením bezpečnosti procesů a když důvod pro akvizici je v zásadě finanční </a:t>
            </a:r>
            <a:r>
              <a:rPr lang="cs-CZ" sz="2200" dirty="0" smtClean="0"/>
              <a:t>(</a:t>
            </a:r>
            <a:r>
              <a:rPr lang="cs-CZ" sz="2200" dirty="0"/>
              <a:t>např. </a:t>
            </a:r>
            <a:r>
              <a:rPr lang="cs-CZ" sz="2200" dirty="0" err="1"/>
              <a:t>private</a:t>
            </a:r>
            <a:r>
              <a:rPr lang="cs-CZ" sz="2200" dirty="0"/>
              <a:t> </a:t>
            </a:r>
            <a:r>
              <a:rPr lang="cs-CZ" sz="2200" dirty="0" err="1" smtClean="0"/>
              <a:t>equity</a:t>
            </a:r>
            <a:r>
              <a:rPr lang="cs-CZ" sz="2200" dirty="0" smtClean="0"/>
              <a:t>, </a:t>
            </a:r>
            <a:r>
              <a:rPr lang="cs-CZ" sz="2200" dirty="0"/>
              <a:t>investiční zprostředkovatelé).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32274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45816" y="844352"/>
            <a:ext cx="10464800" cy="1008236"/>
          </a:xfrm>
        </p:spPr>
        <p:txBody>
          <a:bodyPr anchor="ctr"/>
          <a:lstStyle/>
          <a:p>
            <a:pPr algn="ctr"/>
            <a:r>
              <a:rPr lang="cs-CZ" sz="2800" b="1" dirty="0"/>
              <a:t>Specifické faktory v řízení rizik technologických </a:t>
            </a:r>
            <a:r>
              <a:rPr lang="cs-CZ" sz="2800" b="1" dirty="0" smtClean="0"/>
              <a:t>procesů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336430" y="1996480"/>
            <a:ext cx="10446193" cy="576093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400" dirty="0" smtClean="0"/>
              <a:t>Regulační </a:t>
            </a:r>
            <a:r>
              <a:rPr lang="cs-CZ" sz="2400" dirty="0"/>
              <a:t>systémy se zdají být více reaktivní než proaktivní, tedy hodnotící nového majitele až po akvizici. </a:t>
            </a:r>
            <a:endParaRPr lang="cs-CZ" sz="2400" dirty="0" smtClean="0"/>
          </a:p>
          <a:p>
            <a:pPr>
              <a:spcAft>
                <a:spcPts val="600"/>
              </a:spcAft>
            </a:pPr>
            <a:r>
              <a:rPr lang="cs-CZ" sz="2400" dirty="0" smtClean="0"/>
              <a:t>Metodiky </a:t>
            </a:r>
            <a:r>
              <a:rPr lang="cs-CZ" sz="2400" dirty="0"/>
              <a:t>a návody mohou být klíčovými nástroji k řešení otázek spojených s řízením procesní bezpečnosti v průběhu organizačních změn. </a:t>
            </a:r>
            <a:endParaRPr lang="cs-CZ" sz="2400" dirty="0" smtClean="0"/>
          </a:p>
          <a:p>
            <a:pPr>
              <a:spcAft>
                <a:spcPts val="600"/>
              </a:spcAft>
            </a:pPr>
            <a:r>
              <a:rPr lang="cs-CZ" sz="2400" dirty="0" smtClean="0"/>
              <a:t>Metodika </a:t>
            </a:r>
            <a:r>
              <a:rPr lang="cs-CZ" sz="2400" dirty="0"/>
              <a:t>připravená ze strany veřejných orgánů nezachází do podrobnější informace o možných bezpečnostních rizicích spojených se změnou vlastnictví. </a:t>
            </a:r>
            <a:endParaRPr lang="cs-CZ" sz="2400" dirty="0" smtClean="0"/>
          </a:p>
          <a:p>
            <a:pPr>
              <a:spcAft>
                <a:spcPts val="600"/>
              </a:spcAft>
            </a:pPr>
            <a:r>
              <a:rPr lang="cs-CZ" sz="2400" dirty="0" smtClean="0"/>
              <a:t>Tvorba </a:t>
            </a:r>
            <a:r>
              <a:rPr lang="cs-CZ" sz="2400" dirty="0"/>
              <a:t>metodických dokumentů, které jsou přístupné zúčastněným stranám zapojeným do změny vlastnictví, jakož i vyšším vedoucím a manažerským týmům zapojených do těchto typů </a:t>
            </a:r>
            <a:r>
              <a:rPr lang="cs-CZ" sz="2400" dirty="0" smtClean="0"/>
              <a:t>transakcí - důležitý </a:t>
            </a:r>
            <a:r>
              <a:rPr lang="cs-CZ" sz="2400" dirty="0"/>
              <a:t>krokem vpřed. Mohou zvyšovat povědomí a informovanost o investování do postupů a strategií pro udržení bezpečnosti při změně vlastnictví.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32274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45816" y="844352"/>
            <a:ext cx="10464800" cy="1008236"/>
          </a:xfrm>
        </p:spPr>
        <p:txBody>
          <a:bodyPr anchor="ctr"/>
          <a:lstStyle/>
          <a:p>
            <a:pPr algn="ctr"/>
            <a:r>
              <a:rPr lang="cs-CZ" sz="2800" b="1" dirty="0"/>
              <a:t>Specifické faktory v řízení rizik technologických </a:t>
            </a:r>
            <a:r>
              <a:rPr lang="cs-CZ" sz="2800" b="1" dirty="0" smtClean="0"/>
              <a:t>procesů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349799" y="2212504"/>
            <a:ext cx="10393530" cy="5760938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cs-CZ" sz="2200" b="1" dirty="0" smtClean="0"/>
              <a:t>Návrhy metodických </a:t>
            </a:r>
            <a:r>
              <a:rPr lang="cs-CZ" sz="2200" b="1" dirty="0"/>
              <a:t>dokumentů, které by mohly přispět k podpoře bezpečné změny vlastnictví u nebezpečných </a:t>
            </a:r>
            <a:r>
              <a:rPr lang="cs-CZ" sz="2200" b="1" dirty="0" smtClean="0"/>
              <a:t>zařízení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1100" dirty="0" smtClean="0"/>
              <a:t> </a:t>
            </a:r>
            <a:endParaRPr lang="cs-CZ" sz="1100" dirty="0"/>
          </a:p>
          <a:p>
            <a:pPr lvl="0" eaLnBrk="0" hangingPunct="0">
              <a:spcAft>
                <a:spcPts val="1200"/>
              </a:spcAft>
            </a:pPr>
            <a:r>
              <a:rPr lang="cs-CZ" sz="2200" dirty="0"/>
              <a:t>"Šablona transparentnosti", která by zajistila větší otevřenost při převodu vlastnictví. Tato šablona by mohl poskytnout seznam rizik, nebezpečí, operací a informací o integritě provozu, který by měl být připraven vlastníky provozu a dán k dispozici potenciálním novým majitelům a dalším zainteresovaným stranám;</a:t>
            </a:r>
          </a:p>
          <a:p>
            <a:pPr lvl="0" eaLnBrk="0" hangingPunct="0">
              <a:spcAft>
                <a:spcPts val="1200"/>
              </a:spcAft>
            </a:pPr>
            <a:r>
              <a:rPr lang="cs-CZ" sz="2200" dirty="0"/>
              <a:t>Vypracování souboru otázek týkajících se řízení bezpečnosti nebezpečných zařízení / procesů, který může být použit ve standardním dotazníku </a:t>
            </a:r>
            <a:r>
              <a:rPr lang="cs-CZ" sz="2200" dirty="0" err="1"/>
              <a:t>due</a:t>
            </a:r>
            <a:r>
              <a:rPr lang="cs-CZ" sz="2200" dirty="0"/>
              <a:t> diligence; </a:t>
            </a:r>
          </a:p>
          <a:p>
            <a:pPr lvl="0" eaLnBrk="0" hangingPunct="0">
              <a:spcAft>
                <a:spcPts val="1200"/>
              </a:spcAft>
            </a:pPr>
            <a:r>
              <a:rPr lang="cs-CZ" sz="2200" dirty="0"/>
              <a:t>Vypracování průvodce dobré praxe k provedení </a:t>
            </a:r>
            <a:r>
              <a:rPr lang="cs-CZ" sz="2200" dirty="0" err="1"/>
              <a:t>due</a:t>
            </a:r>
            <a:r>
              <a:rPr lang="cs-CZ" sz="2200" dirty="0"/>
              <a:t> diligence - hloubkové analýzy – u vysoce nebezpečných zařízení;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032274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2195</TotalTime>
  <Pages>0</Pages>
  <Words>1873</Words>
  <Characters>0</Characters>
  <Application>Microsoft Office PowerPoint</Application>
  <PresentationFormat>Vlastní</PresentationFormat>
  <Lines>0</Lines>
  <Paragraphs>158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20" baseType="lpstr">
      <vt:lpstr>Arial</vt:lpstr>
      <vt:lpstr>Calibri</vt:lpstr>
      <vt:lpstr>Gill Sans</vt:lpstr>
      <vt:lpstr>Myriad Pro</vt:lpstr>
      <vt:lpstr>Myriad Pro Bold Cond</vt:lpstr>
      <vt:lpstr>Wingdings</vt:lpstr>
      <vt:lpstr>ヒラギノ角ゴ ProN W3</vt:lpstr>
      <vt:lpstr>ヒラギノ角ゴ ProN W6</vt:lpstr>
      <vt:lpstr>Blank</vt:lpstr>
      <vt:lpstr> </vt:lpstr>
      <vt:lpstr>Specifické faktory v řízení rizik technologických procesů</vt:lpstr>
      <vt:lpstr>Specifické faktory v řízení rizik technologických procesů</vt:lpstr>
      <vt:lpstr>Specifické faktory v řízení rizik technologických procesů</vt:lpstr>
      <vt:lpstr>Specifické faktory v řízení rizik technologických procesů</vt:lpstr>
      <vt:lpstr>Specifické faktory v řízení rizik technologických procesů</vt:lpstr>
      <vt:lpstr>Specifické faktory v řízení rizik technologických procesů</vt:lpstr>
      <vt:lpstr>Specifické faktory v řízení rizik technologických procesů</vt:lpstr>
      <vt:lpstr>Specifické faktory v řízení rizik technologických procesů</vt:lpstr>
      <vt:lpstr>Specifické faktory v řízení rizik technologických procesů</vt:lpstr>
      <vt:lpstr>Prezentace aplikace PowerPoint</vt:lpstr>
    </vt:vector>
  </TitlesOfParts>
  <Company>Ministerstvo životního prostředí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Onshore underground gas storage</dc:title>
  <dc:creator>user</dc:creator>
  <cp:lastModifiedBy>User</cp:lastModifiedBy>
  <cp:revision>95</cp:revision>
  <cp:lastPrinted>2017-03-20T13:51:56Z</cp:lastPrinted>
  <dcterms:created xsi:type="dcterms:W3CDTF">2015-04-13T07:50:52Z</dcterms:created>
  <dcterms:modified xsi:type="dcterms:W3CDTF">2017-03-21T10:55:02Z</dcterms:modified>
</cp:coreProperties>
</file>